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101.jpg" ContentType="image/jpg"/>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748" r:id="rId3"/>
    <p:sldMasterId id="2147483876" r:id="rId4"/>
    <p:sldMasterId id="2147483888" r:id="rId5"/>
    <p:sldMasterId id="2147483901" r:id="rId6"/>
    <p:sldMasterId id="2147483903" r:id="rId7"/>
  </p:sldMasterIdLst>
  <p:notesMasterIdLst>
    <p:notesMasterId r:id="rId94"/>
  </p:notesMasterIdLst>
  <p:sldIdLst>
    <p:sldId id="378" r:id="rId8"/>
    <p:sldId id="456" r:id="rId9"/>
    <p:sldId id="379" r:id="rId10"/>
    <p:sldId id="461" r:id="rId11"/>
    <p:sldId id="462" r:id="rId12"/>
    <p:sldId id="463" r:id="rId13"/>
    <p:sldId id="468" r:id="rId14"/>
    <p:sldId id="469" r:id="rId15"/>
    <p:sldId id="579" r:id="rId16"/>
    <p:sldId id="470" r:id="rId17"/>
    <p:sldId id="467" r:id="rId18"/>
    <p:sldId id="466" r:id="rId19"/>
    <p:sldId id="576" r:id="rId20"/>
    <p:sldId id="578" r:id="rId21"/>
    <p:sldId id="493" r:id="rId22"/>
    <p:sldId id="485" r:id="rId23"/>
    <p:sldId id="472" r:id="rId24"/>
    <p:sldId id="474" r:id="rId25"/>
    <p:sldId id="473" r:id="rId26"/>
    <p:sldId id="475" r:id="rId27"/>
    <p:sldId id="476" r:id="rId28"/>
    <p:sldId id="471" r:id="rId29"/>
    <p:sldId id="464" r:id="rId30"/>
    <p:sldId id="465" r:id="rId31"/>
    <p:sldId id="478" r:id="rId32"/>
    <p:sldId id="380" r:id="rId33"/>
    <p:sldId id="497" r:id="rId34"/>
    <p:sldId id="500" r:id="rId35"/>
    <p:sldId id="501" r:id="rId36"/>
    <p:sldId id="502" r:id="rId37"/>
    <p:sldId id="503" r:id="rId38"/>
    <p:sldId id="412" r:id="rId39"/>
    <p:sldId id="504" r:id="rId40"/>
    <p:sldId id="505" r:id="rId41"/>
    <p:sldId id="506" r:id="rId42"/>
    <p:sldId id="507" r:id="rId43"/>
    <p:sldId id="508" r:id="rId44"/>
    <p:sldId id="509" r:id="rId45"/>
    <p:sldId id="510" r:id="rId46"/>
    <p:sldId id="511" r:id="rId47"/>
    <p:sldId id="513" r:id="rId48"/>
    <p:sldId id="512" r:id="rId49"/>
    <p:sldId id="514" r:id="rId50"/>
    <p:sldId id="515" r:id="rId51"/>
    <p:sldId id="516" r:id="rId52"/>
    <p:sldId id="558" r:id="rId53"/>
    <p:sldId id="413" r:id="rId54"/>
    <p:sldId id="566" r:id="rId55"/>
    <p:sldId id="581" r:id="rId56"/>
    <p:sldId id="567" r:id="rId57"/>
    <p:sldId id="517" r:id="rId58"/>
    <p:sldId id="562" r:id="rId59"/>
    <p:sldId id="565" r:id="rId60"/>
    <p:sldId id="563" r:id="rId61"/>
    <p:sldId id="564" r:id="rId62"/>
    <p:sldId id="570" r:id="rId63"/>
    <p:sldId id="569" r:id="rId64"/>
    <p:sldId id="573" r:id="rId65"/>
    <p:sldId id="572" r:id="rId66"/>
    <p:sldId id="574" r:id="rId67"/>
    <p:sldId id="575" r:id="rId68"/>
    <p:sldId id="522" r:id="rId69"/>
    <p:sldId id="523" r:id="rId70"/>
    <p:sldId id="524" r:id="rId71"/>
    <p:sldId id="525" r:id="rId72"/>
    <p:sldId id="526" r:id="rId73"/>
    <p:sldId id="527" r:id="rId74"/>
    <p:sldId id="529" r:id="rId75"/>
    <p:sldId id="528" r:id="rId76"/>
    <p:sldId id="530" r:id="rId77"/>
    <p:sldId id="560" r:id="rId78"/>
    <p:sldId id="532" r:id="rId79"/>
    <p:sldId id="559" r:id="rId80"/>
    <p:sldId id="531" r:id="rId81"/>
    <p:sldId id="414" r:id="rId82"/>
    <p:sldId id="533" r:id="rId83"/>
    <p:sldId id="534" r:id="rId84"/>
    <p:sldId id="535" r:id="rId85"/>
    <p:sldId id="536" r:id="rId86"/>
    <p:sldId id="537" r:id="rId87"/>
    <p:sldId id="538" r:id="rId88"/>
    <p:sldId id="539" r:id="rId89"/>
    <p:sldId id="540" r:id="rId90"/>
    <p:sldId id="541" r:id="rId91"/>
    <p:sldId id="561" r:id="rId92"/>
    <p:sldId id="364" r:id="rId93"/>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364" autoAdjust="0"/>
  </p:normalViewPr>
  <p:slideViewPr>
    <p:cSldViewPr snapToGrid="0">
      <p:cViewPr varScale="1">
        <p:scale>
          <a:sx n="70" d="100"/>
          <a:sy n="70" d="100"/>
        </p:scale>
        <p:origin x="67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4.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6.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1.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ownloads\000000%20%20--progresKualitasDataSekolah_KualitasDataSekolah_2018-03-15%2007_38_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Tahun%202017\Evaluasi\Monitoring\Hasil%20Monev%20Provinsi\Pengolahan%20Monitoring%20Gabung.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Tahun%202017\Evaluasi\Monitoring\Hasil%20Monev%20Provinsi\Pengolahan%20Monitoring%20Gabung.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3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'[000000  --progresKualitasDataSekolah_KualitasDataSekolah_2018-03-15 07_38_21.xlsx]Worksheet'!$L$1</c:f>
              <c:strCache>
                <c:ptCount val="1"/>
                <c:pt idx="0">
                  <c:v>TOTAL VALID</c:v>
                </c:pt>
              </c:strCache>
            </c:strRef>
          </c:tx>
          <c:spPr>
            <a:solidFill>
              <a:schemeClr val="accent4">
                <a:lumMod val="60000"/>
                <a:lumOff val="40000"/>
              </a:schemeClr>
            </a:solidFill>
            <a:ln>
              <a:noFill/>
            </a:ln>
            <a:effectLst/>
            <a:sp3d/>
          </c:spPr>
          <c:invertIfNegative val="0"/>
          <c:dPt>
            <c:idx val="0"/>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1-B649-4566-8A87-D322641F96CB}"/>
              </c:ext>
            </c:extLst>
          </c:dPt>
          <c:dPt>
            <c:idx val="1"/>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3-B649-4566-8A87-D322641F96CB}"/>
              </c:ext>
            </c:extLst>
          </c:dPt>
          <c:dPt>
            <c:idx val="2"/>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5-B649-4566-8A87-D322641F96CB}"/>
              </c:ext>
            </c:extLst>
          </c:dPt>
          <c:dPt>
            <c:idx val="3"/>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7-B649-4566-8A87-D322641F96CB}"/>
              </c:ext>
            </c:extLst>
          </c:dPt>
          <c:dPt>
            <c:idx val="4"/>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9-B649-4566-8A87-D322641F96CB}"/>
              </c:ext>
            </c:extLst>
          </c:dPt>
          <c:dPt>
            <c:idx val="5"/>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B-B649-4566-8A87-D322641F96CB}"/>
              </c:ext>
            </c:extLst>
          </c:dPt>
          <c:dPt>
            <c:idx val="6"/>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D-B649-4566-8A87-D322641F96CB}"/>
              </c:ext>
            </c:extLst>
          </c:dPt>
          <c:dPt>
            <c:idx val="7"/>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0F-B649-4566-8A87-D322641F96CB}"/>
              </c:ext>
            </c:extLst>
          </c:dPt>
          <c:dPt>
            <c:idx val="8"/>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11-B649-4566-8A87-D322641F96CB}"/>
              </c:ext>
            </c:extLst>
          </c:dPt>
          <c:dPt>
            <c:idx val="9"/>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13-B649-4566-8A87-D322641F96CB}"/>
              </c:ext>
            </c:extLst>
          </c:dPt>
          <c:dPt>
            <c:idx val="10"/>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15-B649-4566-8A87-D322641F96CB}"/>
              </c:ext>
            </c:extLst>
          </c:dPt>
          <c:dPt>
            <c:idx val="11"/>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17-B649-4566-8A87-D322641F96CB}"/>
              </c:ext>
            </c:extLst>
          </c:dPt>
          <c:dPt>
            <c:idx val="12"/>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19-B649-4566-8A87-D322641F96CB}"/>
              </c:ext>
            </c:extLst>
          </c:dPt>
          <c:dPt>
            <c:idx val="13"/>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1B-B649-4566-8A87-D322641F96CB}"/>
              </c:ext>
            </c:extLst>
          </c:dPt>
          <c:dPt>
            <c:idx val="14"/>
            <c:invertIfNegative val="0"/>
            <c:bubble3D val="0"/>
            <c:spPr>
              <a:solidFill>
                <a:schemeClr val="accent3">
                  <a:lumMod val="40000"/>
                  <a:lumOff val="60000"/>
                </a:schemeClr>
              </a:solidFill>
              <a:ln>
                <a:noFill/>
              </a:ln>
              <a:effectLst/>
              <a:sp3d/>
            </c:spPr>
            <c:extLst>
              <c:ext xmlns:c16="http://schemas.microsoft.com/office/drawing/2014/chart" uri="{C3380CC4-5D6E-409C-BE32-E72D297353CC}">
                <c16:uniqueId val="{0000001D-B649-4566-8A87-D322641F96CB}"/>
              </c:ext>
            </c:extLst>
          </c:dPt>
          <c:dPt>
            <c:idx val="26"/>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1F-B649-4566-8A87-D322641F96CB}"/>
              </c:ext>
            </c:extLst>
          </c:dPt>
          <c:dPt>
            <c:idx val="27"/>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21-B649-4566-8A87-D322641F96CB}"/>
              </c:ext>
            </c:extLst>
          </c:dPt>
          <c:dPt>
            <c:idx val="28"/>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23-B649-4566-8A87-D322641F96CB}"/>
              </c:ext>
            </c:extLst>
          </c:dPt>
          <c:dPt>
            <c:idx val="29"/>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25-B649-4566-8A87-D322641F96CB}"/>
              </c:ext>
            </c:extLst>
          </c:dPt>
          <c:dPt>
            <c:idx val="30"/>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27-B649-4566-8A87-D322641F96CB}"/>
              </c:ext>
            </c:extLst>
          </c:dPt>
          <c:dPt>
            <c:idx val="31"/>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29-B649-4566-8A87-D322641F96CB}"/>
              </c:ext>
            </c:extLst>
          </c:dPt>
          <c:dPt>
            <c:idx val="32"/>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2B-B649-4566-8A87-D322641F96CB}"/>
              </c:ext>
            </c:extLst>
          </c:dPt>
          <c:dPt>
            <c:idx val="33"/>
            <c:invertIfNegative val="0"/>
            <c:bubble3D val="0"/>
            <c:spPr>
              <a:solidFill>
                <a:schemeClr val="accent1">
                  <a:lumMod val="60000"/>
                  <a:lumOff val="40000"/>
                </a:schemeClr>
              </a:solidFill>
              <a:ln>
                <a:noFill/>
              </a:ln>
              <a:effectLst/>
              <a:sp3d/>
            </c:spPr>
            <c:extLst>
              <c:ext xmlns:c16="http://schemas.microsoft.com/office/drawing/2014/chart" uri="{C3380CC4-5D6E-409C-BE32-E72D297353CC}">
                <c16:uniqueId val="{0000002D-B649-4566-8A87-D322641F96CB}"/>
              </c:ext>
            </c:extLst>
          </c:dPt>
          <c:dLbls>
            <c:dLbl>
              <c:idx val="0"/>
              <c:layout>
                <c:manualLayout>
                  <c:x val="0.14291833877462887"/>
                  <c:y val="1.5503875968992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49-4566-8A87-D322641F96CB}"/>
                </c:ext>
              </c:extLst>
            </c:dLbl>
            <c:dLbl>
              <c:idx val="1"/>
              <c:layout>
                <c:manualLayout>
                  <c:x val="0.17385536270273003"/>
                  <c:y val="1.3565891472868213E-2"/>
                </c:manualLayout>
              </c:layout>
              <c:showLegendKey val="0"/>
              <c:showVal val="1"/>
              <c:showCatName val="0"/>
              <c:showSerName val="0"/>
              <c:showPercent val="0"/>
              <c:showBubbleSize val="0"/>
              <c:extLst>
                <c:ext xmlns:c15="http://schemas.microsoft.com/office/drawing/2012/chart" uri="{CE6537A1-D6FC-4f65-9D91-7224C49458BB}">
                  <c15:layout>
                    <c:manualLayout>
                      <c:w val="8.3753080940805136E-2"/>
                      <c:h val="2.7102789476896778E-2"/>
                    </c:manualLayout>
                  </c15:layout>
                </c:ext>
                <c:ext xmlns:c16="http://schemas.microsoft.com/office/drawing/2014/chart" uri="{C3380CC4-5D6E-409C-BE32-E72D297353CC}">
                  <c16:uniqueId val="{00000003-B649-4566-8A87-D322641F96CB}"/>
                </c:ext>
              </c:extLst>
            </c:dLbl>
            <c:dLbl>
              <c:idx val="2"/>
              <c:layout>
                <c:manualLayout>
                  <c:x val="0.18888891100123487"/>
                  <c:y val="9.68992248062001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49-4566-8A87-D322641F96CB}"/>
                </c:ext>
              </c:extLst>
            </c:dLbl>
            <c:dLbl>
              <c:idx val="3"/>
              <c:layout>
                <c:manualLayout>
                  <c:x val="0.1806627866133183"/>
                  <c:y val="1.1627906976744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49-4566-8A87-D322641F96CB}"/>
                </c:ext>
              </c:extLst>
            </c:dLbl>
            <c:dLbl>
              <c:idx val="4"/>
              <c:layout>
                <c:manualLayout>
                  <c:x val="0.19215518090607769"/>
                  <c:y val="1.16279069767440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49-4566-8A87-D322641F96CB}"/>
                </c:ext>
              </c:extLst>
            </c:dLbl>
            <c:dLbl>
              <c:idx val="5"/>
              <c:layout>
                <c:manualLayout>
                  <c:x val="0.20163308519964285"/>
                  <c:y val="1.1627906976744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649-4566-8A87-D322641F96CB}"/>
                </c:ext>
              </c:extLst>
            </c:dLbl>
            <c:dLbl>
              <c:idx val="6"/>
              <c:layout>
                <c:manualLayout>
                  <c:x val="0.20718872920458231"/>
                  <c:y val="7.75193798449598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649-4566-8A87-D322641F96CB}"/>
                </c:ext>
              </c:extLst>
            </c:dLbl>
            <c:dLbl>
              <c:idx val="7"/>
              <c:layout>
                <c:manualLayout>
                  <c:x val="0.20642577034714493"/>
                  <c:y val="5.8139534883719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649-4566-8A87-D322641F96CB}"/>
                </c:ext>
              </c:extLst>
            </c:dLbl>
            <c:dLbl>
              <c:idx val="8"/>
              <c:layout>
                <c:manualLayout>
                  <c:x val="0.20718872920458231"/>
                  <c:y val="5.8139534883719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649-4566-8A87-D322641F96CB}"/>
                </c:ext>
              </c:extLst>
            </c:dLbl>
            <c:dLbl>
              <c:idx val="9"/>
              <c:layout>
                <c:manualLayout>
                  <c:x val="0.20920346796766864"/>
                  <c:y val="5.81395348837209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649-4566-8A87-D322641F96CB}"/>
                </c:ext>
              </c:extLst>
            </c:dLbl>
            <c:dLbl>
              <c:idx val="10"/>
              <c:layout>
                <c:manualLayout>
                  <c:x val="0.21437750816194331"/>
                  <c:y val="1.9379844961240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649-4566-8A87-D322641F96CB}"/>
                </c:ext>
              </c:extLst>
            </c:dLbl>
            <c:dLbl>
              <c:idx val="11"/>
              <c:layout>
                <c:manualLayout>
                  <c:x val="0.23572965932282477"/>
                  <c:y val="7.10586106494139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649-4566-8A87-D322641F96CB}"/>
                </c:ext>
              </c:extLst>
            </c:dLbl>
            <c:dLbl>
              <c:idx val="12"/>
              <c:layout>
                <c:manualLayout>
                  <c:x val="0.23218875408097153"/>
                  <c:y val="-7.10586106494139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649-4566-8A87-D322641F96CB}"/>
                </c:ext>
              </c:extLst>
            </c:dLbl>
            <c:dLbl>
              <c:idx val="13"/>
              <c:layout>
                <c:manualLayout>
                  <c:x val="0.2247255885504926"/>
                  <c:y val="1.9379844961240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649-4566-8A87-D322641F96CB}"/>
                </c:ext>
              </c:extLst>
            </c:dLbl>
            <c:dLbl>
              <c:idx val="14"/>
              <c:layout>
                <c:manualLayout>
                  <c:x val="0.22750328617101623"/>
                  <c:y val="1.93798449612395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649-4566-8A87-D322641F96CB}"/>
                </c:ext>
              </c:extLst>
            </c:dLbl>
            <c:dLbl>
              <c:idx val="15"/>
              <c:layout>
                <c:manualLayout>
                  <c:x val="0.2247255885504926"/>
                  <c:y val="-1.9379844961240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649-4566-8A87-D322641F96CB}"/>
                </c:ext>
              </c:extLst>
            </c:dLbl>
            <c:dLbl>
              <c:idx val="16"/>
              <c:layout>
                <c:manualLayout>
                  <c:x val="0.2393775330383324"/>
                  <c:y val="-3.8759689922481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B649-4566-8A87-D322641F96CB}"/>
                </c:ext>
              </c:extLst>
            </c:dLbl>
            <c:dLbl>
              <c:idx val="17"/>
              <c:layout>
                <c:manualLayout>
                  <c:x val="0.24885543733189769"/>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649-4566-8A87-D322641F96CB}"/>
                </c:ext>
              </c:extLst>
            </c:dLbl>
            <c:dLbl>
              <c:idx val="18"/>
              <c:layout>
                <c:manualLayout>
                  <c:x val="0.24531453209004445"/>
                  <c:y val="-3.8759689922480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B649-4566-8A87-D322641F96CB}"/>
                </c:ext>
              </c:extLst>
            </c:dLbl>
            <c:dLbl>
              <c:idx val="19"/>
              <c:layout>
                <c:manualLayout>
                  <c:x val="0.24809247847446039"/>
                  <c:y val="-5.81395348837209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649-4566-8A87-D322641F96CB}"/>
                </c:ext>
              </c:extLst>
            </c:dLbl>
            <c:dLbl>
              <c:idx val="20"/>
              <c:layout>
                <c:manualLayout>
                  <c:x val="0.24732927085313067"/>
                  <c:y val="-5.81395348837216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B649-4566-8A87-D322641F96CB}"/>
                </c:ext>
              </c:extLst>
            </c:dLbl>
            <c:dLbl>
              <c:idx val="21"/>
              <c:layout>
                <c:manualLayout>
                  <c:x val="0.24378861437516966"/>
                  <c:y val="-7.75193798449612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B649-4566-8A87-D322641F96CB}"/>
                </c:ext>
              </c:extLst>
            </c:dLbl>
            <c:dLbl>
              <c:idx val="22"/>
              <c:layout>
                <c:manualLayout>
                  <c:x val="0.25288491485807024"/>
                  <c:y val="-5.81395348837209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B649-4566-8A87-D322641F96CB}"/>
                </c:ext>
              </c:extLst>
            </c:dLbl>
            <c:dLbl>
              <c:idx val="23"/>
              <c:layout>
                <c:manualLayout>
                  <c:x val="0.25326651866873506"/>
                  <c:y val="-7.75193798449615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B649-4566-8A87-D322641F96CB}"/>
                </c:ext>
              </c:extLst>
            </c:dLbl>
            <c:dLbl>
              <c:idx val="24"/>
              <c:layout>
                <c:manualLayout>
                  <c:x val="0.24896265456944444"/>
                  <c:y val="1.1628059573948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B649-4566-8A87-D322641F96CB}"/>
                </c:ext>
              </c:extLst>
            </c:dLbl>
            <c:dLbl>
              <c:idx val="25"/>
              <c:layout>
                <c:manualLayout>
                  <c:x val="0.25489965362115646"/>
                  <c:y val="1.3566044070072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B649-4566-8A87-D322641F96CB}"/>
                </c:ext>
              </c:extLst>
            </c:dLbl>
            <c:dLbl>
              <c:idx val="26"/>
              <c:layout>
                <c:manualLayout>
                  <c:x val="0.26208843257851722"/>
                  <c:y val="1.5504028566196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649-4566-8A87-D322641F96CB}"/>
                </c:ext>
              </c:extLst>
            </c:dLbl>
            <c:dLbl>
              <c:idx val="27"/>
              <c:layout>
                <c:manualLayout>
                  <c:x val="0.26764382781956458"/>
                  <c:y val="1.55041811634010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649-4566-8A87-D322641F96CB}"/>
                </c:ext>
              </c:extLst>
            </c:dLbl>
            <c:dLbl>
              <c:idx val="28"/>
              <c:layout>
                <c:manualLayout>
                  <c:x val="0.26802543163022929"/>
                  <c:y val="1.7442013062320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B649-4566-8A87-D322641F96CB}"/>
                </c:ext>
              </c:extLst>
            </c:dLbl>
            <c:dLbl>
              <c:idx val="29"/>
              <c:layout>
                <c:manualLayout>
                  <c:x val="0.27042177420398045"/>
                  <c:y val="1.5504028566196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649-4566-8A87-D322641F96CB}"/>
                </c:ext>
              </c:extLst>
            </c:dLbl>
            <c:dLbl>
              <c:idx val="30"/>
              <c:layout>
                <c:manualLayout>
                  <c:x val="0.27319947182450405"/>
                  <c:y val="1.7442013062320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649-4566-8A87-D322641F96CB}"/>
                </c:ext>
              </c:extLst>
            </c:dLbl>
            <c:dLbl>
              <c:idx val="31"/>
              <c:layout>
                <c:manualLayout>
                  <c:x val="0.27951807468688089"/>
                  <c:y val="2.1317982054568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649-4566-8A87-D322641F96CB}"/>
                </c:ext>
              </c:extLst>
            </c:dLbl>
            <c:dLbl>
              <c:idx val="32"/>
              <c:layout>
                <c:manualLayout>
                  <c:x val="0.28708845745490658"/>
                  <c:y val="1.744201306232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649-4566-8A87-D322641F96CB}"/>
                </c:ext>
              </c:extLst>
            </c:dLbl>
            <c:dLbl>
              <c:idx val="33"/>
              <c:layout>
                <c:manualLayout>
                  <c:x val="0.28670685364424175"/>
                  <c:y val="2.5193951046816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B649-4566-8A87-D322641F96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'[000000  --progresKualitasDataSekolah_KualitasDataSekolah_2018-03-15 07_38_21.xlsx]Worksheet'!$K$2:$K$35</c:f>
              <c:strCache>
                <c:ptCount val="34"/>
                <c:pt idx="0">
                  <c:v>Papua</c:v>
                </c:pt>
                <c:pt idx="1">
                  <c:v>Maluku Utara</c:v>
                </c:pt>
                <c:pt idx="2">
                  <c:v>Banten</c:v>
                </c:pt>
                <c:pt idx="3">
                  <c:v>Kalimantan Utara</c:v>
                </c:pt>
                <c:pt idx="4">
                  <c:v>Sulawesi Utara</c:v>
                </c:pt>
                <c:pt idx="5">
                  <c:v>Kalimantan Barat</c:v>
                </c:pt>
                <c:pt idx="6">
                  <c:v>Papua Barat</c:v>
                </c:pt>
                <c:pt idx="7">
                  <c:v>Jawa Barat</c:v>
                </c:pt>
                <c:pt idx="8">
                  <c:v>Nusa Tenggara Timur</c:v>
                </c:pt>
                <c:pt idx="9">
                  <c:v>Sulawesi Barat</c:v>
                </c:pt>
                <c:pt idx="10">
                  <c:v>Sumatera Utara</c:v>
                </c:pt>
                <c:pt idx="11">
                  <c:v>Sulawesi Tengah</c:v>
                </c:pt>
                <c:pt idx="12">
                  <c:v>Kalimantan Timur</c:v>
                </c:pt>
                <c:pt idx="13">
                  <c:v>Kalimantan Selatan</c:v>
                </c:pt>
                <c:pt idx="14">
                  <c:v>Sulawesi Selatan</c:v>
                </c:pt>
                <c:pt idx="15">
                  <c:v>Sulawesi Tenggara</c:v>
                </c:pt>
                <c:pt idx="16">
                  <c:v>Jawa Timur</c:v>
                </c:pt>
                <c:pt idx="17">
                  <c:v>Maluku</c:v>
                </c:pt>
                <c:pt idx="18">
                  <c:v>Jawa Tengah</c:v>
                </c:pt>
                <c:pt idx="19">
                  <c:v>Riau</c:v>
                </c:pt>
                <c:pt idx="20">
                  <c:v>Sumatera Selatan</c:v>
                </c:pt>
                <c:pt idx="21">
                  <c:v>Nusa Tenggara Barat</c:v>
                </c:pt>
                <c:pt idx="22">
                  <c:v>Jambi</c:v>
                </c:pt>
                <c:pt idx="23">
                  <c:v>Lampung</c:v>
                </c:pt>
                <c:pt idx="24">
                  <c:v>Kalimantan Tengah</c:v>
                </c:pt>
                <c:pt idx="25">
                  <c:v>Kepulauan Riau</c:v>
                </c:pt>
                <c:pt idx="26">
                  <c:v>D.K.I. Jakarta</c:v>
                </c:pt>
                <c:pt idx="27">
                  <c:v>Aceh</c:v>
                </c:pt>
                <c:pt idx="28">
                  <c:v>Bali</c:v>
                </c:pt>
                <c:pt idx="29">
                  <c:v>Bengkulu</c:v>
                </c:pt>
                <c:pt idx="30">
                  <c:v>Sumatera Barat</c:v>
                </c:pt>
                <c:pt idx="31">
                  <c:v>Bangka Belitung</c:v>
                </c:pt>
                <c:pt idx="32">
                  <c:v>D.I. Yogyakarta</c:v>
                </c:pt>
                <c:pt idx="33">
                  <c:v>Gorontalo</c:v>
                </c:pt>
              </c:strCache>
            </c:strRef>
          </c:cat>
          <c:val>
            <c:numRef>
              <c:f>'[000000  --progresKualitasDataSekolah_KualitasDataSekolah_2018-03-15 07_38_21.xlsx]Worksheet'!$L$2:$L$35</c:f>
              <c:numCache>
                <c:formatCode>0.00</c:formatCode>
                <c:ptCount val="34"/>
                <c:pt idx="0">
                  <c:v>79.37</c:v>
                </c:pt>
                <c:pt idx="1">
                  <c:v>82.04</c:v>
                </c:pt>
                <c:pt idx="2">
                  <c:v>82.38</c:v>
                </c:pt>
                <c:pt idx="3">
                  <c:v>83.31</c:v>
                </c:pt>
                <c:pt idx="4">
                  <c:v>84.19</c:v>
                </c:pt>
                <c:pt idx="5">
                  <c:v>84.37</c:v>
                </c:pt>
                <c:pt idx="6">
                  <c:v>84.8</c:v>
                </c:pt>
                <c:pt idx="7">
                  <c:v>84.91</c:v>
                </c:pt>
                <c:pt idx="8">
                  <c:v>85.04</c:v>
                </c:pt>
                <c:pt idx="9">
                  <c:v>85.07</c:v>
                </c:pt>
                <c:pt idx="10">
                  <c:v>86.05</c:v>
                </c:pt>
                <c:pt idx="11">
                  <c:v>86.3</c:v>
                </c:pt>
                <c:pt idx="12">
                  <c:v>86.56</c:v>
                </c:pt>
                <c:pt idx="13">
                  <c:v>87.05</c:v>
                </c:pt>
                <c:pt idx="14">
                  <c:v>87.15</c:v>
                </c:pt>
                <c:pt idx="15">
                  <c:v>87.29</c:v>
                </c:pt>
                <c:pt idx="16">
                  <c:v>87.46</c:v>
                </c:pt>
                <c:pt idx="17">
                  <c:v>87.5</c:v>
                </c:pt>
                <c:pt idx="18">
                  <c:v>87.79</c:v>
                </c:pt>
                <c:pt idx="19">
                  <c:v>88.16</c:v>
                </c:pt>
                <c:pt idx="20">
                  <c:v>88.3</c:v>
                </c:pt>
                <c:pt idx="21">
                  <c:v>88.52</c:v>
                </c:pt>
                <c:pt idx="22">
                  <c:v>88.55</c:v>
                </c:pt>
                <c:pt idx="23">
                  <c:v>88.57</c:v>
                </c:pt>
                <c:pt idx="24">
                  <c:v>88.69</c:v>
                </c:pt>
                <c:pt idx="25">
                  <c:v>89.31</c:v>
                </c:pt>
                <c:pt idx="26">
                  <c:v>90.3</c:v>
                </c:pt>
                <c:pt idx="27">
                  <c:v>90.45</c:v>
                </c:pt>
                <c:pt idx="28">
                  <c:v>90.66</c:v>
                </c:pt>
                <c:pt idx="29">
                  <c:v>90.77</c:v>
                </c:pt>
                <c:pt idx="30">
                  <c:v>91</c:v>
                </c:pt>
                <c:pt idx="31">
                  <c:v>91.41</c:v>
                </c:pt>
                <c:pt idx="32">
                  <c:v>91.98</c:v>
                </c:pt>
                <c:pt idx="33">
                  <c:v>92.37</c:v>
                </c:pt>
              </c:numCache>
            </c:numRef>
          </c:val>
          <c:extLst>
            <c:ext xmlns:c16="http://schemas.microsoft.com/office/drawing/2014/chart" uri="{C3380CC4-5D6E-409C-BE32-E72D297353CC}">
              <c16:uniqueId val="{00000039-B649-4566-8A87-D322641F96CB}"/>
            </c:ext>
          </c:extLst>
        </c:ser>
        <c:dLbls>
          <c:showLegendKey val="0"/>
          <c:showVal val="0"/>
          <c:showCatName val="0"/>
          <c:showSerName val="0"/>
          <c:showPercent val="0"/>
          <c:showBubbleSize val="0"/>
        </c:dLbls>
        <c:gapWidth val="91"/>
        <c:shape val="cylinder"/>
        <c:axId val="127600896"/>
        <c:axId val="127639552"/>
        <c:axId val="0"/>
      </c:bar3DChart>
      <c:catAx>
        <c:axId val="127600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9552"/>
        <c:crosses val="autoZero"/>
        <c:auto val="1"/>
        <c:lblAlgn val="ctr"/>
        <c:lblOffset val="100"/>
        <c:noMultiLvlLbl val="0"/>
      </c:catAx>
      <c:valAx>
        <c:axId val="127639552"/>
        <c:scaling>
          <c:orientation val="minMax"/>
        </c:scaling>
        <c:delete val="1"/>
        <c:axPos val="b"/>
        <c:numFmt formatCode="0.00" sourceLinked="1"/>
        <c:majorTickMark val="none"/>
        <c:minorTickMark val="none"/>
        <c:tickLblPos val="nextTo"/>
        <c:crossAx val="1276008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Penerima</a:t>
            </a:r>
            <a:r>
              <a:rPr lang="en-US" baseline="0"/>
              <a:t> manfaat PIP</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3F-47F8-9155-8103FD4817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3F-47F8-9155-8103FD48175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3F-47F8-9155-8103FD48175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3F-47F8-9155-8103FD48175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F3F-47F8-9155-8103FD48175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F3F-47F8-9155-8103FD48175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'[1]PIP Siswa'!$C$6782:$C$6787</c:f>
              <c:strCache>
                <c:ptCount val="6"/>
                <c:pt idx="0">
                  <c:v>KIP</c:v>
                </c:pt>
                <c:pt idx="1">
                  <c:v>KKS</c:v>
                </c:pt>
                <c:pt idx="2">
                  <c:v>KPS</c:v>
                </c:pt>
                <c:pt idx="3">
                  <c:v>PKH</c:v>
                </c:pt>
                <c:pt idx="4">
                  <c:v>Kartu lain</c:v>
                </c:pt>
                <c:pt idx="5">
                  <c:v>Tidak memiliki</c:v>
                </c:pt>
              </c:strCache>
            </c:strRef>
          </c:cat>
          <c:val>
            <c:numRef>
              <c:f>'[1]PIP Siswa'!$D$6782:$D$6787</c:f>
              <c:numCache>
                <c:formatCode>General</c:formatCode>
                <c:ptCount val="6"/>
                <c:pt idx="0">
                  <c:v>0.60722891566265058</c:v>
                </c:pt>
                <c:pt idx="1">
                  <c:v>4.0963855421686748E-2</c:v>
                </c:pt>
                <c:pt idx="2">
                  <c:v>8.0120481927710846E-2</c:v>
                </c:pt>
                <c:pt idx="3">
                  <c:v>3.2530120481927709E-2</c:v>
                </c:pt>
                <c:pt idx="4">
                  <c:v>4.1566265060240963E-2</c:v>
                </c:pt>
                <c:pt idx="5">
                  <c:v>0.16987951807228915</c:v>
                </c:pt>
              </c:numCache>
            </c:numRef>
          </c:val>
          <c:extLst>
            <c:ext xmlns:c16="http://schemas.microsoft.com/office/drawing/2014/chart" uri="{C3380CC4-5D6E-409C-BE32-E72D297353CC}">
              <c16:uniqueId val="{0000000C-3F3F-47F8-9155-8103FD48175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8.5417531364294294E-2"/>
          <c:y val="0.88703954066854451"/>
          <c:w val="0.8291649372714115"/>
          <c:h val="7.9841326195893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Terdapat kendala dalam pencairan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68-4E82-A421-02B2091F75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68-4E82-A421-02B2091F759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'PIP Siswa'!$AM$1474:$AM$1475</c:f>
              <c:strCache>
                <c:ptCount val="2"/>
                <c:pt idx="0">
                  <c:v>ada</c:v>
                </c:pt>
                <c:pt idx="1">
                  <c:v>tidak ada</c:v>
                </c:pt>
              </c:strCache>
            </c:strRef>
          </c:cat>
          <c:val>
            <c:numRef>
              <c:f>'PIP Siswa'!$AN$1474:$AN$1475</c:f>
              <c:numCache>
                <c:formatCode>0%</c:formatCode>
                <c:ptCount val="2"/>
                <c:pt idx="0">
                  <c:v>0.22198275862068967</c:v>
                </c:pt>
                <c:pt idx="1">
                  <c:v>0.74353448275862066</c:v>
                </c:pt>
              </c:numCache>
            </c:numRef>
          </c:val>
          <c:extLst>
            <c:ext xmlns:c16="http://schemas.microsoft.com/office/drawing/2014/chart" uri="{C3380CC4-5D6E-409C-BE32-E72D297353CC}">
              <c16:uniqueId val="{00000004-5868-4E82-A421-02B2091F759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9128645052936623"/>
          <c:y val="0.90960552882573442"/>
          <c:w val="0.21742709894126752"/>
          <c:h val="9.039447117426560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Proses aktivasi dan pencairan bantuan dilakukan secara individu oleh siswa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BC-4895-B595-A179BD5C82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BC-4895-B595-A179BD5C82F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'[1]PIP Sekolah'!$V$1382:$V$1383</c:f>
              <c:strCache>
                <c:ptCount val="2"/>
                <c:pt idx="0">
                  <c:v>tidak dilakukan secara individu</c:v>
                </c:pt>
                <c:pt idx="1">
                  <c:v>dilakukan secara individu</c:v>
                </c:pt>
              </c:strCache>
            </c:strRef>
          </c:cat>
          <c:val>
            <c:numRef>
              <c:f>'[1]PIP Sekolah'!$W$1382:$W$1383</c:f>
              <c:numCache>
                <c:formatCode>General</c:formatCode>
                <c:ptCount val="2"/>
                <c:pt idx="0">
                  <c:v>0.24918032786885247</c:v>
                </c:pt>
                <c:pt idx="1">
                  <c:v>0.75081967213114753</c:v>
                </c:pt>
              </c:numCache>
            </c:numRef>
          </c:val>
          <c:extLst>
            <c:ext xmlns:c16="http://schemas.microsoft.com/office/drawing/2014/chart" uri="{C3380CC4-5D6E-409C-BE32-E72D297353CC}">
              <c16:uniqueId val="{00000004-4BBC-4895-B595-A179BD5C82F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58780004321671"/>
          <c:y val="0.11822652390529322"/>
          <c:w val="0.47837939200293195"/>
          <c:h val="0.84761851673104038"/>
        </c:manualLayout>
      </c:layout>
      <c:doughnutChart>
        <c:varyColors val="1"/>
        <c:dLbls>
          <c:showLegendKey val="0"/>
          <c:showVal val="0"/>
          <c:showCatName val="0"/>
          <c:showSerName val="0"/>
          <c:showPercent val="1"/>
          <c:showBubbleSize val="0"/>
          <c:showLeaderLines val="0"/>
        </c:dLbls>
        <c:firstSliceAng val="140"/>
        <c:holeSize val="60"/>
      </c:doughnutChart>
      <c:spPr>
        <a:noFill/>
        <a:ln w="25400">
          <a:noFill/>
        </a:ln>
        <a:effectLst>
          <a:glow rad="508000">
            <a:schemeClr val="accent1">
              <a:alpha val="60000"/>
            </a:schemeClr>
          </a:glow>
          <a:outerShdw blurRad="50800" dist="50800" sx="1000" sy="1000" algn="ctr" rotWithShape="0">
            <a:srgbClr val="000000">
              <a:alpha val="57000"/>
            </a:srgbClr>
          </a:outerShdw>
          <a:softEdge rad="406400"/>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146147747014336"/>
          <c:y val="0.24941860143615424"/>
          <c:w val="0.70293664946648349"/>
          <c:h val="0.75417198284624543"/>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CA0-4D1F-8189-619D8292F095}"/>
              </c:ext>
            </c:extLst>
          </c:dPt>
          <c:dPt>
            <c:idx val="1"/>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CA0-4D1F-8189-619D8292F095}"/>
              </c:ext>
            </c:extLst>
          </c:dPt>
          <c:dPt>
            <c:idx val="2"/>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CA0-4D1F-8189-619D8292F095}"/>
              </c:ext>
            </c:extLst>
          </c:dPt>
          <c:dPt>
            <c:idx val="3"/>
            <c:bubble3D val="0"/>
            <c:explosion val="6"/>
            <c:spPr>
              <a:solidFill>
                <a:srgbClr val="BF571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CA0-4D1F-8189-619D8292F095}"/>
              </c:ext>
            </c:extLst>
          </c:dPt>
          <c:dPt>
            <c:idx val="4"/>
            <c:bubble3D val="0"/>
            <c:spPr>
              <a:solidFill>
                <a:srgbClr val="FF252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6CA0-4D1F-8189-619D8292F095}"/>
              </c:ext>
            </c:extLst>
          </c:dPt>
          <c:dPt>
            <c:idx val="5"/>
            <c:bubble3D val="0"/>
            <c:spPr>
              <a:solidFill>
                <a:srgbClr val="4B4B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6CA0-4D1F-8189-619D8292F095}"/>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6CA0-4D1F-8189-619D8292F09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Sheet3!$B$1:$B$6</c:f>
              <c:strCache>
                <c:ptCount val="6"/>
                <c:pt idx="0">
                  <c:v>Transfer Daerah dan Dana Desa 279,4 T</c:v>
                </c:pt>
                <c:pt idx="1">
                  <c:v>Kemenag 52,7 T</c:v>
                </c:pt>
                <c:pt idx="2">
                  <c:v>Kemenristek Dikti 40,4 T</c:v>
                </c:pt>
                <c:pt idx="3">
                  <c:v>Kemendikbud 40,1 T</c:v>
                </c:pt>
                <c:pt idx="4">
                  <c:v>K/L Lain dan BUN 16,5 T</c:v>
                </c:pt>
                <c:pt idx="5">
                  <c:v>Pengeluaran Pembiayaan 15 T</c:v>
                </c:pt>
              </c:strCache>
            </c:strRef>
          </c:cat>
          <c:val>
            <c:numRef>
              <c:f>Sheet3!$C$1:$C$6</c:f>
              <c:numCache>
                <c:formatCode>_(* #,##0_);_(* \(#,##0\);_(* "-"??_);_(@_)</c:formatCode>
                <c:ptCount val="6"/>
                <c:pt idx="0">
                  <c:v>279450859405</c:v>
                </c:pt>
                <c:pt idx="1">
                  <c:v>52681459505</c:v>
                </c:pt>
                <c:pt idx="2">
                  <c:v>40393740000</c:v>
                </c:pt>
                <c:pt idx="3">
                  <c:v>40092000000</c:v>
                </c:pt>
                <c:pt idx="4">
                  <c:v>16513334493</c:v>
                </c:pt>
                <c:pt idx="5">
                  <c:v>15000000000</c:v>
                </c:pt>
              </c:numCache>
            </c:numRef>
          </c:val>
          <c:extLst>
            <c:ext xmlns:c16="http://schemas.microsoft.com/office/drawing/2014/chart" uri="{C3380CC4-5D6E-409C-BE32-E72D297353CC}">
              <c16:uniqueId val="{0000000C-6CA0-4D1F-8189-619D8292F095}"/>
            </c:ext>
          </c:extLst>
        </c:ser>
        <c:dLbls>
          <c:showLegendKey val="0"/>
          <c:showVal val="0"/>
          <c:showCatName val="0"/>
          <c:showSerName val="0"/>
          <c:showPercent val="1"/>
          <c:showBubbleSize val="0"/>
          <c:showLeaderLines val="1"/>
        </c:dLbls>
        <c:firstSliceAng val="142"/>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287224425833412"/>
          <c:y val="3.3367664883795875E-2"/>
          <c:w val="0.55122292480013879"/>
          <c:h val="0.7794889857524453"/>
        </c:manualLayout>
      </c:layout>
      <c:doughnutChart>
        <c:varyColors val="1"/>
        <c:ser>
          <c:idx val="0"/>
          <c:order val="0"/>
          <c:dPt>
            <c:idx val="0"/>
            <c:bubble3D val="0"/>
            <c:explosion val="8"/>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186-47B0-8EDE-DD31BC9756C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186-47B0-8EDE-DD31BC9756C9}"/>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Sheet2!$B$2:$B$3</c:f>
              <c:strCache>
                <c:ptCount val="2"/>
                <c:pt idx="0">
                  <c:v>Anggaran Pendidikan 444,1 T</c:v>
                </c:pt>
                <c:pt idx="1">
                  <c:v>Anggaran Lainnya 1.776,5 T</c:v>
                </c:pt>
              </c:strCache>
            </c:strRef>
          </c:cat>
          <c:val>
            <c:numRef>
              <c:f>Sheet2!$C$2:$C$3</c:f>
              <c:numCache>
                <c:formatCode>_(* #,##0_);_(* \(#,##0\);_(* "-"??_);_(@_)</c:formatCode>
                <c:ptCount val="2"/>
                <c:pt idx="0">
                  <c:v>444131393403</c:v>
                </c:pt>
                <c:pt idx="1">
                  <c:v>1776525573174</c:v>
                </c:pt>
              </c:numCache>
            </c:numRef>
          </c:val>
          <c:extLst>
            <c:ext xmlns:c16="http://schemas.microsoft.com/office/drawing/2014/chart" uri="{C3380CC4-5D6E-409C-BE32-E72D297353CC}">
              <c16:uniqueId val="{00000004-7186-47B0-8EDE-DD31BC9756C9}"/>
            </c:ext>
          </c:extLst>
        </c:ser>
        <c:dLbls>
          <c:showLegendKey val="0"/>
          <c:showVal val="0"/>
          <c:showCatName val="0"/>
          <c:showSerName val="0"/>
          <c:showPercent val="1"/>
          <c:showBubbleSize val="0"/>
          <c:showLeaderLines val="1"/>
        </c:dLbls>
        <c:firstSliceAng val="48"/>
        <c:holeSize val="50"/>
      </c:doughnutChart>
      <c:spPr>
        <a:noFill/>
        <a:ln>
          <a:noFill/>
        </a:ln>
        <a:effectLst/>
      </c:spPr>
    </c:plotArea>
    <c:legend>
      <c:legendPos val="l"/>
      <c:layout>
        <c:manualLayout>
          <c:xMode val="edge"/>
          <c:yMode val="edge"/>
          <c:x val="0.11058948087184797"/>
          <c:y val="0"/>
          <c:w val="0.26796292447918407"/>
          <c:h val="0.8157210604768824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lumMod val="95000"/>
              <a:lumOff val="5000"/>
            </a:schemeClr>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Siswa dari keluarga tidak mampu yang tidak memiliki KIP, KKS, KPS atau sejenisnya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'[1]PIP Sekolah'!$L$1382:$L$1383</c:f>
              <c:strCache>
                <c:ptCount val="2"/>
                <c:pt idx="0">
                  <c:v>tidak ada</c:v>
                </c:pt>
                <c:pt idx="1">
                  <c:v>ada</c:v>
                </c:pt>
              </c:strCache>
            </c:strRef>
          </c:cat>
          <c:val>
            <c:numRef>
              <c:f>'[1]PIP Sekolah'!$M$1382:$M$1383</c:f>
              <c:numCache>
                <c:formatCode>General</c:formatCode>
                <c:ptCount val="2"/>
                <c:pt idx="0">
                  <c:v>0.11475409836065574</c:v>
                </c:pt>
                <c:pt idx="1">
                  <c:v>0.88524590163934425</c:v>
                </c:pt>
              </c:numCache>
            </c:numRef>
          </c:val>
          <c:extLst>
            <c:ext xmlns:c16="http://schemas.microsoft.com/office/drawing/2014/chart" uri="{C3380CC4-5D6E-409C-BE32-E72D297353CC}">
              <c16:uniqueId val="{00000000-F6AE-4D7A-BAA8-1F97043BCE67}"/>
            </c:ext>
          </c:extLst>
        </c:ser>
        <c:dLbls>
          <c:dLblPos val="outEnd"/>
          <c:showLegendKey val="0"/>
          <c:showVal val="1"/>
          <c:showCatName val="0"/>
          <c:showSerName val="0"/>
          <c:showPercent val="0"/>
          <c:showBubbleSize val="0"/>
        </c:dLbls>
        <c:gapWidth val="182"/>
        <c:axId val="458486719"/>
        <c:axId val="458482975"/>
      </c:barChart>
      <c:catAx>
        <c:axId val="458486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482975"/>
        <c:crosses val="autoZero"/>
        <c:auto val="1"/>
        <c:lblAlgn val="ctr"/>
        <c:lblOffset val="100"/>
        <c:noMultiLvlLbl val="0"/>
      </c:catAx>
      <c:valAx>
        <c:axId val="45848297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486719"/>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Siswa yang tidak miliki KIP, KKS, KPS dan kartu sejenis lainnya, dari keluarga tidak mampu,  sudah diusulkan melalui Dapodik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220765142997868"/>
          <c:y val="0.29246634090249829"/>
          <c:w val="0.85779234857002129"/>
          <c:h val="0.6307487736931143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'[1]PIP Sekolah'!$L$1388:$L$1389</c:f>
              <c:strCache>
                <c:ptCount val="2"/>
                <c:pt idx="0">
                  <c:v>belum</c:v>
                </c:pt>
                <c:pt idx="1">
                  <c:v>sudah</c:v>
                </c:pt>
              </c:strCache>
            </c:strRef>
          </c:cat>
          <c:val>
            <c:numRef>
              <c:f>'[1]PIP Sekolah'!$M$1388:$M$1389</c:f>
              <c:numCache>
                <c:formatCode>General</c:formatCode>
                <c:ptCount val="2"/>
                <c:pt idx="0">
                  <c:v>5.2459016393442623E-2</c:v>
                </c:pt>
                <c:pt idx="1">
                  <c:v>0.94754098360655736</c:v>
                </c:pt>
              </c:numCache>
            </c:numRef>
          </c:val>
          <c:extLst>
            <c:ext xmlns:c16="http://schemas.microsoft.com/office/drawing/2014/chart" uri="{C3380CC4-5D6E-409C-BE32-E72D297353CC}">
              <c16:uniqueId val="{00000000-03AF-4B81-9C7C-A6985547B1B6}"/>
            </c:ext>
          </c:extLst>
        </c:ser>
        <c:dLbls>
          <c:dLblPos val="outEnd"/>
          <c:showLegendKey val="0"/>
          <c:showVal val="1"/>
          <c:showCatName val="0"/>
          <c:showSerName val="0"/>
          <c:showPercent val="0"/>
          <c:showBubbleSize val="0"/>
        </c:dLbls>
        <c:gapWidth val="182"/>
        <c:axId val="458486719"/>
        <c:axId val="458482975"/>
      </c:barChart>
      <c:catAx>
        <c:axId val="458486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482975"/>
        <c:crosses val="autoZero"/>
        <c:auto val="1"/>
        <c:lblAlgn val="ctr"/>
        <c:lblOffset val="100"/>
        <c:noMultiLvlLbl val="0"/>
      </c:catAx>
      <c:valAx>
        <c:axId val="45848297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486719"/>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Sekolah memiliki kriteria untuk menentukan siswa yang diusulkan untuk menerima manfaat PIP?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721192411673744"/>
          <c:y val="0.2758027121609799"/>
          <c:w val="0.48124312139035397"/>
          <c:h val="0.6076301399825021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1D-4AE3-B51A-571976716C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1D-4AE3-B51A-571976716CD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'[1]PIP Sekolah'!$N$1382:$N$1383</c:f>
              <c:strCache>
                <c:ptCount val="2"/>
                <c:pt idx="0">
                  <c:v>tidak memiliki</c:v>
                </c:pt>
                <c:pt idx="1">
                  <c:v>memiliki</c:v>
                </c:pt>
              </c:strCache>
            </c:strRef>
          </c:cat>
          <c:val>
            <c:numRef>
              <c:f>'[1]PIP Sekolah'!$O$1382:$O$1383</c:f>
              <c:numCache>
                <c:formatCode>General</c:formatCode>
                <c:ptCount val="2"/>
                <c:pt idx="0">
                  <c:v>5.5737704918032788E-2</c:v>
                </c:pt>
                <c:pt idx="1">
                  <c:v>0.94426229508196724</c:v>
                </c:pt>
              </c:numCache>
            </c:numRef>
          </c:val>
          <c:extLst>
            <c:ext xmlns:c16="http://schemas.microsoft.com/office/drawing/2014/chart" uri="{C3380CC4-5D6E-409C-BE32-E72D297353CC}">
              <c16:uniqueId val="{00000004-DC1D-4AE3-B51A-571976716CD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Profesi orang tua penerima PIP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'PIP Siswa'!$P$1474:$P$1479</c:f>
              <c:strCache>
                <c:ptCount val="6"/>
                <c:pt idx="0">
                  <c:v>PNS/TNI/Polri/Pensiunan</c:v>
                </c:pt>
                <c:pt idx="1">
                  <c:v>Pedagang/Wiraswasta</c:v>
                </c:pt>
                <c:pt idx="2">
                  <c:v>Buruh (petani, buruh tani, nelayan, buruh bangunan, buruh perkebunan, lain-lain)</c:v>
                </c:pt>
                <c:pt idx="3">
                  <c:v>Karyawan tetap</c:v>
                </c:pt>
                <c:pt idx="4">
                  <c:v>Serabutan</c:v>
                </c:pt>
                <c:pt idx="5">
                  <c:v>Tidak bekerja</c:v>
                </c:pt>
              </c:strCache>
            </c:strRef>
          </c:cat>
          <c:val>
            <c:numRef>
              <c:f>'PIP Siswa'!$Q$1474:$Q$1479</c:f>
              <c:numCache>
                <c:formatCode>0%</c:formatCode>
                <c:ptCount val="6"/>
                <c:pt idx="0">
                  <c:v>2.0833333333333332E-2</c:v>
                </c:pt>
                <c:pt idx="1">
                  <c:v>0.18678160919540229</c:v>
                </c:pt>
                <c:pt idx="2">
                  <c:v>0.65732758620689657</c:v>
                </c:pt>
                <c:pt idx="3">
                  <c:v>1.8678160919540231E-2</c:v>
                </c:pt>
                <c:pt idx="4">
                  <c:v>4.3103448275862072E-2</c:v>
                </c:pt>
                <c:pt idx="5">
                  <c:v>4.7413793103448273E-2</c:v>
                </c:pt>
              </c:numCache>
            </c:numRef>
          </c:val>
          <c:extLst>
            <c:ext xmlns:c16="http://schemas.microsoft.com/office/drawing/2014/chart" uri="{C3380CC4-5D6E-409C-BE32-E72D297353CC}">
              <c16:uniqueId val="{00000000-1F9E-4EF1-ADBC-503D18CE4C81}"/>
            </c:ext>
          </c:extLst>
        </c:ser>
        <c:dLbls>
          <c:dLblPos val="outEnd"/>
          <c:showLegendKey val="0"/>
          <c:showVal val="1"/>
          <c:showCatName val="0"/>
          <c:showSerName val="0"/>
          <c:showPercent val="0"/>
          <c:showBubbleSize val="0"/>
        </c:dLbls>
        <c:gapWidth val="182"/>
        <c:axId val="126392384"/>
        <c:axId val="126388224"/>
      </c:barChart>
      <c:catAx>
        <c:axId val="126392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88224"/>
        <c:crosses val="autoZero"/>
        <c:auto val="1"/>
        <c:lblAlgn val="ctr"/>
        <c:lblOffset val="100"/>
        <c:noMultiLvlLbl val="0"/>
      </c:catAx>
      <c:valAx>
        <c:axId val="12638822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92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Kondisi Orang tua penerima PIP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B5-4B82-AE2A-F26349F0F2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B5-4B82-AE2A-F26349F0F21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'[1]PIP Siswa'!$P$6781:$P$6782</c:f>
              <c:strCache>
                <c:ptCount val="2"/>
                <c:pt idx="0">
                  <c:v>lebih dari 1,5 juta/bulan</c:v>
                </c:pt>
                <c:pt idx="1">
                  <c:v>kurang dari 1,5 juta per bulan</c:v>
                </c:pt>
              </c:strCache>
            </c:strRef>
          </c:cat>
          <c:val>
            <c:numRef>
              <c:f>'[1]PIP Siswa'!$Q$6781:$Q$6782</c:f>
              <c:numCache>
                <c:formatCode>General</c:formatCode>
                <c:ptCount val="2"/>
                <c:pt idx="0">
                  <c:v>0.13493975903614458</c:v>
                </c:pt>
                <c:pt idx="1">
                  <c:v>0.86506024096385548</c:v>
                </c:pt>
              </c:numCache>
            </c:numRef>
          </c:val>
          <c:extLst>
            <c:ext xmlns:c16="http://schemas.microsoft.com/office/drawing/2014/chart" uri="{C3380CC4-5D6E-409C-BE32-E72D297353CC}">
              <c16:uniqueId val="{00000004-51B5-4B82-AE2A-F26349F0F21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87ABA-0F03-9040-B75B-AE8403B185FE}" type="doc">
      <dgm:prSet loTypeId="urn:microsoft.com/office/officeart/2005/8/layout/radial3" loCatId="" qsTypeId="urn:microsoft.com/office/officeart/2005/8/quickstyle/simple4" qsCatId="simple" csTypeId="urn:microsoft.com/office/officeart/2005/8/colors/colorful1#11" csCatId="colorful" phldr="1"/>
      <dgm:spPr/>
      <dgm:t>
        <a:bodyPr/>
        <a:lstStyle/>
        <a:p>
          <a:endParaRPr lang="en-US"/>
        </a:p>
      </dgm:t>
    </dgm:pt>
    <dgm:pt modelId="{D8E36392-064E-7F4D-8668-B3CE01C8AD33}">
      <dgm:prSet phldrT="[Text]" custT="1"/>
      <dgm:spPr>
        <a:xfrm>
          <a:off x="1166644" y="1530181"/>
          <a:ext cx="2081054" cy="2167485"/>
        </a:xfrm>
        <a:solidFill>
          <a:srgbClr val="E7E6E6"/>
        </a:solidFill>
        <a:ln w="38100">
          <a:solidFill>
            <a:sysClr val="windowText" lastClr="000000">
              <a:lumMod val="50000"/>
              <a:lumOff val="50000"/>
            </a:sysClr>
          </a:solidFill>
        </a:ln>
        <a:effectLst>
          <a:outerShdw blurRad="50800" dist="38100" dir="2700000" algn="tl" rotWithShape="0">
            <a:prstClr val="black">
              <a:alpha val="40000"/>
            </a:prstClr>
          </a:outerShdw>
        </a:effectLst>
      </dgm:spPr>
      <dgm:t>
        <a:bodyPr/>
        <a:lstStyle/>
        <a:p>
          <a:pPr>
            <a:buNone/>
          </a:pPr>
          <a:r>
            <a:rPr lang="en-US" sz="2200" b="1" dirty="0" err="1">
              <a:solidFill>
                <a:sysClr val="windowText" lastClr="000000"/>
              </a:solidFill>
              <a:latin typeface="Arial Narrow" charset="0"/>
              <a:ea typeface="+mn-ea"/>
              <a:cs typeface="+mn-cs"/>
            </a:rPr>
            <a:t>Nilai</a:t>
          </a:r>
          <a:r>
            <a:rPr lang="en-US" sz="2200" b="1" dirty="0">
              <a:solidFill>
                <a:sysClr val="windowText" lastClr="000000"/>
              </a:solidFill>
              <a:latin typeface="Arial Narrow" charset="0"/>
              <a:ea typeface="+mn-ea"/>
              <a:cs typeface="+mn-cs"/>
            </a:rPr>
            <a:t> </a:t>
          </a:r>
          <a:r>
            <a:rPr lang="en-US" sz="2200" b="1" dirty="0" err="1">
              <a:solidFill>
                <a:sysClr val="windowText" lastClr="000000"/>
              </a:solidFill>
              <a:latin typeface="Arial Narrow" charset="0"/>
              <a:ea typeface="+mn-ea"/>
              <a:cs typeface="+mn-cs"/>
            </a:rPr>
            <a:t>Utama</a:t>
          </a:r>
          <a:r>
            <a:rPr lang="en-US" sz="2200" b="1" dirty="0">
              <a:solidFill>
                <a:sysClr val="windowText" lastClr="000000"/>
              </a:solidFill>
              <a:latin typeface="Arial Narrow" charset="0"/>
              <a:ea typeface="+mn-ea"/>
              <a:cs typeface="+mn-cs"/>
            </a:rPr>
            <a:t> </a:t>
          </a:r>
        </a:p>
      </dgm:t>
    </dgm:pt>
    <dgm:pt modelId="{0CF09B9D-01AB-8C4D-A9A6-FEADE2EE30B0}" type="parTrans" cxnId="{F187DE25-52A5-354D-B1DA-04C806687527}">
      <dgm:prSet/>
      <dgm:spPr/>
      <dgm:t>
        <a:bodyPr/>
        <a:lstStyle/>
        <a:p>
          <a:endParaRPr lang="en-US" sz="1500">
            <a:latin typeface="Arial Narrow" charset="0"/>
            <a:ea typeface="Arial Narrow" charset="0"/>
            <a:cs typeface="Arial Narrow" charset="0"/>
          </a:endParaRPr>
        </a:p>
      </dgm:t>
    </dgm:pt>
    <dgm:pt modelId="{ECA66126-A8C5-764C-B869-EFA7CA7EED23}" type="sibTrans" cxnId="{F187DE25-52A5-354D-B1DA-04C806687527}">
      <dgm:prSet/>
      <dgm:spPr/>
      <dgm:t>
        <a:bodyPr/>
        <a:lstStyle/>
        <a:p>
          <a:endParaRPr lang="en-US" sz="1500">
            <a:latin typeface="Arial Narrow" charset="0"/>
            <a:ea typeface="Arial Narrow" charset="0"/>
            <a:cs typeface="Arial Narrow" charset="0"/>
          </a:endParaRPr>
        </a:p>
      </dgm:t>
    </dgm:pt>
    <dgm:pt modelId="{694B98E0-83E6-4D45-BDAA-3E14C9027B3C}">
      <dgm:prSet phldrT="[Text]" custT="1"/>
      <dgm:spPr>
        <a:xfrm>
          <a:off x="1427087" y="263484"/>
          <a:ext cx="1560168" cy="1560168"/>
        </a:xfrm>
        <a:solidFill>
          <a:schemeClr val="accent5">
            <a:lumMod val="20000"/>
            <a:lumOff val="80000"/>
          </a:schemeClr>
        </a:solidFill>
        <a:ln>
          <a:noFill/>
        </a:ln>
        <a:effectLst>
          <a:outerShdw blurRad="50800" dist="38100" dir="2700000" algn="tl" rotWithShape="0">
            <a:prstClr val="black">
              <a:alpha val="40000"/>
            </a:prstClr>
          </a:outerShdw>
        </a:effectLst>
      </dgm:spPr>
      <dgm:t>
        <a:bodyPr/>
        <a:lstStyle/>
        <a:p>
          <a:pPr>
            <a:buNone/>
          </a:pPr>
          <a:r>
            <a:rPr lang="en-US" sz="1800" b="1" dirty="0" err="1" smtClean="0">
              <a:solidFill>
                <a:schemeClr val="tx1"/>
              </a:solidFill>
              <a:effectLst>
                <a:outerShdw blurRad="38100" dist="38100" dir="2700000" algn="tl">
                  <a:srgbClr val="000000">
                    <a:alpha val="43137"/>
                  </a:srgbClr>
                </a:outerShdw>
              </a:effectLst>
              <a:latin typeface="Arial Narrow" charset="0"/>
              <a:ea typeface="+mn-ea"/>
              <a:cs typeface="+mn-cs"/>
            </a:rPr>
            <a:t>Religiusitas</a:t>
          </a:r>
          <a:endParaRPr lang="en-US" sz="1800" b="1" dirty="0">
            <a:solidFill>
              <a:schemeClr val="tx1"/>
            </a:solidFill>
            <a:effectLst>
              <a:outerShdw blurRad="38100" dist="38100" dir="2700000" algn="tl">
                <a:srgbClr val="000000">
                  <a:alpha val="43137"/>
                </a:srgbClr>
              </a:outerShdw>
            </a:effectLst>
            <a:latin typeface="Arial Narrow" charset="0"/>
            <a:ea typeface="+mn-ea"/>
            <a:cs typeface="+mn-cs"/>
          </a:endParaRPr>
        </a:p>
      </dgm:t>
    </dgm:pt>
    <dgm:pt modelId="{237B6A1B-7A43-FD44-A113-E432BF67D076}" type="parTrans" cxnId="{FB237BFC-2649-0142-A2D5-7453A0523812}">
      <dgm:prSet/>
      <dgm:spPr/>
      <dgm:t>
        <a:bodyPr/>
        <a:lstStyle/>
        <a:p>
          <a:endParaRPr lang="en-US" sz="1500">
            <a:latin typeface="Arial Narrow" charset="0"/>
            <a:ea typeface="Arial Narrow" charset="0"/>
            <a:cs typeface="Arial Narrow" charset="0"/>
          </a:endParaRPr>
        </a:p>
      </dgm:t>
    </dgm:pt>
    <dgm:pt modelId="{B339C7D6-D09A-4A43-AF5A-69386E8B7F85}" type="sibTrans" cxnId="{FB237BFC-2649-0142-A2D5-7453A0523812}">
      <dgm:prSet/>
      <dgm:spPr/>
      <dgm:t>
        <a:bodyPr/>
        <a:lstStyle/>
        <a:p>
          <a:endParaRPr lang="en-US" sz="1500">
            <a:latin typeface="Arial Narrow" charset="0"/>
            <a:ea typeface="Arial Narrow" charset="0"/>
            <a:cs typeface="Arial Narrow" charset="0"/>
          </a:endParaRPr>
        </a:p>
      </dgm:t>
    </dgm:pt>
    <dgm:pt modelId="{2371900B-8140-D742-87DE-FB038384DDB6}">
      <dgm:prSet phldrT="[Text]" custT="1"/>
      <dgm:spPr>
        <a:xfrm>
          <a:off x="2900347" y="1323424"/>
          <a:ext cx="1560168" cy="1560168"/>
        </a:xfrm>
        <a:solidFill>
          <a:srgbClr val="FF0000"/>
        </a:solidFill>
        <a:ln>
          <a:noFill/>
        </a:ln>
        <a:effectLst>
          <a:outerShdw blurRad="50800" dist="38100" dir="2700000" algn="tl" rotWithShape="0">
            <a:prstClr val="black">
              <a:alpha val="40000"/>
            </a:prstClr>
          </a:outerShdw>
        </a:effectLst>
      </dgm:spPr>
      <dgm:t>
        <a:bodyPr/>
        <a:lstStyle/>
        <a:p>
          <a:pPr>
            <a:buNone/>
          </a:pPr>
          <a:endParaRPr lang="en-US" sz="1800" b="1" dirty="0">
            <a:solidFill>
              <a:schemeClr val="tx1"/>
            </a:solidFill>
            <a:effectLst>
              <a:outerShdw blurRad="38100" dist="38100" dir="2700000" algn="tl">
                <a:srgbClr val="000000">
                  <a:alpha val="43137"/>
                </a:srgbClr>
              </a:outerShdw>
            </a:effectLst>
            <a:latin typeface="Arial Narrow" charset="0"/>
            <a:ea typeface="+mn-ea"/>
            <a:cs typeface="+mn-cs"/>
          </a:endParaRPr>
        </a:p>
      </dgm:t>
    </dgm:pt>
    <dgm:pt modelId="{59B97900-335F-7A44-8A0E-93041FD890BE}" type="parTrans" cxnId="{AA6FD3AD-BB66-924D-AE0D-FD9FAC92AC8D}">
      <dgm:prSet/>
      <dgm:spPr/>
      <dgm:t>
        <a:bodyPr/>
        <a:lstStyle/>
        <a:p>
          <a:endParaRPr lang="en-US" sz="1500">
            <a:latin typeface="Arial Narrow" charset="0"/>
            <a:ea typeface="Arial Narrow" charset="0"/>
            <a:cs typeface="Arial Narrow" charset="0"/>
          </a:endParaRPr>
        </a:p>
      </dgm:t>
    </dgm:pt>
    <dgm:pt modelId="{75CD00F4-9A04-3346-AC5A-58371A9FFB57}" type="sibTrans" cxnId="{AA6FD3AD-BB66-924D-AE0D-FD9FAC92AC8D}">
      <dgm:prSet/>
      <dgm:spPr/>
      <dgm:t>
        <a:bodyPr/>
        <a:lstStyle/>
        <a:p>
          <a:endParaRPr lang="en-US" sz="1500">
            <a:latin typeface="Arial Narrow" charset="0"/>
            <a:ea typeface="Arial Narrow" charset="0"/>
            <a:cs typeface="Arial Narrow" charset="0"/>
          </a:endParaRPr>
        </a:p>
      </dgm:t>
    </dgm:pt>
    <dgm:pt modelId="{A004AC76-9337-634B-93E5-EB43899665E3}">
      <dgm:prSet phldrT="[Text]" custT="1"/>
      <dgm:spPr>
        <a:xfrm>
          <a:off x="2365443" y="3088761"/>
          <a:ext cx="1560168" cy="1560168"/>
        </a:xfrm>
        <a:solidFill>
          <a:srgbClr val="FFC000"/>
        </a:solidFill>
        <a:ln>
          <a:noFill/>
        </a:ln>
        <a:effectLst>
          <a:outerShdw blurRad="50800" dist="38100" dir="2700000" algn="tl" rotWithShape="0">
            <a:prstClr val="black">
              <a:alpha val="40000"/>
            </a:prstClr>
          </a:outerShdw>
        </a:effectLst>
      </dgm:spPr>
      <dgm:t>
        <a:bodyPr/>
        <a:lstStyle/>
        <a:p>
          <a:pPr>
            <a:buNone/>
          </a:pPr>
          <a:endParaRPr lang="en-US" sz="1790" b="1" dirty="0">
            <a:solidFill>
              <a:schemeClr val="tx1"/>
            </a:solidFill>
            <a:effectLst>
              <a:outerShdw blurRad="38100" dist="38100" dir="2700000" algn="tl">
                <a:srgbClr val="000000">
                  <a:alpha val="43137"/>
                </a:srgbClr>
              </a:outerShdw>
            </a:effectLst>
            <a:latin typeface="Arial Narrow" charset="0"/>
            <a:ea typeface="+mn-ea"/>
            <a:cs typeface="+mn-cs"/>
          </a:endParaRPr>
        </a:p>
      </dgm:t>
    </dgm:pt>
    <dgm:pt modelId="{4D17386D-B321-2C44-9F31-A405BCB4A789}" type="parTrans" cxnId="{E6F9E92A-7E99-9944-96EA-F9CBDE3B09DD}">
      <dgm:prSet/>
      <dgm:spPr/>
      <dgm:t>
        <a:bodyPr/>
        <a:lstStyle/>
        <a:p>
          <a:endParaRPr lang="en-US" sz="1500">
            <a:latin typeface="Arial Narrow" charset="0"/>
            <a:ea typeface="Arial Narrow" charset="0"/>
            <a:cs typeface="Arial Narrow" charset="0"/>
          </a:endParaRPr>
        </a:p>
      </dgm:t>
    </dgm:pt>
    <dgm:pt modelId="{D34D4B12-CB1A-5A47-BAC7-6A3E82CCA0D5}" type="sibTrans" cxnId="{E6F9E92A-7E99-9944-96EA-F9CBDE3B09DD}">
      <dgm:prSet/>
      <dgm:spPr/>
      <dgm:t>
        <a:bodyPr/>
        <a:lstStyle/>
        <a:p>
          <a:endParaRPr lang="en-US" sz="1500">
            <a:latin typeface="Arial Narrow" charset="0"/>
            <a:ea typeface="Arial Narrow" charset="0"/>
            <a:cs typeface="Arial Narrow" charset="0"/>
          </a:endParaRPr>
        </a:p>
      </dgm:t>
    </dgm:pt>
    <dgm:pt modelId="{50DD952D-E52B-CE41-8238-81CAF7A39B1F}">
      <dgm:prSet phldrT="[Text]" custT="1"/>
      <dgm:spPr>
        <a:xfrm>
          <a:off x="505023" y="3121336"/>
          <a:ext cx="1560168" cy="1560168"/>
        </a:xfrm>
        <a:solidFill>
          <a:srgbClr val="00B0F0"/>
        </a:solidFill>
        <a:ln>
          <a:noFill/>
        </a:ln>
        <a:effectLst>
          <a:outerShdw blurRad="50800" dist="38100" dir="2700000" algn="tl" rotWithShape="0">
            <a:prstClr val="black">
              <a:alpha val="40000"/>
            </a:prstClr>
          </a:outerShdw>
        </a:effectLst>
      </dgm:spPr>
      <dgm:t>
        <a:bodyPr/>
        <a:lstStyle/>
        <a:p>
          <a:pPr>
            <a:buNone/>
          </a:pPr>
          <a:r>
            <a:rPr lang="en-US" sz="2000" b="1" dirty="0" err="1">
              <a:solidFill>
                <a:schemeClr val="tx1"/>
              </a:solidFill>
              <a:effectLst>
                <a:outerShdw blurRad="38100" dist="38100" dir="2700000" algn="tl">
                  <a:srgbClr val="000000">
                    <a:alpha val="43137"/>
                  </a:srgbClr>
                </a:outerShdw>
              </a:effectLst>
              <a:latin typeface="Arial Narrow" charset="0"/>
              <a:ea typeface="+mn-ea"/>
              <a:cs typeface="+mn-cs"/>
            </a:rPr>
            <a:t>Gotong</a:t>
          </a:r>
          <a:r>
            <a:rPr lang="en-US" sz="2000" b="1" dirty="0">
              <a:solidFill>
                <a:schemeClr val="tx1"/>
              </a:solidFill>
              <a:effectLst>
                <a:outerShdw blurRad="38100" dist="38100" dir="2700000" algn="tl">
                  <a:srgbClr val="000000">
                    <a:alpha val="43137"/>
                  </a:srgbClr>
                </a:outerShdw>
              </a:effectLst>
              <a:latin typeface="Arial Narrow" charset="0"/>
              <a:ea typeface="+mn-ea"/>
              <a:cs typeface="+mn-cs"/>
            </a:rPr>
            <a:t> </a:t>
          </a:r>
          <a:r>
            <a:rPr lang="en-US" sz="2000" b="1" dirty="0" err="1">
              <a:solidFill>
                <a:schemeClr val="tx1"/>
              </a:solidFill>
              <a:effectLst>
                <a:outerShdw blurRad="38100" dist="38100" dir="2700000" algn="tl">
                  <a:srgbClr val="000000">
                    <a:alpha val="43137"/>
                  </a:srgbClr>
                </a:outerShdw>
              </a:effectLst>
              <a:latin typeface="Arial Narrow" charset="0"/>
              <a:ea typeface="+mn-ea"/>
              <a:cs typeface="+mn-cs"/>
            </a:rPr>
            <a:t>Royong</a:t>
          </a:r>
          <a:endParaRPr lang="en-US" sz="2000" b="1" dirty="0">
            <a:solidFill>
              <a:schemeClr val="tx1"/>
            </a:solidFill>
            <a:effectLst>
              <a:outerShdw blurRad="38100" dist="38100" dir="2700000" algn="tl">
                <a:srgbClr val="000000">
                  <a:alpha val="43137"/>
                </a:srgbClr>
              </a:outerShdw>
            </a:effectLst>
            <a:latin typeface="Arial Narrow" charset="0"/>
            <a:ea typeface="+mn-ea"/>
            <a:cs typeface="+mn-cs"/>
          </a:endParaRPr>
        </a:p>
      </dgm:t>
    </dgm:pt>
    <dgm:pt modelId="{BD76D54C-78B2-E545-8066-9719115EC9E7}" type="parTrans" cxnId="{18203F1F-E7A7-B44E-BF5A-F953D4EA446C}">
      <dgm:prSet/>
      <dgm:spPr/>
      <dgm:t>
        <a:bodyPr/>
        <a:lstStyle/>
        <a:p>
          <a:endParaRPr lang="en-US" sz="1500">
            <a:latin typeface="Arial Narrow" charset="0"/>
            <a:ea typeface="Arial Narrow" charset="0"/>
            <a:cs typeface="Arial Narrow" charset="0"/>
          </a:endParaRPr>
        </a:p>
      </dgm:t>
    </dgm:pt>
    <dgm:pt modelId="{E5CC8101-5D88-F148-B8ED-F92157B43701}" type="sibTrans" cxnId="{18203F1F-E7A7-B44E-BF5A-F953D4EA446C}">
      <dgm:prSet/>
      <dgm:spPr/>
      <dgm:t>
        <a:bodyPr/>
        <a:lstStyle/>
        <a:p>
          <a:endParaRPr lang="en-US" sz="1500">
            <a:latin typeface="Arial Narrow" charset="0"/>
            <a:ea typeface="Arial Narrow" charset="0"/>
            <a:cs typeface="Arial Narrow" charset="0"/>
          </a:endParaRPr>
        </a:p>
      </dgm:t>
    </dgm:pt>
    <dgm:pt modelId="{E77BB048-5A23-BA46-931D-B58DADD9385C}">
      <dgm:prSet custT="1"/>
      <dgm:spPr>
        <a:xfrm>
          <a:off x="-62453" y="1323416"/>
          <a:ext cx="1560168" cy="1560168"/>
        </a:xfrm>
        <a:solidFill>
          <a:schemeClr val="accent6">
            <a:lumMod val="60000"/>
            <a:lumOff val="40000"/>
          </a:schemeClr>
        </a:solidFill>
        <a:ln>
          <a:noFill/>
        </a:ln>
        <a:effectLst>
          <a:outerShdw blurRad="50800" dist="38100" dir="2700000" algn="tl" rotWithShape="0">
            <a:prstClr val="black">
              <a:alpha val="40000"/>
            </a:prstClr>
          </a:outerShdw>
        </a:effectLst>
      </dgm:spPr>
      <dgm:t>
        <a:bodyPr/>
        <a:lstStyle/>
        <a:p>
          <a:pPr>
            <a:buNone/>
          </a:pPr>
          <a:r>
            <a:rPr lang="en-US" sz="2000" b="1" dirty="0" err="1">
              <a:solidFill>
                <a:schemeClr val="tx1"/>
              </a:solidFill>
              <a:effectLst>
                <a:outerShdw blurRad="38100" dist="38100" dir="2700000" algn="tl">
                  <a:srgbClr val="000000">
                    <a:alpha val="43137"/>
                  </a:srgbClr>
                </a:outerShdw>
              </a:effectLst>
              <a:latin typeface="Arial Narrow" charset="0"/>
              <a:ea typeface="+mn-ea"/>
              <a:cs typeface="+mn-cs"/>
            </a:rPr>
            <a:t>Integritas</a:t>
          </a:r>
          <a:endParaRPr lang="en-US" sz="2000" b="1" dirty="0">
            <a:solidFill>
              <a:schemeClr val="tx1"/>
            </a:solidFill>
            <a:effectLst>
              <a:outerShdw blurRad="38100" dist="38100" dir="2700000" algn="tl">
                <a:srgbClr val="000000">
                  <a:alpha val="43137"/>
                </a:srgbClr>
              </a:outerShdw>
            </a:effectLst>
            <a:latin typeface="Arial Narrow" charset="0"/>
            <a:ea typeface="+mn-ea"/>
            <a:cs typeface="+mn-cs"/>
          </a:endParaRPr>
        </a:p>
      </dgm:t>
    </dgm:pt>
    <dgm:pt modelId="{759C3CE7-8C60-A945-B77E-30C8855013D3}" type="parTrans" cxnId="{2E7DD909-C507-FE4E-AF5C-7DE8E8B691DD}">
      <dgm:prSet/>
      <dgm:spPr/>
      <dgm:t>
        <a:bodyPr/>
        <a:lstStyle/>
        <a:p>
          <a:endParaRPr lang="en-US" sz="1500">
            <a:latin typeface="Arial Narrow" charset="0"/>
            <a:ea typeface="Arial Narrow" charset="0"/>
            <a:cs typeface="Arial Narrow" charset="0"/>
          </a:endParaRPr>
        </a:p>
      </dgm:t>
    </dgm:pt>
    <dgm:pt modelId="{E339FD7F-D8E1-1F4B-A3B1-9947DA300DA1}" type="sibTrans" cxnId="{2E7DD909-C507-FE4E-AF5C-7DE8E8B691DD}">
      <dgm:prSet/>
      <dgm:spPr/>
      <dgm:t>
        <a:bodyPr/>
        <a:lstStyle/>
        <a:p>
          <a:endParaRPr lang="en-US" sz="1500">
            <a:latin typeface="Arial Narrow" charset="0"/>
            <a:ea typeface="Arial Narrow" charset="0"/>
            <a:cs typeface="Arial Narrow" charset="0"/>
          </a:endParaRPr>
        </a:p>
      </dgm:t>
    </dgm:pt>
    <dgm:pt modelId="{5410CCE2-6D30-2D48-B450-060F44BAF7D5}" type="pres">
      <dgm:prSet presAssocID="{BDE87ABA-0F03-9040-B75B-AE8403B185FE}" presName="composite" presStyleCnt="0">
        <dgm:presLayoutVars>
          <dgm:chMax val="1"/>
          <dgm:dir/>
          <dgm:resizeHandles val="exact"/>
        </dgm:presLayoutVars>
      </dgm:prSet>
      <dgm:spPr/>
      <dgm:t>
        <a:bodyPr/>
        <a:lstStyle/>
        <a:p>
          <a:endParaRPr lang="id-ID"/>
        </a:p>
      </dgm:t>
    </dgm:pt>
    <dgm:pt modelId="{B67F2852-3F64-AB4B-9438-77ED495B6CFB}" type="pres">
      <dgm:prSet presAssocID="{BDE87ABA-0F03-9040-B75B-AE8403B185FE}" presName="radial" presStyleCnt="0">
        <dgm:presLayoutVars>
          <dgm:animLvl val="ctr"/>
        </dgm:presLayoutVars>
      </dgm:prSet>
      <dgm:spPr/>
    </dgm:pt>
    <dgm:pt modelId="{6A224507-C126-8B49-A471-A3A614621CCB}" type="pres">
      <dgm:prSet presAssocID="{D8E36392-064E-7F4D-8668-B3CE01C8AD33}" presName="centerShape" presStyleLbl="vennNode1" presStyleIdx="0" presStyleCnt="6" custScaleX="81960" custScaleY="85364"/>
      <dgm:spPr>
        <a:prstGeom prst="ellipse">
          <a:avLst/>
        </a:prstGeom>
      </dgm:spPr>
      <dgm:t>
        <a:bodyPr/>
        <a:lstStyle/>
        <a:p>
          <a:endParaRPr lang="id-ID"/>
        </a:p>
      </dgm:t>
    </dgm:pt>
    <dgm:pt modelId="{412772F7-12FA-394C-9D55-59FA8735D1A0}" type="pres">
      <dgm:prSet presAssocID="{694B98E0-83E6-4D45-BDAA-3E14C9027B3C}" presName="node" presStyleLbl="vennNode1" presStyleIdx="1" presStyleCnt="6" custScaleX="122891" custScaleY="122891" custRadScaleRad="95070">
        <dgm:presLayoutVars>
          <dgm:bulletEnabled val="1"/>
        </dgm:presLayoutVars>
      </dgm:prSet>
      <dgm:spPr>
        <a:prstGeom prst="ellipse">
          <a:avLst/>
        </a:prstGeom>
      </dgm:spPr>
      <dgm:t>
        <a:bodyPr/>
        <a:lstStyle/>
        <a:p>
          <a:endParaRPr lang="id-ID"/>
        </a:p>
      </dgm:t>
    </dgm:pt>
    <dgm:pt modelId="{A681AB10-BE6D-A146-83A7-5D1091F565EE}" type="pres">
      <dgm:prSet presAssocID="{2371900B-8140-D742-87DE-FB038384DDB6}" presName="node" presStyleLbl="vennNode1" presStyleIdx="2" presStyleCnt="6" custScaleX="124589" custScaleY="122196" custRadScaleRad="94393" custRadScaleInc="-1540">
        <dgm:presLayoutVars>
          <dgm:bulletEnabled val="1"/>
        </dgm:presLayoutVars>
      </dgm:prSet>
      <dgm:spPr>
        <a:prstGeom prst="ellipse">
          <a:avLst/>
        </a:prstGeom>
      </dgm:spPr>
      <dgm:t>
        <a:bodyPr/>
        <a:lstStyle/>
        <a:p>
          <a:endParaRPr lang="id-ID"/>
        </a:p>
      </dgm:t>
    </dgm:pt>
    <dgm:pt modelId="{687FBA2B-4EEC-CE4A-8B3D-EAD26FD3A224}" type="pres">
      <dgm:prSet presAssocID="{A004AC76-9337-634B-93E5-EB43899665E3}" presName="node" presStyleLbl="vennNode1" presStyleIdx="3" presStyleCnt="6" custScaleX="122891" custScaleY="122891" custRadScaleRad="94864" custRadScaleInc="-1093">
        <dgm:presLayoutVars>
          <dgm:bulletEnabled val="1"/>
        </dgm:presLayoutVars>
      </dgm:prSet>
      <dgm:spPr>
        <a:prstGeom prst="ellipse">
          <a:avLst/>
        </a:prstGeom>
      </dgm:spPr>
      <dgm:t>
        <a:bodyPr/>
        <a:lstStyle/>
        <a:p>
          <a:endParaRPr lang="id-ID"/>
        </a:p>
      </dgm:t>
    </dgm:pt>
    <dgm:pt modelId="{A32E814E-3F49-1846-BBD1-D25A499BF5E1}" type="pres">
      <dgm:prSet presAssocID="{50DD952D-E52B-CE41-8238-81CAF7A39B1F}" presName="node" presStyleLbl="vennNode1" presStyleIdx="4" presStyleCnt="6" custScaleX="122891" custScaleY="122891" custRadScaleRad="95873" custRadScaleInc="-543">
        <dgm:presLayoutVars>
          <dgm:bulletEnabled val="1"/>
        </dgm:presLayoutVars>
      </dgm:prSet>
      <dgm:spPr>
        <a:prstGeom prst="ellipse">
          <a:avLst/>
        </a:prstGeom>
      </dgm:spPr>
      <dgm:t>
        <a:bodyPr/>
        <a:lstStyle/>
        <a:p>
          <a:endParaRPr lang="id-ID"/>
        </a:p>
      </dgm:t>
    </dgm:pt>
    <dgm:pt modelId="{64D7F840-2F63-7B48-A407-1AA706A3D569}" type="pres">
      <dgm:prSet presAssocID="{E77BB048-5A23-BA46-931D-B58DADD9385C}" presName="node" presStyleLbl="vennNode1" presStyleIdx="5" presStyleCnt="6" custScaleX="122891" custScaleY="122891" custRadScaleRad="95325" custRadScaleInc="1271">
        <dgm:presLayoutVars>
          <dgm:bulletEnabled val="1"/>
        </dgm:presLayoutVars>
      </dgm:prSet>
      <dgm:spPr>
        <a:prstGeom prst="ellipse">
          <a:avLst/>
        </a:prstGeom>
      </dgm:spPr>
      <dgm:t>
        <a:bodyPr/>
        <a:lstStyle/>
        <a:p>
          <a:endParaRPr lang="id-ID"/>
        </a:p>
      </dgm:t>
    </dgm:pt>
  </dgm:ptLst>
  <dgm:cxnLst>
    <dgm:cxn modelId="{2E7DD909-C507-FE4E-AF5C-7DE8E8B691DD}" srcId="{D8E36392-064E-7F4D-8668-B3CE01C8AD33}" destId="{E77BB048-5A23-BA46-931D-B58DADD9385C}" srcOrd="4" destOrd="0" parTransId="{759C3CE7-8C60-A945-B77E-30C8855013D3}" sibTransId="{E339FD7F-D8E1-1F4B-A3B1-9947DA300DA1}"/>
    <dgm:cxn modelId="{FFFDF1BA-049C-45EC-8D8B-15B4A0F6254D}" type="presOf" srcId="{D8E36392-064E-7F4D-8668-B3CE01C8AD33}" destId="{6A224507-C126-8B49-A471-A3A614621CCB}" srcOrd="0" destOrd="0" presId="urn:microsoft.com/office/officeart/2005/8/layout/radial3"/>
    <dgm:cxn modelId="{7B680068-72FF-49AB-A337-9133D340712D}" type="presOf" srcId="{2371900B-8140-D742-87DE-FB038384DDB6}" destId="{A681AB10-BE6D-A146-83A7-5D1091F565EE}" srcOrd="0" destOrd="0" presId="urn:microsoft.com/office/officeart/2005/8/layout/radial3"/>
    <dgm:cxn modelId="{F187DE25-52A5-354D-B1DA-04C806687527}" srcId="{BDE87ABA-0F03-9040-B75B-AE8403B185FE}" destId="{D8E36392-064E-7F4D-8668-B3CE01C8AD33}" srcOrd="0" destOrd="0" parTransId="{0CF09B9D-01AB-8C4D-A9A6-FEADE2EE30B0}" sibTransId="{ECA66126-A8C5-764C-B869-EFA7CA7EED23}"/>
    <dgm:cxn modelId="{18203F1F-E7A7-B44E-BF5A-F953D4EA446C}" srcId="{D8E36392-064E-7F4D-8668-B3CE01C8AD33}" destId="{50DD952D-E52B-CE41-8238-81CAF7A39B1F}" srcOrd="3" destOrd="0" parTransId="{BD76D54C-78B2-E545-8066-9719115EC9E7}" sibTransId="{E5CC8101-5D88-F148-B8ED-F92157B43701}"/>
    <dgm:cxn modelId="{046FA33D-B852-41DB-A21D-876E4ECD33EC}" type="presOf" srcId="{694B98E0-83E6-4D45-BDAA-3E14C9027B3C}" destId="{412772F7-12FA-394C-9D55-59FA8735D1A0}" srcOrd="0" destOrd="0" presId="urn:microsoft.com/office/officeart/2005/8/layout/radial3"/>
    <dgm:cxn modelId="{E6F9E92A-7E99-9944-96EA-F9CBDE3B09DD}" srcId="{D8E36392-064E-7F4D-8668-B3CE01C8AD33}" destId="{A004AC76-9337-634B-93E5-EB43899665E3}" srcOrd="2" destOrd="0" parTransId="{4D17386D-B321-2C44-9F31-A405BCB4A789}" sibTransId="{D34D4B12-CB1A-5A47-BAC7-6A3E82CCA0D5}"/>
    <dgm:cxn modelId="{2AEE8262-19FB-461B-B037-A41E5D9CEF29}" type="presOf" srcId="{50DD952D-E52B-CE41-8238-81CAF7A39B1F}" destId="{A32E814E-3F49-1846-BBD1-D25A499BF5E1}" srcOrd="0" destOrd="0" presId="urn:microsoft.com/office/officeart/2005/8/layout/radial3"/>
    <dgm:cxn modelId="{180C5F3A-C581-4B95-A092-C679D8930E56}" type="presOf" srcId="{E77BB048-5A23-BA46-931D-B58DADD9385C}" destId="{64D7F840-2F63-7B48-A407-1AA706A3D569}" srcOrd="0" destOrd="0" presId="urn:microsoft.com/office/officeart/2005/8/layout/radial3"/>
    <dgm:cxn modelId="{FB237BFC-2649-0142-A2D5-7453A0523812}" srcId="{D8E36392-064E-7F4D-8668-B3CE01C8AD33}" destId="{694B98E0-83E6-4D45-BDAA-3E14C9027B3C}" srcOrd="0" destOrd="0" parTransId="{237B6A1B-7A43-FD44-A113-E432BF67D076}" sibTransId="{B339C7D6-D09A-4A43-AF5A-69386E8B7F85}"/>
    <dgm:cxn modelId="{76F96D1C-B190-4158-83F2-49EA8DD9839F}" type="presOf" srcId="{A004AC76-9337-634B-93E5-EB43899665E3}" destId="{687FBA2B-4EEC-CE4A-8B3D-EAD26FD3A224}" srcOrd="0" destOrd="0" presId="urn:microsoft.com/office/officeart/2005/8/layout/radial3"/>
    <dgm:cxn modelId="{AA6FD3AD-BB66-924D-AE0D-FD9FAC92AC8D}" srcId="{D8E36392-064E-7F4D-8668-B3CE01C8AD33}" destId="{2371900B-8140-D742-87DE-FB038384DDB6}" srcOrd="1" destOrd="0" parTransId="{59B97900-335F-7A44-8A0E-93041FD890BE}" sibTransId="{75CD00F4-9A04-3346-AC5A-58371A9FFB57}"/>
    <dgm:cxn modelId="{988973D0-ECA2-47B6-91B6-6CA2A1D1C37F}" type="presOf" srcId="{BDE87ABA-0F03-9040-B75B-AE8403B185FE}" destId="{5410CCE2-6D30-2D48-B450-060F44BAF7D5}" srcOrd="0" destOrd="0" presId="urn:microsoft.com/office/officeart/2005/8/layout/radial3"/>
    <dgm:cxn modelId="{39EDD4A9-A36F-46AB-9E6A-60D339DB5046}" type="presParOf" srcId="{5410CCE2-6D30-2D48-B450-060F44BAF7D5}" destId="{B67F2852-3F64-AB4B-9438-77ED495B6CFB}" srcOrd="0" destOrd="0" presId="urn:microsoft.com/office/officeart/2005/8/layout/radial3"/>
    <dgm:cxn modelId="{A6172AF3-ED2F-4A14-80D1-303CDC9C1A76}" type="presParOf" srcId="{B67F2852-3F64-AB4B-9438-77ED495B6CFB}" destId="{6A224507-C126-8B49-A471-A3A614621CCB}" srcOrd="0" destOrd="0" presId="urn:microsoft.com/office/officeart/2005/8/layout/radial3"/>
    <dgm:cxn modelId="{797C121C-6FA9-4C9A-A128-BD3D78D363FC}" type="presParOf" srcId="{B67F2852-3F64-AB4B-9438-77ED495B6CFB}" destId="{412772F7-12FA-394C-9D55-59FA8735D1A0}" srcOrd="1" destOrd="0" presId="urn:microsoft.com/office/officeart/2005/8/layout/radial3"/>
    <dgm:cxn modelId="{CD544841-98D7-420A-BB65-BFE13175D6B1}" type="presParOf" srcId="{B67F2852-3F64-AB4B-9438-77ED495B6CFB}" destId="{A681AB10-BE6D-A146-83A7-5D1091F565EE}" srcOrd="2" destOrd="0" presId="urn:microsoft.com/office/officeart/2005/8/layout/radial3"/>
    <dgm:cxn modelId="{1D2291DF-0FFF-47DF-B627-CBC3F5147196}" type="presParOf" srcId="{B67F2852-3F64-AB4B-9438-77ED495B6CFB}" destId="{687FBA2B-4EEC-CE4A-8B3D-EAD26FD3A224}" srcOrd="3" destOrd="0" presId="urn:microsoft.com/office/officeart/2005/8/layout/radial3"/>
    <dgm:cxn modelId="{83D921E1-52F0-4482-8AC9-160D4AA894F6}" type="presParOf" srcId="{B67F2852-3F64-AB4B-9438-77ED495B6CFB}" destId="{A32E814E-3F49-1846-BBD1-D25A499BF5E1}" srcOrd="4" destOrd="0" presId="urn:microsoft.com/office/officeart/2005/8/layout/radial3"/>
    <dgm:cxn modelId="{50F49E44-30C9-4DA1-85FC-55F2F3D19999}" type="presParOf" srcId="{B67F2852-3F64-AB4B-9438-77ED495B6CFB}" destId="{64D7F840-2F63-7B48-A407-1AA706A3D569}"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B4858-3C51-F042-A396-54A654142733}" type="doc">
      <dgm:prSet loTypeId="urn:microsoft.com/office/officeart/2005/8/layout/venn2" loCatId="" qsTypeId="urn:microsoft.com/office/officeart/2005/8/quickstyle/3D5" qsCatId="3D" csTypeId="urn:microsoft.com/office/officeart/2005/8/colors/colorful4" csCatId="colorful" phldr="1"/>
      <dgm:spPr/>
      <dgm:t>
        <a:bodyPr/>
        <a:lstStyle/>
        <a:p>
          <a:endParaRPr lang="en-US"/>
        </a:p>
      </dgm:t>
    </dgm:pt>
    <dgm:pt modelId="{CED2F5E7-29C1-7944-A954-91C220BBDE76}">
      <dgm:prSet phldrT="[Text]" custT="1"/>
      <dgm:spPr/>
      <dgm:t>
        <a:bodyPr/>
        <a:lstStyle/>
        <a:p>
          <a:r>
            <a:rPr lang="en-US" sz="2800" smtClean="0">
              <a:latin typeface="Bernard MT Condensed" charset="0"/>
              <a:ea typeface="Bernard MT Condensed" charset="0"/>
              <a:cs typeface="Bernard MT Condensed" charset="0"/>
            </a:rPr>
            <a:t>Imbas</a:t>
          </a:r>
          <a:endParaRPr lang="en-US" sz="2800" dirty="0">
            <a:latin typeface="Bernard MT Condensed" charset="0"/>
            <a:ea typeface="Bernard MT Condensed" charset="0"/>
            <a:cs typeface="Bernard MT Condensed" charset="0"/>
          </a:endParaRPr>
        </a:p>
      </dgm:t>
    </dgm:pt>
    <dgm:pt modelId="{576C9570-E0A4-AD4F-B6F1-C489D87EA99E}" type="parTrans" cxnId="{891B437F-08DC-4847-8EBF-56A8906C120C}">
      <dgm:prSet/>
      <dgm:spPr/>
      <dgm:t>
        <a:bodyPr/>
        <a:lstStyle/>
        <a:p>
          <a:endParaRPr lang="en-US" sz="2000">
            <a:latin typeface="Bernard MT Condensed" charset="0"/>
            <a:ea typeface="Bernard MT Condensed" charset="0"/>
            <a:cs typeface="Bernard MT Condensed" charset="0"/>
          </a:endParaRPr>
        </a:p>
      </dgm:t>
    </dgm:pt>
    <dgm:pt modelId="{BEF074FC-83DA-D74D-906A-0F923CB93822}" type="sibTrans" cxnId="{891B437F-08DC-4847-8EBF-56A8906C120C}">
      <dgm:prSet/>
      <dgm:spPr/>
      <dgm:t>
        <a:bodyPr/>
        <a:lstStyle/>
        <a:p>
          <a:endParaRPr lang="en-US" sz="2000">
            <a:latin typeface="Bernard MT Condensed" charset="0"/>
            <a:ea typeface="Bernard MT Condensed" charset="0"/>
            <a:cs typeface="Bernard MT Condensed" charset="0"/>
          </a:endParaRPr>
        </a:p>
      </dgm:t>
    </dgm:pt>
    <dgm:pt modelId="{BECB4F1F-013C-D244-8C85-B6261DEF23E9}">
      <dgm:prSet phldrT="[Text]" custT="1"/>
      <dgm:spPr/>
      <dgm:t>
        <a:bodyPr/>
        <a:lstStyle/>
        <a:p>
          <a:r>
            <a:rPr lang="en-US" sz="2800" dirty="0" smtClean="0">
              <a:latin typeface="Bernard MT Condensed" charset="0"/>
              <a:ea typeface="Bernard MT Condensed" charset="0"/>
              <a:cs typeface="Bernard MT Condensed" charset="0"/>
            </a:rPr>
            <a:t>Model</a:t>
          </a:r>
          <a:endParaRPr lang="en-US" sz="2800" dirty="0">
            <a:latin typeface="Bernard MT Condensed" charset="0"/>
            <a:ea typeface="Bernard MT Condensed" charset="0"/>
            <a:cs typeface="Bernard MT Condensed" charset="0"/>
          </a:endParaRPr>
        </a:p>
      </dgm:t>
    </dgm:pt>
    <dgm:pt modelId="{23F72736-957E-3246-837E-C5CDC7D656ED}" type="parTrans" cxnId="{B8ACBD31-62DB-0549-A98C-3776154C6D8E}">
      <dgm:prSet/>
      <dgm:spPr/>
      <dgm:t>
        <a:bodyPr/>
        <a:lstStyle/>
        <a:p>
          <a:endParaRPr lang="en-US" sz="2000">
            <a:latin typeface="Bernard MT Condensed" charset="0"/>
            <a:ea typeface="Bernard MT Condensed" charset="0"/>
            <a:cs typeface="Bernard MT Condensed" charset="0"/>
          </a:endParaRPr>
        </a:p>
      </dgm:t>
    </dgm:pt>
    <dgm:pt modelId="{7F2C5EC7-64EE-5040-99F1-BC5FCD376077}" type="sibTrans" cxnId="{B8ACBD31-62DB-0549-A98C-3776154C6D8E}">
      <dgm:prSet/>
      <dgm:spPr/>
      <dgm:t>
        <a:bodyPr/>
        <a:lstStyle/>
        <a:p>
          <a:endParaRPr lang="en-US" sz="2000">
            <a:latin typeface="Bernard MT Condensed" charset="0"/>
            <a:ea typeface="Bernard MT Condensed" charset="0"/>
            <a:cs typeface="Bernard MT Condensed" charset="0"/>
          </a:endParaRPr>
        </a:p>
      </dgm:t>
    </dgm:pt>
    <dgm:pt modelId="{FFBFE188-DD30-0D4D-96D2-5E430F75C58E}">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2800" dirty="0" err="1" smtClean="0">
              <a:latin typeface="Bernard MT Condensed" charset="0"/>
              <a:ea typeface="Bernard MT Condensed" charset="0"/>
              <a:cs typeface="Bernard MT Condensed" charset="0"/>
            </a:rPr>
            <a:t>Rujukan</a:t>
          </a:r>
          <a:endParaRPr lang="en-US" sz="2800" dirty="0">
            <a:latin typeface="Bernard MT Condensed" charset="0"/>
            <a:ea typeface="Bernard MT Condensed" charset="0"/>
            <a:cs typeface="Bernard MT Condensed" charset="0"/>
          </a:endParaRPr>
        </a:p>
      </dgm:t>
    </dgm:pt>
    <dgm:pt modelId="{D761CB22-E9DB-EE4D-87D2-C59A390C1159}" type="parTrans" cxnId="{F95806A5-D34F-2F48-A908-FE742B0CA0BD}">
      <dgm:prSet/>
      <dgm:spPr/>
      <dgm:t>
        <a:bodyPr/>
        <a:lstStyle/>
        <a:p>
          <a:endParaRPr lang="en-US" sz="2000">
            <a:latin typeface="Bernard MT Condensed" charset="0"/>
            <a:ea typeface="Bernard MT Condensed" charset="0"/>
            <a:cs typeface="Bernard MT Condensed" charset="0"/>
          </a:endParaRPr>
        </a:p>
      </dgm:t>
    </dgm:pt>
    <dgm:pt modelId="{3A822AB8-D04D-CB43-9BA7-262D39C8A71C}" type="sibTrans" cxnId="{F95806A5-D34F-2F48-A908-FE742B0CA0BD}">
      <dgm:prSet/>
      <dgm:spPr/>
      <dgm:t>
        <a:bodyPr/>
        <a:lstStyle/>
        <a:p>
          <a:endParaRPr lang="en-US" sz="2000">
            <a:latin typeface="Bernard MT Condensed" charset="0"/>
            <a:ea typeface="Bernard MT Condensed" charset="0"/>
            <a:cs typeface="Bernard MT Condensed" charset="0"/>
          </a:endParaRPr>
        </a:p>
      </dgm:t>
    </dgm:pt>
    <dgm:pt modelId="{0A072471-84FA-6145-A0BB-23365AD62BA6}">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800" dirty="0" err="1" smtClean="0">
              <a:latin typeface="Bernard MT Condensed" charset="0"/>
              <a:ea typeface="Bernard MT Condensed" charset="0"/>
              <a:cs typeface="Bernard MT Condensed" charset="0"/>
            </a:rPr>
            <a:t>Mandiri</a:t>
          </a:r>
          <a:endParaRPr lang="en-US" sz="2800" dirty="0">
            <a:latin typeface="Bernard MT Condensed" charset="0"/>
            <a:ea typeface="Bernard MT Condensed" charset="0"/>
            <a:cs typeface="Bernard MT Condensed" charset="0"/>
          </a:endParaRPr>
        </a:p>
      </dgm:t>
    </dgm:pt>
    <dgm:pt modelId="{866147B4-004E-124F-83E5-C37EFFCAAF0D}" type="parTrans" cxnId="{47E6EE21-74CA-A840-842E-2E14012E1287}">
      <dgm:prSet/>
      <dgm:spPr/>
      <dgm:t>
        <a:bodyPr/>
        <a:lstStyle/>
        <a:p>
          <a:endParaRPr lang="en-US" sz="2000">
            <a:latin typeface="Bernard MT Condensed" charset="0"/>
            <a:ea typeface="Bernard MT Condensed" charset="0"/>
            <a:cs typeface="Bernard MT Condensed" charset="0"/>
          </a:endParaRPr>
        </a:p>
      </dgm:t>
    </dgm:pt>
    <dgm:pt modelId="{933502C0-22D5-0740-965E-3BB08C64849C}" type="sibTrans" cxnId="{47E6EE21-74CA-A840-842E-2E14012E1287}">
      <dgm:prSet/>
      <dgm:spPr/>
      <dgm:t>
        <a:bodyPr/>
        <a:lstStyle/>
        <a:p>
          <a:endParaRPr lang="en-US" sz="2000">
            <a:latin typeface="Bernard MT Condensed" charset="0"/>
            <a:ea typeface="Bernard MT Condensed" charset="0"/>
            <a:cs typeface="Bernard MT Condensed" charset="0"/>
          </a:endParaRPr>
        </a:p>
      </dgm:t>
    </dgm:pt>
    <dgm:pt modelId="{6C1F7CEE-29E7-CB44-8F44-CACF24112E5B}" type="pres">
      <dgm:prSet presAssocID="{120B4858-3C51-F042-A396-54A654142733}" presName="Name0" presStyleCnt="0">
        <dgm:presLayoutVars>
          <dgm:chMax val="7"/>
          <dgm:resizeHandles val="exact"/>
        </dgm:presLayoutVars>
      </dgm:prSet>
      <dgm:spPr/>
      <dgm:t>
        <a:bodyPr/>
        <a:lstStyle/>
        <a:p>
          <a:endParaRPr lang="en-US"/>
        </a:p>
      </dgm:t>
    </dgm:pt>
    <dgm:pt modelId="{C137CE19-4758-6A42-8DA5-493BEBF0D77B}" type="pres">
      <dgm:prSet presAssocID="{120B4858-3C51-F042-A396-54A654142733}" presName="comp1" presStyleCnt="0"/>
      <dgm:spPr/>
    </dgm:pt>
    <dgm:pt modelId="{242D52F9-6D02-6442-8684-429471C722F9}" type="pres">
      <dgm:prSet presAssocID="{120B4858-3C51-F042-A396-54A654142733}" presName="circle1" presStyleLbl="node1" presStyleIdx="0" presStyleCnt="4"/>
      <dgm:spPr/>
      <dgm:t>
        <a:bodyPr/>
        <a:lstStyle/>
        <a:p>
          <a:endParaRPr lang="en-US"/>
        </a:p>
      </dgm:t>
    </dgm:pt>
    <dgm:pt modelId="{A4148368-9B3E-654D-9C98-40976446BB1E}" type="pres">
      <dgm:prSet presAssocID="{120B4858-3C51-F042-A396-54A654142733}" presName="c1text" presStyleLbl="node1" presStyleIdx="0" presStyleCnt="4">
        <dgm:presLayoutVars>
          <dgm:bulletEnabled val="1"/>
        </dgm:presLayoutVars>
      </dgm:prSet>
      <dgm:spPr/>
      <dgm:t>
        <a:bodyPr/>
        <a:lstStyle/>
        <a:p>
          <a:endParaRPr lang="en-US"/>
        </a:p>
      </dgm:t>
    </dgm:pt>
    <dgm:pt modelId="{6DBBD96A-115F-D34F-B343-9FED12A3CE9E}" type="pres">
      <dgm:prSet presAssocID="{120B4858-3C51-F042-A396-54A654142733}" presName="comp2" presStyleCnt="0"/>
      <dgm:spPr/>
    </dgm:pt>
    <dgm:pt modelId="{9E62193F-1914-034C-B9DC-DF26DFEED590}" type="pres">
      <dgm:prSet presAssocID="{120B4858-3C51-F042-A396-54A654142733}" presName="circle2" presStyleLbl="node1" presStyleIdx="1" presStyleCnt="4"/>
      <dgm:spPr/>
      <dgm:t>
        <a:bodyPr/>
        <a:lstStyle/>
        <a:p>
          <a:endParaRPr lang="en-US"/>
        </a:p>
      </dgm:t>
    </dgm:pt>
    <dgm:pt modelId="{50E2F902-E458-E240-BD10-016C1B6D7FE7}" type="pres">
      <dgm:prSet presAssocID="{120B4858-3C51-F042-A396-54A654142733}" presName="c2text" presStyleLbl="node1" presStyleIdx="1" presStyleCnt="4">
        <dgm:presLayoutVars>
          <dgm:bulletEnabled val="1"/>
        </dgm:presLayoutVars>
      </dgm:prSet>
      <dgm:spPr/>
      <dgm:t>
        <a:bodyPr/>
        <a:lstStyle/>
        <a:p>
          <a:endParaRPr lang="en-US"/>
        </a:p>
      </dgm:t>
    </dgm:pt>
    <dgm:pt modelId="{EA2431EB-360C-C948-9BB6-AAAC61A0CD24}" type="pres">
      <dgm:prSet presAssocID="{120B4858-3C51-F042-A396-54A654142733}" presName="comp3" presStyleCnt="0"/>
      <dgm:spPr/>
    </dgm:pt>
    <dgm:pt modelId="{16435BBB-19BA-3A42-A801-271C7C866335}" type="pres">
      <dgm:prSet presAssocID="{120B4858-3C51-F042-A396-54A654142733}" presName="circle3" presStyleLbl="node1" presStyleIdx="2" presStyleCnt="4"/>
      <dgm:spPr/>
      <dgm:t>
        <a:bodyPr/>
        <a:lstStyle/>
        <a:p>
          <a:endParaRPr lang="en-US"/>
        </a:p>
      </dgm:t>
    </dgm:pt>
    <dgm:pt modelId="{5B0E7175-A47B-F64B-ADFE-B26AB2633CD3}" type="pres">
      <dgm:prSet presAssocID="{120B4858-3C51-F042-A396-54A654142733}" presName="c3text" presStyleLbl="node1" presStyleIdx="2" presStyleCnt="4">
        <dgm:presLayoutVars>
          <dgm:bulletEnabled val="1"/>
        </dgm:presLayoutVars>
      </dgm:prSet>
      <dgm:spPr/>
      <dgm:t>
        <a:bodyPr/>
        <a:lstStyle/>
        <a:p>
          <a:endParaRPr lang="en-US"/>
        </a:p>
      </dgm:t>
    </dgm:pt>
    <dgm:pt modelId="{160E4245-CAB5-4340-8585-9526534DB9A5}" type="pres">
      <dgm:prSet presAssocID="{120B4858-3C51-F042-A396-54A654142733}" presName="comp4" presStyleCnt="0"/>
      <dgm:spPr/>
    </dgm:pt>
    <dgm:pt modelId="{E4BA3310-22CE-1A40-8191-1C53ED6004CC}" type="pres">
      <dgm:prSet presAssocID="{120B4858-3C51-F042-A396-54A654142733}" presName="circle4" presStyleLbl="node1" presStyleIdx="3" presStyleCnt="4" custLinFactNeighborX="630" custLinFactNeighborY="2260"/>
      <dgm:spPr/>
      <dgm:t>
        <a:bodyPr/>
        <a:lstStyle/>
        <a:p>
          <a:endParaRPr lang="en-US"/>
        </a:p>
      </dgm:t>
    </dgm:pt>
    <dgm:pt modelId="{C8FB39F3-01B6-CC41-B22C-AC8EB4E4A6B9}" type="pres">
      <dgm:prSet presAssocID="{120B4858-3C51-F042-A396-54A654142733}" presName="c4text" presStyleLbl="node1" presStyleIdx="3" presStyleCnt="4">
        <dgm:presLayoutVars>
          <dgm:bulletEnabled val="1"/>
        </dgm:presLayoutVars>
      </dgm:prSet>
      <dgm:spPr/>
      <dgm:t>
        <a:bodyPr/>
        <a:lstStyle/>
        <a:p>
          <a:endParaRPr lang="en-US"/>
        </a:p>
      </dgm:t>
    </dgm:pt>
  </dgm:ptLst>
  <dgm:cxnLst>
    <dgm:cxn modelId="{B8ACBD31-62DB-0549-A98C-3776154C6D8E}" srcId="{120B4858-3C51-F042-A396-54A654142733}" destId="{BECB4F1F-013C-D244-8C85-B6261DEF23E9}" srcOrd="1" destOrd="0" parTransId="{23F72736-957E-3246-837E-C5CDC7D656ED}" sibTransId="{7F2C5EC7-64EE-5040-99F1-BC5FCD376077}"/>
    <dgm:cxn modelId="{4D853142-F9FD-441B-8895-0ED22D98C072}" type="presOf" srcId="{FFBFE188-DD30-0D4D-96D2-5E430F75C58E}" destId="{16435BBB-19BA-3A42-A801-271C7C866335}" srcOrd="0" destOrd="0" presId="urn:microsoft.com/office/officeart/2005/8/layout/venn2"/>
    <dgm:cxn modelId="{53144939-36C9-4216-9E46-747FF0313012}" type="presOf" srcId="{0A072471-84FA-6145-A0BB-23365AD62BA6}" destId="{C8FB39F3-01B6-CC41-B22C-AC8EB4E4A6B9}" srcOrd="1" destOrd="0" presId="urn:microsoft.com/office/officeart/2005/8/layout/venn2"/>
    <dgm:cxn modelId="{658E1325-CED3-4A67-BBE5-EA61986686CC}" type="presOf" srcId="{CED2F5E7-29C1-7944-A954-91C220BBDE76}" destId="{A4148368-9B3E-654D-9C98-40976446BB1E}" srcOrd="1" destOrd="0" presId="urn:microsoft.com/office/officeart/2005/8/layout/venn2"/>
    <dgm:cxn modelId="{9405C3C3-6DA4-4768-BD0F-4569AA8F77B8}" type="presOf" srcId="{120B4858-3C51-F042-A396-54A654142733}" destId="{6C1F7CEE-29E7-CB44-8F44-CACF24112E5B}" srcOrd="0" destOrd="0" presId="urn:microsoft.com/office/officeart/2005/8/layout/venn2"/>
    <dgm:cxn modelId="{F95806A5-D34F-2F48-A908-FE742B0CA0BD}" srcId="{120B4858-3C51-F042-A396-54A654142733}" destId="{FFBFE188-DD30-0D4D-96D2-5E430F75C58E}" srcOrd="2" destOrd="0" parTransId="{D761CB22-E9DB-EE4D-87D2-C59A390C1159}" sibTransId="{3A822AB8-D04D-CB43-9BA7-262D39C8A71C}"/>
    <dgm:cxn modelId="{99CFC3A2-0069-43DD-8C66-AFEA0870559B}" type="presOf" srcId="{0A072471-84FA-6145-A0BB-23365AD62BA6}" destId="{E4BA3310-22CE-1A40-8191-1C53ED6004CC}" srcOrd="0" destOrd="0" presId="urn:microsoft.com/office/officeart/2005/8/layout/venn2"/>
    <dgm:cxn modelId="{314F5FCE-C8EE-42A9-AF03-EECC6B70791F}" type="presOf" srcId="{CED2F5E7-29C1-7944-A954-91C220BBDE76}" destId="{242D52F9-6D02-6442-8684-429471C722F9}" srcOrd="0" destOrd="0" presId="urn:microsoft.com/office/officeart/2005/8/layout/venn2"/>
    <dgm:cxn modelId="{1617725B-02C3-46DC-8D9F-22934D83F23C}" type="presOf" srcId="{BECB4F1F-013C-D244-8C85-B6261DEF23E9}" destId="{9E62193F-1914-034C-B9DC-DF26DFEED590}" srcOrd="0" destOrd="0" presId="urn:microsoft.com/office/officeart/2005/8/layout/venn2"/>
    <dgm:cxn modelId="{33D5CAA9-E3A5-4CB6-B823-A063CF16C594}" type="presOf" srcId="{BECB4F1F-013C-D244-8C85-B6261DEF23E9}" destId="{50E2F902-E458-E240-BD10-016C1B6D7FE7}" srcOrd="1" destOrd="0" presId="urn:microsoft.com/office/officeart/2005/8/layout/venn2"/>
    <dgm:cxn modelId="{891B437F-08DC-4847-8EBF-56A8906C120C}" srcId="{120B4858-3C51-F042-A396-54A654142733}" destId="{CED2F5E7-29C1-7944-A954-91C220BBDE76}" srcOrd="0" destOrd="0" parTransId="{576C9570-E0A4-AD4F-B6F1-C489D87EA99E}" sibTransId="{BEF074FC-83DA-D74D-906A-0F923CB93822}"/>
    <dgm:cxn modelId="{47E6EE21-74CA-A840-842E-2E14012E1287}" srcId="{120B4858-3C51-F042-A396-54A654142733}" destId="{0A072471-84FA-6145-A0BB-23365AD62BA6}" srcOrd="3" destOrd="0" parTransId="{866147B4-004E-124F-83E5-C37EFFCAAF0D}" sibTransId="{933502C0-22D5-0740-965E-3BB08C64849C}"/>
    <dgm:cxn modelId="{AB7E6A81-2191-44B3-9C2D-20A6C7C1319C}" type="presOf" srcId="{FFBFE188-DD30-0D4D-96D2-5E430F75C58E}" destId="{5B0E7175-A47B-F64B-ADFE-B26AB2633CD3}" srcOrd="1" destOrd="0" presId="urn:microsoft.com/office/officeart/2005/8/layout/venn2"/>
    <dgm:cxn modelId="{952966E3-17B6-402B-B4D3-AF0F65624EEB}" type="presParOf" srcId="{6C1F7CEE-29E7-CB44-8F44-CACF24112E5B}" destId="{C137CE19-4758-6A42-8DA5-493BEBF0D77B}" srcOrd="0" destOrd="0" presId="urn:microsoft.com/office/officeart/2005/8/layout/venn2"/>
    <dgm:cxn modelId="{60162EFB-19B6-4F9A-AE3C-5B4C19B03B38}" type="presParOf" srcId="{C137CE19-4758-6A42-8DA5-493BEBF0D77B}" destId="{242D52F9-6D02-6442-8684-429471C722F9}" srcOrd="0" destOrd="0" presId="urn:microsoft.com/office/officeart/2005/8/layout/venn2"/>
    <dgm:cxn modelId="{7222108F-6296-475D-A6C1-3DA75047D46A}" type="presParOf" srcId="{C137CE19-4758-6A42-8DA5-493BEBF0D77B}" destId="{A4148368-9B3E-654D-9C98-40976446BB1E}" srcOrd="1" destOrd="0" presId="urn:microsoft.com/office/officeart/2005/8/layout/venn2"/>
    <dgm:cxn modelId="{834E7D9E-EB23-4D99-BACB-92568E6146AE}" type="presParOf" srcId="{6C1F7CEE-29E7-CB44-8F44-CACF24112E5B}" destId="{6DBBD96A-115F-D34F-B343-9FED12A3CE9E}" srcOrd="1" destOrd="0" presId="urn:microsoft.com/office/officeart/2005/8/layout/venn2"/>
    <dgm:cxn modelId="{D155B442-1B24-4280-ABF2-AED593E703D3}" type="presParOf" srcId="{6DBBD96A-115F-D34F-B343-9FED12A3CE9E}" destId="{9E62193F-1914-034C-B9DC-DF26DFEED590}" srcOrd="0" destOrd="0" presId="urn:microsoft.com/office/officeart/2005/8/layout/venn2"/>
    <dgm:cxn modelId="{A1BB131D-E256-4471-B10D-09C23B435D95}" type="presParOf" srcId="{6DBBD96A-115F-D34F-B343-9FED12A3CE9E}" destId="{50E2F902-E458-E240-BD10-016C1B6D7FE7}" srcOrd="1" destOrd="0" presId="urn:microsoft.com/office/officeart/2005/8/layout/venn2"/>
    <dgm:cxn modelId="{90322D52-8D5C-483E-AB10-A487EFA60971}" type="presParOf" srcId="{6C1F7CEE-29E7-CB44-8F44-CACF24112E5B}" destId="{EA2431EB-360C-C948-9BB6-AAAC61A0CD24}" srcOrd="2" destOrd="0" presId="urn:microsoft.com/office/officeart/2005/8/layout/venn2"/>
    <dgm:cxn modelId="{57A2D33C-568B-4117-BC7C-25CDA4240952}" type="presParOf" srcId="{EA2431EB-360C-C948-9BB6-AAAC61A0CD24}" destId="{16435BBB-19BA-3A42-A801-271C7C866335}" srcOrd="0" destOrd="0" presId="urn:microsoft.com/office/officeart/2005/8/layout/venn2"/>
    <dgm:cxn modelId="{C380B6C9-3AE9-4B14-9CC1-6C623B09F559}" type="presParOf" srcId="{EA2431EB-360C-C948-9BB6-AAAC61A0CD24}" destId="{5B0E7175-A47B-F64B-ADFE-B26AB2633CD3}" srcOrd="1" destOrd="0" presId="urn:microsoft.com/office/officeart/2005/8/layout/venn2"/>
    <dgm:cxn modelId="{BCE764DB-287D-4F04-BD0F-1DDF690EAD2C}" type="presParOf" srcId="{6C1F7CEE-29E7-CB44-8F44-CACF24112E5B}" destId="{160E4245-CAB5-4340-8585-9526534DB9A5}" srcOrd="3" destOrd="0" presId="urn:microsoft.com/office/officeart/2005/8/layout/venn2"/>
    <dgm:cxn modelId="{5B3C3AD0-CCF3-433C-A995-48DF4FE748F9}" type="presParOf" srcId="{160E4245-CAB5-4340-8585-9526534DB9A5}" destId="{E4BA3310-22CE-1A40-8191-1C53ED6004CC}" srcOrd="0" destOrd="0" presId="urn:microsoft.com/office/officeart/2005/8/layout/venn2"/>
    <dgm:cxn modelId="{A0E16886-4959-43DF-B35F-CF56151DDD5B}" type="presParOf" srcId="{160E4245-CAB5-4340-8585-9526534DB9A5}" destId="{C8FB39F3-01B6-CC41-B22C-AC8EB4E4A6B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6141667-FD9F-4984-9528-E461A435603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39A89F5-37E9-46AB-82F7-0986CD03D90E}">
      <dgm:prSet custT="1"/>
      <dgm:spPr>
        <a:xfrm>
          <a:off x="0" y="1819"/>
          <a:ext cx="5591907" cy="620487"/>
        </a:xfrm>
        <a:prstGeom prst="rect">
          <a:avLst/>
        </a:prstGeom>
        <a:noFill/>
        <a:ln>
          <a:noFill/>
        </a:ln>
        <a:effectLst/>
      </dgm:spPr>
      <dgm:t>
        <a:bodyPr anchor="ctr"/>
        <a:lstStyle/>
        <a:p>
          <a:pPr algn="ctr" rtl="0"/>
          <a:r>
            <a:rPr lang="id-ID" sz="1800" dirty="0">
              <a:solidFill>
                <a:sysClr val="windowText" lastClr="000000">
                  <a:hueOff val="0"/>
                  <a:satOff val="0"/>
                  <a:lumOff val="0"/>
                  <a:alphaOff val="0"/>
                </a:sysClr>
              </a:solidFill>
              <a:latin typeface="Calibri"/>
              <a:ea typeface="+mn-ea"/>
              <a:cs typeface="+mn-cs"/>
            </a:rPr>
            <a:t>Memberikan perlindungan dan keselamatan kepada </a:t>
          </a:r>
          <a:r>
            <a:rPr lang="en-ID" sz="1800" dirty="0" err="1">
              <a:solidFill>
                <a:sysClr val="windowText" lastClr="000000">
                  <a:hueOff val="0"/>
                  <a:satOff val="0"/>
                  <a:lumOff val="0"/>
                  <a:alphaOff val="0"/>
                </a:sysClr>
              </a:solidFill>
              <a:latin typeface="Calibri"/>
              <a:ea typeface="+mn-ea"/>
              <a:cs typeface="+mn-cs"/>
            </a:rPr>
            <a:t>siswa</a:t>
          </a:r>
          <a:r>
            <a:rPr lang="id-ID" sz="1800" dirty="0">
              <a:solidFill>
                <a:sysClr val="windowText" lastClr="000000">
                  <a:hueOff val="0"/>
                  <a:satOff val="0"/>
                  <a:lumOff val="0"/>
                  <a:alphaOff val="0"/>
                </a:sysClr>
              </a:solidFill>
              <a:latin typeface="Calibri"/>
              <a:ea typeface="+mn-ea"/>
              <a:cs typeface="+mn-cs"/>
            </a:rPr>
            <a:t>, guru dan tenaga pendidik lainnya dari dampak buruk bahkan kematian di sekolah</a:t>
          </a:r>
          <a:endParaRPr lang="en-US" sz="1800" dirty="0">
            <a:solidFill>
              <a:sysClr val="windowText" lastClr="000000">
                <a:hueOff val="0"/>
                <a:satOff val="0"/>
                <a:lumOff val="0"/>
                <a:alphaOff val="0"/>
              </a:sysClr>
            </a:solidFill>
            <a:latin typeface="Calibri"/>
            <a:ea typeface="+mn-ea"/>
            <a:cs typeface="+mn-cs"/>
          </a:endParaRPr>
        </a:p>
      </dgm:t>
    </dgm:pt>
    <dgm:pt modelId="{E8258FC8-7D12-43AE-961E-409CF61C15D2}" type="parTrans" cxnId="{5F0A34C6-4F93-4196-B5C9-09EE977E9B53}">
      <dgm:prSet/>
      <dgm:spPr/>
      <dgm:t>
        <a:bodyPr/>
        <a:lstStyle/>
        <a:p>
          <a:endParaRPr lang="en-US" sz="1800"/>
        </a:p>
      </dgm:t>
    </dgm:pt>
    <dgm:pt modelId="{B1E40BD5-AB65-4DDC-9F50-A9574621FB7C}" type="sibTrans" cxnId="{5F0A34C6-4F93-4196-B5C9-09EE977E9B53}">
      <dgm:prSet/>
      <dgm:spPr/>
      <dgm:t>
        <a:bodyPr/>
        <a:lstStyle/>
        <a:p>
          <a:endParaRPr lang="en-US" sz="1800"/>
        </a:p>
      </dgm:t>
    </dgm:pt>
    <dgm:pt modelId="{56391812-81A6-484E-A9F8-C3BC7B37A88E}">
      <dgm:prSet custT="1"/>
      <dgm:spPr>
        <a:xfrm>
          <a:off x="0" y="622307"/>
          <a:ext cx="5591907" cy="620487"/>
        </a:xfrm>
        <a:prstGeom prst="rect">
          <a:avLst/>
        </a:prstGeom>
        <a:noFill/>
        <a:ln>
          <a:noFill/>
        </a:ln>
        <a:effectLst/>
      </dgm:spPr>
      <dgm:t>
        <a:bodyPr anchor="ctr"/>
        <a:lstStyle/>
        <a:p>
          <a:pPr algn="ctr" rtl="0"/>
          <a:r>
            <a:rPr lang="id-ID" sz="1800" dirty="0">
              <a:solidFill>
                <a:sysClr val="windowText" lastClr="000000">
                  <a:hueOff val="0"/>
                  <a:satOff val="0"/>
                  <a:lumOff val="0"/>
                  <a:alphaOff val="0"/>
                </a:sysClr>
              </a:solidFill>
              <a:latin typeface="Calibri"/>
              <a:ea typeface="+mn-ea"/>
              <a:cs typeface="+mn-cs"/>
            </a:rPr>
            <a:t>Mengurangi gangguan t</a:t>
          </a:r>
          <a:r>
            <a:rPr lang="en-ID" sz="1800" dirty="0" err="1">
              <a:solidFill>
                <a:sysClr val="windowText" lastClr="000000">
                  <a:hueOff val="0"/>
                  <a:satOff val="0"/>
                  <a:lumOff val="0"/>
                  <a:alphaOff val="0"/>
                </a:sysClr>
              </a:solidFill>
              <a:latin typeface="Calibri"/>
              <a:ea typeface="+mn-ea"/>
              <a:cs typeface="+mn-cs"/>
            </a:rPr>
            <a:t>er</a:t>
          </a:r>
          <a:r>
            <a:rPr lang="id-ID" sz="1800" dirty="0">
              <a:solidFill>
                <a:sysClr val="windowText" lastClr="000000">
                  <a:hueOff val="0"/>
                  <a:satOff val="0"/>
                  <a:lumOff val="0"/>
                  <a:alphaOff val="0"/>
                </a:sysClr>
              </a:solidFill>
              <a:latin typeface="Calibri"/>
              <a:ea typeface="+mn-ea"/>
              <a:cs typeface="+mn-cs"/>
            </a:rPr>
            <a:t>h</a:t>
          </a:r>
          <a:r>
            <a:rPr lang="en-ID" sz="1800" dirty="0">
              <a:solidFill>
                <a:sysClr val="windowText" lastClr="000000">
                  <a:hueOff val="0"/>
                  <a:satOff val="0"/>
                  <a:lumOff val="0"/>
                  <a:alphaOff val="0"/>
                </a:sysClr>
              </a:solidFill>
              <a:latin typeface="Calibri"/>
              <a:ea typeface="+mn-ea"/>
              <a:cs typeface="+mn-cs"/>
            </a:rPr>
            <a:t>a</a:t>
          </a:r>
          <a:r>
            <a:rPr lang="id-ID" sz="1800" dirty="0">
              <a:solidFill>
                <a:sysClr val="windowText" lastClr="000000">
                  <a:hueOff val="0"/>
                  <a:satOff val="0"/>
                  <a:lumOff val="0"/>
                  <a:alphaOff val="0"/>
                </a:sysClr>
              </a:solidFill>
              <a:latin typeface="Calibri"/>
              <a:ea typeface="+mn-ea"/>
              <a:cs typeface="+mn-cs"/>
            </a:rPr>
            <a:t>d</a:t>
          </a:r>
          <a:r>
            <a:rPr lang="en-ID" sz="1800" dirty="0" err="1">
              <a:solidFill>
                <a:sysClr val="windowText" lastClr="000000">
                  <a:hueOff val="0"/>
                  <a:satOff val="0"/>
                  <a:lumOff val="0"/>
                  <a:alphaOff val="0"/>
                </a:sysClr>
              </a:solidFill>
              <a:latin typeface="Calibri"/>
              <a:ea typeface="+mn-ea"/>
              <a:cs typeface="+mn-cs"/>
            </a:rPr>
            <a:t>ap</a:t>
          </a:r>
          <a:r>
            <a:rPr lang="id-ID" sz="1800" dirty="0">
              <a:solidFill>
                <a:sysClr val="windowText" lastClr="000000">
                  <a:hueOff val="0"/>
                  <a:satOff val="0"/>
                  <a:lumOff val="0"/>
                  <a:alphaOff val="0"/>
                </a:sysClr>
              </a:solidFill>
              <a:latin typeface="Calibri"/>
              <a:ea typeface="+mn-ea"/>
              <a:cs typeface="+mn-cs"/>
            </a:rPr>
            <a:t> kegiatan pendidikan</a:t>
          </a:r>
          <a:r>
            <a:rPr lang="en-ID" sz="1800" dirty="0">
              <a:solidFill>
                <a:sysClr val="windowText" lastClr="000000">
                  <a:hueOff val="0"/>
                  <a:satOff val="0"/>
                  <a:lumOff val="0"/>
                  <a:alphaOff val="0"/>
                </a:sysClr>
              </a:solidFill>
              <a:latin typeface="Calibri"/>
              <a:ea typeface="+mn-ea"/>
              <a:cs typeface="+mn-cs"/>
            </a:rPr>
            <a:t> </a:t>
          </a:r>
          <a:r>
            <a:rPr lang="en-ID" sz="1800" dirty="0" err="1">
              <a:solidFill>
                <a:sysClr val="windowText" lastClr="000000">
                  <a:hueOff val="0"/>
                  <a:satOff val="0"/>
                  <a:lumOff val="0"/>
                  <a:alphaOff val="0"/>
                </a:sysClr>
              </a:solidFill>
              <a:latin typeface="Calibri"/>
              <a:ea typeface="+mn-ea"/>
              <a:cs typeface="+mn-cs"/>
            </a:rPr>
            <a:t>saat</a:t>
          </a:r>
          <a:r>
            <a:rPr lang="en-ID" sz="1800" dirty="0">
              <a:solidFill>
                <a:sysClr val="windowText" lastClr="000000">
                  <a:hueOff val="0"/>
                  <a:satOff val="0"/>
                  <a:lumOff val="0"/>
                  <a:alphaOff val="0"/>
                </a:sysClr>
              </a:solidFill>
              <a:latin typeface="Calibri"/>
              <a:ea typeface="+mn-ea"/>
              <a:cs typeface="+mn-cs"/>
            </a:rPr>
            <a:t> </a:t>
          </a:r>
          <a:r>
            <a:rPr lang="en-ID" sz="1800" dirty="0" err="1">
              <a:solidFill>
                <a:sysClr val="windowText" lastClr="000000">
                  <a:hueOff val="0"/>
                  <a:satOff val="0"/>
                  <a:lumOff val="0"/>
                  <a:alphaOff val="0"/>
                </a:sysClr>
              </a:solidFill>
              <a:latin typeface="Calibri"/>
              <a:ea typeface="+mn-ea"/>
              <a:cs typeface="+mn-cs"/>
            </a:rPr>
            <a:t>terjadi</a:t>
          </a:r>
          <a:r>
            <a:rPr lang="en-ID" sz="1800" dirty="0">
              <a:solidFill>
                <a:sysClr val="windowText" lastClr="000000">
                  <a:hueOff val="0"/>
                  <a:satOff val="0"/>
                  <a:lumOff val="0"/>
                  <a:alphaOff val="0"/>
                </a:sysClr>
              </a:solidFill>
              <a:latin typeface="Calibri"/>
              <a:ea typeface="+mn-ea"/>
              <a:cs typeface="+mn-cs"/>
            </a:rPr>
            <a:t> </a:t>
          </a:r>
          <a:r>
            <a:rPr lang="en-ID" sz="1800" dirty="0" err="1">
              <a:solidFill>
                <a:sysClr val="windowText" lastClr="000000">
                  <a:hueOff val="0"/>
                  <a:satOff val="0"/>
                  <a:lumOff val="0"/>
                  <a:alphaOff val="0"/>
                </a:sysClr>
              </a:solidFill>
              <a:latin typeface="Calibri"/>
              <a:ea typeface="+mn-ea"/>
              <a:cs typeface="+mn-cs"/>
            </a:rPr>
            <a:t>bencana</a:t>
          </a:r>
          <a:r>
            <a:rPr lang="id-ID" sz="1800" dirty="0">
              <a:solidFill>
                <a:sysClr val="windowText" lastClr="000000">
                  <a:hueOff val="0"/>
                  <a:satOff val="0"/>
                  <a:lumOff val="0"/>
                  <a:alphaOff val="0"/>
                </a:sysClr>
              </a:solidFill>
              <a:latin typeface="Calibri"/>
              <a:ea typeface="+mn-ea"/>
              <a:cs typeface="+mn-cs"/>
            </a:rPr>
            <a:t> </a:t>
          </a:r>
          <a:endParaRPr lang="en-US" sz="1800" dirty="0">
            <a:solidFill>
              <a:sysClr val="windowText" lastClr="000000">
                <a:hueOff val="0"/>
                <a:satOff val="0"/>
                <a:lumOff val="0"/>
                <a:alphaOff val="0"/>
              </a:sysClr>
            </a:solidFill>
            <a:latin typeface="Calibri"/>
            <a:ea typeface="+mn-ea"/>
            <a:cs typeface="+mn-cs"/>
          </a:endParaRPr>
        </a:p>
      </dgm:t>
    </dgm:pt>
    <dgm:pt modelId="{F7C13902-DF85-4E78-9CB1-C62E84CD6A4A}" type="parTrans" cxnId="{1ED7058D-3D96-46B9-B9B1-0709DCE3683D}">
      <dgm:prSet/>
      <dgm:spPr/>
      <dgm:t>
        <a:bodyPr/>
        <a:lstStyle/>
        <a:p>
          <a:endParaRPr lang="en-US" sz="1800"/>
        </a:p>
      </dgm:t>
    </dgm:pt>
    <dgm:pt modelId="{CD8449A7-738F-43B0-BBAE-E5F464FF0C42}" type="sibTrans" cxnId="{1ED7058D-3D96-46B9-B9B1-0709DCE3683D}">
      <dgm:prSet/>
      <dgm:spPr/>
      <dgm:t>
        <a:bodyPr/>
        <a:lstStyle/>
        <a:p>
          <a:endParaRPr lang="en-US" sz="1800"/>
        </a:p>
      </dgm:t>
    </dgm:pt>
    <dgm:pt modelId="{F4654A76-223E-4467-9D7F-F9073D4C35CB}">
      <dgm:prSet custT="1"/>
      <dgm:spPr>
        <a:xfrm>
          <a:off x="0" y="1242794"/>
          <a:ext cx="5591907" cy="620487"/>
        </a:xfrm>
        <a:prstGeom prst="rect">
          <a:avLst/>
        </a:prstGeom>
        <a:noFill/>
        <a:ln>
          <a:noFill/>
        </a:ln>
        <a:effectLst/>
      </dgm:spPr>
      <dgm:t>
        <a:bodyPr anchor="ctr"/>
        <a:lstStyle/>
        <a:p>
          <a:pPr algn="ctr" rtl="0"/>
          <a:r>
            <a:rPr lang="id-ID" sz="1800" dirty="0">
              <a:solidFill>
                <a:sysClr val="windowText" lastClr="000000">
                  <a:hueOff val="0"/>
                  <a:satOff val="0"/>
                  <a:lumOff val="0"/>
                  <a:alphaOff val="0"/>
                </a:sysClr>
              </a:solidFill>
              <a:latin typeface="Calibri"/>
              <a:ea typeface="+mn-ea"/>
              <a:cs typeface="+mn-cs"/>
            </a:rPr>
            <a:t>Tempat Belajar yang lebih aman</a:t>
          </a:r>
          <a:endParaRPr lang="en-US" sz="1800" dirty="0">
            <a:solidFill>
              <a:sysClr val="windowText" lastClr="000000">
                <a:hueOff val="0"/>
                <a:satOff val="0"/>
                <a:lumOff val="0"/>
                <a:alphaOff val="0"/>
              </a:sysClr>
            </a:solidFill>
            <a:latin typeface="Calibri"/>
            <a:ea typeface="+mn-ea"/>
            <a:cs typeface="+mn-cs"/>
          </a:endParaRPr>
        </a:p>
      </dgm:t>
    </dgm:pt>
    <dgm:pt modelId="{FDF87829-23F4-49C6-A58C-9DFAC0759175}" type="parTrans" cxnId="{F9D43B0B-CAD9-4532-817C-BE99EC7CFB20}">
      <dgm:prSet/>
      <dgm:spPr/>
      <dgm:t>
        <a:bodyPr/>
        <a:lstStyle/>
        <a:p>
          <a:endParaRPr lang="en-US" sz="1800"/>
        </a:p>
      </dgm:t>
    </dgm:pt>
    <dgm:pt modelId="{FB0A187B-5A14-4052-A42E-429D143B8EFE}" type="sibTrans" cxnId="{F9D43B0B-CAD9-4532-817C-BE99EC7CFB20}">
      <dgm:prSet/>
      <dgm:spPr/>
      <dgm:t>
        <a:bodyPr/>
        <a:lstStyle/>
        <a:p>
          <a:endParaRPr lang="en-US" sz="1800"/>
        </a:p>
      </dgm:t>
    </dgm:pt>
    <dgm:pt modelId="{11D8A776-3DCC-41F0-9744-EFFBAA5BA35D}">
      <dgm:prSet custT="1"/>
      <dgm:spPr>
        <a:xfrm>
          <a:off x="0" y="1863282"/>
          <a:ext cx="5591907" cy="620487"/>
        </a:xfrm>
        <a:prstGeom prst="rect">
          <a:avLst/>
        </a:prstGeom>
        <a:noFill/>
        <a:ln>
          <a:noFill/>
        </a:ln>
        <a:effectLst/>
      </dgm:spPr>
      <dgm:t>
        <a:bodyPr anchor="ctr"/>
        <a:lstStyle/>
        <a:p>
          <a:pPr algn="ctr" rtl="0"/>
          <a:r>
            <a:rPr lang="id-ID" sz="1800" dirty="0">
              <a:solidFill>
                <a:sysClr val="windowText" lastClr="000000">
                  <a:hueOff val="0"/>
                  <a:satOff val="0"/>
                  <a:lumOff val="0"/>
                  <a:alphaOff val="0"/>
                </a:sysClr>
              </a:solidFill>
              <a:latin typeface="Calibri"/>
              <a:ea typeface="+mn-ea"/>
              <a:cs typeface="+mn-cs"/>
            </a:rPr>
            <a:t>Dapat dijadikan pusat kegiatan masyarakat dan merupakan sarana sosial yang sangat penting </a:t>
          </a:r>
          <a:endParaRPr lang="en-US" sz="1800" dirty="0">
            <a:solidFill>
              <a:sysClr val="windowText" lastClr="000000">
                <a:hueOff val="0"/>
                <a:satOff val="0"/>
                <a:lumOff val="0"/>
                <a:alphaOff val="0"/>
              </a:sysClr>
            </a:solidFill>
            <a:latin typeface="Calibri"/>
            <a:ea typeface="+mn-ea"/>
            <a:cs typeface="+mn-cs"/>
          </a:endParaRPr>
        </a:p>
      </dgm:t>
    </dgm:pt>
    <dgm:pt modelId="{0155A81C-EEF8-45CB-8099-549BBFB2A49B}" type="parTrans" cxnId="{6F59DE31-2D90-432A-820C-EC28976A9A83}">
      <dgm:prSet/>
      <dgm:spPr/>
      <dgm:t>
        <a:bodyPr/>
        <a:lstStyle/>
        <a:p>
          <a:endParaRPr lang="en-US" sz="1800"/>
        </a:p>
      </dgm:t>
    </dgm:pt>
    <dgm:pt modelId="{43FC76A1-709D-406F-B343-EF2A3DD6FB25}" type="sibTrans" cxnId="{6F59DE31-2D90-432A-820C-EC28976A9A83}">
      <dgm:prSet/>
      <dgm:spPr/>
      <dgm:t>
        <a:bodyPr/>
        <a:lstStyle/>
        <a:p>
          <a:endParaRPr lang="en-US" sz="1800"/>
        </a:p>
      </dgm:t>
    </dgm:pt>
    <dgm:pt modelId="{B082222F-6158-4AE6-A0EA-BD5D55FEF63C}">
      <dgm:prSet custT="1"/>
      <dgm:spPr>
        <a:xfrm>
          <a:off x="0" y="2483770"/>
          <a:ext cx="5591907" cy="620487"/>
        </a:xfrm>
        <a:prstGeom prst="rect">
          <a:avLst/>
        </a:prstGeom>
        <a:noFill/>
        <a:ln>
          <a:noFill/>
        </a:ln>
        <a:effectLst/>
      </dgm:spPr>
      <dgm:t>
        <a:bodyPr anchor="ctr"/>
        <a:lstStyle/>
        <a:p>
          <a:pPr algn="ctr" rtl="0"/>
          <a:r>
            <a:rPr lang="id-ID" sz="1800" dirty="0">
              <a:solidFill>
                <a:sysClr val="windowText" lastClr="000000">
                  <a:hueOff val="0"/>
                  <a:satOff val="0"/>
                  <a:lumOff val="0"/>
                  <a:alphaOff val="0"/>
                </a:sysClr>
              </a:solidFill>
              <a:latin typeface="Calibri"/>
              <a:ea typeface="+mn-ea"/>
              <a:cs typeface="+mn-cs"/>
            </a:rPr>
            <a:t>Dapat menjadi pusat kegiatan masyarakat dalam mengkoordinasi tanggap dan pemulihan setelah terjadi bencana</a:t>
          </a:r>
          <a:endParaRPr lang="en-US" sz="1800" dirty="0">
            <a:solidFill>
              <a:sysClr val="windowText" lastClr="000000">
                <a:hueOff val="0"/>
                <a:satOff val="0"/>
                <a:lumOff val="0"/>
                <a:alphaOff val="0"/>
              </a:sysClr>
            </a:solidFill>
            <a:latin typeface="Calibri"/>
            <a:ea typeface="+mn-ea"/>
            <a:cs typeface="+mn-cs"/>
          </a:endParaRPr>
        </a:p>
      </dgm:t>
    </dgm:pt>
    <dgm:pt modelId="{86328C22-22F6-4A7A-8904-E6FB87C02882}" type="parTrans" cxnId="{C4AEC373-D4D2-41BC-8C78-BDBC7D3543A4}">
      <dgm:prSet/>
      <dgm:spPr/>
      <dgm:t>
        <a:bodyPr/>
        <a:lstStyle/>
        <a:p>
          <a:endParaRPr lang="en-US" sz="1800"/>
        </a:p>
      </dgm:t>
    </dgm:pt>
    <dgm:pt modelId="{77DA5BBA-BD81-44D5-8F3D-ABDD883A4B9F}" type="sibTrans" cxnId="{C4AEC373-D4D2-41BC-8C78-BDBC7D3543A4}">
      <dgm:prSet/>
      <dgm:spPr/>
      <dgm:t>
        <a:bodyPr/>
        <a:lstStyle/>
        <a:p>
          <a:endParaRPr lang="en-US" sz="1800"/>
        </a:p>
      </dgm:t>
    </dgm:pt>
    <dgm:pt modelId="{97163EC9-4B9C-426F-B11C-46EE28332AA2}">
      <dgm:prSet custT="1"/>
      <dgm:spPr>
        <a:xfrm>
          <a:off x="0" y="3104257"/>
          <a:ext cx="5591907" cy="620487"/>
        </a:xfrm>
        <a:prstGeom prst="rect">
          <a:avLst/>
        </a:prstGeom>
        <a:noFill/>
        <a:ln>
          <a:noFill/>
        </a:ln>
        <a:effectLst/>
      </dgm:spPr>
      <dgm:t>
        <a:bodyPr anchor="ctr"/>
        <a:lstStyle/>
        <a:p>
          <a:pPr algn="ctr" rtl="0"/>
          <a:r>
            <a:rPr lang="id-ID" sz="1800" dirty="0">
              <a:solidFill>
                <a:sysClr val="windowText" lastClr="000000">
                  <a:hueOff val="0"/>
                  <a:satOff val="0"/>
                  <a:lumOff val="0"/>
                  <a:alphaOff val="0"/>
                </a:sysClr>
              </a:solidFill>
              <a:latin typeface="Calibri"/>
              <a:ea typeface="+mn-ea"/>
              <a:cs typeface="+mn-cs"/>
            </a:rPr>
            <a:t>Dapat menjadi rumah darurat untuk melindungi bukan saja populasi sekolah/madrasah tapi juga komunitas dimana sekolah berada </a:t>
          </a:r>
          <a:endParaRPr lang="en-US" sz="1800" dirty="0">
            <a:solidFill>
              <a:sysClr val="windowText" lastClr="000000">
                <a:hueOff val="0"/>
                <a:satOff val="0"/>
                <a:lumOff val="0"/>
                <a:alphaOff val="0"/>
              </a:sysClr>
            </a:solidFill>
            <a:latin typeface="Calibri"/>
            <a:ea typeface="+mn-ea"/>
            <a:cs typeface="+mn-cs"/>
          </a:endParaRPr>
        </a:p>
      </dgm:t>
    </dgm:pt>
    <dgm:pt modelId="{4A1B9042-B514-4478-BC48-6809CD94C230}" type="parTrans" cxnId="{E97DD4B6-5F7A-4DEB-BF21-743F80273B06}">
      <dgm:prSet/>
      <dgm:spPr/>
      <dgm:t>
        <a:bodyPr/>
        <a:lstStyle/>
        <a:p>
          <a:endParaRPr lang="en-US" sz="1800"/>
        </a:p>
      </dgm:t>
    </dgm:pt>
    <dgm:pt modelId="{CE30A679-7572-4623-B582-1762A41041C7}" type="sibTrans" cxnId="{E97DD4B6-5F7A-4DEB-BF21-743F80273B06}">
      <dgm:prSet/>
      <dgm:spPr/>
      <dgm:t>
        <a:bodyPr/>
        <a:lstStyle/>
        <a:p>
          <a:endParaRPr lang="en-US" sz="1800"/>
        </a:p>
      </dgm:t>
    </dgm:pt>
    <dgm:pt modelId="{0C766A86-F287-4DD2-860C-3CEDE8C762AA}" type="pres">
      <dgm:prSet presAssocID="{86141667-FD9F-4984-9528-E461A4356037}" presName="vert0" presStyleCnt="0">
        <dgm:presLayoutVars>
          <dgm:dir/>
          <dgm:animOne val="branch"/>
          <dgm:animLvl val="lvl"/>
        </dgm:presLayoutVars>
      </dgm:prSet>
      <dgm:spPr/>
      <dgm:t>
        <a:bodyPr/>
        <a:lstStyle/>
        <a:p>
          <a:endParaRPr lang="en-US"/>
        </a:p>
      </dgm:t>
    </dgm:pt>
    <dgm:pt modelId="{7DCC74A6-A784-4A47-AA71-1230E9561D60}" type="pres">
      <dgm:prSet presAssocID="{839A89F5-37E9-46AB-82F7-0986CD03D90E}" presName="thickLine" presStyleLbl="alignNode1" presStyleIdx="0" presStyleCnt="6"/>
      <dgm:spPr>
        <a:xfrm>
          <a:off x="0" y="1819"/>
          <a:ext cx="5591907"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ln>
        <a:effectLst/>
      </dgm:spPr>
      <dgm:t>
        <a:bodyPr/>
        <a:lstStyle/>
        <a:p>
          <a:endParaRPr lang="en-US"/>
        </a:p>
      </dgm:t>
    </dgm:pt>
    <dgm:pt modelId="{75997596-867A-4666-BA01-9730A435CB66}" type="pres">
      <dgm:prSet presAssocID="{839A89F5-37E9-46AB-82F7-0986CD03D90E}" presName="horz1" presStyleCnt="0"/>
      <dgm:spPr/>
    </dgm:pt>
    <dgm:pt modelId="{7FD56AB0-E1BD-41C2-84DD-243F16676929}" type="pres">
      <dgm:prSet presAssocID="{839A89F5-37E9-46AB-82F7-0986CD03D90E}" presName="tx1" presStyleLbl="revTx" presStyleIdx="0" presStyleCnt="6"/>
      <dgm:spPr/>
      <dgm:t>
        <a:bodyPr/>
        <a:lstStyle/>
        <a:p>
          <a:endParaRPr lang="en-US"/>
        </a:p>
      </dgm:t>
    </dgm:pt>
    <dgm:pt modelId="{5425DAFC-27D7-4BBA-AF08-F41E94930443}" type="pres">
      <dgm:prSet presAssocID="{839A89F5-37E9-46AB-82F7-0986CD03D90E}" presName="vert1" presStyleCnt="0"/>
      <dgm:spPr/>
    </dgm:pt>
    <dgm:pt modelId="{F1A690F9-7D02-4D5B-9357-51AADE46C422}" type="pres">
      <dgm:prSet presAssocID="{56391812-81A6-484E-A9F8-C3BC7B37A88E}" presName="thickLine" presStyleLbl="alignNode1" presStyleIdx="1" presStyleCnt="6"/>
      <dgm:spPr>
        <a:xfrm>
          <a:off x="0" y="622307"/>
          <a:ext cx="5591907"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ln>
        <a:effectLst/>
      </dgm:spPr>
      <dgm:t>
        <a:bodyPr/>
        <a:lstStyle/>
        <a:p>
          <a:endParaRPr lang="en-US"/>
        </a:p>
      </dgm:t>
    </dgm:pt>
    <dgm:pt modelId="{1D05BF41-3CF4-4651-84BD-2189607BE86A}" type="pres">
      <dgm:prSet presAssocID="{56391812-81A6-484E-A9F8-C3BC7B37A88E}" presName="horz1" presStyleCnt="0"/>
      <dgm:spPr/>
    </dgm:pt>
    <dgm:pt modelId="{FFA05855-335B-4C76-855E-FB4BB64088B3}" type="pres">
      <dgm:prSet presAssocID="{56391812-81A6-484E-A9F8-C3BC7B37A88E}" presName="tx1" presStyleLbl="revTx" presStyleIdx="1" presStyleCnt="6"/>
      <dgm:spPr/>
      <dgm:t>
        <a:bodyPr/>
        <a:lstStyle/>
        <a:p>
          <a:endParaRPr lang="en-US"/>
        </a:p>
      </dgm:t>
    </dgm:pt>
    <dgm:pt modelId="{A562E84F-708D-44AA-B73C-8202049D82BA}" type="pres">
      <dgm:prSet presAssocID="{56391812-81A6-484E-A9F8-C3BC7B37A88E}" presName="vert1" presStyleCnt="0"/>
      <dgm:spPr/>
    </dgm:pt>
    <dgm:pt modelId="{ED7FF8C8-6FF8-4FC0-B57A-769C2D793857}" type="pres">
      <dgm:prSet presAssocID="{F4654A76-223E-4467-9D7F-F9073D4C35CB}" presName="thickLine" presStyleLbl="alignNode1" presStyleIdx="2" presStyleCnt="6"/>
      <dgm:spPr>
        <a:xfrm>
          <a:off x="0" y="1242794"/>
          <a:ext cx="5591907"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ln>
        <a:effectLst/>
      </dgm:spPr>
      <dgm:t>
        <a:bodyPr/>
        <a:lstStyle/>
        <a:p>
          <a:endParaRPr lang="en-US"/>
        </a:p>
      </dgm:t>
    </dgm:pt>
    <dgm:pt modelId="{9AA065D7-B426-46AC-8082-35AAE00EF320}" type="pres">
      <dgm:prSet presAssocID="{F4654A76-223E-4467-9D7F-F9073D4C35CB}" presName="horz1" presStyleCnt="0"/>
      <dgm:spPr/>
    </dgm:pt>
    <dgm:pt modelId="{000306A3-F797-4C4E-B630-E5BB2419878B}" type="pres">
      <dgm:prSet presAssocID="{F4654A76-223E-4467-9D7F-F9073D4C35CB}" presName="tx1" presStyleLbl="revTx" presStyleIdx="2" presStyleCnt="6"/>
      <dgm:spPr/>
      <dgm:t>
        <a:bodyPr/>
        <a:lstStyle/>
        <a:p>
          <a:endParaRPr lang="en-US"/>
        </a:p>
      </dgm:t>
    </dgm:pt>
    <dgm:pt modelId="{2AFBA7DD-CC8E-42DA-BC40-0073192BD3C6}" type="pres">
      <dgm:prSet presAssocID="{F4654A76-223E-4467-9D7F-F9073D4C35CB}" presName="vert1" presStyleCnt="0"/>
      <dgm:spPr/>
    </dgm:pt>
    <dgm:pt modelId="{45FA2BB1-3BF2-4CA5-8680-62E8DAE890E1}" type="pres">
      <dgm:prSet presAssocID="{11D8A776-3DCC-41F0-9744-EFFBAA5BA35D}" presName="thickLine" presStyleLbl="alignNode1" presStyleIdx="3" presStyleCnt="6"/>
      <dgm:spPr>
        <a:xfrm>
          <a:off x="0" y="1863282"/>
          <a:ext cx="5591907"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ln>
        <a:effectLst/>
      </dgm:spPr>
      <dgm:t>
        <a:bodyPr/>
        <a:lstStyle/>
        <a:p>
          <a:endParaRPr lang="en-US"/>
        </a:p>
      </dgm:t>
    </dgm:pt>
    <dgm:pt modelId="{95009BFF-8812-4D0D-8BEB-FAC41A310AC2}" type="pres">
      <dgm:prSet presAssocID="{11D8A776-3DCC-41F0-9744-EFFBAA5BA35D}" presName="horz1" presStyleCnt="0"/>
      <dgm:spPr/>
    </dgm:pt>
    <dgm:pt modelId="{B796F206-6E27-438D-AEFB-18ADFD65990D}" type="pres">
      <dgm:prSet presAssocID="{11D8A776-3DCC-41F0-9744-EFFBAA5BA35D}" presName="tx1" presStyleLbl="revTx" presStyleIdx="3" presStyleCnt="6"/>
      <dgm:spPr/>
      <dgm:t>
        <a:bodyPr/>
        <a:lstStyle/>
        <a:p>
          <a:endParaRPr lang="en-US"/>
        </a:p>
      </dgm:t>
    </dgm:pt>
    <dgm:pt modelId="{B8590077-45C8-4154-8B0A-475B9A120C15}" type="pres">
      <dgm:prSet presAssocID="{11D8A776-3DCC-41F0-9744-EFFBAA5BA35D}" presName="vert1" presStyleCnt="0"/>
      <dgm:spPr/>
    </dgm:pt>
    <dgm:pt modelId="{BB9D685E-498B-41F4-B072-D68B57C6CFDF}" type="pres">
      <dgm:prSet presAssocID="{B082222F-6158-4AE6-A0EA-BD5D55FEF63C}" presName="thickLine" presStyleLbl="alignNode1" presStyleIdx="4" presStyleCnt="6"/>
      <dgm:spPr>
        <a:xfrm>
          <a:off x="0" y="2483770"/>
          <a:ext cx="5591907"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ln>
        <a:effectLst/>
      </dgm:spPr>
      <dgm:t>
        <a:bodyPr/>
        <a:lstStyle/>
        <a:p>
          <a:endParaRPr lang="en-US"/>
        </a:p>
      </dgm:t>
    </dgm:pt>
    <dgm:pt modelId="{B0019F1E-DF2A-493F-9097-2F0EF37CBC8F}" type="pres">
      <dgm:prSet presAssocID="{B082222F-6158-4AE6-A0EA-BD5D55FEF63C}" presName="horz1" presStyleCnt="0"/>
      <dgm:spPr/>
    </dgm:pt>
    <dgm:pt modelId="{3D68CFE5-0E97-4F0B-AC4F-05C43A245991}" type="pres">
      <dgm:prSet presAssocID="{B082222F-6158-4AE6-A0EA-BD5D55FEF63C}" presName="tx1" presStyleLbl="revTx" presStyleIdx="4" presStyleCnt="6"/>
      <dgm:spPr/>
      <dgm:t>
        <a:bodyPr/>
        <a:lstStyle/>
        <a:p>
          <a:endParaRPr lang="en-US"/>
        </a:p>
      </dgm:t>
    </dgm:pt>
    <dgm:pt modelId="{4D2FF049-A8F7-452D-87B0-D34A00B5A7EE}" type="pres">
      <dgm:prSet presAssocID="{B082222F-6158-4AE6-A0EA-BD5D55FEF63C}" presName="vert1" presStyleCnt="0"/>
      <dgm:spPr/>
    </dgm:pt>
    <dgm:pt modelId="{2BCC8ADB-5E01-4179-AE26-7ECC6959EF78}" type="pres">
      <dgm:prSet presAssocID="{97163EC9-4B9C-426F-B11C-46EE28332AA2}" presName="thickLine" presStyleLbl="alignNode1" presStyleIdx="5" presStyleCnt="6"/>
      <dgm:spPr>
        <a:xfrm>
          <a:off x="0" y="3104257"/>
          <a:ext cx="5591907"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ln>
        <a:effectLst/>
      </dgm:spPr>
      <dgm:t>
        <a:bodyPr/>
        <a:lstStyle/>
        <a:p>
          <a:endParaRPr lang="en-US"/>
        </a:p>
      </dgm:t>
    </dgm:pt>
    <dgm:pt modelId="{F2EC55F0-B6C8-493D-8CC8-EE2406B2275C}" type="pres">
      <dgm:prSet presAssocID="{97163EC9-4B9C-426F-B11C-46EE28332AA2}" presName="horz1" presStyleCnt="0"/>
      <dgm:spPr/>
    </dgm:pt>
    <dgm:pt modelId="{6BB3EDB5-16D9-4644-959F-BE1B58247E1B}" type="pres">
      <dgm:prSet presAssocID="{97163EC9-4B9C-426F-B11C-46EE28332AA2}" presName="tx1" presStyleLbl="revTx" presStyleIdx="5" presStyleCnt="6"/>
      <dgm:spPr/>
      <dgm:t>
        <a:bodyPr/>
        <a:lstStyle/>
        <a:p>
          <a:endParaRPr lang="en-US"/>
        </a:p>
      </dgm:t>
    </dgm:pt>
    <dgm:pt modelId="{C0258191-2819-4DC6-9289-3CF01B80FF59}" type="pres">
      <dgm:prSet presAssocID="{97163EC9-4B9C-426F-B11C-46EE28332AA2}" presName="vert1" presStyleCnt="0"/>
      <dgm:spPr/>
    </dgm:pt>
  </dgm:ptLst>
  <dgm:cxnLst>
    <dgm:cxn modelId="{FED6E706-81B2-4085-A5ED-BD3A35200D60}" type="presOf" srcId="{839A89F5-37E9-46AB-82F7-0986CD03D90E}" destId="{7FD56AB0-E1BD-41C2-84DD-243F16676929}" srcOrd="0" destOrd="0" presId="urn:microsoft.com/office/officeart/2008/layout/LinedList"/>
    <dgm:cxn modelId="{BC292C8D-166A-4E59-BE57-786989871204}" type="presOf" srcId="{97163EC9-4B9C-426F-B11C-46EE28332AA2}" destId="{6BB3EDB5-16D9-4644-959F-BE1B58247E1B}" srcOrd="0" destOrd="0" presId="urn:microsoft.com/office/officeart/2008/layout/LinedList"/>
    <dgm:cxn modelId="{C4AEC373-D4D2-41BC-8C78-BDBC7D3543A4}" srcId="{86141667-FD9F-4984-9528-E461A4356037}" destId="{B082222F-6158-4AE6-A0EA-BD5D55FEF63C}" srcOrd="4" destOrd="0" parTransId="{86328C22-22F6-4A7A-8904-E6FB87C02882}" sibTransId="{77DA5BBA-BD81-44D5-8F3D-ABDD883A4B9F}"/>
    <dgm:cxn modelId="{071E1E8D-52F6-4029-86A8-53D83538B4CE}" type="presOf" srcId="{11D8A776-3DCC-41F0-9744-EFFBAA5BA35D}" destId="{B796F206-6E27-438D-AEFB-18ADFD65990D}" srcOrd="0" destOrd="0" presId="urn:microsoft.com/office/officeart/2008/layout/LinedList"/>
    <dgm:cxn modelId="{5F0A34C6-4F93-4196-B5C9-09EE977E9B53}" srcId="{86141667-FD9F-4984-9528-E461A4356037}" destId="{839A89F5-37E9-46AB-82F7-0986CD03D90E}" srcOrd="0" destOrd="0" parTransId="{E8258FC8-7D12-43AE-961E-409CF61C15D2}" sibTransId="{B1E40BD5-AB65-4DDC-9F50-A9574621FB7C}"/>
    <dgm:cxn modelId="{6F59DE31-2D90-432A-820C-EC28976A9A83}" srcId="{86141667-FD9F-4984-9528-E461A4356037}" destId="{11D8A776-3DCC-41F0-9744-EFFBAA5BA35D}" srcOrd="3" destOrd="0" parTransId="{0155A81C-EEF8-45CB-8099-549BBFB2A49B}" sibTransId="{43FC76A1-709D-406F-B343-EF2A3DD6FB25}"/>
    <dgm:cxn modelId="{1ED7058D-3D96-46B9-B9B1-0709DCE3683D}" srcId="{86141667-FD9F-4984-9528-E461A4356037}" destId="{56391812-81A6-484E-A9F8-C3BC7B37A88E}" srcOrd="1" destOrd="0" parTransId="{F7C13902-DF85-4E78-9CB1-C62E84CD6A4A}" sibTransId="{CD8449A7-738F-43B0-BBAE-E5F464FF0C42}"/>
    <dgm:cxn modelId="{7BDCC4DB-CC0B-4ED7-8193-61BA05273B81}" type="presOf" srcId="{86141667-FD9F-4984-9528-E461A4356037}" destId="{0C766A86-F287-4DD2-860C-3CEDE8C762AA}" srcOrd="0" destOrd="0" presId="urn:microsoft.com/office/officeart/2008/layout/LinedList"/>
    <dgm:cxn modelId="{6857919D-C5B7-464B-A476-7621C2E97119}" type="presOf" srcId="{56391812-81A6-484E-A9F8-C3BC7B37A88E}" destId="{FFA05855-335B-4C76-855E-FB4BB64088B3}" srcOrd="0" destOrd="0" presId="urn:microsoft.com/office/officeart/2008/layout/LinedList"/>
    <dgm:cxn modelId="{E97DD4B6-5F7A-4DEB-BF21-743F80273B06}" srcId="{86141667-FD9F-4984-9528-E461A4356037}" destId="{97163EC9-4B9C-426F-B11C-46EE28332AA2}" srcOrd="5" destOrd="0" parTransId="{4A1B9042-B514-4478-BC48-6809CD94C230}" sibTransId="{CE30A679-7572-4623-B582-1762A41041C7}"/>
    <dgm:cxn modelId="{3D4C9C93-5DBF-4D59-A981-6204875A33E1}" type="presOf" srcId="{F4654A76-223E-4467-9D7F-F9073D4C35CB}" destId="{000306A3-F797-4C4E-B630-E5BB2419878B}" srcOrd="0" destOrd="0" presId="urn:microsoft.com/office/officeart/2008/layout/LinedList"/>
    <dgm:cxn modelId="{F9D43B0B-CAD9-4532-817C-BE99EC7CFB20}" srcId="{86141667-FD9F-4984-9528-E461A4356037}" destId="{F4654A76-223E-4467-9D7F-F9073D4C35CB}" srcOrd="2" destOrd="0" parTransId="{FDF87829-23F4-49C6-A58C-9DFAC0759175}" sibTransId="{FB0A187B-5A14-4052-A42E-429D143B8EFE}"/>
    <dgm:cxn modelId="{1D95887A-29EE-45D6-8ED4-BA5CB059A62C}" type="presOf" srcId="{B082222F-6158-4AE6-A0EA-BD5D55FEF63C}" destId="{3D68CFE5-0E97-4F0B-AC4F-05C43A245991}" srcOrd="0" destOrd="0" presId="urn:microsoft.com/office/officeart/2008/layout/LinedList"/>
    <dgm:cxn modelId="{4EC2562A-873C-4D00-A4ED-19E2CC81B0E8}" type="presParOf" srcId="{0C766A86-F287-4DD2-860C-3CEDE8C762AA}" destId="{7DCC74A6-A784-4A47-AA71-1230E9561D60}" srcOrd="0" destOrd="0" presId="urn:microsoft.com/office/officeart/2008/layout/LinedList"/>
    <dgm:cxn modelId="{EF8D5AAE-92ED-43CF-B585-8F754BCF9D88}" type="presParOf" srcId="{0C766A86-F287-4DD2-860C-3CEDE8C762AA}" destId="{75997596-867A-4666-BA01-9730A435CB66}" srcOrd="1" destOrd="0" presId="urn:microsoft.com/office/officeart/2008/layout/LinedList"/>
    <dgm:cxn modelId="{70CAF55A-3DFC-49D1-BA14-141812F33A29}" type="presParOf" srcId="{75997596-867A-4666-BA01-9730A435CB66}" destId="{7FD56AB0-E1BD-41C2-84DD-243F16676929}" srcOrd="0" destOrd="0" presId="urn:microsoft.com/office/officeart/2008/layout/LinedList"/>
    <dgm:cxn modelId="{5FBFAF75-A564-4431-B2B9-E9FFD7E4B0C6}" type="presParOf" srcId="{75997596-867A-4666-BA01-9730A435CB66}" destId="{5425DAFC-27D7-4BBA-AF08-F41E94930443}" srcOrd="1" destOrd="0" presId="urn:microsoft.com/office/officeart/2008/layout/LinedList"/>
    <dgm:cxn modelId="{FFB9699F-5160-42A8-9427-B7CBC7E036AD}" type="presParOf" srcId="{0C766A86-F287-4DD2-860C-3CEDE8C762AA}" destId="{F1A690F9-7D02-4D5B-9357-51AADE46C422}" srcOrd="2" destOrd="0" presId="urn:microsoft.com/office/officeart/2008/layout/LinedList"/>
    <dgm:cxn modelId="{2DACE89A-8BCE-425C-87AB-42245667A736}" type="presParOf" srcId="{0C766A86-F287-4DD2-860C-3CEDE8C762AA}" destId="{1D05BF41-3CF4-4651-84BD-2189607BE86A}" srcOrd="3" destOrd="0" presId="urn:microsoft.com/office/officeart/2008/layout/LinedList"/>
    <dgm:cxn modelId="{D7DD89A2-AA7C-45B9-97F3-B42804236D87}" type="presParOf" srcId="{1D05BF41-3CF4-4651-84BD-2189607BE86A}" destId="{FFA05855-335B-4C76-855E-FB4BB64088B3}" srcOrd="0" destOrd="0" presId="urn:microsoft.com/office/officeart/2008/layout/LinedList"/>
    <dgm:cxn modelId="{06BD3B79-3E76-4353-B501-24D2C36B9AF4}" type="presParOf" srcId="{1D05BF41-3CF4-4651-84BD-2189607BE86A}" destId="{A562E84F-708D-44AA-B73C-8202049D82BA}" srcOrd="1" destOrd="0" presId="urn:microsoft.com/office/officeart/2008/layout/LinedList"/>
    <dgm:cxn modelId="{1CF45FD0-D44E-42EE-85FB-1A46479B8810}" type="presParOf" srcId="{0C766A86-F287-4DD2-860C-3CEDE8C762AA}" destId="{ED7FF8C8-6FF8-4FC0-B57A-769C2D793857}" srcOrd="4" destOrd="0" presId="urn:microsoft.com/office/officeart/2008/layout/LinedList"/>
    <dgm:cxn modelId="{D5F44E80-FD23-4640-A485-306AB38FF915}" type="presParOf" srcId="{0C766A86-F287-4DD2-860C-3CEDE8C762AA}" destId="{9AA065D7-B426-46AC-8082-35AAE00EF320}" srcOrd="5" destOrd="0" presId="urn:microsoft.com/office/officeart/2008/layout/LinedList"/>
    <dgm:cxn modelId="{54796ECD-A687-44D7-BA2D-4C385354EF11}" type="presParOf" srcId="{9AA065D7-B426-46AC-8082-35AAE00EF320}" destId="{000306A3-F797-4C4E-B630-E5BB2419878B}" srcOrd="0" destOrd="0" presId="urn:microsoft.com/office/officeart/2008/layout/LinedList"/>
    <dgm:cxn modelId="{F60333FF-59EA-42C9-9AA3-B60682045F45}" type="presParOf" srcId="{9AA065D7-B426-46AC-8082-35AAE00EF320}" destId="{2AFBA7DD-CC8E-42DA-BC40-0073192BD3C6}" srcOrd="1" destOrd="0" presId="urn:microsoft.com/office/officeart/2008/layout/LinedList"/>
    <dgm:cxn modelId="{BB2F1470-7D2B-4A2E-A527-830ED582553D}" type="presParOf" srcId="{0C766A86-F287-4DD2-860C-3CEDE8C762AA}" destId="{45FA2BB1-3BF2-4CA5-8680-62E8DAE890E1}" srcOrd="6" destOrd="0" presId="urn:microsoft.com/office/officeart/2008/layout/LinedList"/>
    <dgm:cxn modelId="{0E8088B5-FEA7-4FA5-A8B7-BB8DC94E5CC0}" type="presParOf" srcId="{0C766A86-F287-4DD2-860C-3CEDE8C762AA}" destId="{95009BFF-8812-4D0D-8BEB-FAC41A310AC2}" srcOrd="7" destOrd="0" presId="urn:microsoft.com/office/officeart/2008/layout/LinedList"/>
    <dgm:cxn modelId="{7B24FD58-3FE6-46AA-97D4-7210EC28F8F8}" type="presParOf" srcId="{95009BFF-8812-4D0D-8BEB-FAC41A310AC2}" destId="{B796F206-6E27-438D-AEFB-18ADFD65990D}" srcOrd="0" destOrd="0" presId="urn:microsoft.com/office/officeart/2008/layout/LinedList"/>
    <dgm:cxn modelId="{5EE925CB-2A16-44FD-8C41-F64C2D642250}" type="presParOf" srcId="{95009BFF-8812-4D0D-8BEB-FAC41A310AC2}" destId="{B8590077-45C8-4154-8B0A-475B9A120C15}" srcOrd="1" destOrd="0" presId="urn:microsoft.com/office/officeart/2008/layout/LinedList"/>
    <dgm:cxn modelId="{CB0F3534-461A-4535-87A5-FCF41F7D4A0E}" type="presParOf" srcId="{0C766A86-F287-4DD2-860C-3CEDE8C762AA}" destId="{BB9D685E-498B-41F4-B072-D68B57C6CFDF}" srcOrd="8" destOrd="0" presId="urn:microsoft.com/office/officeart/2008/layout/LinedList"/>
    <dgm:cxn modelId="{0F267526-DD40-4ABE-8D62-E6FE8BF61500}" type="presParOf" srcId="{0C766A86-F287-4DD2-860C-3CEDE8C762AA}" destId="{B0019F1E-DF2A-493F-9097-2F0EF37CBC8F}" srcOrd="9" destOrd="0" presId="urn:microsoft.com/office/officeart/2008/layout/LinedList"/>
    <dgm:cxn modelId="{B33811E6-240C-41CF-893C-2567ECA0E58C}" type="presParOf" srcId="{B0019F1E-DF2A-493F-9097-2F0EF37CBC8F}" destId="{3D68CFE5-0E97-4F0B-AC4F-05C43A245991}" srcOrd="0" destOrd="0" presId="urn:microsoft.com/office/officeart/2008/layout/LinedList"/>
    <dgm:cxn modelId="{015C6D50-B19F-433D-A339-F1F623F509B4}" type="presParOf" srcId="{B0019F1E-DF2A-493F-9097-2F0EF37CBC8F}" destId="{4D2FF049-A8F7-452D-87B0-D34A00B5A7EE}" srcOrd="1" destOrd="0" presId="urn:microsoft.com/office/officeart/2008/layout/LinedList"/>
    <dgm:cxn modelId="{C7C47689-B7CA-4C29-AB0C-1B419B49F1A4}" type="presParOf" srcId="{0C766A86-F287-4DD2-860C-3CEDE8C762AA}" destId="{2BCC8ADB-5E01-4179-AE26-7ECC6959EF78}" srcOrd="10" destOrd="0" presId="urn:microsoft.com/office/officeart/2008/layout/LinedList"/>
    <dgm:cxn modelId="{20AD534B-A789-4650-B1CB-BD94EACD72FB}" type="presParOf" srcId="{0C766A86-F287-4DD2-860C-3CEDE8C762AA}" destId="{F2EC55F0-B6C8-493D-8CC8-EE2406B2275C}" srcOrd="11" destOrd="0" presId="urn:microsoft.com/office/officeart/2008/layout/LinedList"/>
    <dgm:cxn modelId="{2D16824D-E734-4C4F-B7B7-A598BABE7735}" type="presParOf" srcId="{F2EC55F0-B6C8-493D-8CC8-EE2406B2275C}" destId="{6BB3EDB5-16D9-4644-959F-BE1B58247E1B}" srcOrd="0" destOrd="0" presId="urn:microsoft.com/office/officeart/2008/layout/LinedList"/>
    <dgm:cxn modelId="{A220C836-41A3-4338-BE14-B7B555F88A7F}" type="presParOf" srcId="{F2EC55F0-B6C8-493D-8CC8-EE2406B2275C}" destId="{C0258191-2819-4DC6-9289-3CF01B80FF59}" srcOrd="1" destOrd="0" presId="urn:microsoft.com/office/officeart/2008/layout/LinedList"/>
  </dgm:cxnLst>
  <dgm:bg>
    <a:solidFill>
      <a:schemeClr val="accent4">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6EA62A-A682-4708-95F8-D77DB32DA1FA}"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n-US"/>
        </a:p>
      </dgm:t>
    </dgm:pt>
    <dgm:pt modelId="{EA76D671-A3B5-4E31-8997-CAE0A7A0A24D}">
      <dgm:prSet phldrT="[Text]"/>
      <dgm:spPr/>
      <dgm:t>
        <a:bodyPr/>
        <a:lstStyle/>
        <a:p>
          <a:endParaRPr lang="en-US" dirty="0"/>
        </a:p>
      </dgm:t>
    </dgm:pt>
    <dgm:pt modelId="{ABEC32D0-FA5B-4484-88F5-CD1437D9B333}" type="parTrans" cxnId="{E8B3EB5A-F517-4736-ACC9-75A3287DB3BD}">
      <dgm:prSet/>
      <dgm:spPr/>
      <dgm:t>
        <a:bodyPr/>
        <a:lstStyle/>
        <a:p>
          <a:endParaRPr lang="en-US"/>
        </a:p>
      </dgm:t>
    </dgm:pt>
    <dgm:pt modelId="{CBFD987C-70CD-427F-9E73-E2355D9F7796}" type="sibTrans" cxnId="{E8B3EB5A-F517-4736-ACC9-75A3287DB3BD}">
      <dgm:prSet/>
      <dgm:spPr/>
      <dgm:t>
        <a:bodyPr/>
        <a:lstStyle/>
        <a:p>
          <a:endParaRPr lang="en-US"/>
        </a:p>
      </dgm:t>
    </dgm:pt>
    <dgm:pt modelId="{E91C62BD-6534-4626-95DF-2BE1929A0DB3}">
      <dgm:prSet phldrT="[Text]" custT="1"/>
      <dgm:spPr/>
      <dgm:t>
        <a:bodyPr/>
        <a:lstStyle/>
        <a:p>
          <a:endParaRPr lang="en-US" sz="1500" b="1" dirty="0" smtClean="0">
            <a:latin typeface="Arial Narrow" panose="020B0606020202030204" pitchFamily="34" charset="0"/>
          </a:endParaRPr>
        </a:p>
        <a:p>
          <a:r>
            <a:rPr lang="en-US" sz="1500" b="1" dirty="0" err="1" smtClean="0">
              <a:solidFill>
                <a:srgbClr val="000000"/>
              </a:solidFill>
              <a:latin typeface="Arial Narrow" panose="020B0606020202030204" pitchFamily="34" charset="0"/>
            </a:rPr>
            <a:t>Pendidikan</a:t>
          </a:r>
          <a:r>
            <a:rPr lang="en-US" sz="1500" b="1" dirty="0" smtClean="0">
              <a:solidFill>
                <a:srgbClr val="000000"/>
              </a:solidFill>
              <a:latin typeface="Arial Narrow" panose="020B0606020202030204" pitchFamily="34" charset="0"/>
            </a:rPr>
            <a:t> </a:t>
          </a:r>
          <a:r>
            <a:rPr lang="en-US" sz="1500" b="1" dirty="0" err="1" smtClean="0">
              <a:solidFill>
                <a:srgbClr val="000000"/>
              </a:solidFill>
              <a:latin typeface="Arial Narrow" panose="020B0606020202030204" pitchFamily="34" charset="0"/>
            </a:rPr>
            <a:t>Karakter</a:t>
          </a:r>
          <a:endParaRPr lang="en-US" sz="1500" b="1" dirty="0" smtClean="0">
            <a:solidFill>
              <a:srgbClr val="000000"/>
            </a:solidFill>
            <a:latin typeface="Arial Narrow" panose="020B0606020202030204" pitchFamily="34" charset="0"/>
          </a:endParaRPr>
        </a:p>
        <a:p>
          <a:endParaRPr lang="en-US" sz="1500" b="1" dirty="0">
            <a:latin typeface="Arial Narrow" panose="020B0606020202030204" pitchFamily="34" charset="0"/>
          </a:endParaRPr>
        </a:p>
      </dgm:t>
    </dgm:pt>
    <dgm:pt modelId="{157E1937-5AC6-4E5F-BEBF-B3997EC7D920}" type="parTrans" cxnId="{5D48585D-EC08-4D51-91DA-4BE560C4BE81}">
      <dgm:prSet/>
      <dgm:spPr/>
      <dgm:t>
        <a:bodyPr/>
        <a:lstStyle/>
        <a:p>
          <a:endParaRPr lang="en-US"/>
        </a:p>
      </dgm:t>
    </dgm:pt>
    <dgm:pt modelId="{5B2668BC-8EE9-430D-AFB1-A110E975CDB1}" type="sibTrans" cxnId="{5D48585D-EC08-4D51-91DA-4BE560C4BE81}">
      <dgm:prSet/>
      <dgm:spPr/>
      <dgm:t>
        <a:bodyPr/>
        <a:lstStyle/>
        <a:p>
          <a:endParaRPr lang="en-US"/>
        </a:p>
      </dgm:t>
    </dgm:pt>
    <dgm:pt modelId="{4F08AFF3-FD32-402A-BD64-55DA9F5E8B6D}">
      <dgm:prSet phldrT="[Text]" custT="1"/>
      <dgm:spPr/>
      <dgm:t>
        <a:bodyPr/>
        <a:lstStyle/>
        <a:p>
          <a:r>
            <a:rPr lang="en-US" sz="1400" b="1" dirty="0" err="1" smtClean="0">
              <a:solidFill>
                <a:srgbClr val="000000"/>
              </a:solidFill>
              <a:latin typeface="Arial Narrow" panose="020B0606020202030204" pitchFamily="34" charset="0"/>
            </a:rPr>
            <a:t>Lomba</a:t>
          </a:r>
          <a:r>
            <a:rPr lang="en-US" sz="1400" b="1" dirty="0" smtClean="0">
              <a:solidFill>
                <a:srgbClr val="000000"/>
              </a:solidFill>
              <a:latin typeface="Arial Narrow" panose="020B0606020202030204" pitchFamily="34" charset="0"/>
            </a:rPr>
            <a:t>, Festival, </a:t>
          </a:r>
          <a:r>
            <a:rPr lang="en-US" sz="1400" b="1" dirty="0" err="1" smtClean="0">
              <a:solidFill>
                <a:srgbClr val="000000"/>
              </a:solidFill>
              <a:latin typeface="Arial Narrow" panose="020B0606020202030204" pitchFamily="34" charset="0"/>
            </a:rPr>
            <a:t>dan</a:t>
          </a:r>
          <a:r>
            <a:rPr lang="en-US" sz="1400" b="1" dirty="0" smtClean="0">
              <a:solidFill>
                <a:srgbClr val="000000"/>
              </a:solidFill>
              <a:latin typeface="Arial Narrow" panose="020B0606020202030204" pitchFamily="34" charset="0"/>
            </a:rPr>
            <a:t> </a:t>
          </a:r>
          <a:r>
            <a:rPr lang="en-US" sz="1400" b="1" dirty="0" err="1" smtClean="0">
              <a:solidFill>
                <a:srgbClr val="000000"/>
              </a:solidFill>
              <a:latin typeface="Arial Narrow" panose="020B0606020202030204" pitchFamily="34" charset="0"/>
            </a:rPr>
            <a:t>Olimpiade</a:t>
          </a:r>
          <a:endParaRPr lang="en-US" sz="1400" b="1" dirty="0">
            <a:solidFill>
              <a:srgbClr val="000000"/>
            </a:solidFill>
            <a:latin typeface="Arial Narrow" panose="020B0606020202030204" pitchFamily="34" charset="0"/>
          </a:endParaRPr>
        </a:p>
      </dgm:t>
    </dgm:pt>
    <dgm:pt modelId="{BD3C094B-9373-4004-9E0E-ACAEDD14634D}" type="parTrans" cxnId="{711B206D-1098-4876-8BD8-A63074FC5E1F}">
      <dgm:prSet/>
      <dgm:spPr/>
      <dgm:t>
        <a:bodyPr/>
        <a:lstStyle/>
        <a:p>
          <a:endParaRPr lang="en-US"/>
        </a:p>
      </dgm:t>
    </dgm:pt>
    <dgm:pt modelId="{A8D9A457-B02E-479B-BD9A-8C112443DADB}" type="sibTrans" cxnId="{711B206D-1098-4876-8BD8-A63074FC5E1F}">
      <dgm:prSet/>
      <dgm:spPr/>
      <dgm:t>
        <a:bodyPr/>
        <a:lstStyle/>
        <a:p>
          <a:endParaRPr lang="en-US"/>
        </a:p>
      </dgm:t>
    </dgm:pt>
    <dgm:pt modelId="{4D77FCA4-FF90-4ACA-9EDB-9134D9D353D4}">
      <dgm:prSet phldrT="[Text]" custT="1"/>
      <dgm:spPr/>
      <dgm:t>
        <a:bodyPr/>
        <a:lstStyle/>
        <a:p>
          <a:r>
            <a:rPr lang="en-US" sz="1500" b="1" dirty="0" err="1" smtClean="0">
              <a:solidFill>
                <a:srgbClr val="000000"/>
              </a:solidFill>
              <a:latin typeface="Arial Narrow" panose="020B0606020202030204" pitchFamily="34" charset="0"/>
            </a:rPr>
            <a:t>Beasiswa</a:t>
          </a:r>
          <a:r>
            <a:rPr lang="en-US" sz="1500" b="1" dirty="0" smtClean="0">
              <a:solidFill>
                <a:srgbClr val="000000"/>
              </a:solidFill>
              <a:latin typeface="Arial Narrow" panose="020B0606020202030204" pitchFamily="34" charset="0"/>
            </a:rPr>
            <a:t> </a:t>
          </a:r>
          <a:r>
            <a:rPr lang="en-US" sz="1500" b="1" dirty="0" err="1" smtClean="0">
              <a:solidFill>
                <a:srgbClr val="000000"/>
              </a:solidFill>
              <a:latin typeface="Arial Narrow" panose="020B0606020202030204" pitchFamily="34" charset="0"/>
            </a:rPr>
            <a:t>Prestasi</a:t>
          </a:r>
          <a:endParaRPr lang="en-US" sz="1500" b="1" dirty="0">
            <a:solidFill>
              <a:srgbClr val="000000"/>
            </a:solidFill>
            <a:latin typeface="Arial Narrow" panose="020B0606020202030204" pitchFamily="34" charset="0"/>
          </a:endParaRPr>
        </a:p>
      </dgm:t>
    </dgm:pt>
    <dgm:pt modelId="{E68D828E-5A38-446C-BA41-CA9012557E7A}" type="parTrans" cxnId="{42256178-2A6D-4F86-B9A7-D5D351D2FA32}">
      <dgm:prSet/>
      <dgm:spPr/>
      <dgm:t>
        <a:bodyPr/>
        <a:lstStyle/>
        <a:p>
          <a:endParaRPr lang="en-US"/>
        </a:p>
      </dgm:t>
    </dgm:pt>
    <dgm:pt modelId="{74D42D98-FEEC-4748-8C27-93A11852D0ED}" type="sibTrans" cxnId="{42256178-2A6D-4F86-B9A7-D5D351D2FA32}">
      <dgm:prSet/>
      <dgm:spPr/>
      <dgm:t>
        <a:bodyPr/>
        <a:lstStyle/>
        <a:p>
          <a:endParaRPr lang="en-US"/>
        </a:p>
      </dgm:t>
    </dgm:pt>
    <dgm:pt modelId="{F2DC343A-14CD-4EDC-A567-A40D14142CDB}">
      <dgm:prSet phldrT="[Text]" custT="1"/>
      <dgm:spPr/>
      <dgm:t>
        <a:bodyPr/>
        <a:lstStyle/>
        <a:p>
          <a:pPr rtl="0"/>
          <a:r>
            <a:rPr lang="en-US" sz="1400" b="1" dirty="0" smtClean="0">
              <a:solidFill>
                <a:srgbClr val="000000"/>
              </a:solidFill>
              <a:latin typeface="Arial Narrow" panose="020B0606020202030204" pitchFamily="34" charset="0"/>
            </a:rPr>
            <a:t>PEMBINAAN UKS</a:t>
          </a:r>
          <a:endParaRPr lang="en-US" sz="1400" b="1" dirty="0">
            <a:solidFill>
              <a:srgbClr val="000000"/>
            </a:solidFill>
            <a:latin typeface="Arial Narrow" panose="020B0606020202030204" pitchFamily="34" charset="0"/>
          </a:endParaRPr>
        </a:p>
      </dgm:t>
    </dgm:pt>
    <dgm:pt modelId="{926B7681-BFC4-486B-BB4B-07C636866AC7}" type="parTrans" cxnId="{FE14C4FC-2E45-4C06-963A-C18DB5FF12ED}">
      <dgm:prSet/>
      <dgm:spPr/>
      <dgm:t>
        <a:bodyPr/>
        <a:lstStyle/>
        <a:p>
          <a:endParaRPr lang="en-US"/>
        </a:p>
      </dgm:t>
    </dgm:pt>
    <dgm:pt modelId="{83C63246-54A0-45BE-9A5A-1C4523A541EE}" type="sibTrans" cxnId="{FE14C4FC-2E45-4C06-963A-C18DB5FF12ED}">
      <dgm:prSet/>
      <dgm:spPr/>
      <dgm:t>
        <a:bodyPr/>
        <a:lstStyle/>
        <a:p>
          <a:endParaRPr lang="en-US"/>
        </a:p>
      </dgm:t>
    </dgm:pt>
    <dgm:pt modelId="{2F95CBB8-BB09-4A96-A323-86045E773AE2}">
      <dgm:prSet/>
      <dgm:spPr/>
      <dgm:t>
        <a:bodyPr/>
        <a:lstStyle/>
        <a:p>
          <a:endParaRPr lang="en-US" dirty="0"/>
        </a:p>
      </dgm:t>
    </dgm:pt>
    <dgm:pt modelId="{86D83E3A-7DA0-46B9-9264-B735FDC4B653}" type="parTrans" cxnId="{600FC75E-1FE7-4094-9822-7C85E343577B}">
      <dgm:prSet/>
      <dgm:spPr/>
      <dgm:t>
        <a:bodyPr/>
        <a:lstStyle/>
        <a:p>
          <a:endParaRPr lang="en-US"/>
        </a:p>
      </dgm:t>
    </dgm:pt>
    <dgm:pt modelId="{24924BB3-0EFC-45C0-84A7-F0212D359CAA}" type="sibTrans" cxnId="{600FC75E-1FE7-4094-9822-7C85E343577B}">
      <dgm:prSet/>
      <dgm:spPr/>
      <dgm:t>
        <a:bodyPr/>
        <a:lstStyle/>
        <a:p>
          <a:endParaRPr lang="en-US"/>
        </a:p>
      </dgm:t>
    </dgm:pt>
    <dgm:pt modelId="{A33C3C8B-4B62-4ED8-8A24-3E9AEC08CAAE}">
      <dgm:prSet/>
      <dgm:spPr/>
      <dgm:t>
        <a:bodyPr/>
        <a:lstStyle/>
        <a:p>
          <a:endParaRPr lang="en-US"/>
        </a:p>
      </dgm:t>
    </dgm:pt>
    <dgm:pt modelId="{234028C1-1F59-4394-9D28-4BC4A412EEB6}" type="parTrans" cxnId="{D54339AB-C81C-47EB-A810-38F2B4EFB08F}">
      <dgm:prSet/>
      <dgm:spPr/>
      <dgm:t>
        <a:bodyPr/>
        <a:lstStyle/>
        <a:p>
          <a:endParaRPr lang="en-US"/>
        </a:p>
      </dgm:t>
    </dgm:pt>
    <dgm:pt modelId="{8DB0FE41-B03B-4FE7-BB8F-3C6195A31B72}" type="sibTrans" cxnId="{D54339AB-C81C-47EB-A810-38F2B4EFB08F}">
      <dgm:prSet/>
      <dgm:spPr/>
      <dgm:t>
        <a:bodyPr/>
        <a:lstStyle/>
        <a:p>
          <a:endParaRPr lang="en-US"/>
        </a:p>
      </dgm:t>
    </dgm:pt>
    <dgm:pt modelId="{AB3C4202-79FB-4E97-93D7-BC2338306BEF}">
      <dgm:prSet phldrT="[Text]" custT="1"/>
      <dgm:spPr/>
      <dgm:t>
        <a:bodyPr/>
        <a:lstStyle/>
        <a:p>
          <a:pPr rtl="0"/>
          <a:r>
            <a:rPr lang="en-US" sz="1400" b="1" dirty="0" smtClean="0">
              <a:solidFill>
                <a:srgbClr val="000000"/>
              </a:solidFill>
              <a:latin typeface="Arial Narrow" panose="020B0606020202030204" pitchFamily="34" charset="0"/>
            </a:rPr>
            <a:t>PIP/KIP</a:t>
          </a:r>
          <a:endParaRPr lang="en-US" sz="1400" b="1" dirty="0">
            <a:solidFill>
              <a:srgbClr val="000000"/>
            </a:solidFill>
            <a:latin typeface="Arial Narrow" panose="020B0606020202030204" pitchFamily="34" charset="0"/>
          </a:endParaRPr>
        </a:p>
      </dgm:t>
    </dgm:pt>
    <dgm:pt modelId="{8336E692-F695-4E25-A587-96B700E53783}" type="parTrans" cxnId="{27E16E62-62F4-4D70-9953-3692E6D0A76A}">
      <dgm:prSet/>
      <dgm:spPr/>
      <dgm:t>
        <a:bodyPr/>
        <a:lstStyle/>
        <a:p>
          <a:endParaRPr lang="en-US"/>
        </a:p>
      </dgm:t>
    </dgm:pt>
    <dgm:pt modelId="{7CBBC23D-3DA9-481E-90F7-5EBBB1360C6B}" type="sibTrans" cxnId="{27E16E62-62F4-4D70-9953-3692E6D0A76A}">
      <dgm:prSet/>
      <dgm:spPr/>
      <dgm:t>
        <a:bodyPr/>
        <a:lstStyle/>
        <a:p>
          <a:endParaRPr lang="en-US"/>
        </a:p>
      </dgm:t>
    </dgm:pt>
    <dgm:pt modelId="{0C093C1E-992D-455B-8946-2770CCFDBBF8}">
      <dgm:prSet/>
      <dgm:spPr/>
      <dgm:t>
        <a:bodyPr/>
        <a:lstStyle/>
        <a:p>
          <a:endParaRPr lang="en-US"/>
        </a:p>
      </dgm:t>
    </dgm:pt>
    <dgm:pt modelId="{B3BD1051-8D1D-46F7-AD36-44D78CCC0ECB}" type="parTrans" cxnId="{6469D517-E683-4F68-9A8A-72A5048923C2}">
      <dgm:prSet/>
      <dgm:spPr/>
      <dgm:t>
        <a:bodyPr/>
        <a:lstStyle/>
        <a:p>
          <a:endParaRPr lang="en-US"/>
        </a:p>
      </dgm:t>
    </dgm:pt>
    <dgm:pt modelId="{DCC6DCFF-1131-44B5-9DC3-FDED7E7E144A}" type="sibTrans" cxnId="{6469D517-E683-4F68-9A8A-72A5048923C2}">
      <dgm:prSet/>
      <dgm:spPr/>
      <dgm:t>
        <a:bodyPr/>
        <a:lstStyle/>
        <a:p>
          <a:endParaRPr lang="en-US"/>
        </a:p>
      </dgm:t>
    </dgm:pt>
    <dgm:pt modelId="{BAC71961-6C16-4865-B5C9-01441A61641C}">
      <dgm:prSet/>
      <dgm:spPr/>
      <dgm:t>
        <a:bodyPr/>
        <a:lstStyle/>
        <a:p>
          <a:endParaRPr lang="en-US"/>
        </a:p>
      </dgm:t>
    </dgm:pt>
    <dgm:pt modelId="{3581C808-718E-40D6-832E-46154392B8A1}" type="parTrans" cxnId="{348E46EC-598F-43AB-BB74-9B648BF37AE6}">
      <dgm:prSet/>
      <dgm:spPr/>
      <dgm:t>
        <a:bodyPr/>
        <a:lstStyle/>
        <a:p>
          <a:endParaRPr lang="en-US"/>
        </a:p>
      </dgm:t>
    </dgm:pt>
    <dgm:pt modelId="{DE05E865-795E-4677-9006-F89605F46268}" type="sibTrans" cxnId="{348E46EC-598F-43AB-BB74-9B648BF37AE6}">
      <dgm:prSet/>
      <dgm:spPr/>
      <dgm:t>
        <a:bodyPr/>
        <a:lstStyle/>
        <a:p>
          <a:endParaRPr lang="en-US"/>
        </a:p>
      </dgm:t>
    </dgm:pt>
    <dgm:pt modelId="{4949A903-34B2-4DBA-8669-42008B0C21E9}">
      <dgm:prSet/>
      <dgm:spPr/>
      <dgm:t>
        <a:bodyPr/>
        <a:lstStyle/>
        <a:p>
          <a:endParaRPr lang="en-US"/>
        </a:p>
      </dgm:t>
    </dgm:pt>
    <dgm:pt modelId="{B85DB48D-A187-4ABB-A860-52148CAB43A3}" type="parTrans" cxnId="{6E1CA87F-DE48-4193-87FA-830AE89BCCC9}">
      <dgm:prSet/>
      <dgm:spPr/>
      <dgm:t>
        <a:bodyPr/>
        <a:lstStyle/>
        <a:p>
          <a:endParaRPr lang="en-US"/>
        </a:p>
      </dgm:t>
    </dgm:pt>
    <dgm:pt modelId="{95F086D8-A769-4892-9C7C-09CA16E8F391}" type="sibTrans" cxnId="{6E1CA87F-DE48-4193-87FA-830AE89BCCC9}">
      <dgm:prSet/>
      <dgm:spPr/>
      <dgm:t>
        <a:bodyPr/>
        <a:lstStyle/>
        <a:p>
          <a:endParaRPr lang="en-US"/>
        </a:p>
      </dgm:t>
    </dgm:pt>
    <dgm:pt modelId="{508D3308-CCBE-4112-A98D-6F55AB4CCEC8}" type="pres">
      <dgm:prSet presAssocID="{2A6EA62A-A682-4708-95F8-D77DB32DA1FA}" presName="Name0" presStyleCnt="0">
        <dgm:presLayoutVars>
          <dgm:chMax val="1"/>
          <dgm:dir/>
          <dgm:animLvl val="ctr"/>
          <dgm:resizeHandles val="exact"/>
        </dgm:presLayoutVars>
      </dgm:prSet>
      <dgm:spPr/>
      <dgm:t>
        <a:bodyPr/>
        <a:lstStyle/>
        <a:p>
          <a:endParaRPr lang="en-US"/>
        </a:p>
      </dgm:t>
    </dgm:pt>
    <dgm:pt modelId="{285EA5EE-8814-4FAD-9EAD-D326F9E37512}" type="pres">
      <dgm:prSet presAssocID="{EA76D671-A3B5-4E31-8997-CAE0A7A0A24D}" presName="centerShape" presStyleLbl="node0" presStyleIdx="0" presStyleCnt="1" custScaleX="96275" custScaleY="74031" custLinFactNeighborX="-2770" custLinFactNeighborY="-4360"/>
      <dgm:spPr/>
      <dgm:t>
        <a:bodyPr/>
        <a:lstStyle/>
        <a:p>
          <a:endParaRPr lang="en-US"/>
        </a:p>
      </dgm:t>
    </dgm:pt>
    <dgm:pt modelId="{41C61944-38CE-46D9-B04F-3BD223DD20E0}" type="pres">
      <dgm:prSet presAssocID="{E91C62BD-6534-4626-95DF-2BE1929A0DB3}" presName="node" presStyleLbl="node1" presStyleIdx="0" presStyleCnt="5" custScaleX="125420" custScaleY="73273" custRadScaleRad="86813" custRadScaleInc="-29328">
        <dgm:presLayoutVars>
          <dgm:bulletEnabled val="1"/>
        </dgm:presLayoutVars>
      </dgm:prSet>
      <dgm:spPr/>
      <dgm:t>
        <a:bodyPr/>
        <a:lstStyle/>
        <a:p>
          <a:endParaRPr lang="en-US"/>
        </a:p>
      </dgm:t>
    </dgm:pt>
    <dgm:pt modelId="{73678418-E09D-45C1-A5B1-5988F3A75C97}" type="pres">
      <dgm:prSet presAssocID="{E91C62BD-6534-4626-95DF-2BE1929A0DB3}" presName="dummy" presStyleCnt="0"/>
      <dgm:spPr/>
    </dgm:pt>
    <dgm:pt modelId="{14CFFDEC-7A28-41D2-95E9-9C2FE5CB4D3D}" type="pres">
      <dgm:prSet presAssocID="{5B2668BC-8EE9-430D-AFB1-A110E975CDB1}" presName="sibTrans" presStyleLbl="sibTrans2D1" presStyleIdx="0" presStyleCnt="5" custLinFactNeighborX="7496" custLinFactNeighborY="-2260"/>
      <dgm:spPr/>
      <dgm:t>
        <a:bodyPr/>
        <a:lstStyle/>
        <a:p>
          <a:endParaRPr lang="en-US"/>
        </a:p>
      </dgm:t>
    </dgm:pt>
    <dgm:pt modelId="{4A08B68D-1E04-4107-9063-25EBAE00914A}" type="pres">
      <dgm:prSet presAssocID="{4F08AFF3-FD32-402A-BD64-55DA9F5E8B6D}" presName="node" presStyleLbl="node1" presStyleIdx="1" presStyleCnt="5" custScaleX="128581" custScaleY="82969" custRadScaleRad="92856" custRadScaleInc="22970">
        <dgm:presLayoutVars>
          <dgm:bulletEnabled val="1"/>
        </dgm:presLayoutVars>
      </dgm:prSet>
      <dgm:spPr/>
      <dgm:t>
        <a:bodyPr/>
        <a:lstStyle/>
        <a:p>
          <a:endParaRPr lang="en-US"/>
        </a:p>
      </dgm:t>
    </dgm:pt>
    <dgm:pt modelId="{AB21B3B8-37C5-455F-9B45-7CA49C2C232E}" type="pres">
      <dgm:prSet presAssocID="{4F08AFF3-FD32-402A-BD64-55DA9F5E8B6D}" presName="dummy" presStyleCnt="0"/>
      <dgm:spPr/>
    </dgm:pt>
    <dgm:pt modelId="{390C3439-2800-4C9F-B46D-A023367E8FC2}" type="pres">
      <dgm:prSet presAssocID="{A8D9A457-B02E-479B-BD9A-8C112443DADB}" presName="sibTrans" presStyleLbl="sibTrans2D1" presStyleIdx="1" presStyleCnt="5" custScaleX="124250" custScaleY="116699" custLinFactNeighborX="-6333" custLinFactNeighborY="2735"/>
      <dgm:spPr/>
      <dgm:t>
        <a:bodyPr/>
        <a:lstStyle/>
        <a:p>
          <a:endParaRPr lang="en-US"/>
        </a:p>
      </dgm:t>
    </dgm:pt>
    <dgm:pt modelId="{6149B6BE-A1B0-4CBB-98E8-5934D06648A4}" type="pres">
      <dgm:prSet presAssocID="{4D77FCA4-FF90-4ACA-9EDB-9134D9D353D4}" presName="node" presStyleLbl="node1" presStyleIdx="2" presStyleCnt="5" custScaleX="125420" custScaleY="73848" custRadScaleRad="75226" custRadScaleInc="-7001">
        <dgm:presLayoutVars>
          <dgm:bulletEnabled val="1"/>
        </dgm:presLayoutVars>
      </dgm:prSet>
      <dgm:spPr/>
      <dgm:t>
        <a:bodyPr/>
        <a:lstStyle/>
        <a:p>
          <a:endParaRPr lang="en-US"/>
        </a:p>
      </dgm:t>
    </dgm:pt>
    <dgm:pt modelId="{4B622B40-5A29-4CAE-BDBE-A90788200545}" type="pres">
      <dgm:prSet presAssocID="{4D77FCA4-FF90-4ACA-9EDB-9134D9D353D4}" presName="dummy" presStyleCnt="0"/>
      <dgm:spPr/>
    </dgm:pt>
    <dgm:pt modelId="{C73EC3B5-963C-49F5-90CD-EC51CF66BD53}" type="pres">
      <dgm:prSet presAssocID="{74D42D98-FEEC-4748-8C27-93A11852D0ED}" presName="sibTrans" presStyleLbl="sibTrans2D1" presStyleIdx="2" presStyleCnt="5" custLinFactNeighborX="3462" custLinFactNeighborY="4796"/>
      <dgm:spPr/>
      <dgm:t>
        <a:bodyPr/>
        <a:lstStyle/>
        <a:p>
          <a:endParaRPr lang="en-US"/>
        </a:p>
      </dgm:t>
    </dgm:pt>
    <dgm:pt modelId="{DCCBA5BF-E6B3-41AC-AB5B-D7351497E451}" type="pres">
      <dgm:prSet presAssocID="{F2DC343A-14CD-4EDC-A567-A40D14142CDB}" presName="node" presStyleLbl="node1" presStyleIdx="3" presStyleCnt="5" custScaleX="122242" custScaleY="76086" custRadScaleRad="93267" custRadScaleInc="77957">
        <dgm:presLayoutVars>
          <dgm:bulletEnabled val="1"/>
        </dgm:presLayoutVars>
      </dgm:prSet>
      <dgm:spPr/>
      <dgm:t>
        <a:bodyPr/>
        <a:lstStyle/>
        <a:p>
          <a:endParaRPr lang="en-US"/>
        </a:p>
      </dgm:t>
    </dgm:pt>
    <dgm:pt modelId="{3A6487A4-6E89-45DE-ABAE-B212A38851DB}" type="pres">
      <dgm:prSet presAssocID="{F2DC343A-14CD-4EDC-A567-A40D14142CDB}" presName="dummy" presStyleCnt="0"/>
      <dgm:spPr/>
    </dgm:pt>
    <dgm:pt modelId="{09899AC5-7D91-49E1-9487-1D3D28B1CEDA}" type="pres">
      <dgm:prSet presAssocID="{83C63246-54A0-45BE-9A5A-1C4523A541EE}" presName="sibTrans" presStyleLbl="sibTrans2D1" presStyleIdx="3" presStyleCnt="5" custLinFactNeighborX="-7744" custLinFactNeighborY="-3777"/>
      <dgm:spPr/>
      <dgm:t>
        <a:bodyPr/>
        <a:lstStyle/>
        <a:p>
          <a:endParaRPr lang="en-US"/>
        </a:p>
      </dgm:t>
    </dgm:pt>
    <dgm:pt modelId="{A6CF52AF-45F4-4BAD-88C4-150BF7EACEE7}" type="pres">
      <dgm:prSet presAssocID="{AB3C4202-79FB-4E97-93D7-BC2338306BEF}" presName="node" presStyleLbl="node1" presStyleIdx="4" presStyleCnt="5" custScaleX="122135" custScaleY="81203" custRadScaleRad="102658" custRadScaleInc="-15937">
        <dgm:presLayoutVars>
          <dgm:bulletEnabled val="1"/>
        </dgm:presLayoutVars>
      </dgm:prSet>
      <dgm:spPr/>
      <dgm:t>
        <a:bodyPr/>
        <a:lstStyle/>
        <a:p>
          <a:endParaRPr lang="en-US"/>
        </a:p>
      </dgm:t>
    </dgm:pt>
    <dgm:pt modelId="{041FD623-BB0A-4E29-8929-C8321314E7E5}" type="pres">
      <dgm:prSet presAssocID="{AB3C4202-79FB-4E97-93D7-BC2338306BEF}" presName="dummy" presStyleCnt="0"/>
      <dgm:spPr/>
    </dgm:pt>
    <dgm:pt modelId="{A9D04CF8-CA3B-4C23-BC2B-0C1DF2035D60}" type="pres">
      <dgm:prSet presAssocID="{7CBBC23D-3DA9-481E-90F7-5EBBB1360C6B}" presName="sibTrans" presStyleLbl="sibTrans2D1" presStyleIdx="4" presStyleCnt="5" custScaleX="110604" custLinFactNeighborX="-1172" custLinFactNeighborY="-7933"/>
      <dgm:spPr/>
      <dgm:t>
        <a:bodyPr/>
        <a:lstStyle/>
        <a:p>
          <a:endParaRPr lang="en-US"/>
        </a:p>
      </dgm:t>
    </dgm:pt>
  </dgm:ptLst>
  <dgm:cxnLst>
    <dgm:cxn modelId="{AE838CCA-9080-6E45-81B9-763B17FF3A31}" type="presOf" srcId="{E91C62BD-6534-4626-95DF-2BE1929A0DB3}" destId="{41C61944-38CE-46D9-B04F-3BD223DD20E0}" srcOrd="0" destOrd="0" presId="urn:microsoft.com/office/officeart/2005/8/layout/radial6"/>
    <dgm:cxn modelId="{CE03E4A0-5C2D-4541-BFE8-4ED81BB8A961}" type="presOf" srcId="{EA76D671-A3B5-4E31-8997-CAE0A7A0A24D}" destId="{285EA5EE-8814-4FAD-9EAD-D326F9E37512}" srcOrd="0" destOrd="0" presId="urn:microsoft.com/office/officeart/2005/8/layout/radial6"/>
    <dgm:cxn modelId="{5B50E63E-8B5E-E748-9E1A-6F7AB9E95208}" type="presOf" srcId="{4F08AFF3-FD32-402A-BD64-55DA9F5E8B6D}" destId="{4A08B68D-1E04-4107-9063-25EBAE00914A}" srcOrd="0" destOrd="0" presId="urn:microsoft.com/office/officeart/2005/8/layout/radial6"/>
    <dgm:cxn modelId="{D8EAD545-2C41-0A4B-A7D3-D093D3215F6B}" type="presOf" srcId="{F2DC343A-14CD-4EDC-A567-A40D14142CDB}" destId="{DCCBA5BF-E6B3-41AC-AB5B-D7351497E451}" srcOrd="0" destOrd="0" presId="urn:microsoft.com/office/officeart/2005/8/layout/radial6"/>
    <dgm:cxn modelId="{6E1CA87F-DE48-4193-87FA-830AE89BCCC9}" srcId="{0C093C1E-992D-455B-8946-2770CCFDBBF8}" destId="{4949A903-34B2-4DBA-8669-42008B0C21E9}" srcOrd="1" destOrd="0" parTransId="{B85DB48D-A187-4ABB-A860-52148CAB43A3}" sibTransId="{95F086D8-A769-4892-9C7C-09CA16E8F391}"/>
    <dgm:cxn modelId="{4B473C94-3A4C-1B47-B600-42C308C53FFC}" type="presOf" srcId="{74D42D98-FEEC-4748-8C27-93A11852D0ED}" destId="{C73EC3B5-963C-49F5-90CD-EC51CF66BD53}" srcOrd="0" destOrd="0" presId="urn:microsoft.com/office/officeart/2005/8/layout/radial6"/>
    <dgm:cxn modelId="{FE14C4FC-2E45-4C06-963A-C18DB5FF12ED}" srcId="{EA76D671-A3B5-4E31-8997-CAE0A7A0A24D}" destId="{F2DC343A-14CD-4EDC-A567-A40D14142CDB}" srcOrd="3" destOrd="0" parTransId="{926B7681-BFC4-486B-BB4B-07C636866AC7}" sibTransId="{83C63246-54A0-45BE-9A5A-1C4523A541EE}"/>
    <dgm:cxn modelId="{F0634079-A374-C349-8E28-415EE8881F74}" type="presOf" srcId="{7CBBC23D-3DA9-481E-90F7-5EBBB1360C6B}" destId="{A9D04CF8-CA3B-4C23-BC2B-0C1DF2035D60}" srcOrd="0" destOrd="0" presId="urn:microsoft.com/office/officeart/2005/8/layout/radial6"/>
    <dgm:cxn modelId="{CA6D2D7E-B9FA-B641-8CFB-E733D2C17D53}" type="presOf" srcId="{5B2668BC-8EE9-430D-AFB1-A110E975CDB1}" destId="{14CFFDEC-7A28-41D2-95E9-9C2FE5CB4D3D}" srcOrd="0" destOrd="0" presId="urn:microsoft.com/office/officeart/2005/8/layout/radial6"/>
    <dgm:cxn modelId="{49BC16C4-BC96-9E40-BA10-5252E184B949}" type="presOf" srcId="{A8D9A457-B02E-479B-BD9A-8C112443DADB}" destId="{390C3439-2800-4C9F-B46D-A023367E8FC2}" srcOrd="0" destOrd="0" presId="urn:microsoft.com/office/officeart/2005/8/layout/radial6"/>
    <dgm:cxn modelId="{42256178-2A6D-4F86-B9A7-D5D351D2FA32}" srcId="{EA76D671-A3B5-4E31-8997-CAE0A7A0A24D}" destId="{4D77FCA4-FF90-4ACA-9EDB-9134D9D353D4}" srcOrd="2" destOrd="0" parTransId="{E68D828E-5A38-446C-BA41-CA9012557E7A}" sibTransId="{74D42D98-FEEC-4748-8C27-93A11852D0ED}"/>
    <dgm:cxn modelId="{600FC75E-1FE7-4094-9822-7C85E343577B}" srcId="{2A6EA62A-A682-4708-95F8-D77DB32DA1FA}" destId="{2F95CBB8-BB09-4A96-A323-86045E773AE2}" srcOrd="1" destOrd="0" parTransId="{86D83E3A-7DA0-46B9-9264-B735FDC4B653}" sibTransId="{24924BB3-0EFC-45C0-84A7-F0212D359CAA}"/>
    <dgm:cxn modelId="{5D48585D-EC08-4D51-91DA-4BE560C4BE81}" srcId="{EA76D671-A3B5-4E31-8997-CAE0A7A0A24D}" destId="{E91C62BD-6534-4626-95DF-2BE1929A0DB3}" srcOrd="0" destOrd="0" parTransId="{157E1937-5AC6-4E5F-BEBF-B3997EC7D920}" sibTransId="{5B2668BC-8EE9-430D-AFB1-A110E975CDB1}"/>
    <dgm:cxn modelId="{8E59AAEF-24AA-2540-A1A0-446CFC85461E}" type="presOf" srcId="{AB3C4202-79FB-4E97-93D7-BC2338306BEF}" destId="{A6CF52AF-45F4-4BAD-88C4-150BF7EACEE7}" srcOrd="0" destOrd="0" presId="urn:microsoft.com/office/officeart/2005/8/layout/radial6"/>
    <dgm:cxn modelId="{711B206D-1098-4876-8BD8-A63074FC5E1F}" srcId="{EA76D671-A3B5-4E31-8997-CAE0A7A0A24D}" destId="{4F08AFF3-FD32-402A-BD64-55DA9F5E8B6D}" srcOrd="1" destOrd="0" parTransId="{BD3C094B-9373-4004-9E0E-ACAEDD14634D}" sibTransId="{A8D9A457-B02E-479B-BD9A-8C112443DADB}"/>
    <dgm:cxn modelId="{E8B3EB5A-F517-4736-ACC9-75A3287DB3BD}" srcId="{2A6EA62A-A682-4708-95F8-D77DB32DA1FA}" destId="{EA76D671-A3B5-4E31-8997-CAE0A7A0A24D}" srcOrd="0" destOrd="0" parTransId="{ABEC32D0-FA5B-4484-88F5-CD1437D9B333}" sibTransId="{CBFD987C-70CD-427F-9E73-E2355D9F7796}"/>
    <dgm:cxn modelId="{5D1D00B8-D743-E446-8877-CCDF226A0B9D}" type="presOf" srcId="{2A6EA62A-A682-4708-95F8-D77DB32DA1FA}" destId="{508D3308-CCBE-4112-A98D-6F55AB4CCEC8}" srcOrd="0" destOrd="0" presId="urn:microsoft.com/office/officeart/2005/8/layout/radial6"/>
    <dgm:cxn modelId="{F9CA0290-26EE-8445-A676-1775BBDEF51E}" type="presOf" srcId="{83C63246-54A0-45BE-9A5A-1C4523A541EE}" destId="{09899AC5-7D91-49E1-9487-1D3D28B1CEDA}" srcOrd="0" destOrd="0" presId="urn:microsoft.com/office/officeart/2005/8/layout/radial6"/>
    <dgm:cxn modelId="{348E46EC-598F-43AB-BB74-9B648BF37AE6}" srcId="{0C093C1E-992D-455B-8946-2770CCFDBBF8}" destId="{BAC71961-6C16-4865-B5C9-01441A61641C}" srcOrd="0" destOrd="0" parTransId="{3581C808-718E-40D6-832E-46154392B8A1}" sibTransId="{DE05E865-795E-4677-9006-F89605F46268}"/>
    <dgm:cxn modelId="{6469D517-E683-4F68-9A8A-72A5048923C2}" srcId="{2A6EA62A-A682-4708-95F8-D77DB32DA1FA}" destId="{0C093C1E-992D-455B-8946-2770CCFDBBF8}" srcOrd="3" destOrd="0" parTransId="{B3BD1051-8D1D-46F7-AD36-44D78CCC0ECB}" sibTransId="{DCC6DCFF-1131-44B5-9DC3-FDED7E7E144A}"/>
    <dgm:cxn modelId="{A30E0605-2CA7-AB40-96A9-0BBF3795A45D}" type="presOf" srcId="{4D77FCA4-FF90-4ACA-9EDB-9134D9D353D4}" destId="{6149B6BE-A1B0-4CBB-98E8-5934D06648A4}" srcOrd="0" destOrd="0" presId="urn:microsoft.com/office/officeart/2005/8/layout/radial6"/>
    <dgm:cxn modelId="{27E16E62-62F4-4D70-9953-3692E6D0A76A}" srcId="{EA76D671-A3B5-4E31-8997-CAE0A7A0A24D}" destId="{AB3C4202-79FB-4E97-93D7-BC2338306BEF}" srcOrd="4" destOrd="0" parTransId="{8336E692-F695-4E25-A587-96B700E53783}" sibTransId="{7CBBC23D-3DA9-481E-90F7-5EBBB1360C6B}"/>
    <dgm:cxn modelId="{D54339AB-C81C-47EB-A810-38F2B4EFB08F}" srcId="{2A6EA62A-A682-4708-95F8-D77DB32DA1FA}" destId="{A33C3C8B-4B62-4ED8-8A24-3E9AEC08CAAE}" srcOrd="2" destOrd="0" parTransId="{234028C1-1F59-4394-9D28-4BC4A412EEB6}" sibTransId="{8DB0FE41-B03B-4FE7-BB8F-3C6195A31B72}"/>
    <dgm:cxn modelId="{E3D38525-8E64-B442-8CBB-63CFF65CE6A5}" type="presParOf" srcId="{508D3308-CCBE-4112-A98D-6F55AB4CCEC8}" destId="{285EA5EE-8814-4FAD-9EAD-D326F9E37512}" srcOrd="0" destOrd="0" presId="urn:microsoft.com/office/officeart/2005/8/layout/radial6"/>
    <dgm:cxn modelId="{8A5C3FF1-0998-BF4E-B3D9-80C605DBC02C}" type="presParOf" srcId="{508D3308-CCBE-4112-A98D-6F55AB4CCEC8}" destId="{41C61944-38CE-46D9-B04F-3BD223DD20E0}" srcOrd="1" destOrd="0" presId="urn:microsoft.com/office/officeart/2005/8/layout/radial6"/>
    <dgm:cxn modelId="{0A5FF607-C153-724C-8680-3EEEED6C268B}" type="presParOf" srcId="{508D3308-CCBE-4112-A98D-6F55AB4CCEC8}" destId="{73678418-E09D-45C1-A5B1-5988F3A75C97}" srcOrd="2" destOrd="0" presId="urn:microsoft.com/office/officeart/2005/8/layout/radial6"/>
    <dgm:cxn modelId="{38695856-4664-A44E-AE4C-E5C981D2D5C7}" type="presParOf" srcId="{508D3308-CCBE-4112-A98D-6F55AB4CCEC8}" destId="{14CFFDEC-7A28-41D2-95E9-9C2FE5CB4D3D}" srcOrd="3" destOrd="0" presId="urn:microsoft.com/office/officeart/2005/8/layout/radial6"/>
    <dgm:cxn modelId="{9094A55E-C1D2-DD4E-A5B2-C15B3BE7507B}" type="presParOf" srcId="{508D3308-CCBE-4112-A98D-6F55AB4CCEC8}" destId="{4A08B68D-1E04-4107-9063-25EBAE00914A}" srcOrd="4" destOrd="0" presId="urn:microsoft.com/office/officeart/2005/8/layout/radial6"/>
    <dgm:cxn modelId="{8CDA29AA-298B-D64D-81AC-6DCDD5A35D64}" type="presParOf" srcId="{508D3308-CCBE-4112-A98D-6F55AB4CCEC8}" destId="{AB21B3B8-37C5-455F-9B45-7CA49C2C232E}" srcOrd="5" destOrd="0" presId="urn:microsoft.com/office/officeart/2005/8/layout/radial6"/>
    <dgm:cxn modelId="{5496D448-6588-F142-A96C-D52351113541}" type="presParOf" srcId="{508D3308-CCBE-4112-A98D-6F55AB4CCEC8}" destId="{390C3439-2800-4C9F-B46D-A023367E8FC2}" srcOrd="6" destOrd="0" presId="urn:microsoft.com/office/officeart/2005/8/layout/radial6"/>
    <dgm:cxn modelId="{A75B9611-7335-7D40-95DD-E054758FFA5A}" type="presParOf" srcId="{508D3308-CCBE-4112-A98D-6F55AB4CCEC8}" destId="{6149B6BE-A1B0-4CBB-98E8-5934D06648A4}" srcOrd="7" destOrd="0" presId="urn:microsoft.com/office/officeart/2005/8/layout/radial6"/>
    <dgm:cxn modelId="{AF3FC58A-D269-F94B-BC3F-FBAFF8B52F2E}" type="presParOf" srcId="{508D3308-CCBE-4112-A98D-6F55AB4CCEC8}" destId="{4B622B40-5A29-4CAE-BDBE-A90788200545}" srcOrd="8" destOrd="0" presId="urn:microsoft.com/office/officeart/2005/8/layout/radial6"/>
    <dgm:cxn modelId="{106834D0-3BFE-4049-B648-DBFC4AB6F116}" type="presParOf" srcId="{508D3308-CCBE-4112-A98D-6F55AB4CCEC8}" destId="{C73EC3B5-963C-49F5-90CD-EC51CF66BD53}" srcOrd="9" destOrd="0" presId="urn:microsoft.com/office/officeart/2005/8/layout/radial6"/>
    <dgm:cxn modelId="{2ABBA4F8-A354-6141-9749-CBAD9651C800}" type="presParOf" srcId="{508D3308-CCBE-4112-A98D-6F55AB4CCEC8}" destId="{DCCBA5BF-E6B3-41AC-AB5B-D7351497E451}" srcOrd="10" destOrd="0" presId="urn:microsoft.com/office/officeart/2005/8/layout/radial6"/>
    <dgm:cxn modelId="{695C3214-103D-B841-ABA6-6082948AC7FA}" type="presParOf" srcId="{508D3308-CCBE-4112-A98D-6F55AB4CCEC8}" destId="{3A6487A4-6E89-45DE-ABAE-B212A38851DB}" srcOrd="11" destOrd="0" presId="urn:microsoft.com/office/officeart/2005/8/layout/radial6"/>
    <dgm:cxn modelId="{506420F0-195B-4F42-9455-E19A486FC6B2}" type="presParOf" srcId="{508D3308-CCBE-4112-A98D-6F55AB4CCEC8}" destId="{09899AC5-7D91-49E1-9487-1D3D28B1CEDA}" srcOrd="12" destOrd="0" presId="urn:microsoft.com/office/officeart/2005/8/layout/radial6"/>
    <dgm:cxn modelId="{D509917C-EBAD-2048-8E0A-9BC81D3E9A4C}" type="presParOf" srcId="{508D3308-CCBE-4112-A98D-6F55AB4CCEC8}" destId="{A6CF52AF-45F4-4BAD-88C4-150BF7EACEE7}" srcOrd="13" destOrd="0" presId="urn:microsoft.com/office/officeart/2005/8/layout/radial6"/>
    <dgm:cxn modelId="{B7DF896C-5DC6-8642-9B61-EA498E3C99C7}" type="presParOf" srcId="{508D3308-CCBE-4112-A98D-6F55AB4CCEC8}" destId="{041FD623-BB0A-4E29-8929-C8321314E7E5}" srcOrd="14" destOrd="0" presId="urn:microsoft.com/office/officeart/2005/8/layout/radial6"/>
    <dgm:cxn modelId="{FC50CE68-4935-EA4B-B44E-E848204B5B09}" type="presParOf" srcId="{508D3308-CCBE-4112-A98D-6F55AB4CCEC8}" destId="{A9D04CF8-CA3B-4C23-BC2B-0C1DF2035D60}"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BE5078-1FB6-4AD8-A3C5-C27CBF4D1612}" type="doc">
      <dgm:prSet loTypeId="urn:microsoft.com/office/officeart/2005/8/layout/hProcess11" loCatId="process" qsTypeId="urn:microsoft.com/office/officeart/2005/8/quickstyle/simple1" qsCatId="simple" csTypeId="urn:microsoft.com/office/officeart/2005/8/colors/accent1_2" csCatId="accent1" phldr="1"/>
      <dgm:spPr/>
    </dgm:pt>
    <dgm:pt modelId="{CBF481FA-944F-4170-9D32-8128349D8F26}">
      <dgm:prSet phldrT="[Text]" custT="1"/>
      <dgm:spPr/>
      <dgm:t>
        <a:bodyPr/>
        <a:lstStyle/>
        <a:p>
          <a:r>
            <a:rPr lang="en-US" sz="1200" dirty="0" err="1">
              <a:latin typeface="Arial Narrow" pitchFamily="34" charset="0"/>
            </a:rPr>
            <a:t>Januari</a:t>
          </a:r>
          <a:endParaRPr lang="en-US" sz="1200" dirty="0">
            <a:latin typeface="Arial Narrow" pitchFamily="34" charset="0"/>
          </a:endParaRPr>
        </a:p>
      </dgm:t>
    </dgm:pt>
    <dgm:pt modelId="{052B6B72-2BC9-40F6-B0AE-7490393CDF4E}" type="parTrans" cxnId="{C13C117F-7B0D-4CF4-803E-C6420745E5C9}">
      <dgm:prSet/>
      <dgm:spPr/>
      <dgm:t>
        <a:bodyPr/>
        <a:lstStyle/>
        <a:p>
          <a:endParaRPr lang="en-US"/>
        </a:p>
      </dgm:t>
    </dgm:pt>
    <dgm:pt modelId="{7AF16EB8-E64D-42A4-B180-618548EC0480}" type="sibTrans" cxnId="{C13C117F-7B0D-4CF4-803E-C6420745E5C9}">
      <dgm:prSet/>
      <dgm:spPr/>
      <dgm:t>
        <a:bodyPr/>
        <a:lstStyle/>
        <a:p>
          <a:endParaRPr lang="en-US"/>
        </a:p>
      </dgm:t>
    </dgm:pt>
    <dgm:pt modelId="{CFB86696-9B8A-4B22-A74B-B975D504664D}">
      <dgm:prSet phldrT="[Text]" custT="1"/>
      <dgm:spPr/>
      <dgm:t>
        <a:bodyPr/>
        <a:lstStyle/>
        <a:p>
          <a:r>
            <a:rPr lang="en-US" sz="1100" b="1">
              <a:latin typeface="Arial Narrow" pitchFamily="34" charset="0"/>
            </a:rPr>
            <a:t>Februari</a:t>
          </a:r>
        </a:p>
      </dgm:t>
    </dgm:pt>
    <dgm:pt modelId="{F14B7856-F520-4937-9537-9CF0115961BE}" type="parTrans" cxnId="{3FC6AE06-FB5D-4DC5-945B-D87750FDF8D6}">
      <dgm:prSet/>
      <dgm:spPr/>
      <dgm:t>
        <a:bodyPr/>
        <a:lstStyle/>
        <a:p>
          <a:endParaRPr lang="en-US"/>
        </a:p>
      </dgm:t>
    </dgm:pt>
    <dgm:pt modelId="{EE3CECFB-6DB0-47A5-AC3D-599AAE0C732B}" type="sibTrans" cxnId="{3FC6AE06-FB5D-4DC5-945B-D87750FDF8D6}">
      <dgm:prSet/>
      <dgm:spPr/>
      <dgm:t>
        <a:bodyPr/>
        <a:lstStyle/>
        <a:p>
          <a:endParaRPr lang="en-US"/>
        </a:p>
      </dgm:t>
    </dgm:pt>
    <dgm:pt modelId="{053EA485-279C-4DCD-8B93-485FAC534185}">
      <dgm:prSet phldrT="[Text]" custT="1"/>
      <dgm:spPr/>
      <dgm:t>
        <a:bodyPr/>
        <a:lstStyle/>
        <a:p>
          <a:r>
            <a:rPr lang="en-US" sz="1200" b="0" dirty="0" err="1">
              <a:latin typeface="Arial Narrow" pitchFamily="34" charset="0"/>
            </a:rPr>
            <a:t>Maret</a:t>
          </a:r>
          <a:endParaRPr lang="en-US" sz="1200" b="0" dirty="0">
            <a:latin typeface="Arial Narrow" pitchFamily="34" charset="0"/>
          </a:endParaRPr>
        </a:p>
      </dgm:t>
    </dgm:pt>
    <dgm:pt modelId="{68C81B57-6C90-4828-BECE-71F5AC0EC184}" type="parTrans" cxnId="{F3610F3C-64EA-450D-8FD0-6D96AE52611E}">
      <dgm:prSet/>
      <dgm:spPr/>
      <dgm:t>
        <a:bodyPr/>
        <a:lstStyle/>
        <a:p>
          <a:endParaRPr lang="en-US"/>
        </a:p>
      </dgm:t>
    </dgm:pt>
    <dgm:pt modelId="{9A5BD2FD-8579-436C-95AF-66AA15518334}" type="sibTrans" cxnId="{F3610F3C-64EA-450D-8FD0-6D96AE52611E}">
      <dgm:prSet/>
      <dgm:spPr/>
      <dgm:t>
        <a:bodyPr/>
        <a:lstStyle/>
        <a:p>
          <a:endParaRPr lang="en-US"/>
        </a:p>
      </dgm:t>
    </dgm:pt>
    <dgm:pt modelId="{96DBE516-866B-48DC-A954-97096F339CB5}">
      <dgm:prSet phldrT="[Text]" custT="1"/>
      <dgm:spPr/>
      <dgm:t>
        <a:bodyPr/>
        <a:lstStyle/>
        <a:p>
          <a:r>
            <a:rPr lang="en-US" sz="1400">
              <a:latin typeface="Arial Narrow" pitchFamily="34" charset="0"/>
            </a:rPr>
            <a:t>April</a:t>
          </a:r>
        </a:p>
      </dgm:t>
    </dgm:pt>
    <dgm:pt modelId="{2CEAAE9C-8A8E-4434-8119-76CE34299DBE}" type="parTrans" cxnId="{859133D7-C4E4-44F2-85A8-7AE7A7928A0E}">
      <dgm:prSet/>
      <dgm:spPr/>
      <dgm:t>
        <a:bodyPr/>
        <a:lstStyle/>
        <a:p>
          <a:endParaRPr lang="en-US"/>
        </a:p>
      </dgm:t>
    </dgm:pt>
    <dgm:pt modelId="{3F77C74C-EC9A-46FB-82A6-7CE62DD2394C}" type="sibTrans" cxnId="{859133D7-C4E4-44F2-85A8-7AE7A7928A0E}">
      <dgm:prSet/>
      <dgm:spPr/>
      <dgm:t>
        <a:bodyPr/>
        <a:lstStyle/>
        <a:p>
          <a:endParaRPr lang="en-US"/>
        </a:p>
      </dgm:t>
    </dgm:pt>
    <dgm:pt modelId="{2A841742-3A22-43FE-A289-9B83B85FF29D}">
      <dgm:prSet phldrT="[Text]" custT="1"/>
      <dgm:spPr/>
      <dgm:t>
        <a:bodyPr/>
        <a:lstStyle/>
        <a:p>
          <a:r>
            <a:rPr lang="en-US" sz="1400" b="0" dirty="0">
              <a:latin typeface="Arial Narrow" pitchFamily="34" charset="0"/>
            </a:rPr>
            <a:t>Mei</a:t>
          </a:r>
        </a:p>
      </dgm:t>
    </dgm:pt>
    <dgm:pt modelId="{F03C404D-2808-44E6-8D7F-D50E146AF1BD}" type="parTrans" cxnId="{F0F8CCD8-2E4B-487F-9859-70CE483A4F75}">
      <dgm:prSet/>
      <dgm:spPr/>
      <dgm:t>
        <a:bodyPr/>
        <a:lstStyle/>
        <a:p>
          <a:endParaRPr lang="en-US"/>
        </a:p>
      </dgm:t>
    </dgm:pt>
    <dgm:pt modelId="{7A1ECF20-4B5F-44BA-8276-0A3D40521CEA}" type="sibTrans" cxnId="{F0F8CCD8-2E4B-487F-9859-70CE483A4F75}">
      <dgm:prSet/>
      <dgm:spPr/>
      <dgm:t>
        <a:bodyPr/>
        <a:lstStyle/>
        <a:p>
          <a:endParaRPr lang="en-US"/>
        </a:p>
      </dgm:t>
    </dgm:pt>
    <dgm:pt modelId="{59D7189A-78CF-4F91-A08A-1B29AD5EECAD}">
      <dgm:prSet phldrT="[Text]" custT="1"/>
      <dgm:spPr/>
      <dgm:t>
        <a:bodyPr/>
        <a:lstStyle/>
        <a:p>
          <a:r>
            <a:rPr lang="en-US" sz="1400">
              <a:latin typeface="Arial Narrow" pitchFamily="34" charset="0"/>
            </a:rPr>
            <a:t>Juni</a:t>
          </a:r>
        </a:p>
      </dgm:t>
    </dgm:pt>
    <dgm:pt modelId="{7B5AB22B-5532-43A5-A8BE-140F82B47CAA}" type="parTrans" cxnId="{15FB8162-E140-4E77-B23E-FB144AE82707}">
      <dgm:prSet/>
      <dgm:spPr/>
      <dgm:t>
        <a:bodyPr/>
        <a:lstStyle/>
        <a:p>
          <a:endParaRPr lang="en-US"/>
        </a:p>
      </dgm:t>
    </dgm:pt>
    <dgm:pt modelId="{093595C1-3306-4DE6-865C-FE8A83E7E034}" type="sibTrans" cxnId="{15FB8162-E140-4E77-B23E-FB144AE82707}">
      <dgm:prSet/>
      <dgm:spPr/>
      <dgm:t>
        <a:bodyPr/>
        <a:lstStyle/>
        <a:p>
          <a:endParaRPr lang="en-US"/>
        </a:p>
      </dgm:t>
    </dgm:pt>
    <dgm:pt modelId="{3DCCEDC6-71EC-468A-9589-EE9DD37EF47F}">
      <dgm:prSet phldrT="[Text]" custT="1"/>
      <dgm:spPr/>
      <dgm:t>
        <a:bodyPr/>
        <a:lstStyle/>
        <a:p>
          <a:r>
            <a:rPr lang="en-US" sz="1400" dirty="0" err="1">
              <a:latin typeface="Arial Narrow" pitchFamily="34" charset="0"/>
            </a:rPr>
            <a:t>Juli</a:t>
          </a:r>
          <a:endParaRPr lang="en-US" sz="1400" dirty="0">
            <a:latin typeface="Arial Narrow" pitchFamily="34" charset="0"/>
          </a:endParaRPr>
        </a:p>
      </dgm:t>
    </dgm:pt>
    <dgm:pt modelId="{167983DA-46E9-4E4F-97BD-17150179C67A}" type="parTrans" cxnId="{B32B37E7-BBF5-4D7A-B147-E873C2E05F01}">
      <dgm:prSet/>
      <dgm:spPr/>
      <dgm:t>
        <a:bodyPr/>
        <a:lstStyle/>
        <a:p>
          <a:endParaRPr lang="en-US"/>
        </a:p>
      </dgm:t>
    </dgm:pt>
    <dgm:pt modelId="{49FCF6A7-7230-459C-B058-E4342278D0B6}" type="sibTrans" cxnId="{B32B37E7-BBF5-4D7A-B147-E873C2E05F01}">
      <dgm:prSet/>
      <dgm:spPr/>
      <dgm:t>
        <a:bodyPr/>
        <a:lstStyle/>
        <a:p>
          <a:endParaRPr lang="en-US"/>
        </a:p>
      </dgm:t>
    </dgm:pt>
    <dgm:pt modelId="{E37729EC-261E-4B21-944E-CBE860E4AE60}">
      <dgm:prSet phldrT="[Text]" custT="1"/>
      <dgm:spPr/>
      <dgm:t>
        <a:bodyPr/>
        <a:lstStyle/>
        <a:p>
          <a:r>
            <a:rPr lang="en-US" sz="1050">
              <a:latin typeface="Arial Narrow" pitchFamily="34" charset="0"/>
            </a:rPr>
            <a:t>Agustus</a:t>
          </a:r>
        </a:p>
      </dgm:t>
    </dgm:pt>
    <dgm:pt modelId="{56027BE8-6BA1-4B9C-AB1E-8DD60C0BD54F}" type="parTrans" cxnId="{A71F25D1-19EF-4340-BCAA-64BA12475945}">
      <dgm:prSet/>
      <dgm:spPr/>
      <dgm:t>
        <a:bodyPr/>
        <a:lstStyle/>
        <a:p>
          <a:endParaRPr lang="en-US"/>
        </a:p>
      </dgm:t>
    </dgm:pt>
    <dgm:pt modelId="{85D8EC99-BDE1-4970-B69D-441B9C604AB3}" type="sibTrans" cxnId="{A71F25D1-19EF-4340-BCAA-64BA12475945}">
      <dgm:prSet/>
      <dgm:spPr/>
      <dgm:t>
        <a:bodyPr/>
        <a:lstStyle/>
        <a:p>
          <a:endParaRPr lang="en-US"/>
        </a:p>
      </dgm:t>
    </dgm:pt>
    <dgm:pt modelId="{7A0A4190-EC6D-4099-81CF-E769E45F5561}">
      <dgm:prSet phldrT="[Text]" custT="1"/>
      <dgm:spPr/>
      <dgm:t>
        <a:bodyPr/>
        <a:lstStyle/>
        <a:p>
          <a:r>
            <a:rPr lang="en-US" sz="1100">
              <a:latin typeface="Arial Narrow" pitchFamily="34" charset="0"/>
            </a:rPr>
            <a:t>Oktober</a:t>
          </a:r>
        </a:p>
      </dgm:t>
    </dgm:pt>
    <dgm:pt modelId="{613F1F3E-9C37-4120-A161-B6C9AC231064}" type="parTrans" cxnId="{2F342908-F3A4-400E-BB49-50487202AF2C}">
      <dgm:prSet/>
      <dgm:spPr/>
      <dgm:t>
        <a:bodyPr/>
        <a:lstStyle/>
        <a:p>
          <a:endParaRPr lang="en-US"/>
        </a:p>
      </dgm:t>
    </dgm:pt>
    <dgm:pt modelId="{CCFFA2DE-3600-43ED-8CE2-2EC42D6531DE}" type="sibTrans" cxnId="{2F342908-F3A4-400E-BB49-50487202AF2C}">
      <dgm:prSet/>
      <dgm:spPr/>
      <dgm:t>
        <a:bodyPr/>
        <a:lstStyle/>
        <a:p>
          <a:endParaRPr lang="en-US"/>
        </a:p>
      </dgm:t>
    </dgm:pt>
    <dgm:pt modelId="{C791B81C-179D-44F2-92E7-886C8FE1A705}">
      <dgm:prSet phldrT="[Text]" custT="1"/>
      <dgm:spPr/>
      <dgm:t>
        <a:bodyPr/>
        <a:lstStyle/>
        <a:p>
          <a:r>
            <a:rPr lang="en-US" sz="900" b="0" dirty="0">
              <a:latin typeface="Arial Narrow" pitchFamily="34" charset="0"/>
            </a:rPr>
            <a:t>November</a:t>
          </a:r>
        </a:p>
      </dgm:t>
    </dgm:pt>
    <dgm:pt modelId="{266CD1E1-DC48-45DD-A99D-60F98D0E715C}" type="parTrans" cxnId="{18455486-B668-4841-A0BA-7468BC389D88}">
      <dgm:prSet/>
      <dgm:spPr/>
      <dgm:t>
        <a:bodyPr/>
        <a:lstStyle/>
        <a:p>
          <a:endParaRPr lang="en-US"/>
        </a:p>
      </dgm:t>
    </dgm:pt>
    <dgm:pt modelId="{87209BA6-E093-4203-8FF0-9EEDD7E8F71D}" type="sibTrans" cxnId="{18455486-B668-4841-A0BA-7468BC389D88}">
      <dgm:prSet/>
      <dgm:spPr/>
      <dgm:t>
        <a:bodyPr/>
        <a:lstStyle/>
        <a:p>
          <a:endParaRPr lang="en-US"/>
        </a:p>
      </dgm:t>
    </dgm:pt>
    <dgm:pt modelId="{78C78AC1-8B08-4795-B19C-92FC8DE24472}">
      <dgm:prSet phldrT="[Text]" custT="1"/>
      <dgm:spPr/>
      <dgm:t>
        <a:bodyPr/>
        <a:lstStyle/>
        <a:p>
          <a:r>
            <a:rPr lang="en-US" sz="900">
              <a:latin typeface="Arial Narrow" pitchFamily="34" charset="0"/>
            </a:rPr>
            <a:t>Desember</a:t>
          </a:r>
        </a:p>
      </dgm:t>
    </dgm:pt>
    <dgm:pt modelId="{CD86A5EA-8E9A-4598-8425-388D4744B6C5}" type="parTrans" cxnId="{5FFFBCB0-9755-4F3D-AF1A-FA534417E9E5}">
      <dgm:prSet/>
      <dgm:spPr/>
      <dgm:t>
        <a:bodyPr/>
        <a:lstStyle/>
        <a:p>
          <a:endParaRPr lang="en-US"/>
        </a:p>
      </dgm:t>
    </dgm:pt>
    <dgm:pt modelId="{7C59AB45-46F7-4CD0-8A27-7B26FA875A90}" type="sibTrans" cxnId="{5FFFBCB0-9755-4F3D-AF1A-FA534417E9E5}">
      <dgm:prSet/>
      <dgm:spPr/>
      <dgm:t>
        <a:bodyPr/>
        <a:lstStyle/>
        <a:p>
          <a:endParaRPr lang="en-US"/>
        </a:p>
      </dgm:t>
    </dgm:pt>
    <dgm:pt modelId="{81C67924-D866-466D-89BF-D088C6B52BD2}">
      <dgm:prSet phldrT="[Text]" custT="1"/>
      <dgm:spPr/>
      <dgm:t>
        <a:bodyPr/>
        <a:lstStyle/>
        <a:p>
          <a:r>
            <a:rPr lang="en-US" sz="1100" b="0" dirty="0">
              <a:latin typeface="Arial Narrow" pitchFamily="34" charset="0"/>
            </a:rPr>
            <a:t>September</a:t>
          </a:r>
        </a:p>
      </dgm:t>
    </dgm:pt>
    <dgm:pt modelId="{AC97880F-9907-4AD1-9862-4064865CF33B}" type="sibTrans" cxnId="{9F55EFD2-0C76-46E4-B74C-2805D96416FD}">
      <dgm:prSet/>
      <dgm:spPr/>
      <dgm:t>
        <a:bodyPr/>
        <a:lstStyle/>
        <a:p>
          <a:endParaRPr lang="en-US"/>
        </a:p>
      </dgm:t>
    </dgm:pt>
    <dgm:pt modelId="{D611181C-111A-4B3D-848C-7B423CA544A4}" type="parTrans" cxnId="{9F55EFD2-0C76-46E4-B74C-2805D96416FD}">
      <dgm:prSet/>
      <dgm:spPr/>
      <dgm:t>
        <a:bodyPr/>
        <a:lstStyle/>
        <a:p>
          <a:endParaRPr lang="en-US"/>
        </a:p>
      </dgm:t>
    </dgm:pt>
    <dgm:pt modelId="{D897DAF8-C437-453E-8535-683DDFA87A8B}" type="pres">
      <dgm:prSet presAssocID="{58BE5078-1FB6-4AD8-A3C5-C27CBF4D1612}" presName="Name0" presStyleCnt="0">
        <dgm:presLayoutVars>
          <dgm:dir/>
          <dgm:resizeHandles val="exact"/>
        </dgm:presLayoutVars>
      </dgm:prSet>
      <dgm:spPr/>
    </dgm:pt>
    <dgm:pt modelId="{9C7C88CA-2E3E-41E0-A2D3-312FDFBA73F0}" type="pres">
      <dgm:prSet presAssocID="{58BE5078-1FB6-4AD8-A3C5-C27CBF4D1612}" presName="arrow" presStyleLbl="bgShp" presStyleIdx="0" presStyleCnt="1" custLinFactNeighborX="-123" custLinFactNeighborY="-5872"/>
      <dgm:spPr/>
    </dgm:pt>
    <dgm:pt modelId="{6926C751-8553-40A8-BF40-E09758DBD1CB}" type="pres">
      <dgm:prSet presAssocID="{58BE5078-1FB6-4AD8-A3C5-C27CBF4D1612}" presName="points" presStyleCnt="0"/>
      <dgm:spPr/>
    </dgm:pt>
    <dgm:pt modelId="{3CECB838-F7CA-42AF-935C-336DBBE947C7}" type="pres">
      <dgm:prSet presAssocID="{CBF481FA-944F-4170-9D32-8128349D8F26}" presName="compositeA" presStyleCnt="0"/>
      <dgm:spPr/>
    </dgm:pt>
    <dgm:pt modelId="{73480280-7627-4B21-B022-49355F5C3BA8}" type="pres">
      <dgm:prSet presAssocID="{CBF481FA-944F-4170-9D32-8128349D8F26}" presName="textA" presStyleLbl="revTx" presStyleIdx="0" presStyleCnt="12" custScaleX="159810">
        <dgm:presLayoutVars>
          <dgm:bulletEnabled val="1"/>
        </dgm:presLayoutVars>
      </dgm:prSet>
      <dgm:spPr/>
      <dgm:t>
        <a:bodyPr/>
        <a:lstStyle/>
        <a:p>
          <a:endParaRPr lang="en-US"/>
        </a:p>
      </dgm:t>
    </dgm:pt>
    <dgm:pt modelId="{4F876F3B-5772-4DDC-9415-5056E0D5A780}" type="pres">
      <dgm:prSet presAssocID="{CBF481FA-944F-4170-9D32-8128349D8F26}" presName="circleA" presStyleLbl="node1" presStyleIdx="0" presStyleCnt="12"/>
      <dgm:spPr/>
    </dgm:pt>
    <dgm:pt modelId="{BE087FF2-887A-410D-AE3B-F492FD570DA9}" type="pres">
      <dgm:prSet presAssocID="{CBF481FA-944F-4170-9D32-8128349D8F26}" presName="spaceA" presStyleCnt="0"/>
      <dgm:spPr/>
    </dgm:pt>
    <dgm:pt modelId="{312DAD37-E46F-4530-9F1A-417772A02EDA}" type="pres">
      <dgm:prSet presAssocID="{7AF16EB8-E64D-42A4-B180-618548EC0480}" presName="space" presStyleCnt="0"/>
      <dgm:spPr/>
    </dgm:pt>
    <dgm:pt modelId="{3BE24718-0FFB-4188-BE3B-C20CA414AE9E}" type="pres">
      <dgm:prSet presAssocID="{CFB86696-9B8A-4B22-A74B-B975D504664D}" presName="compositeB" presStyleCnt="0"/>
      <dgm:spPr/>
    </dgm:pt>
    <dgm:pt modelId="{45D7B78F-08C6-49A6-9668-CAEED41880D5}" type="pres">
      <dgm:prSet presAssocID="{CFB86696-9B8A-4B22-A74B-B975D504664D}" presName="textB" presStyleLbl="revTx" presStyleIdx="1" presStyleCnt="12" custScaleX="122830">
        <dgm:presLayoutVars>
          <dgm:bulletEnabled val="1"/>
        </dgm:presLayoutVars>
      </dgm:prSet>
      <dgm:spPr/>
      <dgm:t>
        <a:bodyPr/>
        <a:lstStyle/>
        <a:p>
          <a:endParaRPr lang="en-US"/>
        </a:p>
      </dgm:t>
    </dgm:pt>
    <dgm:pt modelId="{2ECB51FF-AC1A-4F7D-9C77-4B4450F7DF8D}" type="pres">
      <dgm:prSet presAssocID="{CFB86696-9B8A-4B22-A74B-B975D504664D}" presName="circleB" presStyleLbl="node1" presStyleIdx="1" presStyleCnt="12" custLinFactNeighborX="-45941" custLinFactNeighborY="1272"/>
      <dgm:spPr/>
    </dgm:pt>
    <dgm:pt modelId="{D252067A-D7F5-4139-A110-11BDC0A8D7D7}" type="pres">
      <dgm:prSet presAssocID="{CFB86696-9B8A-4B22-A74B-B975D504664D}" presName="spaceB" presStyleCnt="0"/>
      <dgm:spPr/>
    </dgm:pt>
    <dgm:pt modelId="{928AB5AE-1B21-447E-B192-154050CC4F0C}" type="pres">
      <dgm:prSet presAssocID="{EE3CECFB-6DB0-47A5-AC3D-599AAE0C732B}" presName="space" presStyleCnt="0"/>
      <dgm:spPr/>
    </dgm:pt>
    <dgm:pt modelId="{81EC7714-6DBC-4D01-A36F-83BE7A84C665}" type="pres">
      <dgm:prSet presAssocID="{053EA485-279C-4DCD-8B93-485FAC534185}" presName="compositeA" presStyleCnt="0"/>
      <dgm:spPr/>
    </dgm:pt>
    <dgm:pt modelId="{2C6C407A-2978-4901-8A00-DA23A9533982}" type="pres">
      <dgm:prSet presAssocID="{053EA485-279C-4DCD-8B93-485FAC534185}" presName="textA" presStyleLbl="revTx" presStyleIdx="2" presStyleCnt="12">
        <dgm:presLayoutVars>
          <dgm:bulletEnabled val="1"/>
        </dgm:presLayoutVars>
      </dgm:prSet>
      <dgm:spPr/>
      <dgm:t>
        <a:bodyPr/>
        <a:lstStyle/>
        <a:p>
          <a:endParaRPr lang="en-US"/>
        </a:p>
      </dgm:t>
    </dgm:pt>
    <dgm:pt modelId="{ACF66F3E-1059-459D-B5E1-59375D54976C}" type="pres">
      <dgm:prSet presAssocID="{053EA485-279C-4DCD-8B93-485FAC534185}" presName="circleA" presStyleLbl="node1" presStyleIdx="2" presStyleCnt="12"/>
      <dgm:spPr/>
    </dgm:pt>
    <dgm:pt modelId="{E171094B-F331-41FE-AE34-D74568E8B439}" type="pres">
      <dgm:prSet presAssocID="{053EA485-279C-4DCD-8B93-485FAC534185}" presName="spaceA" presStyleCnt="0"/>
      <dgm:spPr/>
    </dgm:pt>
    <dgm:pt modelId="{446749A3-BE88-4379-9744-09D362254296}" type="pres">
      <dgm:prSet presAssocID="{9A5BD2FD-8579-436C-95AF-66AA15518334}" presName="space" presStyleCnt="0"/>
      <dgm:spPr/>
    </dgm:pt>
    <dgm:pt modelId="{6B0E01C1-1991-4132-871C-2ACDC647069B}" type="pres">
      <dgm:prSet presAssocID="{96DBE516-866B-48DC-A954-97096F339CB5}" presName="compositeB" presStyleCnt="0"/>
      <dgm:spPr/>
    </dgm:pt>
    <dgm:pt modelId="{3012C2EA-11C0-49FE-974B-F3940CF00C67}" type="pres">
      <dgm:prSet presAssocID="{96DBE516-866B-48DC-A954-97096F339CB5}" presName="textB" presStyleLbl="revTx" presStyleIdx="3" presStyleCnt="12">
        <dgm:presLayoutVars>
          <dgm:bulletEnabled val="1"/>
        </dgm:presLayoutVars>
      </dgm:prSet>
      <dgm:spPr/>
      <dgm:t>
        <a:bodyPr/>
        <a:lstStyle/>
        <a:p>
          <a:endParaRPr lang="en-US"/>
        </a:p>
      </dgm:t>
    </dgm:pt>
    <dgm:pt modelId="{C067B242-5237-47CA-8C8B-410B92200413}" type="pres">
      <dgm:prSet presAssocID="{96DBE516-866B-48DC-A954-97096F339CB5}" presName="circleB" presStyleLbl="node1" presStyleIdx="3" presStyleCnt="12"/>
      <dgm:spPr/>
    </dgm:pt>
    <dgm:pt modelId="{E0AC6936-867F-4A6C-852E-FB1772A253C1}" type="pres">
      <dgm:prSet presAssocID="{96DBE516-866B-48DC-A954-97096F339CB5}" presName="spaceB" presStyleCnt="0"/>
      <dgm:spPr/>
    </dgm:pt>
    <dgm:pt modelId="{503A4E07-A48F-460E-8E96-29777F52D5E3}" type="pres">
      <dgm:prSet presAssocID="{3F77C74C-EC9A-46FB-82A6-7CE62DD2394C}" presName="space" presStyleCnt="0"/>
      <dgm:spPr/>
    </dgm:pt>
    <dgm:pt modelId="{2E6352F0-9103-47F9-B1E9-A826A1041BDC}" type="pres">
      <dgm:prSet presAssocID="{2A841742-3A22-43FE-A289-9B83B85FF29D}" presName="compositeA" presStyleCnt="0"/>
      <dgm:spPr/>
    </dgm:pt>
    <dgm:pt modelId="{6214C3D5-38A1-44F7-8EA7-5B23E8017301}" type="pres">
      <dgm:prSet presAssocID="{2A841742-3A22-43FE-A289-9B83B85FF29D}" presName="textA" presStyleLbl="revTx" presStyleIdx="4" presStyleCnt="12">
        <dgm:presLayoutVars>
          <dgm:bulletEnabled val="1"/>
        </dgm:presLayoutVars>
      </dgm:prSet>
      <dgm:spPr/>
      <dgm:t>
        <a:bodyPr/>
        <a:lstStyle/>
        <a:p>
          <a:endParaRPr lang="en-US"/>
        </a:p>
      </dgm:t>
    </dgm:pt>
    <dgm:pt modelId="{F71515D9-36FE-4CF6-B999-541AF027AB12}" type="pres">
      <dgm:prSet presAssocID="{2A841742-3A22-43FE-A289-9B83B85FF29D}" presName="circleA" presStyleLbl="node1" presStyleIdx="4" presStyleCnt="12"/>
      <dgm:spPr/>
    </dgm:pt>
    <dgm:pt modelId="{AB9256F7-309A-4E2A-8171-A62875B755CD}" type="pres">
      <dgm:prSet presAssocID="{2A841742-3A22-43FE-A289-9B83B85FF29D}" presName="spaceA" presStyleCnt="0"/>
      <dgm:spPr/>
    </dgm:pt>
    <dgm:pt modelId="{2A0DE036-2F95-457E-82C5-331807E5537B}" type="pres">
      <dgm:prSet presAssocID="{7A1ECF20-4B5F-44BA-8276-0A3D40521CEA}" presName="space" presStyleCnt="0"/>
      <dgm:spPr/>
    </dgm:pt>
    <dgm:pt modelId="{572E881E-6D86-4F62-94EF-E6673EE28F1C}" type="pres">
      <dgm:prSet presAssocID="{59D7189A-78CF-4F91-A08A-1B29AD5EECAD}" presName="compositeB" presStyleCnt="0"/>
      <dgm:spPr/>
    </dgm:pt>
    <dgm:pt modelId="{D81AF74F-5127-4084-9239-EB74A8C0DFFB}" type="pres">
      <dgm:prSet presAssocID="{59D7189A-78CF-4F91-A08A-1B29AD5EECAD}" presName="textB" presStyleLbl="revTx" presStyleIdx="5" presStyleCnt="12">
        <dgm:presLayoutVars>
          <dgm:bulletEnabled val="1"/>
        </dgm:presLayoutVars>
      </dgm:prSet>
      <dgm:spPr/>
      <dgm:t>
        <a:bodyPr/>
        <a:lstStyle/>
        <a:p>
          <a:endParaRPr lang="en-US"/>
        </a:p>
      </dgm:t>
    </dgm:pt>
    <dgm:pt modelId="{481F23D7-1AE2-4FB0-95B6-9E9AA70AAAA9}" type="pres">
      <dgm:prSet presAssocID="{59D7189A-78CF-4F91-A08A-1B29AD5EECAD}" presName="circleB" presStyleLbl="node1" presStyleIdx="5" presStyleCnt="12"/>
      <dgm:spPr/>
    </dgm:pt>
    <dgm:pt modelId="{462B96E0-27FF-4314-A6DC-FA0F18A5DFC9}" type="pres">
      <dgm:prSet presAssocID="{59D7189A-78CF-4F91-A08A-1B29AD5EECAD}" presName="spaceB" presStyleCnt="0"/>
      <dgm:spPr/>
    </dgm:pt>
    <dgm:pt modelId="{769246B6-FDB4-493B-A15D-0FA6846BF5B2}" type="pres">
      <dgm:prSet presAssocID="{093595C1-3306-4DE6-865C-FE8A83E7E034}" presName="space" presStyleCnt="0"/>
      <dgm:spPr/>
    </dgm:pt>
    <dgm:pt modelId="{E0D88A6C-C1FB-4353-8CE1-46EF9D17CB92}" type="pres">
      <dgm:prSet presAssocID="{3DCCEDC6-71EC-468A-9589-EE9DD37EF47F}" presName="compositeA" presStyleCnt="0"/>
      <dgm:spPr/>
    </dgm:pt>
    <dgm:pt modelId="{1FCE138E-D623-485F-AC5B-13C25F05F913}" type="pres">
      <dgm:prSet presAssocID="{3DCCEDC6-71EC-468A-9589-EE9DD37EF47F}" presName="textA" presStyleLbl="revTx" presStyleIdx="6" presStyleCnt="12">
        <dgm:presLayoutVars>
          <dgm:bulletEnabled val="1"/>
        </dgm:presLayoutVars>
      </dgm:prSet>
      <dgm:spPr/>
      <dgm:t>
        <a:bodyPr/>
        <a:lstStyle/>
        <a:p>
          <a:endParaRPr lang="en-US"/>
        </a:p>
      </dgm:t>
    </dgm:pt>
    <dgm:pt modelId="{343289E3-1553-46E2-A062-702FB0C8E887}" type="pres">
      <dgm:prSet presAssocID="{3DCCEDC6-71EC-468A-9589-EE9DD37EF47F}" presName="circleA" presStyleLbl="node1" presStyleIdx="6" presStyleCnt="12"/>
      <dgm:spPr/>
    </dgm:pt>
    <dgm:pt modelId="{9CDB0EB2-375C-47AC-BD78-1B9749A8764F}" type="pres">
      <dgm:prSet presAssocID="{3DCCEDC6-71EC-468A-9589-EE9DD37EF47F}" presName="spaceA" presStyleCnt="0"/>
      <dgm:spPr/>
    </dgm:pt>
    <dgm:pt modelId="{D5C1CED8-C03B-4359-BF0F-21FA510810DC}" type="pres">
      <dgm:prSet presAssocID="{49FCF6A7-7230-459C-B058-E4342278D0B6}" presName="space" presStyleCnt="0"/>
      <dgm:spPr/>
    </dgm:pt>
    <dgm:pt modelId="{88C6690A-7A79-45E2-B5CA-8BD0D1718D16}" type="pres">
      <dgm:prSet presAssocID="{E37729EC-261E-4B21-944E-CBE860E4AE60}" presName="compositeB" presStyleCnt="0"/>
      <dgm:spPr/>
    </dgm:pt>
    <dgm:pt modelId="{96994E44-8C93-4482-9D0A-2D303B388EE6}" type="pres">
      <dgm:prSet presAssocID="{E37729EC-261E-4B21-944E-CBE860E4AE60}" presName="textB" presStyleLbl="revTx" presStyleIdx="7" presStyleCnt="12">
        <dgm:presLayoutVars>
          <dgm:bulletEnabled val="1"/>
        </dgm:presLayoutVars>
      </dgm:prSet>
      <dgm:spPr/>
      <dgm:t>
        <a:bodyPr/>
        <a:lstStyle/>
        <a:p>
          <a:endParaRPr lang="en-US"/>
        </a:p>
      </dgm:t>
    </dgm:pt>
    <dgm:pt modelId="{9C5D3D50-515C-46D8-9F0A-807FF2F10043}" type="pres">
      <dgm:prSet presAssocID="{E37729EC-261E-4B21-944E-CBE860E4AE60}" presName="circleB" presStyleLbl="node1" presStyleIdx="7" presStyleCnt="12"/>
      <dgm:spPr/>
    </dgm:pt>
    <dgm:pt modelId="{34F8AE40-485F-4DF6-887F-1F89E9015856}" type="pres">
      <dgm:prSet presAssocID="{E37729EC-261E-4B21-944E-CBE860E4AE60}" presName="spaceB" presStyleCnt="0"/>
      <dgm:spPr/>
    </dgm:pt>
    <dgm:pt modelId="{2E0EA3FC-9385-4C85-B5F5-F3ADA8370B5A}" type="pres">
      <dgm:prSet presAssocID="{85D8EC99-BDE1-4970-B69D-441B9C604AB3}" presName="space" presStyleCnt="0"/>
      <dgm:spPr/>
    </dgm:pt>
    <dgm:pt modelId="{C9E23332-BDAF-4929-AF71-AC9E95F5F601}" type="pres">
      <dgm:prSet presAssocID="{81C67924-D866-466D-89BF-D088C6B52BD2}" presName="compositeA" presStyleCnt="0"/>
      <dgm:spPr/>
    </dgm:pt>
    <dgm:pt modelId="{9522B3B9-85E4-4617-ABF3-4314912DF762}" type="pres">
      <dgm:prSet presAssocID="{81C67924-D866-466D-89BF-D088C6B52BD2}" presName="textA" presStyleLbl="revTx" presStyleIdx="8" presStyleCnt="12">
        <dgm:presLayoutVars>
          <dgm:bulletEnabled val="1"/>
        </dgm:presLayoutVars>
      </dgm:prSet>
      <dgm:spPr/>
      <dgm:t>
        <a:bodyPr/>
        <a:lstStyle/>
        <a:p>
          <a:endParaRPr lang="en-US"/>
        </a:p>
      </dgm:t>
    </dgm:pt>
    <dgm:pt modelId="{C3BE4366-0ADB-45A7-A045-F659E5A0C7A9}" type="pres">
      <dgm:prSet presAssocID="{81C67924-D866-466D-89BF-D088C6B52BD2}" presName="circleA" presStyleLbl="node1" presStyleIdx="8" presStyleCnt="12"/>
      <dgm:spPr/>
    </dgm:pt>
    <dgm:pt modelId="{7D976C76-7CFB-4E04-A059-9217F38512AA}" type="pres">
      <dgm:prSet presAssocID="{81C67924-D866-466D-89BF-D088C6B52BD2}" presName="spaceA" presStyleCnt="0"/>
      <dgm:spPr/>
    </dgm:pt>
    <dgm:pt modelId="{40D41B4F-CF49-4AF6-91B7-EC69B0291EF9}" type="pres">
      <dgm:prSet presAssocID="{AC97880F-9907-4AD1-9862-4064865CF33B}" presName="space" presStyleCnt="0"/>
      <dgm:spPr/>
    </dgm:pt>
    <dgm:pt modelId="{39ACAC30-1F51-48D2-86AC-F462FE3883E6}" type="pres">
      <dgm:prSet presAssocID="{7A0A4190-EC6D-4099-81CF-E769E45F5561}" presName="compositeB" presStyleCnt="0"/>
      <dgm:spPr/>
    </dgm:pt>
    <dgm:pt modelId="{EEDC1753-1799-41DE-A89C-635CDD066258}" type="pres">
      <dgm:prSet presAssocID="{7A0A4190-EC6D-4099-81CF-E769E45F5561}" presName="textB" presStyleLbl="revTx" presStyleIdx="9" presStyleCnt="12">
        <dgm:presLayoutVars>
          <dgm:bulletEnabled val="1"/>
        </dgm:presLayoutVars>
      </dgm:prSet>
      <dgm:spPr/>
      <dgm:t>
        <a:bodyPr/>
        <a:lstStyle/>
        <a:p>
          <a:endParaRPr lang="en-US"/>
        </a:p>
      </dgm:t>
    </dgm:pt>
    <dgm:pt modelId="{177AB24C-93F1-4453-A808-547E47301989}" type="pres">
      <dgm:prSet presAssocID="{7A0A4190-EC6D-4099-81CF-E769E45F5561}" presName="circleB" presStyleLbl="node1" presStyleIdx="9" presStyleCnt="12"/>
      <dgm:spPr/>
    </dgm:pt>
    <dgm:pt modelId="{A4C65054-5F03-4F32-BB33-65963F4767A5}" type="pres">
      <dgm:prSet presAssocID="{7A0A4190-EC6D-4099-81CF-E769E45F5561}" presName="spaceB" presStyleCnt="0"/>
      <dgm:spPr/>
    </dgm:pt>
    <dgm:pt modelId="{65151F79-B678-4C40-9BA9-65CB6A17F8ED}" type="pres">
      <dgm:prSet presAssocID="{CCFFA2DE-3600-43ED-8CE2-2EC42D6531DE}" presName="space" presStyleCnt="0"/>
      <dgm:spPr/>
    </dgm:pt>
    <dgm:pt modelId="{7B65A0DE-CF32-4786-AEE8-5938C82EC5BF}" type="pres">
      <dgm:prSet presAssocID="{C791B81C-179D-44F2-92E7-886C8FE1A705}" presName="compositeA" presStyleCnt="0"/>
      <dgm:spPr/>
    </dgm:pt>
    <dgm:pt modelId="{0DDFA01E-8FE3-4907-86C4-93F357074776}" type="pres">
      <dgm:prSet presAssocID="{C791B81C-179D-44F2-92E7-886C8FE1A705}" presName="textA" presStyleLbl="revTx" presStyleIdx="10" presStyleCnt="12" custScaleX="111529" custLinFactNeighborX="9109">
        <dgm:presLayoutVars>
          <dgm:bulletEnabled val="1"/>
        </dgm:presLayoutVars>
      </dgm:prSet>
      <dgm:spPr/>
      <dgm:t>
        <a:bodyPr/>
        <a:lstStyle/>
        <a:p>
          <a:endParaRPr lang="en-US"/>
        </a:p>
      </dgm:t>
    </dgm:pt>
    <dgm:pt modelId="{BA73BD82-67A7-468F-BF56-15C879CC2081}" type="pres">
      <dgm:prSet presAssocID="{C791B81C-179D-44F2-92E7-886C8FE1A705}" presName="circleA" presStyleLbl="node1" presStyleIdx="10" presStyleCnt="12"/>
      <dgm:spPr/>
    </dgm:pt>
    <dgm:pt modelId="{6E06AA35-8D3E-4C76-99FD-54E2065AA201}" type="pres">
      <dgm:prSet presAssocID="{C791B81C-179D-44F2-92E7-886C8FE1A705}" presName="spaceA" presStyleCnt="0"/>
      <dgm:spPr/>
    </dgm:pt>
    <dgm:pt modelId="{9D2422F2-3D53-4E35-8C00-D6626B4B6EFF}" type="pres">
      <dgm:prSet presAssocID="{87209BA6-E093-4203-8FF0-9EEDD7E8F71D}" presName="space" presStyleCnt="0"/>
      <dgm:spPr/>
    </dgm:pt>
    <dgm:pt modelId="{5A4F1C27-CFF5-4F01-A092-9B497AB3B4ED}" type="pres">
      <dgm:prSet presAssocID="{78C78AC1-8B08-4795-B19C-92FC8DE24472}" presName="compositeB" presStyleCnt="0"/>
      <dgm:spPr/>
    </dgm:pt>
    <dgm:pt modelId="{8A01FC96-874E-4BC4-AACC-3B55C7AAAF1F}" type="pres">
      <dgm:prSet presAssocID="{78C78AC1-8B08-4795-B19C-92FC8DE24472}" presName="textB" presStyleLbl="revTx" presStyleIdx="11" presStyleCnt="12">
        <dgm:presLayoutVars>
          <dgm:bulletEnabled val="1"/>
        </dgm:presLayoutVars>
      </dgm:prSet>
      <dgm:spPr/>
      <dgm:t>
        <a:bodyPr/>
        <a:lstStyle/>
        <a:p>
          <a:endParaRPr lang="en-US"/>
        </a:p>
      </dgm:t>
    </dgm:pt>
    <dgm:pt modelId="{B4FD5011-AF25-42E3-9990-2D7ED3978AC0}" type="pres">
      <dgm:prSet presAssocID="{78C78AC1-8B08-4795-B19C-92FC8DE24472}" presName="circleB" presStyleLbl="node1" presStyleIdx="11" presStyleCnt="12"/>
      <dgm:spPr/>
    </dgm:pt>
    <dgm:pt modelId="{5B74F88C-4D17-4400-8722-7A72C96E3843}" type="pres">
      <dgm:prSet presAssocID="{78C78AC1-8B08-4795-B19C-92FC8DE24472}" presName="spaceB" presStyleCnt="0"/>
      <dgm:spPr/>
    </dgm:pt>
  </dgm:ptLst>
  <dgm:cxnLst>
    <dgm:cxn modelId="{6EB71E71-0181-44FB-B6A5-14DF7591316C}" type="presOf" srcId="{CFB86696-9B8A-4B22-A74B-B975D504664D}" destId="{45D7B78F-08C6-49A6-9668-CAEED41880D5}" srcOrd="0" destOrd="0" presId="urn:microsoft.com/office/officeart/2005/8/layout/hProcess11"/>
    <dgm:cxn modelId="{15FB8162-E140-4E77-B23E-FB144AE82707}" srcId="{58BE5078-1FB6-4AD8-A3C5-C27CBF4D1612}" destId="{59D7189A-78CF-4F91-A08A-1B29AD5EECAD}" srcOrd="5" destOrd="0" parTransId="{7B5AB22B-5532-43A5-A8BE-140F82B47CAA}" sibTransId="{093595C1-3306-4DE6-865C-FE8A83E7E034}"/>
    <dgm:cxn modelId="{466EF9EA-3520-4B74-BB07-B960752715EE}" type="presOf" srcId="{E37729EC-261E-4B21-944E-CBE860E4AE60}" destId="{96994E44-8C93-4482-9D0A-2D303B388EE6}" srcOrd="0" destOrd="0" presId="urn:microsoft.com/office/officeart/2005/8/layout/hProcess11"/>
    <dgm:cxn modelId="{AB9F83E9-5D5C-4C5E-9DE3-896B53142382}" type="presOf" srcId="{C791B81C-179D-44F2-92E7-886C8FE1A705}" destId="{0DDFA01E-8FE3-4907-86C4-93F357074776}" srcOrd="0" destOrd="0" presId="urn:microsoft.com/office/officeart/2005/8/layout/hProcess11"/>
    <dgm:cxn modelId="{859133D7-C4E4-44F2-85A8-7AE7A7928A0E}" srcId="{58BE5078-1FB6-4AD8-A3C5-C27CBF4D1612}" destId="{96DBE516-866B-48DC-A954-97096F339CB5}" srcOrd="3" destOrd="0" parTransId="{2CEAAE9C-8A8E-4434-8119-76CE34299DBE}" sibTransId="{3F77C74C-EC9A-46FB-82A6-7CE62DD2394C}"/>
    <dgm:cxn modelId="{A71F25D1-19EF-4340-BCAA-64BA12475945}" srcId="{58BE5078-1FB6-4AD8-A3C5-C27CBF4D1612}" destId="{E37729EC-261E-4B21-944E-CBE860E4AE60}" srcOrd="7" destOrd="0" parTransId="{56027BE8-6BA1-4B9C-AB1E-8DD60C0BD54F}" sibTransId="{85D8EC99-BDE1-4970-B69D-441B9C604AB3}"/>
    <dgm:cxn modelId="{342EB888-74DD-47D6-B689-AB8082F1C0E0}" type="presOf" srcId="{053EA485-279C-4DCD-8B93-485FAC534185}" destId="{2C6C407A-2978-4901-8A00-DA23A9533982}" srcOrd="0" destOrd="0" presId="urn:microsoft.com/office/officeart/2005/8/layout/hProcess11"/>
    <dgm:cxn modelId="{B32B37E7-BBF5-4D7A-B147-E873C2E05F01}" srcId="{58BE5078-1FB6-4AD8-A3C5-C27CBF4D1612}" destId="{3DCCEDC6-71EC-468A-9589-EE9DD37EF47F}" srcOrd="6" destOrd="0" parTransId="{167983DA-46E9-4E4F-97BD-17150179C67A}" sibTransId="{49FCF6A7-7230-459C-B058-E4342278D0B6}"/>
    <dgm:cxn modelId="{F0F8CCD8-2E4B-487F-9859-70CE483A4F75}" srcId="{58BE5078-1FB6-4AD8-A3C5-C27CBF4D1612}" destId="{2A841742-3A22-43FE-A289-9B83B85FF29D}" srcOrd="4" destOrd="0" parTransId="{F03C404D-2808-44E6-8D7F-D50E146AF1BD}" sibTransId="{7A1ECF20-4B5F-44BA-8276-0A3D40521CEA}"/>
    <dgm:cxn modelId="{5134124B-071D-4D53-8199-3FC45DAAE7D2}" type="presOf" srcId="{81C67924-D866-466D-89BF-D088C6B52BD2}" destId="{9522B3B9-85E4-4617-ABF3-4314912DF762}" srcOrd="0" destOrd="0" presId="urn:microsoft.com/office/officeart/2005/8/layout/hProcess11"/>
    <dgm:cxn modelId="{C13C117F-7B0D-4CF4-803E-C6420745E5C9}" srcId="{58BE5078-1FB6-4AD8-A3C5-C27CBF4D1612}" destId="{CBF481FA-944F-4170-9D32-8128349D8F26}" srcOrd="0" destOrd="0" parTransId="{052B6B72-2BC9-40F6-B0AE-7490393CDF4E}" sibTransId="{7AF16EB8-E64D-42A4-B180-618548EC0480}"/>
    <dgm:cxn modelId="{5FFFBCB0-9755-4F3D-AF1A-FA534417E9E5}" srcId="{58BE5078-1FB6-4AD8-A3C5-C27CBF4D1612}" destId="{78C78AC1-8B08-4795-B19C-92FC8DE24472}" srcOrd="11" destOrd="0" parTransId="{CD86A5EA-8E9A-4598-8425-388D4744B6C5}" sibTransId="{7C59AB45-46F7-4CD0-8A27-7B26FA875A90}"/>
    <dgm:cxn modelId="{32E05548-A45C-4F39-B37C-38645D4AE8AC}" type="presOf" srcId="{78C78AC1-8B08-4795-B19C-92FC8DE24472}" destId="{8A01FC96-874E-4BC4-AACC-3B55C7AAAF1F}" srcOrd="0" destOrd="0" presId="urn:microsoft.com/office/officeart/2005/8/layout/hProcess11"/>
    <dgm:cxn modelId="{9F55EFD2-0C76-46E4-B74C-2805D96416FD}" srcId="{58BE5078-1FB6-4AD8-A3C5-C27CBF4D1612}" destId="{81C67924-D866-466D-89BF-D088C6B52BD2}" srcOrd="8" destOrd="0" parTransId="{D611181C-111A-4B3D-848C-7B423CA544A4}" sibTransId="{AC97880F-9907-4AD1-9862-4064865CF33B}"/>
    <dgm:cxn modelId="{3FC6AE06-FB5D-4DC5-945B-D87750FDF8D6}" srcId="{58BE5078-1FB6-4AD8-A3C5-C27CBF4D1612}" destId="{CFB86696-9B8A-4B22-A74B-B975D504664D}" srcOrd="1" destOrd="0" parTransId="{F14B7856-F520-4937-9537-9CF0115961BE}" sibTransId="{EE3CECFB-6DB0-47A5-AC3D-599AAE0C732B}"/>
    <dgm:cxn modelId="{F3610F3C-64EA-450D-8FD0-6D96AE52611E}" srcId="{58BE5078-1FB6-4AD8-A3C5-C27CBF4D1612}" destId="{053EA485-279C-4DCD-8B93-485FAC534185}" srcOrd="2" destOrd="0" parTransId="{68C81B57-6C90-4828-BECE-71F5AC0EC184}" sibTransId="{9A5BD2FD-8579-436C-95AF-66AA15518334}"/>
    <dgm:cxn modelId="{C1EE815E-FDE4-4C52-94DE-E2B46BEEE045}" type="presOf" srcId="{58BE5078-1FB6-4AD8-A3C5-C27CBF4D1612}" destId="{D897DAF8-C437-453E-8535-683DDFA87A8B}" srcOrd="0" destOrd="0" presId="urn:microsoft.com/office/officeart/2005/8/layout/hProcess11"/>
    <dgm:cxn modelId="{35BDC96F-AABE-4644-8A91-EB3160B1CA4B}" type="presOf" srcId="{3DCCEDC6-71EC-468A-9589-EE9DD37EF47F}" destId="{1FCE138E-D623-485F-AC5B-13C25F05F913}" srcOrd="0" destOrd="0" presId="urn:microsoft.com/office/officeart/2005/8/layout/hProcess11"/>
    <dgm:cxn modelId="{18455486-B668-4841-A0BA-7468BC389D88}" srcId="{58BE5078-1FB6-4AD8-A3C5-C27CBF4D1612}" destId="{C791B81C-179D-44F2-92E7-886C8FE1A705}" srcOrd="10" destOrd="0" parTransId="{266CD1E1-DC48-45DD-A99D-60F98D0E715C}" sibTransId="{87209BA6-E093-4203-8FF0-9EEDD7E8F71D}"/>
    <dgm:cxn modelId="{C4F2B381-E390-4379-81D2-F7EA1BB687E9}" type="presOf" srcId="{96DBE516-866B-48DC-A954-97096F339CB5}" destId="{3012C2EA-11C0-49FE-974B-F3940CF00C67}" srcOrd="0" destOrd="0" presId="urn:microsoft.com/office/officeart/2005/8/layout/hProcess11"/>
    <dgm:cxn modelId="{513D3065-8EAE-45DB-94D6-57AA6920AE77}" type="presOf" srcId="{2A841742-3A22-43FE-A289-9B83B85FF29D}" destId="{6214C3D5-38A1-44F7-8EA7-5B23E8017301}" srcOrd="0" destOrd="0" presId="urn:microsoft.com/office/officeart/2005/8/layout/hProcess11"/>
    <dgm:cxn modelId="{A5A7CB71-A490-4739-989A-BDC9452EA5CF}" type="presOf" srcId="{59D7189A-78CF-4F91-A08A-1B29AD5EECAD}" destId="{D81AF74F-5127-4084-9239-EB74A8C0DFFB}" srcOrd="0" destOrd="0" presId="urn:microsoft.com/office/officeart/2005/8/layout/hProcess11"/>
    <dgm:cxn modelId="{161F9F19-6EC7-4912-BA96-C02E7ED16CF1}" type="presOf" srcId="{CBF481FA-944F-4170-9D32-8128349D8F26}" destId="{73480280-7627-4B21-B022-49355F5C3BA8}" srcOrd="0" destOrd="0" presId="urn:microsoft.com/office/officeart/2005/8/layout/hProcess11"/>
    <dgm:cxn modelId="{2F342908-F3A4-400E-BB49-50487202AF2C}" srcId="{58BE5078-1FB6-4AD8-A3C5-C27CBF4D1612}" destId="{7A0A4190-EC6D-4099-81CF-E769E45F5561}" srcOrd="9" destOrd="0" parTransId="{613F1F3E-9C37-4120-A161-B6C9AC231064}" sibTransId="{CCFFA2DE-3600-43ED-8CE2-2EC42D6531DE}"/>
    <dgm:cxn modelId="{3CFEB9DB-D4FB-46CA-A75C-CA27BBB439F7}" type="presOf" srcId="{7A0A4190-EC6D-4099-81CF-E769E45F5561}" destId="{EEDC1753-1799-41DE-A89C-635CDD066258}" srcOrd="0" destOrd="0" presId="urn:microsoft.com/office/officeart/2005/8/layout/hProcess11"/>
    <dgm:cxn modelId="{BDF65FD2-F2D7-4EB6-89F1-A2073B2E8768}" type="presParOf" srcId="{D897DAF8-C437-453E-8535-683DDFA87A8B}" destId="{9C7C88CA-2E3E-41E0-A2D3-312FDFBA73F0}" srcOrd="0" destOrd="0" presId="urn:microsoft.com/office/officeart/2005/8/layout/hProcess11"/>
    <dgm:cxn modelId="{062DBAE9-CE2C-471C-B8B0-A57D5893B273}" type="presParOf" srcId="{D897DAF8-C437-453E-8535-683DDFA87A8B}" destId="{6926C751-8553-40A8-BF40-E09758DBD1CB}" srcOrd="1" destOrd="0" presId="urn:microsoft.com/office/officeart/2005/8/layout/hProcess11"/>
    <dgm:cxn modelId="{AF6FF32A-6D08-47F9-B30E-4613A3C04CA9}" type="presParOf" srcId="{6926C751-8553-40A8-BF40-E09758DBD1CB}" destId="{3CECB838-F7CA-42AF-935C-336DBBE947C7}" srcOrd="0" destOrd="0" presId="urn:microsoft.com/office/officeart/2005/8/layout/hProcess11"/>
    <dgm:cxn modelId="{5F3A263C-3C25-43FF-8B6D-5F27932F39C4}" type="presParOf" srcId="{3CECB838-F7CA-42AF-935C-336DBBE947C7}" destId="{73480280-7627-4B21-B022-49355F5C3BA8}" srcOrd="0" destOrd="0" presId="urn:microsoft.com/office/officeart/2005/8/layout/hProcess11"/>
    <dgm:cxn modelId="{8FC39F34-0D5A-4C03-8502-278C8A41802A}" type="presParOf" srcId="{3CECB838-F7CA-42AF-935C-336DBBE947C7}" destId="{4F876F3B-5772-4DDC-9415-5056E0D5A780}" srcOrd="1" destOrd="0" presId="urn:microsoft.com/office/officeart/2005/8/layout/hProcess11"/>
    <dgm:cxn modelId="{92D3FBC9-BDFF-4AE5-86E4-B956D71D556C}" type="presParOf" srcId="{3CECB838-F7CA-42AF-935C-336DBBE947C7}" destId="{BE087FF2-887A-410D-AE3B-F492FD570DA9}" srcOrd="2" destOrd="0" presId="urn:microsoft.com/office/officeart/2005/8/layout/hProcess11"/>
    <dgm:cxn modelId="{E8929826-3937-47B2-9E64-84F15270ABE4}" type="presParOf" srcId="{6926C751-8553-40A8-BF40-E09758DBD1CB}" destId="{312DAD37-E46F-4530-9F1A-417772A02EDA}" srcOrd="1" destOrd="0" presId="urn:microsoft.com/office/officeart/2005/8/layout/hProcess11"/>
    <dgm:cxn modelId="{F23106D2-8855-40BF-A8E4-C6AC787A643D}" type="presParOf" srcId="{6926C751-8553-40A8-BF40-E09758DBD1CB}" destId="{3BE24718-0FFB-4188-BE3B-C20CA414AE9E}" srcOrd="2" destOrd="0" presId="urn:microsoft.com/office/officeart/2005/8/layout/hProcess11"/>
    <dgm:cxn modelId="{7BA596B7-5E5A-4A1C-A5FE-C67D9833A6FA}" type="presParOf" srcId="{3BE24718-0FFB-4188-BE3B-C20CA414AE9E}" destId="{45D7B78F-08C6-49A6-9668-CAEED41880D5}" srcOrd="0" destOrd="0" presId="urn:microsoft.com/office/officeart/2005/8/layout/hProcess11"/>
    <dgm:cxn modelId="{8FC6DBD7-95E9-4EC7-A160-04CB0B4BF454}" type="presParOf" srcId="{3BE24718-0FFB-4188-BE3B-C20CA414AE9E}" destId="{2ECB51FF-AC1A-4F7D-9C77-4B4450F7DF8D}" srcOrd="1" destOrd="0" presId="urn:microsoft.com/office/officeart/2005/8/layout/hProcess11"/>
    <dgm:cxn modelId="{DF470787-F32E-4AF3-867D-AB11F4B5295F}" type="presParOf" srcId="{3BE24718-0FFB-4188-BE3B-C20CA414AE9E}" destId="{D252067A-D7F5-4139-A110-11BDC0A8D7D7}" srcOrd="2" destOrd="0" presId="urn:microsoft.com/office/officeart/2005/8/layout/hProcess11"/>
    <dgm:cxn modelId="{869A5B28-4E30-4938-A8F7-E295F473375C}" type="presParOf" srcId="{6926C751-8553-40A8-BF40-E09758DBD1CB}" destId="{928AB5AE-1B21-447E-B192-154050CC4F0C}" srcOrd="3" destOrd="0" presId="urn:microsoft.com/office/officeart/2005/8/layout/hProcess11"/>
    <dgm:cxn modelId="{A3266CEC-C650-417D-8247-9CF2DA86CCE5}" type="presParOf" srcId="{6926C751-8553-40A8-BF40-E09758DBD1CB}" destId="{81EC7714-6DBC-4D01-A36F-83BE7A84C665}" srcOrd="4" destOrd="0" presId="urn:microsoft.com/office/officeart/2005/8/layout/hProcess11"/>
    <dgm:cxn modelId="{809DA6C6-4DF0-4DE2-A6CE-F4945CDB0BE9}" type="presParOf" srcId="{81EC7714-6DBC-4D01-A36F-83BE7A84C665}" destId="{2C6C407A-2978-4901-8A00-DA23A9533982}" srcOrd="0" destOrd="0" presId="urn:microsoft.com/office/officeart/2005/8/layout/hProcess11"/>
    <dgm:cxn modelId="{C8DBB5BE-1150-458F-884B-1A1ABE50F746}" type="presParOf" srcId="{81EC7714-6DBC-4D01-A36F-83BE7A84C665}" destId="{ACF66F3E-1059-459D-B5E1-59375D54976C}" srcOrd="1" destOrd="0" presId="urn:microsoft.com/office/officeart/2005/8/layout/hProcess11"/>
    <dgm:cxn modelId="{37418A49-3F1B-4D8F-941A-601A993E9BE7}" type="presParOf" srcId="{81EC7714-6DBC-4D01-A36F-83BE7A84C665}" destId="{E171094B-F331-41FE-AE34-D74568E8B439}" srcOrd="2" destOrd="0" presId="urn:microsoft.com/office/officeart/2005/8/layout/hProcess11"/>
    <dgm:cxn modelId="{97D34AAD-C1DC-4F9C-9453-06EC2A14FFAD}" type="presParOf" srcId="{6926C751-8553-40A8-BF40-E09758DBD1CB}" destId="{446749A3-BE88-4379-9744-09D362254296}" srcOrd="5" destOrd="0" presId="urn:microsoft.com/office/officeart/2005/8/layout/hProcess11"/>
    <dgm:cxn modelId="{5B671896-9142-4DD4-B470-C5F2C5D94BBE}" type="presParOf" srcId="{6926C751-8553-40A8-BF40-E09758DBD1CB}" destId="{6B0E01C1-1991-4132-871C-2ACDC647069B}" srcOrd="6" destOrd="0" presId="urn:microsoft.com/office/officeart/2005/8/layout/hProcess11"/>
    <dgm:cxn modelId="{B1E1A45C-1564-42AF-B517-CC7A49680B07}" type="presParOf" srcId="{6B0E01C1-1991-4132-871C-2ACDC647069B}" destId="{3012C2EA-11C0-49FE-974B-F3940CF00C67}" srcOrd="0" destOrd="0" presId="urn:microsoft.com/office/officeart/2005/8/layout/hProcess11"/>
    <dgm:cxn modelId="{EB314904-5319-40C1-934B-3D10B0FF72DC}" type="presParOf" srcId="{6B0E01C1-1991-4132-871C-2ACDC647069B}" destId="{C067B242-5237-47CA-8C8B-410B92200413}" srcOrd="1" destOrd="0" presId="urn:microsoft.com/office/officeart/2005/8/layout/hProcess11"/>
    <dgm:cxn modelId="{30CFAEEF-04F0-4887-B1D0-5A8384D1292B}" type="presParOf" srcId="{6B0E01C1-1991-4132-871C-2ACDC647069B}" destId="{E0AC6936-867F-4A6C-852E-FB1772A253C1}" srcOrd="2" destOrd="0" presId="urn:microsoft.com/office/officeart/2005/8/layout/hProcess11"/>
    <dgm:cxn modelId="{F65DDEFD-05EA-4AA3-820A-4DB31955589D}" type="presParOf" srcId="{6926C751-8553-40A8-BF40-E09758DBD1CB}" destId="{503A4E07-A48F-460E-8E96-29777F52D5E3}" srcOrd="7" destOrd="0" presId="urn:microsoft.com/office/officeart/2005/8/layout/hProcess11"/>
    <dgm:cxn modelId="{02AE2135-8B0F-4BD5-8A5E-0F62E56FFC5E}" type="presParOf" srcId="{6926C751-8553-40A8-BF40-E09758DBD1CB}" destId="{2E6352F0-9103-47F9-B1E9-A826A1041BDC}" srcOrd="8" destOrd="0" presId="urn:microsoft.com/office/officeart/2005/8/layout/hProcess11"/>
    <dgm:cxn modelId="{C0F1311A-58A4-485D-A67B-2E6C2E7818BD}" type="presParOf" srcId="{2E6352F0-9103-47F9-B1E9-A826A1041BDC}" destId="{6214C3D5-38A1-44F7-8EA7-5B23E8017301}" srcOrd="0" destOrd="0" presId="urn:microsoft.com/office/officeart/2005/8/layout/hProcess11"/>
    <dgm:cxn modelId="{A5E185D0-81C3-45BB-9F3C-88469F5F4E47}" type="presParOf" srcId="{2E6352F0-9103-47F9-B1E9-A826A1041BDC}" destId="{F71515D9-36FE-4CF6-B999-541AF027AB12}" srcOrd="1" destOrd="0" presId="urn:microsoft.com/office/officeart/2005/8/layout/hProcess11"/>
    <dgm:cxn modelId="{6BD5F6CA-7F66-47EA-8149-A6B767F6B6F2}" type="presParOf" srcId="{2E6352F0-9103-47F9-B1E9-A826A1041BDC}" destId="{AB9256F7-309A-4E2A-8171-A62875B755CD}" srcOrd="2" destOrd="0" presId="urn:microsoft.com/office/officeart/2005/8/layout/hProcess11"/>
    <dgm:cxn modelId="{6BA3F0ED-517C-42F8-821D-C087A662A6B8}" type="presParOf" srcId="{6926C751-8553-40A8-BF40-E09758DBD1CB}" destId="{2A0DE036-2F95-457E-82C5-331807E5537B}" srcOrd="9" destOrd="0" presId="urn:microsoft.com/office/officeart/2005/8/layout/hProcess11"/>
    <dgm:cxn modelId="{549DAF70-6BAB-4D0A-BA57-59E062EAA5FF}" type="presParOf" srcId="{6926C751-8553-40A8-BF40-E09758DBD1CB}" destId="{572E881E-6D86-4F62-94EF-E6673EE28F1C}" srcOrd="10" destOrd="0" presId="urn:microsoft.com/office/officeart/2005/8/layout/hProcess11"/>
    <dgm:cxn modelId="{FC4CE7FF-8EA4-4C2A-84A3-B248D64BF258}" type="presParOf" srcId="{572E881E-6D86-4F62-94EF-E6673EE28F1C}" destId="{D81AF74F-5127-4084-9239-EB74A8C0DFFB}" srcOrd="0" destOrd="0" presId="urn:microsoft.com/office/officeart/2005/8/layout/hProcess11"/>
    <dgm:cxn modelId="{AC3D50DD-79CB-45AC-A28F-F6298C9E4CA4}" type="presParOf" srcId="{572E881E-6D86-4F62-94EF-E6673EE28F1C}" destId="{481F23D7-1AE2-4FB0-95B6-9E9AA70AAAA9}" srcOrd="1" destOrd="0" presId="urn:microsoft.com/office/officeart/2005/8/layout/hProcess11"/>
    <dgm:cxn modelId="{1688D727-9F9C-4A57-9C05-CFD4EC9A0E78}" type="presParOf" srcId="{572E881E-6D86-4F62-94EF-E6673EE28F1C}" destId="{462B96E0-27FF-4314-A6DC-FA0F18A5DFC9}" srcOrd="2" destOrd="0" presId="urn:microsoft.com/office/officeart/2005/8/layout/hProcess11"/>
    <dgm:cxn modelId="{F8F1942A-DAB8-49D9-B67B-68589574B58F}" type="presParOf" srcId="{6926C751-8553-40A8-BF40-E09758DBD1CB}" destId="{769246B6-FDB4-493B-A15D-0FA6846BF5B2}" srcOrd="11" destOrd="0" presId="urn:microsoft.com/office/officeart/2005/8/layout/hProcess11"/>
    <dgm:cxn modelId="{44695C5D-7872-4557-9D9B-4668DB0A6D71}" type="presParOf" srcId="{6926C751-8553-40A8-BF40-E09758DBD1CB}" destId="{E0D88A6C-C1FB-4353-8CE1-46EF9D17CB92}" srcOrd="12" destOrd="0" presId="urn:microsoft.com/office/officeart/2005/8/layout/hProcess11"/>
    <dgm:cxn modelId="{FC7C1294-ECD9-4A8E-801D-9979FB0E5C98}" type="presParOf" srcId="{E0D88A6C-C1FB-4353-8CE1-46EF9D17CB92}" destId="{1FCE138E-D623-485F-AC5B-13C25F05F913}" srcOrd="0" destOrd="0" presId="urn:microsoft.com/office/officeart/2005/8/layout/hProcess11"/>
    <dgm:cxn modelId="{B99A2562-C2CB-451B-8322-E127F6817982}" type="presParOf" srcId="{E0D88A6C-C1FB-4353-8CE1-46EF9D17CB92}" destId="{343289E3-1553-46E2-A062-702FB0C8E887}" srcOrd="1" destOrd="0" presId="urn:microsoft.com/office/officeart/2005/8/layout/hProcess11"/>
    <dgm:cxn modelId="{D4272B05-4691-4458-855A-F88F1AA0FB24}" type="presParOf" srcId="{E0D88A6C-C1FB-4353-8CE1-46EF9D17CB92}" destId="{9CDB0EB2-375C-47AC-BD78-1B9749A8764F}" srcOrd="2" destOrd="0" presId="urn:microsoft.com/office/officeart/2005/8/layout/hProcess11"/>
    <dgm:cxn modelId="{29756828-D181-441B-90FA-4324B04DBDD7}" type="presParOf" srcId="{6926C751-8553-40A8-BF40-E09758DBD1CB}" destId="{D5C1CED8-C03B-4359-BF0F-21FA510810DC}" srcOrd="13" destOrd="0" presId="urn:microsoft.com/office/officeart/2005/8/layout/hProcess11"/>
    <dgm:cxn modelId="{AD0E72FE-68BC-42C6-9080-65F1D090BBC6}" type="presParOf" srcId="{6926C751-8553-40A8-BF40-E09758DBD1CB}" destId="{88C6690A-7A79-45E2-B5CA-8BD0D1718D16}" srcOrd="14" destOrd="0" presId="urn:microsoft.com/office/officeart/2005/8/layout/hProcess11"/>
    <dgm:cxn modelId="{908FE4AB-E386-4B23-B191-9AD711DD0CF6}" type="presParOf" srcId="{88C6690A-7A79-45E2-B5CA-8BD0D1718D16}" destId="{96994E44-8C93-4482-9D0A-2D303B388EE6}" srcOrd="0" destOrd="0" presId="urn:microsoft.com/office/officeart/2005/8/layout/hProcess11"/>
    <dgm:cxn modelId="{C2E05209-CE2C-490B-9EB9-00B31643C9EA}" type="presParOf" srcId="{88C6690A-7A79-45E2-B5CA-8BD0D1718D16}" destId="{9C5D3D50-515C-46D8-9F0A-807FF2F10043}" srcOrd="1" destOrd="0" presId="urn:microsoft.com/office/officeart/2005/8/layout/hProcess11"/>
    <dgm:cxn modelId="{AE08B07B-8119-43DF-9F16-C0709BCC090E}" type="presParOf" srcId="{88C6690A-7A79-45E2-B5CA-8BD0D1718D16}" destId="{34F8AE40-485F-4DF6-887F-1F89E9015856}" srcOrd="2" destOrd="0" presId="urn:microsoft.com/office/officeart/2005/8/layout/hProcess11"/>
    <dgm:cxn modelId="{3126BC04-7FE1-4343-87C1-26D6EE4AC008}" type="presParOf" srcId="{6926C751-8553-40A8-BF40-E09758DBD1CB}" destId="{2E0EA3FC-9385-4C85-B5F5-F3ADA8370B5A}" srcOrd="15" destOrd="0" presId="urn:microsoft.com/office/officeart/2005/8/layout/hProcess11"/>
    <dgm:cxn modelId="{BDD31A7B-2074-4F4B-B569-AB27252CEAC1}" type="presParOf" srcId="{6926C751-8553-40A8-BF40-E09758DBD1CB}" destId="{C9E23332-BDAF-4929-AF71-AC9E95F5F601}" srcOrd="16" destOrd="0" presId="urn:microsoft.com/office/officeart/2005/8/layout/hProcess11"/>
    <dgm:cxn modelId="{CD71E545-786F-492D-800C-D24CBB2063E1}" type="presParOf" srcId="{C9E23332-BDAF-4929-AF71-AC9E95F5F601}" destId="{9522B3B9-85E4-4617-ABF3-4314912DF762}" srcOrd="0" destOrd="0" presId="urn:microsoft.com/office/officeart/2005/8/layout/hProcess11"/>
    <dgm:cxn modelId="{67C7A708-DC06-4F0A-8BCA-7269AA2C5E08}" type="presParOf" srcId="{C9E23332-BDAF-4929-AF71-AC9E95F5F601}" destId="{C3BE4366-0ADB-45A7-A045-F659E5A0C7A9}" srcOrd="1" destOrd="0" presId="urn:microsoft.com/office/officeart/2005/8/layout/hProcess11"/>
    <dgm:cxn modelId="{3CACCABA-E852-4AFF-9861-9D8B71C182A4}" type="presParOf" srcId="{C9E23332-BDAF-4929-AF71-AC9E95F5F601}" destId="{7D976C76-7CFB-4E04-A059-9217F38512AA}" srcOrd="2" destOrd="0" presId="urn:microsoft.com/office/officeart/2005/8/layout/hProcess11"/>
    <dgm:cxn modelId="{461722AE-D21B-4B8A-AB50-4B7107877F16}" type="presParOf" srcId="{6926C751-8553-40A8-BF40-E09758DBD1CB}" destId="{40D41B4F-CF49-4AF6-91B7-EC69B0291EF9}" srcOrd="17" destOrd="0" presId="urn:microsoft.com/office/officeart/2005/8/layout/hProcess11"/>
    <dgm:cxn modelId="{B6A5274F-777E-440B-AF8E-352F8C0D2920}" type="presParOf" srcId="{6926C751-8553-40A8-BF40-E09758DBD1CB}" destId="{39ACAC30-1F51-48D2-86AC-F462FE3883E6}" srcOrd="18" destOrd="0" presId="urn:microsoft.com/office/officeart/2005/8/layout/hProcess11"/>
    <dgm:cxn modelId="{079F4C23-55BE-4B22-AFAF-5F42ECF9853C}" type="presParOf" srcId="{39ACAC30-1F51-48D2-86AC-F462FE3883E6}" destId="{EEDC1753-1799-41DE-A89C-635CDD066258}" srcOrd="0" destOrd="0" presId="urn:microsoft.com/office/officeart/2005/8/layout/hProcess11"/>
    <dgm:cxn modelId="{7962C8E3-B21D-47DF-99A6-0A84F02323B6}" type="presParOf" srcId="{39ACAC30-1F51-48D2-86AC-F462FE3883E6}" destId="{177AB24C-93F1-4453-A808-547E47301989}" srcOrd="1" destOrd="0" presId="urn:microsoft.com/office/officeart/2005/8/layout/hProcess11"/>
    <dgm:cxn modelId="{D43AE90F-713D-4CD9-9995-70445C9D12C3}" type="presParOf" srcId="{39ACAC30-1F51-48D2-86AC-F462FE3883E6}" destId="{A4C65054-5F03-4F32-BB33-65963F4767A5}" srcOrd="2" destOrd="0" presId="urn:microsoft.com/office/officeart/2005/8/layout/hProcess11"/>
    <dgm:cxn modelId="{AE9D4AEC-552D-4C30-BD14-1C0DF627C862}" type="presParOf" srcId="{6926C751-8553-40A8-BF40-E09758DBD1CB}" destId="{65151F79-B678-4C40-9BA9-65CB6A17F8ED}" srcOrd="19" destOrd="0" presId="urn:microsoft.com/office/officeart/2005/8/layout/hProcess11"/>
    <dgm:cxn modelId="{AE8DAA6C-F977-4058-9DF3-0B772FF25CB1}" type="presParOf" srcId="{6926C751-8553-40A8-BF40-E09758DBD1CB}" destId="{7B65A0DE-CF32-4786-AEE8-5938C82EC5BF}" srcOrd="20" destOrd="0" presId="urn:microsoft.com/office/officeart/2005/8/layout/hProcess11"/>
    <dgm:cxn modelId="{3B5497BB-884D-4705-B57A-E820BCAB2B3C}" type="presParOf" srcId="{7B65A0DE-CF32-4786-AEE8-5938C82EC5BF}" destId="{0DDFA01E-8FE3-4907-86C4-93F357074776}" srcOrd="0" destOrd="0" presId="urn:microsoft.com/office/officeart/2005/8/layout/hProcess11"/>
    <dgm:cxn modelId="{69A87691-646E-4E1B-9CEE-4C5CCB9D4D6D}" type="presParOf" srcId="{7B65A0DE-CF32-4786-AEE8-5938C82EC5BF}" destId="{BA73BD82-67A7-468F-BF56-15C879CC2081}" srcOrd="1" destOrd="0" presId="urn:microsoft.com/office/officeart/2005/8/layout/hProcess11"/>
    <dgm:cxn modelId="{BA108C33-8D1C-4174-9C5F-F5B035E1D57D}" type="presParOf" srcId="{7B65A0DE-CF32-4786-AEE8-5938C82EC5BF}" destId="{6E06AA35-8D3E-4C76-99FD-54E2065AA201}" srcOrd="2" destOrd="0" presId="urn:microsoft.com/office/officeart/2005/8/layout/hProcess11"/>
    <dgm:cxn modelId="{F84FD7B2-8965-4667-9B96-1C8AFBA0BA0E}" type="presParOf" srcId="{6926C751-8553-40A8-BF40-E09758DBD1CB}" destId="{9D2422F2-3D53-4E35-8C00-D6626B4B6EFF}" srcOrd="21" destOrd="0" presId="urn:microsoft.com/office/officeart/2005/8/layout/hProcess11"/>
    <dgm:cxn modelId="{344CB23A-D7A2-4E95-9F43-945602BA1C87}" type="presParOf" srcId="{6926C751-8553-40A8-BF40-E09758DBD1CB}" destId="{5A4F1C27-CFF5-4F01-A092-9B497AB3B4ED}" srcOrd="22" destOrd="0" presId="urn:microsoft.com/office/officeart/2005/8/layout/hProcess11"/>
    <dgm:cxn modelId="{2E61EFAC-CA0C-4B6F-98FE-460DE7702BCC}" type="presParOf" srcId="{5A4F1C27-CFF5-4F01-A092-9B497AB3B4ED}" destId="{8A01FC96-874E-4BC4-AACC-3B55C7AAAF1F}" srcOrd="0" destOrd="0" presId="urn:microsoft.com/office/officeart/2005/8/layout/hProcess11"/>
    <dgm:cxn modelId="{4C98208A-A000-4368-B91E-7D8300068BF1}" type="presParOf" srcId="{5A4F1C27-CFF5-4F01-A092-9B497AB3B4ED}" destId="{B4FD5011-AF25-42E3-9990-2D7ED3978AC0}" srcOrd="1" destOrd="0" presId="urn:microsoft.com/office/officeart/2005/8/layout/hProcess11"/>
    <dgm:cxn modelId="{B04B5CD9-88EA-45D7-9501-265687CEBF30}" type="presParOf" srcId="{5A4F1C27-CFF5-4F01-A092-9B497AB3B4ED}" destId="{5B74F88C-4D17-4400-8722-7A72C96E384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24507-C126-8B49-A471-A3A614621CCB}">
      <dsp:nvSpPr>
        <dsp:cNvPr id="0" name=""/>
        <dsp:cNvSpPr/>
      </dsp:nvSpPr>
      <dsp:spPr>
        <a:xfrm>
          <a:off x="1161255" y="1530181"/>
          <a:ext cx="2081054" cy="2167485"/>
        </a:xfrm>
        <a:prstGeom prst="ellipse">
          <a:avLst/>
        </a:prstGeom>
        <a:solidFill>
          <a:srgbClr val="E7E6E6"/>
        </a:solidFill>
        <a:ln w="38100">
          <a:solidFill>
            <a:sysClr val="windowText" lastClr="000000">
              <a:lumMod val="50000"/>
              <a:lumOff val="50000"/>
            </a:sysClr>
          </a:solid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buNone/>
          </a:pPr>
          <a:r>
            <a:rPr lang="en-US" sz="2200" b="1" kern="1200" dirty="0" err="1">
              <a:solidFill>
                <a:sysClr val="windowText" lastClr="000000"/>
              </a:solidFill>
              <a:latin typeface="Arial Narrow" charset="0"/>
              <a:ea typeface="+mn-ea"/>
              <a:cs typeface="+mn-cs"/>
            </a:rPr>
            <a:t>Nilai</a:t>
          </a:r>
          <a:r>
            <a:rPr lang="en-US" sz="2200" b="1" kern="1200" dirty="0">
              <a:solidFill>
                <a:sysClr val="windowText" lastClr="000000"/>
              </a:solidFill>
              <a:latin typeface="Arial Narrow" charset="0"/>
              <a:ea typeface="+mn-ea"/>
              <a:cs typeface="+mn-cs"/>
            </a:rPr>
            <a:t> </a:t>
          </a:r>
          <a:r>
            <a:rPr lang="en-US" sz="2200" b="1" kern="1200" dirty="0" err="1">
              <a:solidFill>
                <a:sysClr val="windowText" lastClr="000000"/>
              </a:solidFill>
              <a:latin typeface="Arial Narrow" charset="0"/>
              <a:ea typeface="+mn-ea"/>
              <a:cs typeface="+mn-cs"/>
            </a:rPr>
            <a:t>Utama</a:t>
          </a:r>
          <a:r>
            <a:rPr lang="en-US" sz="2200" b="1" kern="1200" dirty="0">
              <a:solidFill>
                <a:sysClr val="windowText" lastClr="000000"/>
              </a:solidFill>
              <a:latin typeface="Arial Narrow" charset="0"/>
              <a:ea typeface="+mn-ea"/>
              <a:cs typeface="+mn-cs"/>
            </a:rPr>
            <a:t> </a:t>
          </a:r>
        </a:p>
      </dsp:txBody>
      <dsp:txXfrm>
        <a:off x="1466018" y="1847602"/>
        <a:ext cx="1471528" cy="1532643"/>
      </dsp:txXfrm>
    </dsp:sp>
    <dsp:sp modelId="{412772F7-12FA-394C-9D55-59FA8735D1A0}">
      <dsp:nvSpPr>
        <dsp:cNvPr id="0" name=""/>
        <dsp:cNvSpPr/>
      </dsp:nvSpPr>
      <dsp:spPr>
        <a:xfrm>
          <a:off x="1421698" y="263484"/>
          <a:ext cx="1560168" cy="1560168"/>
        </a:xfrm>
        <a:prstGeom prst="ellipse">
          <a:avLst/>
        </a:prstGeom>
        <a:solidFill>
          <a:schemeClr val="accent5">
            <a:lumMod val="20000"/>
            <a:lumOff val="8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None/>
          </a:pPr>
          <a:r>
            <a:rPr lang="en-US" sz="1800" b="1" kern="1200" dirty="0" err="1" smtClean="0">
              <a:solidFill>
                <a:schemeClr val="tx1"/>
              </a:solidFill>
              <a:effectLst>
                <a:outerShdw blurRad="38100" dist="38100" dir="2700000" algn="tl">
                  <a:srgbClr val="000000">
                    <a:alpha val="43137"/>
                  </a:srgbClr>
                </a:outerShdw>
              </a:effectLst>
              <a:latin typeface="Arial Narrow" charset="0"/>
              <a:ea typeface="+mn-ea"/>
              <a:cs typeface="+mn-cs"/>
            </a:rPr>
            <a:t>Religiusitas</a:t>
          </a:r>
          <a:endParaRPr lang="en-US" sz="1800" b="1" kern="1200" dirty="0">
            <a:solidFill>
              <a:schemeClr val="tx1"/>
            </a:solidFill>
            <a:effectLst>
              <a:outerShdw blurRad="38100" dist="38100" dir="2700000" algn="tl">
                <a:srgbClr val="000000">
                  <a:alpha val="43137"/>
                </a:srgbClr>
              </a:outerShdw>
            </a:effectLst>
            <a:latin typeface="Arial Narrow" charset="0"/>
            <a:ea typeface="+mn-ea"/>
            <a:cs typeface="+mn-cs"/>
          </a:endParaRPr>
        </a:p>
      </dsp:txBody>
      <dsp:txXfrm>
        <a:off x="1650179" y="491965"/>
        <a:ext cx="1103206" cy="1103206"/>
      </dsp:txXfrm>
    </dsp:sp>
    <dsp:sp modelId="{A681AB10-BE6D-A146-83A7-5D1091F565EE}">
      <dsp:nvSpPr>
        <dsp:cNvPr id="0" name=""/>
        <dsp:cNvSpPr/>
      </dsp:nvSpPr>
      <dsp:spPr>
        <a:xfrm>
          <a:off x="2884180" y="1327836"/>
          <a:ext cx="1581725" cy="1551345"/>
        </a:xfrm>
        <a:prstGeom prst="ellipse">
          <a:avLst/>
        </a:prstGeom>
        <a:solidFill>
          <a:srgbClr val="FF00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None/>
          </a:pPr>
          <a:endParaRPr lang="en-US" sz="1800" b="1" kern="1200" dirty="0">
            <a:solidFill>
              <a:schemeClr val="tx1"/>
            </a:solidFill>
            <a:effectLst>
              <a:outerShdw blurRad="38100" dist="38100" dir="2700000" algn="tl">
                <a:srgbClr val="000000">
                  <a:alpha val="43137"/>
                </a:srgbClr>
              </a:outerShdw>
            </a:effectLst>
            <a:latin typeface="Arial Narrow" charset="0"/>
            <a:ea typeface="+mn-ea"/>
            <a:cs typeface="+mn-cs"/>
          </a:endParaRPr>
        </a:p>
      </dsp:txBody>
      <dsp:txXfrm>
        <a:off x="3115818" y="1555025"/>
        <a:ext cx="1118449" cy="1096967"/>
      </dsp:txXfrm>
    </dsp:sp>
    <dsp:sp modelId="{687FBA2B-4EEC-CE4A-8B3D-EAD26FD3A224}">
      <dsp:nvSpPr>
        <dsp:cNvPr id="0" name=""/>
        <dsp:cNvSpPr/>
      </dsp:nvSpPr>
      <dsp:spPr>
        <a:xfrm>
          <a:off x="2360054" y="3088761"/>
          <a:ext cx="1560168" cy="1560168"/>
        </a:xfrm>
        <a:prstGeom prst="ellipse">
          <a:avLst/>
        </a:prstGeom>
        <a:solidFill>
          <a:srgbClr val="FFC00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795654">
            <a:lnSpc>
              <a:spcPct val="90000"/>
            </a:lnSpc>
            <a:spcBef>
              <a:spcPct val="0"/>
            </a:spcBef>
            <a:spcAft>
              <a:spcPct val="35000"/>
            </a:spcAft>
            <a:buNone/>
          </a:pPr>
          <a:endParaRPr lang="en-US" sz="1790" b="1" kern="1200" dirty="0">
            <a:solidFill>
              <a:schemeClr val="tx1"/>
            </a:solidFill>
            <a:effectLst>
              <a:outerShdw blurRad="38100" dist="38100" dir="2700000" algn="tl">
                <a:srgbClr val="000000">
                  <a:alpha val="43137"/>
                </a:srgbClr>
              </a:outerShdw>
            </a:effectLst>
            <a:latin typeface="Arial Narrow" charset="0"/>
            <a:ea typeface="+mn-ea"/>
            <a:cs typeface="+mn-cs"/>
          </a:endParaRPr>
        </a:p>
      </dsp:txBody>
      <dsp:txXfrm>
        <a:off x="2588535" y="3317242"/>
        <a:ext cx="1103206" cy="1103206"/>
      </dsp:txXfrm>
    </dsp:sp>
    <dsp:sp modelId="{A32E814E-3F49-1846-BBD1-D25A499BF5E1}">
      <dsp:nvSpPr>
        <dsp:cNvPr id="0" name=""/>
        <dsp:cNvSpPr/>
      </dsp:nvSpPr>
      <dsp:spPr>
        <a:xfrm>
          <a:off x="499633" y="3121336"/>
          <a:ext cx="1560168" cy="1560168"/>
        </a:xfrm>
        <a:prstGeom prst="ellipse">
          <a:avLst/>
        </a:prstGeom>
        <a:solidFill>
          <a:srgbClr val="00B0F0"/>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err="1">
              <a:solidFill>
                <a:schemeClr val="tx1"/>
              </a:solidFill>
              <a:effectLst>
                <a:outerShdw blurRad="38100" dist="38100" dir="2700000" algn="tl">
                  <a:srgbClr val="000000">
                    <a:alpha val="43137"/>
                  </a:srgbClr>
                </a:outerShdw>
              </a:effectLst>
              <a:latin typeface="Arial Narrow" charset="0"/>
              <a:ea typeface="+mn-ea"/>
              <a:cs typeface="+mn-cs"/>
            </a:rPr>
            <a:t>Gotong</a:t>
          </a:r>
          <a:r>
            <a:rPr lang="en-US" sz="2000" b="1" kern="1200" dirty="0">
              <a:solidFill>
                <a:schemeClr val="tx1"/>
              </a:solidFill>
              <a:effectLst>
                <a:outerShdw blurRad="38100" dist="38100" dir="2700000" algn="tl">
                  <a:srgbClr val="000000">
                    <a:alpha val="43137"/>
                  </a:srgbClr>
                </a:outerShdw>
              </a:effectLst>
              <a:latin typeface="Arial Narrow" charset="0"/>
              <a:ea typeface="+mn-ea"/>
              <a:cs typeface="+mn-cs"/>
            </a:rPr>
            <a:t> </a:t>
          </a:r>
          <a:r>
            <a:rPr lang="en-US" sz="2000" b="1" kern="1200" dirty="0" err="1">
              <a:solidFill>
                <a:schemeClr val="tx1"/>
              </a:solidFill>
              <a:effectLst>
                <a:outerShdw blurRad="38100" dist="38100" dir="2700000" algn="tl">
                  <a:srgbClr val="000000">
                    <a:alpha val="43137"/>
                  </a:srgbClr>
                </a:outerShdw>
              </a:effectLst>
              <a:latin typeface="Arial Narrow" charset="0"/>
              <a:ea typeface="+mn-ea"/>
              <a:cs typeface="+mn-cs"/>
            </a:rPr>
            <a:t>Royong</a:t>
          </a:r>
          <a:endParaRPr lang="en-US" sz="2000" b="1" kern="1200" dirty="0">
            <a:solidFill>
              <a:schemeClr val="tx1"/>
            </a:solidFill>
            <a:effectLst>
              <a:outerShdw blurRad="38100" dist="38100" dir="2700000" algn="tl">
                <a:srgbClr val="000000">
                  <a:alpha val="43137"/>
                </a:srgbClr>
              </a:outerShdw>
            </a:effectLst>
            <a:latin typeface="Arial Narrow" charset="0"/>
            <a:ea typeface="+mn-ea"/>
            <a:cs typeface="+mn-cs"/>
          </a:endParaRPr>
        </a:p>
      </dsp:txBody>
      <dsp:txXfrm>
        <a:off x="728114" y="3349817"/>
        <a:ext cx="1103206" cy="1103206"/>
      </dsp:txXfrm>
    </dsp:sp>
    <dsp:sp modelId="{64D7F840-2F63-7B48-A407-1AA706A3D569}">
      <dsp:nvSpPr>
        <dsp:cNvPr id="0" name=""/>
        <dsp:cNvSpPr/>
      </dsp:nvSpPr>
      <dsp:spPr>
        <a:xfrm>
          <a:off x="-67842" y="1323416"/>
          <a:ext cx="1560168" cy="1560168"/>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err="1">
              <a:solidFill>
                <a:schemeClr val="tx1"/>
              </a:solidFill>
              <a:effectLst>
                <a:outerShdw blurRad="38100" dist="38100" dir="2700000" algn="tl">
                  <a:srgbClr val="000000">
                    <a:alpha val="43137"/>
                  </a:srgbClr>
                </a:outerShdw>
              </a:effectLst>
              <a:latin typeface="Arial Narrow" charset="0"/>
              <a:ea typeface="+mn-ea"/>
              <a:cs typeface="+mn-cs"/>
            </a:rPr>
            <a:t>Integritas</a:t>
          </a:r>
          <a:endParaRPr lang="en-US" sz="2000" b="1" kern="1200" dirty="0">
            <a:solidFill>
              <a:schemeClr val="tx1"/>
            </a:solidFill>
            <a:effectLst>
              <a:outerShdw blurRad="38100" dist="38100" dir="2700000" algn="tl">
                <a:srgbClr val="000000">
                  <a:alpha val="43137"/>
                </a:srgbClr>
              </a:outerShdw>
            </a:effectLst>
            <a:latin typeface="Arial Narrow" charset="0"/>
            <a:ea typeface="+mn-ea"/>
            <a:cs typeface="+mn-cs"/>
          </a:endParaRPr>
        </a:p>
      </dsp:txBody>
      <dsp:txXfrm>
        <a:off x="160639" y="1551897"/>
        <a:ext cx="1103206" cy="1103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D52F9-6D02-6442-8684-429471C722F9}">
      <dsp:nvSpPr>
        <dsp:cNvPr id="0" name=""/>
        <dsp:cNvSpPr/>
      </dsp:nvSpPr>
      <dsp:spPr>
        <a:xfrm>
          <a:off x="1623219" y="0"/>
          <a:ext cx="5668962" cy="5668962"/>
        </a:xfrm>
        <a:prstGeom prst="ellips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smtClean="0">
              <a:latin typeface="Bernard MT Condensed" charset="0"/>
              <a:ea typeface="Bernard MT Condensed" charset="0"/>
              <a:cs typeface="Bernard MT Condensed" charset="0"/>
            </a:rPr>
            <a:t>Imbas</a:t>
          </a:r>
          <a:endParaRPr lang="en-US" sz="2800" kern="1200" dirty="0">
            <a:latin typeface="Bernard MT Condensed" charset="0"/>
            <a:ea typeface="Bernard MT Condensed" charset="0"/>
            <a:cs typeface="Bernard MT Condensed" charset="0"/>
          </a:endParaRPr>
        </a:p>
      </dsp:txBody>
      <dsp:txXfrm>
        <a:off x="3665179" y="283448"/>
        <a:ext cx="1585041" cy="850344"/>
      </dsp:txXfrm>
    </dsp:sp>
    <dsp:sp modelId="{9E62193F-1914-034C-B9DC-DF26DFEED590}">
      <dsp:nvSpPr>
        <dsp:cNvPr id="0" name=""/>
        <dsp:cNvSpPr/>
      </dsp:nvSpPr>
      <dsp:spPr>
        <a:xfrm>
          <a:off x="2190115" y="1133792"/>
          <a:ext cx="4535169" cy="4535169"/>
        </a:xfrm>
        <a:prstGeom prst="ellipse">
          <a:avLst/>
        </a:prstGeom>
        <a:solidFill>
          <a:schemeClr val="accent4">
            <a:hueOff val="-1488257"/>
            <a:satOff val="8966"/>
            <a:lumOff val="71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latin typeface="Bernard MT Condensed" charset="0"/>
              <a:ea typeface="Bernard MT Condensed" charset="0"/>
              <a:cs typeface="Bernard MT Condensed" charset="0"/>
            </a:rPr>
            <a:t>Model</a:t>
          </a:r>
          <a:endParaRPr lang="en-US" sz="2800" kern="1200" dirty="0">
            <a:latin typeface="Bernard MT Condensed" charset="0"/>
            <a:ea typeface="Bernard MT Condensed" charset="0"/>
            <a:cs typeface="Bernard MT Condensed" charset="0"/>
          </a:endParaRPr>
        </a:p>
      </dsp:txBody>
      <dsp:txXfrm>
        <a:off x="3665179" y="1405902"/>
        <a:ext cx="1585041" cy="816330"/>
      </dsp:txXfrm>
    </dsp:sp>
    <dsp:sp modelId="{16435BBB-19BA-3A42-A801-271C7C866335}">
      <dsp:nvSpPr>
        <dsp:cNvPr id="0" name=""/>
        <dsp:cNvSpPr/>
      </dsp:nvSpPr>
      <dsp:spPr>
        <a:xfrm>
          <a:off x="2757011" y="2267584"/>
          <a:ext cx="3401377" cy="3401377"/>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extrusionH="381000"/>
      </dsp:spPr>
      <dsp:style>
        <a:lnRef idx="0">
          <a:schemeClr val="accent1"/>
        </a:lnRef>
        <a:fillRef idx="3">
          <a:schemeClr val="accent1"/>
        </a:fillRef>
        <a:effectRef idx="3">
          <a:schemeClr val="accent1"/>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err="1" smtClean="0">
              <a:latin typeface="Bernard MT Condensed" charset="0"/>
              <a:ea typeface="Bernard MT Condensed" charset="0"/>
              <a:cs typeface="Bernard MT Condensed" charset="0"/>
            </a:rPr>
            <a:t>Rujukan</a:t>
          </a:r>
          <a:endParaRPr lang="en-US" sz="2800" kern="1200" dirty="0">
            <a:latin typeface="Bernard MT Condensed" charset="0"/>
            <a:ea typeface="Bernard MT Condensed" charset="0"/>
            <a:cs typeface="Bernard MT Condensed" charset="0"/>
          </a:endParaRPr>
        </a:p>
      </dsp:txBody>
      <dsp:txXfrm>
        <a:off x="3665179" y="2522688"/>
        <a:ext cx="1585041" cy="765309"/>
      </dsp:txXfrm>
    </dsp:sp>
    <dsp:sp modelId="{E4BA3310-22CE-1A40-8191-1C53ED6004CC}">
      <dsp:nvSpPr>
        <dsp:cNvPr id="0" name=""/>
        <dsp:cNvSpPr/>
      </dsp:nvSpPr>
      <dsp:spPr>
        <a:xfrm>
          <a:off x="3338193" y="3401377"/>
          <a:ext cx="2267584" cy="2267584"/>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extrusionH="381000"/>
      </dsp:spPr>
      <dsp:style>
        <a:lnRef idx="0">
          <a:schemeClr val="accent2"/>
        </a:lnRef>
        <a:fillRef idx="3">
          <a:schemeClr val="accent2"/>
        </a:fillRef>
        <a:effectRef idx="3">
          <a:schemeClr val="accent2"/>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err="1" smtClean="0">
              <a:latin typeface="Bernard MT Condensed" charset="0"/>
              <a:ea typeface="Bernard MT Condensed" charset="0"/>
              <a:cs typeface="Bernard MT Condensed" charset="0"/>
            </a:rPr>
            <a:t>Mandiri</a:t>
          </a:r>
          <a:endParaRPr lang="en-US" sz="2800" kern="1200" dirty="0">
            <a:latin typeface="Bernard MT Condensed" charset="0"/>
            <a:ea typeface="Bernard MT Condensed" charset="0"/>
            <a:cs typeface="Bernard MT Condensed" charset="0"/>
          </a:endParaRPr>
        </a:p>
      </dsp:txBody>
      <dsp:txXfrm>
        <a:off x="3670273" y="3968273"/>
        <a:ext cx="1603424" cy="1133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C74A6-A784-4A47-AA71-1230E9561D60}">
      <dsp:nvSpPr>
        <dsp:cNvPr id="0" name=""/>
        <dsp:cNvSpPr/>
      </dsp:nvSpPr>
      <dsp:spPr>
        <a:xfrm>
          <a:off x="0" y="2125"/>
          <a:ext cx="7318525"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56AB0-E1BD-41C2-84DD-243F16676929}">
      <dsp:nvSpPr>
        <dsp:cNvPr id="0" name=""/>
        <dsp:cNvSpPr/>
      </dsp:nvSpPr>
      <dsp:spPr>
        <a:xfrm>
          <a:off x="0" y="2125"/>
          <a:ext cx="7318525" cy="72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d-ID" sz="1800" kern="1200" dirty="0">
              <a:solidFill>
                <a:sysClr val="windowText" lastClr="000000">
                  <a:hueOff val="0"/>
                  <a:satOff val="0"/>
                  <a:lumOff val="0"/>
                  <a:alphaOff val="0"/>
                </a:sysClr>
              </a:solidFill>
              <a:latin typeface="Calibri"/>
              <a:ea typeface="+mn-ea"/>
              <a:cs typeface="+mn-cs"/>
            </a:rPr>
            <a:t>Memberikan perlindungan dan keselamatan kepada </a:t>
          </a:r>
          <a:r>
            <a:rPr lang="en-ID" sz="1800" kern="1200" dirty="0" err="1">
              <a:solidFill>
                <a:sysClr val="windowText" lastClr="000000">
                  <a:hueOff val="0"/>
                  <a:satOff val="0"/>
                  <a:lumOff val="0"/>
                  <a:alphaOff val="0"/>
                </a:sysClr>
              </a:solidFill>
              <a:latin typeface="Calibri"/>
              <a:ea typeface="+mn-ea"/>
              <a:cs typeface="+mn-cs"/>
            </a:rPr>
            <a:t>siswa</a:t>
          </a:r>
          <a:r>
            <a:rPr lang="id-ID" sz="1800" kern="1200" dirty="0">
              <a:solidFill>
                <a:sysClr val="windowText" lastClr="000000">
                  <a:hueOff val="0"/>
                  <a:satOff val="0"/>
                  <a:lumOff val="0"/>
                  <a:alphaOff val="0"/>
                </a:sysClr>
              </a:solidFill>
              <a:latin typeface="Calibri"/>
              <a:ea typeface="+mn-ea"/>
              <a:cs typeface="+mn-cs"/>
            </a:rPr>
            <a:t>, guru dan tenaga pendidik lainnya dari dampak buruk bahkan kematian di sekolah</a:t>
          </a:r>
          <a:endParaRPr lang="en-US" sz="1800" kern="1200" dirty="0">
            <a:solidFill>
              <a:sysClr val="windowText" lastClr="000000">
                <a:hueOff val="0"/>
                <a:satOff val="0"/>
                <a:lumOff val="0"/>
                <a:alphaOff val="0"/>
              </a:sysClr>
            </a:solidFill>
            <a:latin typeface="Calibri"/>
            <a:ea typeface="+mn-ea"/>
            <a:cs typeface="+mn-cs"/>
          </a:endParaRPr>
        </a:p>
      </dsp:txBody>
      <dsp:txXfrm>
        <a:off x="0" y="2125"/>
        <a:ext cx="7318525" cy="724888"/>
      </dsp:txXfrm>
    </dsp:sp>
    <dsp:sp modelId="{F1A690F9-7D02-4D5B-9357-51AADE46C422}">
      <dsp:nvSpPr>
        <dsp:cNvPr id="0" name=""/>
        <dsp:cNvSpPr/>
      </dsp:nvSpPr>
      <dsp:spPr>
        <a:xfrm>
          <a:off x="0" y="727013"/>
          <a:ext cx="7318525"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05855-335B-4C76-855E-FB4BB64088B3}">
      <dsp:nvSpPr>
        <dsp:cNvPr id="0" name=""/>
        <dsp:cNvSpPr/>
      </dsp:nvSpPr>
      <dsp:spPr>
        <a:xfrm>
          <a:off x="0" y="727013"/>
          <a:ext cx="7318525" cy="72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d-ID" sz="1800" kern="1200" dirty="0">
              <a:solidFill>
                <a:sysClr val="windowText" lastClr="000000">
                  <a:hueOff val="0"/>
                  <a:satOff val="0"/>
                  <a:lumOff val="0"/>
                  <a:alphaOff val="0"/>
                </a:sysClr>
              </a:solidFill>
              <a:latin typeface="Calibri"/>
              <a:ea typeface="+mn-ea"/>
              <a:cs typeface="+mn-cs"/>
            </a:rPr>
            <a:t>Mengurangi gangguan t</a:t>
          </a:r>
          <a:r>
            <a:rPr lang="en-ID" sz="1800" kern="1200" dirty="0" err="1">
              <a:solidFill>
                <a:sysClr val="windowText" lastClr="000000">
                  <a:hueOff val="0"/>
                  <a:satOff val="0"/>
                  <a:lumOff val="0"/>
                  <a:alphaOff val="0"/>
                </a:sysClr>
              </a:solidFill>
              <a:latin typeface="Calibri"/>
              <a:ea typeface="+mn-ea"/>
              <a:cs typeface="+mn-cs"/>
            </a:rPr>
            <a:t>er</a:t>
          </a:r>
          <a:r>
            <a:rPr lang="id-ID" sz="1800" kern="1200" dirty="0">
              <a:solidFill>
                <a:sysClr val="windowText" lastClr="000000">
                  <a:hueOff val="0"/>
                  <a:satOff val="0"/>
                  <a:lumOff val="0"/>
                  <a:alphaOff val="0"/>
                </a:sysClr>
              </a:solidFill>
              <a:latin typeface="Calibri"/>
              <a:ea typeface="+mn-ea"/>
              <a:cs typeface="+mn-cs"/>
            </a:rPr>
            <a:t>h</a:t>
          </a:r>
          <a:r>
            <a:rPr lang="en-ID" sz="1800" kern="1200" dirty="0">
              <a:solidFill>
                <a:sysClr val="windowText" lastClr="000000">
                  <a:hueOff val="0"/>
                  <a:satOff val="0"/>
                  <a:lumOff val="0"/>
                  <a:alphaOff val="0"/>
                </a:sysClr>
              </a:solidFill>
              <a:latin typeface="Calibri"/>
              <a:ea typeface="+mn-ea"/>
              <a:cs typeface="+mn-cs"/>
            </a:rPr>
            <a:t>a</a:t>
          </a:r>
          <a:r>
            <a:rPr lang="id-ID" sz="1800" kern="1200" dirty="0">
              <a:solidFill>
                <a:sysClr val="windowText" lastClr="000000">
                  <a:hueOff val="0"/>
                  <a:satOff val="0"/>
                  <a:lumOff val="0"/>
                  <a:alphaOff val="0"/>
                </a:sysClr>
              </a:solidFill>
              <a:latin typeface="Calibri"/>
              <a:ea typeface="+mn-ea"/>
              <a:cs typeface="+mn-cs"/>
            </a:rPr>
            <a:t>d</a:t>
          </a:r>
          <a:r>
            <a:rPr lang="en-ID" sz="1800" kern="1200" dirty="0" err="1">
              <a:solidFill>
                <a:sysClr val="windowText" lastClr="000000">
                  <a:hueOff val="0"/>
                  <a:satOff val="0"/>
                  <a:lumOff val="0"/>
                  <a:alphaOff val="0"/>
                </a:sysClr>
              </a:solidFill>
              <a:latin typeface="Calibri"/>
              <a:ea typeface="+mn-ea"/>
              <a:cs typeface="+mn-cs"/>
            </a:rPr>
            <a:t>ap</a:t>
          </a:r>
          <a:r>
            <a:rPr lang="id-ID" sz="1800" kern="1200" dirty="0">
              <a:solidFill>
                <a:sysClr val="windowText" lastClr="000000">
                  <a:hueOff val="0"/>
                  <a:satOff val="0"/>
                  <a:lumOff val="0"/>
                  <a:alphaOff val="0"/>
                </a:sysClr>
              </a:solidFill>
              <a:latin typeface="Calibri"/>
              <a:ea typeface="+mn-ea"/>
              <a:cs typeface="+mn-cs"/>
            </a:rPr>
            <a:t> kegiatan pendidikan</a:t>
          </a:r>
          <a:r>
            <a:rPr lang="en-ID" sz="1800" kern="1200" dirty="0">
              <a:solidFill>
                <a:sysClr val="windowText" lastClr="000000">
                  <a:hueOff val="0"/>
                  <a:satOff val="0"/>
                  <a:lumOff val="0"/>
                  <a:alphaOff val="0"/>
                </a:sysClr>
              </a:solidFill>
              <a:latin typeface="Calibri"/>
              <a:ea typeface="+mn-ea"/>
              <a:cs typeface="+mn-cs"/>
            </a:rPr>
            <a:t> </a:t>
          </a:r>
          <a:r>
            <a:rPr lang="en-ID" sz="1800" kern="1200" dirty="0" err="1">
              <a:solidFill>
                <a:sysClr val="windowText" lastClr="000000">
                  <a:hueOff val="0"/>
                  <a:satOff val="0"/>
                  <a:lumOff val="0"/>
                  <a:alphaOff val="0"/>
                </a:sysClr>
              </a:solidFill>
              <a:latin typeface="Calibri"/>
              <a:ea typeface="+mn-ea"/>
              <a:cs typeface="+mn-cs"/>
            </a:rPr>
            <a:t>saat</a:t>
          </a:r>
          <a:r>
            <a:rPr lang="en-ID" sz="1800" kern="1200" dirty="0">
              <a:solidFill>
                <a:sysClr val="windowText" lastClr="000000">
                  <a:hueOff val="0"/>
                  <a:satOff val="0"/>
                  <a:lumOff val="0"/>
                  <a:alphaOff val="0"/>
                </a:sysClr>
              </a:solidFill>
              <a:latin typeface="Calibri"/>
              <a:ea typeface="+mn-ea"/>
              <a:cs typeface="+mn-cs"/>
            </a:rPr>
            <a:t> </a:t>
          </a:r>
          <a:r>
            <a:rPr lang="en-ID" sz="1800" kern="1200" dirty="0" err="1">
              <a:solidFill>
                <a:sysClr val="windowText" lastClr="000000">
                  <a:hueOff val="0"/>
                  <a:satOff val="0"/>
                  <a:lumOff val="0"/>
                  <a:alphaOff val="0"/>
                </a:sysClr>
              </a:solidFill>
              <a:latin typeface="Calibri"/>
              <a:ea typeface="+mn-ea"/>
              <a:cs typeface="+mn-cs"/>
            </a:rPr>
            <a:t>terjadi</a:t>
          </a:r>
          <a:r>
            <a:rPr lang="en-ID" sz="1800" kern="1200" dirty="0">
              <a:solidFill>
                <a:sysClr val="windowText" lastClr="000000">
                  <a:hueOff val="0"/>
                  <a:satOff val="0"/>
                  <a:lumOff val="0"/>
                  <a:alphaOff val="0"/>
                </a:sysClr>
              </a:solidFill>
              <a:latin typeface="Calibri"/>
              <a:ea typeface="+mn-ea"/>
              <a:cs typeface="+mn-cs"/>
            </a:rPr>
            <a:t> </a:t>
          </a:r>
          <a:r>
            <a:rPr lang="en-ID" sz="1800" kern="1200" dirty="0" err="1">
              <a:solidFill>
                <a:sysClr val="windowText" lastClr="000000">
                  <a:hueOff val="0"/>
                  <a:satOff val="0"/>
                  <a:lumOff val="0"/>
                  <a:alphaOff val="0"/>
                </a:sysClr>
              </a:solidFill>
              <a:latin typeface="Calibri"/>
              <a:ea typeface="+mn-ea"/>
              <a:cs typeface="+mn-cs"/>
            </a:rPr>
            <a:t>bencana</a:t>
          </a:r>
          <a:r>
            <a:rPr lang="id-ID" sz="1800" kern="1200" dirty="0">
              <a:solidFill>
                <a:sysClr val="windowText" lastClr="000000">
                  <a:hueOff val="0"/>
                  <a:satOff val="0"/>
                  <a:lumOff val="0"/>
                  <a:alphaOff val="0"/>
                </a:sysClr>
              </a:solidFill>
              <a:latin typeface="Calibri"/>
              <a:ea typeface="+mn-ea"/>
              <a:cs typeface="+mn-cs"/>
            </a:rPr>
            <a:t> </a:t>
          </a:r>
          <a:endParaRPr lang="en-US" sz="1800" kern="1200" dirty="0">
            <a:solidFill>
              <a:sysClr val="windowText" lastClr="000000">
                <a:hueOff val="0"/>
                <a:satOff val="0"/>
                <a:lumOff val="0"/>
                <a:alphaOff val="0"/>
              </a:sysClr>
            </a:solidFill>
            <a:latin typeface="Calibri"/>
            <a:ea typeface="+mn-ea"/>
            <a:cs typeface="+mn-cs"/>
          </a:endParaRPr>
        </a:p>
      </dsp:txBody>
      <dsp:txXfrm>
        <a:off x="0" y="727013"/>
        <a:ext cx="7318525" cy="724888"/>
      </dsp:txXfrm>
    </dsp:sp>
    <dsp:sp modelId="{ED7FF8C8-6FF8-4FC0-B57A-769C2D793857}">
      <dsp:nvSpPr>
        <dsp:cNvPr id="0" name=""/>
        <dsp:cNvSpPr/>
      </dsp:nvSpPr>
      <dsp:spPr>
        <a:xfrm>
          <a:off x="0" y="1451901"/>
          <a:ext cx="7318525"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306A3-F797-4C4E-B630-E5BB2419878B}">
      <dsp:nvSpPr>
        <dsp:cNvPr id="0" name=""/>
        <dsp:cNvSpPr/>
      </dsp:nvSpPr>
      <dsp:spPr>
        <a:xfrm>
          <a:off x="0" y="1451901"/>
          <a:ext cx="7318525" cy="72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d-ID" sz="1800" kern="1200" dirty="0">
              <a:solidFill>
                <a:sysClr val="windowText" lastClr="000000">
                  <a:hueOff val="0"/>
                  <a:satOff val="0"/>
                  <a:lumOff val="0"/>
                  <a:alphaOff val="0"/>
                </a:sysClr>
              </a:solidFill>
              <a:latin typeface="Calibri"/>
              <a:ea typeface="+mn-ea"/>
              <a:cs typeface="+mn-cs"/>
            </a:rPr>
            <a:t>Tempat Belajar yang lebih aman</a:t>
          </a:r>
          <a:endParaRPr lang="en-US" sz="1800" kern="1200" dirty="0">
            <a:solidFill>
              <a:sysClr val="windowText" lastClr="000000">
                <a:hueOff val="0"/>
                <a:satOff val="0"/>
                <a:lumOff val="0"/>
                <a:alphaOff val="0"/>
              </a:sysClr>
            </a:solidFill>
            <a:latin typeface="Calibri"/>
            <a:ea typeface="+mn-ea"/>
            <a:cs typeface="+mn-cs"/>
          </a:endParaRPr>
        </a:p>
      </dsp:txBody>
      <dsp:txXfrm>
        <a:off x="0" y="1451901"/>
        <a:ext cx="7318525" cy="724888"/>
      </dsp:txXfrm>
    </dsp:sp>
    <dsp:sp modelId="{45FA2BB1-3BF2-4CA5-8680-62E8DAE890E1}">
      <dsp:nvSpPr>
        <dsp:cNvPr id="0" name=""/>
        <dsp:cNvSpPr/>
      </dsp:nvSpPr>
      <dsp:spPr>
        <a:xfrm>
          <a:off x="0" y="2176789"/>
          <a:ext cx="7318525"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96F206-6E27-438D-AEFB-18ADFD65990D}">
      <dsp:nvSpPr>
        <dsp:cNvPr id="0" name=""/>
        <dsp:cNvSpPr/>
      </dsp:nvSpPr>
      <dsp:spPr>
        <a:xfrm>
          <a:off x="0" y="2176790"/>
          <a:ext cx="7318525" cy="72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d-ID" sz="1800" kern="1200" dirty="0">
              <a:solidFill>
                <a:sysClr val="windowText" lastClr="000000">
                  <a:hueOff val="0"/>
                  <a:satOff val="0"/>
                  <a:lumOff val="0"/>
                  <a:alphaOff val="0"/>
                </a:sysClr>
              </a:solidFill>
              <a:latin typeface="Calibri"/>
              <a:ea typeface="+mn-ea"/>
              <a:cs typeface="+mn-cs"/>
            </a:rPr>
            <a:t>Dapat dijadikan pusat kegiatan masyarakat dan merupakan sarana sosial yang sangat penting </a:t>
          </a:r>
          <a:endParaRPr lang="en-US" sz="1800" kern="1200" dirty="0">
            <a:solidFill>
              <a:sysClr val="windowText" lastClr="000000">
                <a:hueOff val="0"/>
                <a:satOff val="0"/>
                <a:lumOff val="0"/>
                <a:alphaOff val="0"/>
              </a:sysClr>
            </a:solidFill>
            <a:latin typeface="Calibri"/>
            <a:ea typeface="+mn-ea"/>
            <a:cs typeface="+mn-cs"/>
          </a:endParaRPr>
        </a:p>
      </dsp:txBody>
      <dsp:txXfrm>
        <a:off x="0" y="2176790"/>
        <a:ext cx="7318525" cy="724888"/>
      </dsp:txXfrm>
    </dsp:sp>
    <dsp:sp modelId="{BB9D685E-498B-41F4-B072-D68B57C6CFDF}">
      <dsp:nvSpPr>
        <dsp:cNvPr id="0" name=""/>
        <dsp:cNvSpPr/>
      </dsp:nvSpPr>
      <dsp:spPr>
        <a:xfrm>
          <a:off x="0" y="2901678"/>
          <a:ext cx="7318525"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68CFE5-0E97-4F0B-AC4F-05C43A245991}">
      <dsp:nvSpPr>
        <dsp:cNvPr id="0" name=""/>
        <dsp:cNvSpPr/>
      </dsp:nvSpPr>
      <dsp:spPr>
        <a:xfrm>
          <a:off x="0" y="2901678"/>
          <a:ext cx="7318525" cy="72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d-ID" sz="1800" kern="1200" dirty="0">
              <a:solidFill>
                <a:sysClr val="windowText" lastClr="000000">
                  <a:hueOff val="0"/>
                  <a:satOff val="0"/>
                  <a:lumOff val="0"/>
                  <a:alphaOff val="0"/>
                </a:sysClr>
              </a:solidFill>
              <a:latin typeface="Calibri"/>
              <a:ea typeface="+mn-ea"/>
              <a:cs typeface="+mn-cs"/>
            </a:rPr>
            <a:t>Dapat menjadi pusat kegiatan masyarakat dalam mengkoordinasi tanggap dan pemulihan setelah terjadi bencana</a:t>
          </a:r>
          <a:endParaRPr lang="en-US" sz="1800" kern="1200" dirty="0">
            <a:solidFill>
              <a:sysClr val="windowText" lastClr="000000">
                <a:hueOff val="0"/>
                <a:satOff val="0"/>
                <a:lumOff val="0"/>
                <a:alphaOff val="0"/>
              </a:sysClr>
            </a:solidFill>
            <a:latin typeface="Calibri"/>
            <a:ea typeface="+mn-ea"/>
            <a:cs typeface="+mn-cs"/>
          </a:endParaRPr>
        </a:p>
      </dsp:txBody>
      <dsp:txXfrm>
        <a:off x="0" y="2901678"/>
        <a:ext cx="7318525" cy="724888"/>
      </dsp:txXfrm>
    </dsp:sp>
    <dsp:sp modelId="{2BCC8ADB-5E01-4179-AE26-7ECC6959EF78}">
      <dsp:nvSpPr>
        <dsp:cNvPr id="0" name=""/>
        <dsp:cNvSpPr/>
      </dsp:nvSpPr>
      <dsp:spPr>
        <a:xfrm>
          <a:off x="0" y="3626566"/>
          <a:ext cx="7318525" cy="0"/>
        </a:xfrm>
        <a:prstGeom prst="line">
          <a:avLst/>
        </a:prstGeom>
        <a:solidFill>
          <a:srgbClr val="1D4A53">
            <a:hueOff val="0"/>
            <a:satOff val="0"/>
            <a:lumOff val="0"/>
            <a:alphaOff val="0"/>
          </a:srgbClr>
        </a:solidFill>
        <a:ln w="25400" cap="flat" cmpd="sng" algn="ctr">
          <a:solidFill>
            <a:srgbClr val="1D4A5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3EDB5-16D9-4644-959F-BE1B58247E1B}">
      <dsp:nvSpPr>
        <dsp:cNvPr id="0" name=""/>
        <dsp:cNvSpPr/>
      </dsp:nvSpPr>
      <dsp:spPr>
        <a:xfrm>
          <a:off x="0" y="3626566"/>
          <a:ext cx="7318525" cy="72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d-ID" sz="1800" kern="1200" dirty="0">
              <a:solidFill>
                <a:sysClr val="windowText" lastClr="000000">
                  <a:hueOff val="0"/>
                  <a:satOff val="0"/>
                  <a:lumOff val="0"/>
                  <a:alphaOff val="0"/>
                </a:sysClr>
              </a:solidFill>
              <a:latin typeface="Calibri"/>
              <a:ea typeface="+mn-ea"/>
              <a:cs typeface="+mn-cs"/>
            </a:rPr>
            <a:t>Dapat menjadi rumah darurat untuk melindungi bukan saja populasi sekolah/madrasah tapi juga komunitas dimana sekolah berada </a:t>
          </a:r>
          <a:endParaRPr lang="en-US" sz="1800" kern="1200" dirty="0">
            <a:solidFill>
              <a:sysClr val="windowText" lastClr="000000">
                <a:hueOff val="0"/>
                <a:satOff val="0"/>
                <a:lumOff val="0"/>
                <a:alphaOff val="0"/>
              </a:sysClr>
            </a:solidFill>
            <a:latin typeface="Calibri"/>
            <a:ea typeface="+mn-ea"/>
            <a:cs typeface="+mn-cs"/>
          </a:endParaRPr>
        </a:p>
      </dsp:txBody>
      <dsp:txXfrm>
        <a:off x="0" y="3626566"/>
        <a:ext cx="7318525" cy="724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4CF8-CA3B-4C23-BC2B-0C1DF2035D60}">
      <dsp:nvSpPr>
        <dsp:cNvPr id="0" name=""/>
        <dsp:cNvSpPr/>
      </dsp:nvSpPr>
      <dsp:spPr>
        <a:xfrm>
          <a:off x="1797055" y="532435"/>
          <a:ext cx="5055920" cy="4571191"/>
        </a:xfrm>
        <a:prstGeom prst="blockArc">
          <a:avLst>
            <a:gd name="adj1" fmla="val 12174621"/>
            <a:gd name="adj2" fmla="val 16089377"/>
            <a:gd name="adj3" fmla="val 4643"/>
          </a:avLst>
        </a:prstGeom>
        <a:solidFill>
          <a:schemeClr val="accent3">
            <a:hueOff val="11250264"/>
            <a:satOff val="-16880"/>
            <a:lumOff val="-274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9899AC5-7D91-49E1-9487-1D3D28B1CEDA}">
      <dsp:nvSpPr>
        <dsp:cNvPr id="0" name=""/>
        <dsp:cNvSpPr/>
      </dsp:nvSpPr>
      <dsp:spPr>
        <a:xfrm>
          <a:off x="1894262" y="157731"/>
          <a:ext cx="4571191" cy="4571191"/>
        </a:xfrm>
        <a:prstGeom prst="blockArc">
          <a:avLst>
            <a:gd name="adj1" fmla="val 8350003"/>
            <a:gd name="adj2" fmla="val 11270226"/>
            <a:gd name="adj3" fmla="val 4643"/>
          </a:avLst>
        </a:prstGeom>
        <a:solidFill>
          <a:schemeClr val="accent3">
            <a:hueOff val="8437698"/>
            <a:satOff val="-12660"/>
            <a:lumOff val="-2059"/>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73EC3B5-963C-49F5-90CD-EC51CF66BD53}">
      <dsp:nvSpPr>
        <dsp:cNvPr id="0" name=""/>
        <dsp:cNvSpPr/>
      </dsp:nvSpPr>
      <dsp:spPr>
        <a:xfrm>
          <a:off x="2162146" y="307402"/>
          <a:ext cx="4571191" cy="4571191"/>
        </a:xfrm>
        <a:prstGeom prst="blockArc">
          <a:avLst>
            <a:gd name="adj1" fmla="val 3298472"/>
            <a:gd name="adj2" fmla="val 7819668"/>
            <a:gd name="adj3" fmla="val 4643"/>
          </a:avLst>
        </a:prstGeom>
        <a:solidFill>
          <a:schemeClr val="accent3">
            <a:hueOff val="5625132"/>
            <a:satOff val="-8440"/>
            <a:lumOff val="-1373"/>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90C3439-2800-4C9F-B46D-A023367E8FC2}">
      <dsp:nvSpPr>
        <dsp:cNvPr id="0" name=""/>
        <dsp:cNvSpPr/>
      </dsp:nvSpPr>
      <dsp:spPr>
        <a:xfrm>
          <a:off x="1207940" y="-201067"/>
          <a:ext cx="5679705" cy="5334534"/>
        </a:xfrm>
        <a:prstGeom prst="blockArc">
          <a:avLst>
            <a:gd name="adj1" fmla="val 128444"/>
            <a:gd name="adj2" fmla="val 3387555"/>
            <a:gd name="adj3" fmla="val 4643"/>
          </a:avLst>
        </a:prstGeom>
        <a:solidFill>
          <a:schemeClr val="accent3">
            <a:hueOff val="2812566"/>
            <a:satOff val="-4220"/>
            <a:lumOff val="-686"/>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4CFFDEC-7A28-41D2-95E9-9C2FE5CB4D3D}">
      <dsp:nvSpPr>
        <dsp:cNvPr id="0" name=""/>
        <dsp:cNvSpPr/>
      </dsp:nvSpPr>
      <dsp:spPr>
        <a:xfrm>
          <a:off x="2523094" y="787226"/>
          <a:ext cx="4571191" cy="4571191"/>
        </a:xfrm>
        <a:prstGeom prst="blockArc">
          <a:avLst>
            <a:gd name="adj1" fmla="val 15954538"/>
            <a:gd name="adj2" fmla="val 20419665"/>
            <a:gd name="adj3" fmla="val 4643"/>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85EA5EE-8814-4FAD-9EAD-D326F9E37512}">
      <dsp:nvSpPr>
        <dsp:cNvPr id="0" name=""/>
        <dsp:cNvSpPr/>
      </dsp:nvSpPr>
      <dsp:spPr>
        <a:xfrm>
          <a:off x="3407010" y="1898744"/>
          <a:ext cx="2027135" cy="155877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703877" y="2127021"/>
        <a:ext cx="1433401" cy="1102219"/>
      </dsp:txXfrm>
    </dsp:sp>
    <dsp:sp modelId="{41C61944-38CE-46D9-B04F-3BD223DD20E0}">
      <dsp:nvSpPr>
        <dsp:cNvPr id="0" name=""/>
        <dsp:cNvSpPr/>
      </dsp:nvSpPr>
      <dsp:spPr>
        <a:xfrm>
          <a:off x="3382480" y="409299"/>
          <a:ext cx="1848562" cy="107996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b="1" kern="1200" dirty="0" smtClean="0">
            <a:latin typeface="Arial Narrow" panose="020B0606020202030204" pitchFamily="34" charset="0"/>
          </a:endParaRPr>
        </a:p>
        <a:p>
          <a:pPr lvl="0" algn="ctr" defTabSz="666750">
            <a:lnSpc>
              <a:spcPct val="90000"/>
            </a:lnSpc>
            <a:spcBef>
              <a:spcPct val="0"/>
            </a:spcBef>
            <a:spcAft>
              <a:spcPct val="35000"/>
            </a:spcAft>
          </a:pPr>
          <a:r>
            <a:rPr lang="en-US" sz="1500" b="1" kern="1200" dirty="0" err="1" smtClean="0">
              <a:solidFill>
                <a:srgbClr val="000000"/>
              </a:solidFill>
              <a:latin typeface="Arial Narrow" panose="020B0606020202030204" pitchFamily="34" charset="0"/>
            </a:rPr>
            <a:t>Pendidikan</a:t>
          </a:r>
          <a:r>
            <a:rPr lang="en-US" sz="1500" b="1" kern="1200" dirty="0" smtClean="0">
              <a:solidFill>
                <a:srgbClr val="000000"/>
              </a:solidFill>
              <a:latin typeface="Arial Narrow" panose="020B0606020202030204" pitchFamily="34" charset="0"/>
            </a:rPr>
            <a:t> </a:t>
          </a:r>
          <a:r>
            <a:rPr lang="en-US" sz="1500" b="1" kern="1200" dirty="0" err="1" smtClean="0">
              <a:solidFill>
                <a:srgbClr val="000000"/>
              </a:solidFill>
              <a:latin typeface="Arial Narrow" panose="020B0606020202030204" pitchFamily="34" charset="0"/>
            </a:rPr>
            <a:t>Karakter</a:t>
          </a:r>
          <a:endParaRPr lang="en-US" sz="1500" b="1" kern="1200" dirty="0" smtClean="0">
            <a:solidFill>
              <a:srgbClr val="000000"/>
            </a:solidFill>
            <a:latin typeface="Arial Narrow" panose="020B0606020202030204" pitchFamily="34" charset="0"/>
          </a:endParaRPr>
        </a:p>
        <a:p>
          <a:pPr lvl="0" algn="ctr" defTabSz="666750">
            <a:lnSpc>
              <a:spcPct val="90000"/>
            </a:lnSpc>
            <a:spcBef>
              <a:spcPct val="0"/>
            </a:spcBef>
            <a:spcAft>
              <a:spcPct val="35000"/>
            </a:spcAft>
          </a:pPr>
          <a:endParaRPr lang="en-US" sz="1500" b="1" kern="1200" dirty="0">
            <a:latin typeface="Arial Narrow" panose="020B0606020202030204" pitchFamily="34" charset="0"/>
          </a:endParaRPr>
        </a:p>
      </dsp:txBody>
      <dsp:txXfrm>
        <a:off x="3653196" y="567457"/>
        <a:ext cx="1307130" cy="763653"/>
      </dsp:txXfrm>
    </dsp:sp>
    <dsp:sp modelId="{4A08B68D-1E04-4107-9063-25EBAE00914A}">
      <dsp:nvSpPr>
        <dsp:cNvPr id="0" name=""/>
        <dsp:cNvSpPr/>
      </dsp:nvSpPr>
      <dsp:spPr>
        <a:xfrm>
          <a:off x="5620688" y="1813132"/>
          <a:ext cx="1895152" cy="1222878"/>
        </a:xfrm>
        <a:prstGeom prst="ellipse">
          <a:avLst/>
        </a:prstGeom>
        <a:gradFill rotWithShape="0">
          <a:gsLst>
            <a:gs pos="0">
              <a:schemeClr val="accent3">
                <a:hueOff val="2812566"/>
                <a:satOff val="-4220"/>
                <a:lumOff val="-686"/>
                <a:alphaOff val="0"/>
                <a:satMod val="103000"/>
                <a:lumMod val="102000"/>
                <a:tint val="94000"/>
              </a:schemeClr>
            </a:gs>
            <a:gs pos="50000">
              <a:schemeClr val="accent3">
                <a:hueOff val="2812566"/>
                <a:satOff val="-4220"/>
                <a:lumOff val="-686"/>
                <a:alphaOff val="0"/>
                <a:satMod val="110000"/>
                <a:lumMod val="100000"/>
                <a:shade val="100000"/>
              </a:schemeClr>
            </a:gs>
            <a:gs pos="100000">
              <a:schemeClr val="accent3">
                <a:hueOff val="2812566"/>
                <a:satOff val="-4220"/>
                <a:lumOff val="-6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solidFill>
                <a:srgbClr val="000000"/>
              </a:solidFill>
              <a:latin typeface="Arial Narrow" panose="020B0606020202030204" pitchFamily="34" charset="0"/>
            </a:rPr>
            <a:t>Lomba</a:t>
          </a:r>
          <a:r>
            <a:rPr lang="en-US" sz="1400" b="1" kern="1200" dirty="0" smtClean="0">
              <a:solidFill>
                <a:srgbClr val="000000"/>
              </a:solidFill>
              <a:latin typeface="Arial Narrow" panose="020B0606020202030204" pitchFamily="34" charset="0"/>
            </a:rPr>
            <a:t>, Festival, </a:t>
          </a:r>
          <a:r>
            <a:rPr lang="en-US" sz="1400" b="1" kern="1200" dirty="0" err="1" smtClean="0">
              <a:solidFill>
                <a:srgbClr val="000000"/>
              </a:solidFill>
              <a:latin typeface="Arial Narrow" panose="020B0606020202030204" pitchFamily="34" charset="0"/>
            </a:rPr>
            <a:t>dan</a:t>
          </a:r>
          <a:r>
            <a:rPr lang="en-US" sz="1400" b="1" kern="1200" dirty="0" smtClean="0">
              <a:solidFill>
                <a:srgbClr val="000000"/>
              </a:solidFill>
              <a:latin typeface="Arial Narrow" panose="020B0606020202030204" pitchFamily="34" charset="0"/>
            </a:rPr>
            <a:t> </a:t>
          </a:r>
          <a:r>
            <a:rPr lang="en-US" sz="1400" b="1" kern="1200" dirty="0" err="1" smtClean="0">
              <a:solidFill>
                <a:srgbClr val="000000"/>
              </a:solidFill>
              <a:latin typeface="Arial Narrow" panose="020B0606020202030204" pitchFamily="34" charset="0"/>
            </a:rPr>
            <a:t>Olimpiade</a:t>
          </a:r>
          <a:endParaRPr lang="en-US" sz="1400" b="1" kern="1200" dirty="0">
            <a:solidFill>
              <a:srgbClr val="000000"/>
            </a:solidFill>
            <a:latin typeface="Arial Narrow" panose="020B0606020202030204" pitchFamily="34" charset="0"/>
          </a:endParaRPr>
        </a:p>
      </dsp:txBody>
      <dsp:txXfrm>
        <a:off x="5898227" y="1992218"/>
        <a:ext cx="1340074" cy="864706"/>
      </dsp:txXfrm>
    </dsp:sp>
    <dsp:sp modelId="{6149B6BE-A1B0-4CBB-98E8-5934D06648A4}">
      <dsp:nvSpPr>
        <dsp:cNvPr id="0" name=""/>
        <dsp:cNvSpPr/>
      </dsp:nvSpPr>
      <dsp:spPr>
        <a:xfrm>
          <a:off x="4646548" y="3657758"/>
          <a:ext cx="1848562" cy="1088444"/>
        </a:xfrm>
        <a:prstGeom prst="ellipse">
          <a:avLst/>
        </a:prstGeom>
        <a:gradFill rotWithShape="0">
          <a:gsLst>
            <a:gs pos="0">
              <a:schemeClr val="accent3">
                <a:hueOff val="5625132"/>
                <a:satOff val="-8440"/>
                <a:lumOff val="-1373"/>
                <a:alphaOff val="0"/>
                <a:satMod val="103000"/>
                <a:lumMod val="102000"/>
                <a:tint val="94000"/>
              </a:schemeClr>
            </a:gs>
            <a:gs pos="50000">
              <a:schemeClr val="accent3">
                <a:hueOff val="5625132"/>
                <a:satOff val="-8440"/>
                <a:lumOff val="-1373"/>
                <a:alphaOff val="0"/>
                <a:satMod val="110000"/>
                <a:lumMod val="100000"/>
                <a:shade val="100000"/>
              </a:schemeClr>
            </a:gs>
            <a:gs pos="100000">
              <a:schemeClr val="accent3">
                <a:hueOff val="5625132"/>
                <a:satOff val="-8440"/>
                <a:lumOff val="-137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err="1" smtClean="0">
              <a:solidFill>
                <a:srgbClr val="000000"/>
              </a:solidFill>
              <a:latin typeface="Arial Narrow" panose="020B0606020202030204" pitchFamily="34" charset="0"/>
            </a:rPr>
            <a:t>Beasiswa</a:t>
          </a:r>
          <a:r>
            <a:rPr lang="en-US" sz="1500" b="1" kern="1200" dirty="0" smtClean="0">
              <a:solidFill>
                <a:srgbClr val="000000"/>
              </a:solidFill>
              <a:latin typeface="Arial Narrow" panose="020B0606020202030204" pitchFamily="34" charset="0"/>
            </a:rPr>
            <a:t> </a:t>
          </a:r>
          <a:r>
            <a:rPr lang="en-US" sz="1500" b="1" kern="1200" dirty="0" err="1" smtClean="0">
              <a:solidFill>
                <a:srgbClr val="000000"/>
              </a:solidFill>
              <a:latin typeface="Arial Narrow" panose="020B0606020202030204" pitchFamily="34" charset="0"/>
            </a:rPr>
            <a:t>Prestasi</a:t>
          </a:r>
          <a:endParaRPr lang="en-US" sz="1500" b="1" kern="1200" dirty="0">
            <a:solidFill>
              <a:srgbClr val="000000"/>
            </a:solidFill>
            <a:latin typeface="Arial Narrow" panose="020B0606020202030204" pitchFamily="34" charset="0"/>
          </a:endParaRPr>
        </a:p>
      </dsp:txBody>
      <dsp:txXfrm>
        <a:off x="4917264" y="3817157"/>
        <a:ext cx="1307130" cy="769646"/>
      </dsp:txXfrm>
    </dsp:sp>
    <dsp:sp modelId="{DCCBA5BF-E6B3-41AC-AB5B-D7351497E451}">
      <dsp:nvSpPr>
        <dsp:cNvPr id="0" name=""/>
        <dsp:cNvSpPr/>
      </dsp:nvSpPr>
      <dsp:spPr>
        <a:xfrm>
          <a:off x="1943819" y="3515032"/>
          <a:ext cx="1801722" cy="1121429"/>
        </a:xfrm>
        <a:prstGeom prst="ellipse">
          <a:avLst/>
        </a:prstGeom>
        <a:gradFill rotWithShape="0">
          <a:gsLst>
            <a:gs pos="0">
              <a:schemeClr val="accent3">
                <a:hueOff val="8437698"/>
                <a:satOff val="-12660"/>
                <a:lumOff val="-2059"/>
                <a:alphaOff val="0"/>
                <a:satMod val="103000"/>
                <a:lumMod val="102000"/>
                <a:tint val="94000"/>
              </a:schemeClr>
            </a:gs>
            <a:gs pos="50000">
              <a:schemeClr val="accent3">
                <a:hueOff val="8437698"/>
                <a:satOff val="-12660"/>
                <a:lumOff val="-2059"/>
                <a:alphaOff val="0"/>
                <a:satMod val="110000"/>
                <a:lumMod val="100000"/>
                <a:shade val="100000"/>
              </a:schemeClr>
            </a:gs>
            <a:gs pos="100000">
              <a:schemeClr val="accent3">
                <a:hueOff val="8437698"/>
                <a:satOff val="-12660"/>
                <a:lumOff val="-2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b="1" kern="1200" dirty="0" smtClean="0">
              <a:solidFill>
                <a:srgbClr val="000000"/>
              </a:solidFill>
              <a:latin typeface="Arial Narrow" panose="020B0606020202030204" pitchFamily="34" charset="0"/>
            </a:rPr>
            <a:t>PEMBINAAN UKS</a:t>
          </a:r>
          <a:endParaRPr lang="en-US" sz="1400" b="1" kern="1200" dirty="0">
            <a:solidFill>
              <a:srgbClr val="000000"/>
            </a:solidFill>
            <a:latin typeface="Arial Narrow" panose="020B0606020202030204" pitchFamily="34" charset="0"/>
          </a:endParaRPr>
        </a:p>
      </dsp:txBody>
      <dsp:txXfrm>
        <a:off x="2207675" y="3679261"/>
        <a:ext cx="1274010" cy="792971"/>
      </dsp:txXfrm>
    </dsp:sp>
    <dsp:sp modelId="{A6CF52AF-45F4-4BAD-88C4-150BF7EACEE7}">
      <dsp:nvSpPr>
        <dsp:cNvPr id="0" name=""/>
        <dsp:cNvSpPr/>
      </dsp:nvSpPr>
      <dsp:spPr>
        <a:xfrm>
          <a:off x="1422095" y="1713134"/>
          <a:ext cx="1800145" cy="1196849"/>
        </a:xfrm>
        <a:prstGeom prst="ellipse">
          <a:avLst/>
        </a:prstGeom>
        <a:gradFill rotWithShape="0">
          <a:gsLst>
            <a:gs pos="0">
              <a:schemeClr val="accent3">
                <a:hueOff val="11250264"/>
                <a:satOff val="-16880"/>
                <a:lumOff val="-2745"/>
                <a:alphaOff val="0"/>
                <a:satMod val="103000"/>
                <a:lumMod val="102000"/>
                <a:tint val="94000"/>
              </a:schemeClr>
            </a:gs>
            <a:gs pos="50000">
              <a:schemeClr val="accent3">
                <a:hueOff val="11250264"/>
                <a:satOff val="-16880"/>
                <a:lumOff val="-2745"/>
                <a:alphaOff val="0"/>
                <a:satMod val="110000"/>
                <a:lumMod val="100000"/>
                <a:shade val="100000"/>
              </a:schemeClr>
            </a:gs>
            <a:gs pos="100000">
              <a:schemeClr val="accent3">
                <a:hueOff val="11250264"/>
                <a:satOff val="-16880"/>
                <a:lumOff val="-274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b="1" kern="1200" dirty="0" smtClean="0">
              <a:solidFill>
                <a:srgbClr val="000000"/>
              </a:solidFill>
              <a:latin typeface="Arial Narrow" panose="020B0606020202030204" pitchFamily="34" charset="0"/>
            </a:rPr>
            <a:t>PIP/KIP</a:t>
          </a:r>
          <a:endParaRPr lang="en-US" sz="1400" b="1" kern="1200" dirty="0">
            <a:solidFill>
              <a:srgbClr val="000000"/>
            </a:solidFill>
            <a:latin typeface="Arial Narrow" panose="020B0606020202030204" pitchFamily="34" charset="0"/>
          </a:endParaRPr>
        </a:p>
      </dsp:txBody>
      <dsp:txXfrm>
        <a:off x="1685720" y="1888408"/>
        <a:ext cx="1272895" cy="8463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C88CA-2E3E-41E0-A2D3-312FDFBA73F0}">
      <dsp:nvSpPr>
        <dsp:cNvPr id="0" name=""/>
        <dsp:cNvSpPr/>
      </dsp:nvSpPr>
      <dsp:spPr>
        <a:xfrm>
          <a:off x="0" y="758527"/>
          <a:ext cx="11369040" cy="109728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480280-7627-4B21-B022-49355F5C3BA8}">
      <dsp:nvSpPr>
        <dsp:cNvPr id="0" name=""/>
        <dsp:cNvSpPr/>
      </dsp:nvSpPr>
      <dsp:spPr>
        <a:xfrm>
          <a:off x="1588" y="0"/>
          <a:ext cx="121162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kern="1200" dirty="0" err="1">
              <a:latin typeface="Arial Narrow" pitchFamily="34" charset="0"/>
            </a:rPr>
            <a:t>Januari</a:t>
          </a:r>
          <a:endParaRPr lang="en-US" sz="1200" kern="1200" dirty="0">
            <a:latin typeface="Arial Narrow" pitchFamily="34" charset="0"/>
          </a:endParaRPr>
        </a:p>
      </dsp:txBody>
      <dsp:txXfrm>
        <a:off x="1588" y="0"/>
        <a:ext cx="1211627" cy="1097280"/>
      </dsp:txXfrm>
    </dsp:sp>
    <dsp:sp modelId="{4F876F3B-5772-4DDC-9415-5056E0D5A780}">
      <dsp:nvSpPr>
        <dsp:cNvPr id="0" name=""/>
        <dsp:cNvSpPr/>
      </dsp:nvSpPr>
      <dsp:spPr>
        <a:xfrm>
          <a:off x="470242"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7B78F-08C6-49A6-9668-CAEED41880D5}">
      <dsp:nvSpPr>
        <dsp:cNvPr id="0" name=""/>
        <dsp:cNvSpPr/>
      </dsp:nvSpPr>
      <dsp:spPr>
        <a:xfrm>
          <a:off x="1251124" y="1645920"/>
          <a:ext cx="931256"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b="1" kern="1200">
              <a:latin typeface="Arial Narrow" pitchFamily="34" charset="0"/>
            </a:rPr>
            <a:t>Februari</a:t>
          </a:r>
        </a:p>
      </dsp:txBody>
      <dsp:txXfrm>
        <a:off x="1251124" y="1645920"/>
        <a:ext cx="931256" cy="1097280"/>
      </dsp:txXfrm>
    </dsp:sp>
    <dsp:sp modelId="{2ECB51FF-AC1A-4F7D-9C77-4B4450F7DF8D}">
      <dsp:nvSpPr>
        <dsp:cNvPr id="0" name=""/>
        <dsp:cNvSpPr/>
      </dsp:nvSpPr>
      <dsp:spPr>
        <a:xfrm>
          <a:off x="1453567" y="1237929"/>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C407A-2978-4901-8A00-DA23A9533982}">
      <dsp:nvSpPr>
        <dsp:cNvPr id="0" name=""/>
        <dsp:cNvSpPr/>
      </dsp:nvSpPr>
      <dsp:spPr>
        <a:xfrm>
          <a:off x="2220289" y="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0" kern="1200" dirty="0" err="1">
              <a:latin typeface="Arial Narrow" pitchFamily="34" charset="0"/>
            </a:rPr>
            <a:t>Maret</a:t>
          </a:r>
          <a:endParaRPr lang="en-US" sz="1200" b="0" kern="1200" dirty="0">
            <a:latin typeface="Arial Narrow" pitchFamily="34" charset="0"/>
          </a:endParaRPr>
        </a:p>
      </dsp:txBody>
      <dsp:txXfrm>
        <a:off x="2220289" y="0"/>
        <a:ext cx="758167" cy="1097280"/>
      </dsp:txXfrm>
    </dsp:sp>
    <dsp:sp modelId="{ACF66F3E-1059-459D-B5E1-59375D54976C}">
      <dsp:nvSpPr>
        <dsp:cNvPr id="0" name=""/>
        <dsp:cNvSpPr/>
      </dsp:nvSpPr>
      <dsp:spPr>
        <a:xfrm>
          <a:off x="2462213"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2C2EA-11C0-49FE-974B-F3940CF00C67}">
      <dsp:nvSpPr>
        <dsp:cNvPr id="0" name=""/>
        <dsp:cNvSpPr/>
      </dsp:nvSpPr>
      <dsp:spPr>
        <a:xfrm>
          <a:off x="3016365" y="164592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latin typeface="Arial Narrow" pitchFamily="34" charset="0"/>
            </a:rPr>
            <a:t>April</a:t>
          </a:r>
        </a:p>
      </dsp:txBody>
      <dsp:txXfrm>
        <a:off x="3016365" y="1645920"/>
        <a:ext cx="758167" cy="1097280"/>
      </dsp:txXfrm>
    </dsp:sp>
    <dsp:sp modelId="{C067B242-5237-47CA-8C8B-410B92200413}">
      <dsp:nvSpPr>
        <dsp:cNvPr id="0" name=""/>
        <dsp:cNvSpPr/>
      </dsp:nvSpPr>
      <dsp:spPr>
        <a:xfrm>
          <a:off x="3258289"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14C3D5-38A1-44F7-8EA7-5B23E8017301}">
      <dsp:nvSpPr>
        <dsp:cNvPr id="0" name=""/>
        <dsp:cNvSpPr/>
      </dsp:nvSpPr>
      <dsp:spPr>
        <a:xfrm>
          <a:off x="3812441" y="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b="0" kern="1200" dirty="0">
              <a:latin typeface="Arial Narrow" pitchFamily="34" charset="0"/>
            </a:rPr>
            <a:t>Mei</a:t>
          </a:r>
        </a:p>
      </dsp:txBody>
      <dsp:txXfrm>
        <a:off x="3812441" y="0"/>
        <a:ext cx="758167" cy="1097280"/>
      </dsp:txXfrm>
    </dsp:sp>
    <dsp:sp modelId="{F71515D9-36FE-4CF6-B999-541AF027AB12}">
      <dsp:nvSpPr>
        <dsp:cNvPr id="0" name=""/>
        <dsp:cNvSpPr/>
      </dsp:nvSpPr>
      <dsp:spPr>
        <a:xfrm>
          <a:off x="4054364"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AF74F-5127-4084-9239-EB74A8C0DFFB}">
      <dsp:nvSpPr>
        <dsp:cNvPr id="0" name=""/>
        <dsp:cNvSpPr/>
      </dsp:nvSpPr>
      <dsp:spPr>
        <a:xfrm>
          <a:off x="4608516" y="164592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latin typeface="Arial Narrow" pitchFamily="34" charset="0"/>
            </a:rPr>
            <a:t>Juni</a:t>
          </a:r>
        </a:p>
      </dsp:txBody>
      <dsp:txXfrm>
        <a:off x="4608516" y="1645920"/>
        <a:ext cx="758167" cy="1097280"/>
      </dsp:txXfrm>
    </dsp:sp>
    <dsp:sp modelId="{481F23D7-1AE2-4FB0-95B6-9E9AA70AAAA9}">
      <dsp:nvSpPr>
        <dsp:cNvPr id="0" name=""/>
        <dsp:cNvSpPr/>
      </dsp:nvSpPr>
      <dsp:spPr>
        <a:xfrm>
          <a:off x="4850440"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CE138E-D623-485F-AC5B-13C25F05F913}">
      <dsp:nvSpPr>
        <dsp:cNvPr id="0" name=""/>
        <dsp:cNvSpPr/>
      </dsp:nvSpPr>
      <dsp:spPr>
        <a:xfrm>
          <a:off x="5404592" y="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en-US" sz="1400" kern="1200" dirty="0" err="1">
              <a:latin typeface="Arial Narrow" pitchFamily="34" charset="0"/>
            </a:rPr>
            <a:t>Juli</a:t>
          </a:r>
          <a:endParaRPr lang="en-US" sz="1400" kern="1200" dirty="0">
            <a:latin typeface="Arial Narrow" pitchFamily="34" charset="0"/>
          </a:endParaRPr>
        </a:p>
      </dsp:txBody>
      <dsp:txXfrm>
        <a:off x="5404592" y="0"/>
        <a:ext cx="758167" cy="1097280"/>
      </dsp:txXfrm>
    </dsp:sp>
    <dsp:sp modelId="{343289E3-1553-46E2-A062-702FB0C8E887}">
      <dsp:nvSpPr>
        <dsp:cNvPr id="0" name=""/>
        <dsp:cNvSpPr/>
      </dsp:nvSpPr>
      <dsp:spPr>
        <a:xfrm>
          <a:off x="5646516"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94E44-8C93-4482-9D0A-2D303B388EE6}">
      <dsp:nvSpPr>
        <dsp:cNvPr id="0" name=""/>
        <dsp:cNvSpPr/>
      </dsp:nvSpPr>
      <dsp:spPr>
        <a:xfrm>
          <a:off x="6200668" y="164592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66725">
            <a:lnSpc>
              <a:spcPct val="90000"/>
            </a:lnSpc>
            <a:spcBef>
              <a:spcPct val="0"/>
            </a:spcBef>
            <a:spcAft>
              <a:spcPct val="35000"/>
            </a:spcAft>
          </a:pPr>
          <a:r>
            <a:rPr lang="en-US" sz="1050" kern="1200">
              <a:latin typeface="Arial Narrow" pitchFamily="34" charset="0"/>
            </a:rPr>
            <a:t>Agustus</a:t>
          </a:r>
        </a:p>
      </dsp:txBody>
      <dsp:txXfrm>
        <a:off x="6200668" y="1645920"/>
        <a:ext cx="758167" cy="1097280"/>
      </dsp:txXfrm>
    </dsp:sp>
    <dsp:sp modelId="{9C5D3D50-515C-46D8-9F0A-807FF2F10043}">
      <dsp:nvSpPr>
        <dsp:cNvPr id="0" name=""/>
        <dsp:cNvSpPr/>
      </dsp:nvSpPr>
      <dsp:spPr>
        <a:xfrm>
          <a:off x="6442591"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22B3B9-85E4-4617-ABF3-4314912DF762}">
      <dsp:nvSpPr>
        <dsp:cNvPr id="0" name=""/>
        <dsp:cNvSpPr/>
      </dsp:nvSpPr>
      <dsp:spPr>
        <a:xfrm>
          <a:off x="6996743" y="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b="0" kern="1200" dirty="0">
              <a:latin typeface="Arial Narrow" pitchFamily="34" charset="0"/>
            </a:rPr>
            <a:t>September</a:t>
          </a:r>
        </a:p>
      </dsp:txBody>
      <dsp:txXfrm>
        <a:off x="6996743" y="0"/>
        <a:ext cx="758167" cy="1097280"/>
      </dsp:txXfrm>
    </dsp:sp>
    <dsp:sp modelId="{C3BE4366-0ADB-45A7-A045-F659E5A0C7A9}">
      <dsp:nvSpPr>
        <dsp:cNvPr id="0" name=""/>
        <dsp:cNvSpPr/>
      </dsp:nvSpPr>
      <dsp:spPr>
        <a:xfrm>
          <a:off x="7238667"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C1753-1799-41DE-A89C-635CDD066258}">
      <dsp:nvSpPr>
        <dsp:cNvPr id="0" name=""/>
        <dsp:cNvSpPr/>
      </dsp:nvSpPr>
      <dsp:spPr>
        <a:xfrm>
          <a:off x="7792819" y="164592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a:latin typeface="Arial Narrow" pitchFamily="34" charset="0"/>
            </a:rPr>
            <a:t>Oktober</a:t>
          </a:r>
        </a:p>
      </dsp:txBody>
      <dsp:txXfrm>
        <a:off x="7792819" y="1645920"/>
        <a:ext cx="758167" cy="1097280"/>
      </dsp:txXfrm>
    </dsp:sp>
    <dsp:sp modelId="{177AB24C-93F1-4453-A808-547E47301989}">
      <dsp:nvSpPr>
        <dsp:cNvPr id="0" name=""/>
        <dsp:cNvSpPr/>
      </dsp:nvSpPr>
      <dsp:spPr>
        <a:xfrm>
          <a:off x="8034743"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FA01E-8FE3-4907-86C4-93F357074776}">
      <dsp:nvSpPr>
        <dsp:cNvPr id="0" name=""/>
        <dsp:cNvSpPr/>
      </dsp:nvSpPr>
      <dsp:spPr>
        <a:xfrm>
          <a:off x="8657956" y="0"/>
          <a:ext cx="845576"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b="0" kern="1200" dirty="0">
              <a:latin typeface="Arial Narrow" pitchFamily="34" charset="0"/>
            </a:rPr>
            <a:t>November</a:t>
          </a:r>
        </a:p>
      </dsp:txBody>
      <dsp:txXfrm>
        <a:off x="8657956" y="0"/>
        <a:ext cx="845576" cy="1097280"/>
      </dsp:txXfrm>
    </dsp:sp>
    <dsp:sp modelId="{BA73BD82-67A7-468F-BF56-15C879CC2081}">
      <dsp:nvSpPr>
        <dsp:cNvPr id="0" name=""/>
        <dsp:cNvSpPr/>
      </dsp:nvSpPr>
      <dsp:spPr>
        <a:xfrm>
          <a:off x="8874523"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01FC96-874E-4BC4-AACC-3B55C7AAAF1F}">
      <dsp:nvSpPr>
        <dsp:cNvPr id="0" name=""/>
        <dsp:cNvSpPr/>
      </dsp:nvSpPr>
      <dsp:spPr>
        <a:xfrm>
          <a:off x="9472379" y="1645920"/>
          <a:ext cx="758167"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n-US" sz="900" kern="1200">
              <a:latin typeface="Arial Narrow" pitchFamily="34" charset="0"/>
            </a:rPr>
            <a:t>Desember</a:t>
          </a:r>
        </a:p>
      </dsp:txBody>
      <dsp:txXfrm>
        <a:off x="9472379" y="1645920"/>
        <a:ext cx="758167" cy="1097280"/>
      </dsp:txXfrm>
    </dsp:sp>
    <dsp:sp modelId="{B4FD5011-AF25-42E3-9990-2D7ED3978AC0}">
      <dsp:nvSpPr>
        <dsp:cNvPr id="0" name=""/>
        <dsp:cNvSpPr/>
      </dsp:nvSpPr>
      <dsp:spPr>
        <a:xfrm>
          <a:off x="9714303" y="1234440"/>
          <a:ext cx="274320" cy="274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0.78857</cdr:x>
      <cdr:y>0.13748</cdr:y>
    </cdr:from>
    <cdr:to>
      <cdr:x>1</cdr:x>
      <cdr:y>0.36451</cdr:y>
    </cdr:to>
    <cdr:sp macro="" textlink="">
      <cdr:nvSpPr>
        <cdr:cNvPr id="2" name="TextBox 1">
          <a:extLst xmlns:a="http://schemas.openxmlformats.org/drawingml/2006/main">
            <a:ext uri="{FF2B5EF4-FFF2-40B4-BE49-F238E27FC236}">
              <a16:creationId xmlns:a16="http://schemas.microsoft.com/office/drawing/2014/main" id="{299789FC-538A-46BE-80BF-AC7D6440F829}"/>
            </a:ext>
          </a:extLst>
        </cdr:cNvPr>
        <cdr:cNvSpPr txBox="1"/>
      </cdr:nvSpPr>
      <cdr:spPr>
        <a:xfrm xmlns:a="http://schemas.openxmlformats.org/drawingml/2006/main">
          <a:off x="4464735" y="421738"/>
          <a:ext cx="1197071" cy="6964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err="1"/>
            <a:t>Kemristekdikti</a:t>
          </a:r>
          <a:r>
            <a:rPr lang="en-US" sz="1200" b="1" dirty="0"/>
            <a:t> 40,4 T </a:t>
          </a:r>
        </a:p>
      </cdr:txBody>
    </cdr:sp>
  </cdr:relSizeAnchor>
</c:userShapes>
</file>

<file path=ppt/drawings/drawing2.xml><?xml version="1.0" encoding="utf-8"?>
<c:userShapes xmlns:c="http://schemas.openxmlformats.org/drawingml/2006/chart">
  <cdr:relSizeAnchor xmlns:cdr="http://schemas.openxmlformats.org/drawingml/2006/chartDrawing">
    <cdr:from>
      <cdr:x>0.40667</cdr:x>
      <cdr:y>0.62858</cdr:y>
    </cdr:from>
    <cdr:to>
      <cdr:x>0.68148</cdr:x>
      <cdr:y>0.77856</cdr:y>
    </cdr:to>
    <cdr:sp macro="" textlink="">
      <cdr:nvSpPr>
        <cdr:cNvPr id="2" name="TextBox 1">
          <a:extLst xmlns:a="http://schemas.openxmlformats.org/drawingml/2006/main">
            <a:ext uri="{FF2B5EF4-FFF2-40B4-BE49-F238E27FC236}">
              <a16:creationId xmlns:a16="http://schemas.microsoft.com/office/drawing/2014/main" id="{B7737FA7-D5F0-4D53-B653-B4A30FA9FE22}"/>
            </a:ext>
          </a:extLst>
        </cdr:cNvPr>
        <cdr:cNvSpPr txBox="1"/>
      </cdr:nvSpPr>
      <cdr:spPr>
        <a:xfrm xmlns:a="http://schemas.openxmlformats.org/drawingml/2006/main">
          <a:off x="1582544" y="2301842"/>
          <a:ext cx="1069415" cy="5492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solidFill>
                <a:schemeClr val="accent1">
                  <a:lumMod val="75000"/>
                </a:schemeClr>
              </a:solidFill>
            </a:rPr>
            <a:t>444,1 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F6AEC-E153-4EFE-A7FE-F377B5D52F4A}" type="datetimeFigureOut">
              <a:rPr lang="id-ID" smtClean="0"/>
              <a:t>11/05/2018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E0F53-10EF-4A3B-83C2-BBC48F043803}" type="slidenum">
              <a:rPr lang="id-ID" smtClean="0"/>
              <a:t>‹#›</a:t>
            </a:fld>
            <a:endParaRPr lang="id-ID"/>
          </a:p>
        </p:txBody>
      </p:sp>
    </p:spTree>
    <p:extLst>
      <p:ext uri="{BB962C8B-B14F-4D97-AF65-F5344CB8AC3E}">
        <p14:creationId xmlns:p14="http://schemas.microsoft.com/office/powerpoint/2010/main" val="379133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
        <p:nvSpPr>
          <p:cNvPr id="9" name="Rectangle 8"/>
          <p:cNvSpPr/>
          <p:nvPr userDrawn="1"/>
        </p:nvSpPr>
        <p:spPr>
          <a:xfrm>
            <a:off x="504967" y="914400"/>
            <a:ext cx="11407254"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p:cNvPicPr>
            <a:picLocks noChangeAspect="1"/>
          </p:cNvPicPr>
          <p:nvPr userDrawn="1"/>
        </p:nvPicPr>
        <p:blipFill rotWithShape="1">
          <a:blip r:embed="rId2"/>
          <a:srcRect l="25829" t="49716" r="9643" b="13352"/>
          <a:stretch/>
        </p:blipFill>
        <p:spPr>
          <a:xfrm>
            <a:off x="4851779" y="4572000"/>
            <a:ext cx="7060442" cy="2286000"/>
          </a:xfrm>
          <a:prstGeom prst="rect">
            <a:avLst/>
          </a:prstGeom>
        </p:spPr>
      </p:pic>
      <p:pic>
        <p:nvPicPr>
          <p:cNvPr id="8" name="Picture 7"/>
          <p:cNvPicPr>
            <a:picLocks noChangeAspect="1"/>
          </p:cNvPicPr>
          <p:nvPr userDrawn="1"/>
        </p:nvPicPr>
        <p:blipFill rotWithShape="1">
          <a:blip r:embed="rId2"/>
          <a:srcRect l="25829" t="49716" r="33529" b="13352"/>
          <a:stretch/>
        </p:blipFill>
        <p:spPr>
          <a:xfrm>
            <a:off x="504967" y="4572000"/>
            <a:ext cx="8775511" cy="2286000"/>
          </a:xfrm>
          <a:prstGeom prst="rect">
            <a:avLst/>
          </a:prstGeom>
        </p:spPr>
      </p:pic>
      <p:sp>
        <p:nvSpPr>
          <p:cNvPr id="11" name="Rectangle 10"/>
          <p:cNvSpPr/>
          <p:nvPr userDrawn="1"/>
        </p:nvSpPr>
        <p:spPr>
          <a:xfrm>
            <a:off x="0" y="0"/>
            <a:ext cx="1501254" cy="1160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0301" y="91979"/>
            <a:ext cx="940652" cy="976102"/>
          </a:xfrm>
          <a:prstGeom prst="rect">
            <a:avLst/>
          </a:prstGeom>
        </p:spPr>
      </p:pic>
      <p:sp>
        <p:nvSpPr>
          <p:cNvPr id="15" name="TextBox 14"/>
          <p:cNvSpPr txBox="1"/>
          <p:nvPr userDrawn="1"/>
        </p:nvSpPr>
        <p:spPr>
          <a:xfrm rot="16200000">
            <a:off x="-2506961" y="3354441"/>
            <a:ext cx="5464298" cy="338554"/>
          </a:xfrm>
          <a:prstGeom prst="rect">
            <a:avLst/>
          </a:prstGeom>
          <a:noFill/>
        </p:spPr>
        <p:txBody>
          <a:bodyPr wrap="square" rtlCol="0">
            <a:spAutoFit/>
          </a:bodyPr>
          <a:lstStyle/>
          <a:p>
            <a:r>
              <a:rPr lang="en-US" sz="1600" b="1" dirty="0" err="1">
                <a:solidFill>
                  <a:srgbClr val="FFC000"/>
                </a:solidFill>
                <a:latin typeface="Century Gothic" panose="020B0502020202020204" pitchFamily="34" charset="0"/>
              </a:rPr>
              <a:t>Direktorat</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Pembinaan</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Sekolah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Menengah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Atas</a:t>
            </a:r>
            <a:endParaRPr lang="id-ID" sz="1600" b="1" dirty="0">
              <a:solidFill>
                <a:srgbClr val="FFC000"/>
              </a:solidFill>
              <a:latin typeface="Century Gothic" panose="020B0502020202020204" pitchFamily="34" charset="0"/>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358887">
            <a:off x="44617" y="6339666"/>
            <a:ext cx="415735" cy="431403"/>
          </a:xfrm>
          <a:prstGeom prst="rect">
            <a:avLst/>
          </a:prstGeom>
        </p:spPr>
      </p:pic>
    </p:spTree>
    <p:extLst>
      <p:ext uri="{BB962C8B-B14F-4D97-AF65-F5344CB8AC3E}">
        <p14:creationId xmlns:p14="http://schemas.microsoft.com/office/powerpoint/2010/main" val="2100002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73025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250137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20B09B-5770-EE4F-83D2-7E009E97C3E4}" type="datetime1">
              <a:rPr lang="en-ID" smtClean="0"/>
              <a:t>11/05/2018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DFAB4-3984-4F8C-A8AF-016772941BC3}" type="slidenum">
              <a:rPr lang="en-US" smtClean="0"/>
              <a:t>‹#›</a:t>
            </a:fld>
            <a:endParaRPr lang="en-US"/>
          </a:p>
        </p:txBody>
      </p:sp>
    </p:spTree>
    <p:extLst>
      <p:ext uri="{BB962C8B-B14F-4D97-AF65-F5344CB8AC3E}">
        <p14:creationId xmlns:p14="http://schemas.microsoft.com/office/powerpoint/2010/main" val="4216417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000742-0123-4EB7-B9AE-143C80E1B00E}"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221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57B6E-ED2E-4829-B797-80B7FFBBBE3A}"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0480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1F976F-D3AB-4359-BF22-6323FA6A67FE}"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331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8D632-9EC8-491C-88AD-4352279DD1EC}"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8064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4EBA0D-8731-4F3F-81D7-F2BF07C068A6}"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81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8E2B7-307F-43C2-AD89-C67DCE98DADC}"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5879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16157B-BE9F-4AFE-84B8-602E802207A4}"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915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userDrawn="1"/>
        </p:nvSpPr>
        <p:spPr>
          <a:xfrm>
            <a:off x="504967" y="914400"/>
            <a:ext cx="11407254"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userDrawn="1"/>
        </p:nvPicPr>
        <p:blipFill rotWithShape="1">
          <a:blip r:embed="rId2"/>
          <a:srcRect l="25829" t="49716" r="9643" b="13352"/>
          <a:stretch/>
        </p:blipFill>
        <p:spPr>
          <a:xfrm>
            <a:off x="4851779" y="4572000"/>
            <a:ext cx="7060442" cy="2286000"/>
          </a:xfrm>
          <a:prstGeom prst="rect">
            <a:avLst/>
          </a:prstGeom>
        </p:spPr>
      </p:pic>
      <p:pic>
        <p:nvPicPr>
          <p:cNvPr id="9" name="Picture 8"/>
          <p:cNvPicPr>
            <a:picLocks noChangeAspect="1"/>
          </p:cNvPicPr>
          <p:nvPr userDrawn="1"/>
        </p:nvPicPr>
        <p:blipFill rotWithShape="1">
          <a:blip r:embed="rId2"/>
          <a:srcRect l="25829" t="49716" r="33529" b="13352"/>
          <a:stretch/>
        </p:blipFill>
        <p:spPr>
          <a:xfrm>
            <a:off x="504967" y="4572000"/>
            <a:ext cx="8775511" cy="2286000"/>
          </a:xfrm>
          <a:prstGeom prst="rect">
            <a:avLst/>
          </a:prstGeom>
        </p:spPr>
      </p:pic>
      <p:sp>
        <p:nvSpPr>
          <p:cNvPr id="11" name="TextBox 10"/>
          <p:cNvSpPr txBox="1"/>
          <p:nvPr userDrawn="1"/>
        </p:nvSpPr>
        <p:spPr>
          <a:xfrm rot="16200000">
            <a:off x="-2506961" y="3354441"/>
            <a:ext cx="5464298" cy="338554"/>
          </a:xfrm>
          <a:prstGeom prst="rect">
            <a:avLst/>
          </a:prstGeom>
          <a:noFill/>
        </p:spPr>
        <p:txBody>
          <a:bodyPr wrap="square" rtlCol="0">
            <a:spAutoFit/>
          </a:bodyPr>
          <a:lstStyle/>
          <a:p>
            <a:r>
              <a:rPr lang="en-US" sz="1600" b="1" dirty="0" err="1">
                <a:solidFill>
                  <a:srgbClr val="FFC000"/>
                </a:solidFill>
                <a:latin typeface="Century Gothic" panose="020B0502020202020204" pitchFamily="34" charset="0"/>
              </a:rPr>
              <a:t>Direktorat</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Pembinaan</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Sekolah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Menengah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Atas</a:t>
            </a:r>
            <a:endParaRPr lang="id-ID" sz="1600" b="1" dirty="0">
              <a:solidFill>
                <a:srgbClr val="FFC000"/>
              </a:solidFill>
              <a:latin typeface="Century Gothic" panose="020B0502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358887">
            <a:off x="44617" y="6339666"/>
            <a:ext cx="415735" cy="431403"/>
          </a:xfrm>
          <a:prstGeom prst="rect">
            <a:avLst/>
          </a:prstGeom>
        </p:spPr>
      </p:pic>
      <p:sp>
        <p:nvSpPr>
          <p:cNvPr id="13" name="Rectangle 12"/>
          <p:cNvSpPr/>
          <p:nvPr userDrawn="1"/>
        </p:nvSpPr>
        <p:spPr>
          <a:xfrm>
            <a:off x="0" y="0"/>
            <a:ext cx="1501254" cy="1160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Content Placeholder 2"/>
          <p:cNvSpPr>
            <a:spLocks noGrp="1"/>
          </p:cNvSpPr>
          <p:nvPr>
            <p:ph sz="half" idx="13"/>
          </p:nvPr>
        </p:nvSpPr>
        <p:spPr>
          <a:xfrm>
            <a:off x="838199" y="1279526"/>
            <a:ext cx="10543007" cy="52168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Tree>
    <p:extLst>
      <p:ext uri="{BB962C8B-B14F-4D97-AF65-F5344CB8AC3E}">
        <p14:creationId xmlns:p14="http://schemas.microsoft.com/office/powerpoint/2010/main" val="2715088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F1841-56F9-471D-8989-26F8BB4C1C4C}"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4355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6"/>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396E3F-EEB5-4F5C-AB27-BF3505C92E96}"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2281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AEE797-A8EB-4B55-BF12-8C3A057AF835}"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457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4E4E88-C124-42B3-AC96-2040254BDC04}"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0900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7" name="Rectangle 16"/>
          <p:cNvSpPr/>
          <p:nvPr userDrawn="1"/>
        </p:nvSpPr>
        <p:spPr>
          <a:xfrm>
            <a:off x="1" y="0"/>
            <a:ext cx="12192000" cy="1886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104" tIns="59052" rIns="118104" bIns="590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 name="Title 1"/>
          <p:cNvSpPr>
            <a:spLocks noGrp="1"/>
          </p:cNvSpPr>
          <p:nvPr>
            <p:ph type="title"/>
          </p:nvPr>
        </p:nvSpPr>
        <p:spPr>
          <a:xfrm>
            <a:off x="346877" y="164641"/>
            <a:ext cx="11845123" cy="670337"/>
          </a:xfrm>
          <a:ln w="3175">
            <a:noFill/>
          </a:ln>
        </p:spPr>
        <p:txBody>
          <a:bodyPr>
            <a:normAutofit/>
          </a:bodyPr>
          <a:lstStyle>
            <a:lvl1pPr algn="l">
              <a:defRPr sz="3100" b="1">
                <a:solidFill>
                  <a:schemeClr val="tx2">
                    <a:lumMod val="60000"/>
                    <a:lumOff val="40000"/>
                  </a:schemeClr>
                </a:solidFill>
                <a:latin typeface="Century Gothic" pitchFamily="34" charset="0"/>
              </a:defRPr>
            </a:lvl1pPr>
          </a:lstStyle>
          <a:p>
            <a:r>
              <a:rPr lang="en-US" dirty="0"/>
              <a:t>Click to edit Master title style</a:t>
            </a:r>
          </a:p>
        </p:txBody>
      </p:sp>
      <p:sp>
        <p:nvSpPr>
          <p:cNvPr id="5" name="Slide Number Placeholder 3"/>
          <p:cNvSpPr>
            <a:spLocks noGrp="1"/>
          </p:cNvSpPr>
          <p:nvPr>
            <p:ph type="sldNum" sz="quarter" idx="12"/>
          </p:nvPr>
        </p:nvSpPr>
        <p:spPr>
          <a:xfrm>
            <a:off x="9117977" y="6356353"/>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54F69-092F-4364-9CC8-192BEC6724F1}"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1728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695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7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070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83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573982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86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303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46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37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870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584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78425"/>
            <a:ext cx="10363200" cy="1223962"/>
          </a:xfrm>
        </p:spPr>
        <p:txBody>
          <a:bodyPr anchor="b">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449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0"/>
            <a:ext cx="125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2066496" y="0"/>
            <a:ext cx="125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25506" y="-2940"/>
            <a:ext cx="11940989" cy="1105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0" y="6746400"/>
            <a:ext cx="12192000" cy="11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userDrawn="1"/>
        </p:nvCxnSpPr>
        <p:spPr>
          <a:xfrm>
            <a:off x="497541" y="574817"/>
            <a:ext cx="10515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itle 26"/>
          <p:cNvSpPr>
            <a:spLocks noGrp="1"/>
          </p:cNvSpPr>
          <p:nvPr>
            <p:ph type="title"/>
          </p:nvPr>
        </p:nvSpPr>
        <p:spPr>
          <a:xfrm>
            <a:off x="336179" y="311339"/>
            <a:ext cx="10515600" cy="1325563"/>
          </a:xfrm>
        </p:spPr>
        <p:txBody>
          <a:bodyPr/>
          <a:lstStyle/>
          <a:p>
            <a:r>
              <a:rPr lang="en-US"/>
              <a:t>Click to edit Master title style</a:t>
            </a:r>
          </a:p>
        </p:txBody>
      </p:sp>
    </p:spTree>
    <p:extLst>
      <p:ext uri="{BB962C8B-B14F-4D97-AF65-F5344CB8AC3E}">
        <p14:creationId xmlns:p14="http://schemas.microsoft.com/office/powerpoint/2010/main" val="3931000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1" y="6553683"/>
            <a:ext cx="12197977" cy="750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0" y="6604481"/>
            <a:ext cx="12192000" cy="261610"/>
          </a:xfrm>
          <a:prstGeom prst="rect">
            <a:avLst/>
          </a:prstGeom>
          <a:solidFill>
            <a:srgbClr val="0E2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0" y="-330"/>
            <a:ext cx="12192000" cy="484550"/>
          </a:xfrm>
          <a:prstGeom prst="rect">
            <a:avLst/>
          </a:prstGeom>
          <a:solidFill>
            <a:srgbClr val="0E2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userDrawn="1"/>
        </p:nvGrpSpPr>
        <p:grpSpPr>
          <a:xfrm>
            <a:off x="10942151" y="-330"/>
            <a:ext cx="1249847" cy="484550"/>
            <a:chOff x="4890313" y="4977949"/>
            <a:chExt cx="789270" cy="377528"/>
          </a:xfrm>
          <a:solidFill>
            <a:srgbClr val="FFC000"/>
          </a:solidFill>
        </p:grpSpPr>
        <p:sp>
          <p:nvSpPr>
            <p:cNvPr id="13" name="Rectangle 12"/>
            <p:cNvSpPr/>
            <p:nvPr/>
          </p:nvSpPr>
          <p:spPr>
            <a:xfrm>
              <a:off x="5213445" y="4977949"/>
              <a:ext cx="466138" cy="377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Triangle 13"/>
            <p:cNvSpPr/>
            <p:nvPr/>
          </p:nvSpPr>
          <p:spPr>
            <a:xfrm flipH="1">
              <a:off x="4890313" y="4977949"/>
              <a:ext cx="323132" cy="3775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01635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84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2F9BDB79-9155-4684-8C5D-4CE990BFF3DB}" type="datetimeFigureOut">
              <a:rPr lang="id-ID" smtClean="0"/>
              <a:t>11/05/2018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698634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41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020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928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498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206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496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92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5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3429000"/>
            <a:ext cx="12192000"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 name="Rectangle 1"/>
          <p:cNvSpPr/>
          <p:nvPr userDrawn="1"/>
        </p:nvSpPr>
        <p:spPr>
          <a:xfrm>
            <a:off x="2821480" y="1124744"/>
            <a:ext cx="6528725" cy="4608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userDrawn="1"/>
        </p:nvSpPr>
        <p:spPr>
          <a:xfrm>
            <a:off x="2821480" y="0"/>
            <a:ext cx="6528725"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userDrawn="1"/>
        </p:nvSpPr>
        <p:spPr>
          <a:xfrm>
            <a:off x="2821480" y="6597352"/>
            <a:ext cx="6528725"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Text Placeholder 9"/>
          <p:cNvSpPr>
            <a:spLocks noGrp="1"/>
          </p:cNvSpPr>
          <p:nvPr>
            <p:ph type="body" sz="quarter" idx="10" hasCustomPrompt="1"/>
          </p:nvPr>
        </p:nvSpPr>
        <p:spPr>
          <a:xfrm>
            <a:off x="2821480" y="4066027"/>
            <a:ext cx="6528725" cy="768085"/>
          </a:xfrm>
          <a:prstGeom prst="rect">
            <a:avLst/>
          </a:prstGeom>
        </p:spPr>
        <p:txBody>
          <a:bodyPr lIns="121917" tIns="60958" rIns="121917" bIns="60958" anchor="ctr"/>
          <a:lstStyle>
            <a:lvl1pPr marL="0" indent="0" algn="ctr">
              <a:buNone/>
              <a:defRPr sz="48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821480" y="4834189"/>
            <a:ext cx="6528725" cy="384043"/>
          </a:xfrm>
          <a:prstGeom prst="rect">
            <a:avLst/>
          </a:prstGeom>
        </p:spPr>
        <p:txBody>
          <a:bodyPr lIns="121917" tIns="60958" rIns="121917" bIns="60958" anchor="ctr"/>
          <a:lstStyle>
            <a:lvl1pPr marL="0" indent="0" algn="ctr">
              <a:buNone/>
              <a:defRPr sz="19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5541313" y="1541768"/>
            <a:ext cx="1089051" cy="241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64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3429000"/>
            <a:ext cx="12192000"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 name="Rectangle 1"/>
          <p:cNvSpPr/>
          <p:nvPr userDrawn="1"/>
        </p:nvSpPr>
        <p:spPr>
          <a:xfrm>
            <a:off x="2821480" y="1124744"/>
            <a:ext cx="6528725" cy="4608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userDrawn="1"/>
        </p:nvSpPr>
        <p:spPr>
          <a:xfrm>
            <a:off x="2821480" y="0"/>
            <a:ext cx="6528725"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userDrawn="1"/>
        </p:nvSpPr>
        <p:spPr>
          <a:xfrm>
            <a:off x="2821480" y="6597352"/>
            <a:ext cx="6528725"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Text Placeholder 9"/>
          <p:cNvSpPr>
            <a:spLocks noGrp="1"/>
          </p:cNvSpPr>
          <p:nvPr>
            <p:ph type="body" sz="quarter" idx="10" hasCustomPrompt="1"/>
          </p:nvPr>
        </p:nvSpPr>
        <p:spPr>
          <a:xfrm>
            <a:off x="2821480" y="4066027"/>
            <a:ext cx="6528725" cy="768085"/>
          </a:xfrm>
          <a:prstGeom prst="rect">
            <a:avLst/>
          </a:prstGeom>
        </p:spPr>
        <p:txBody>
          <a:bodyPr lIns="121917" tIns="60958" rIns="121917" bIns="60958" anchor="ctr"/>
          <a:lstStyle>
            <a:lvl1pPr marL="0" indent="0" algn="ctr">
              <a:buNone/>
              <a:defRPr sz="48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821480" y="4834189"/>
            <a:ext cx="6528725" cy="384043"/>
          </a:xfrm>
          <a:prstGeom prst="rect">
            <a:avLst/>
          </a:prstGeom>
        </p:spPr>
        <p:txBody>
          <a:bodyPr lIns="121917" tIns="60958" rIns="121917" bIns="60958" anchor="ctr"/>
          <a:lstStyle>
            <a:lvl1pPr marL="0" indent="0" algn="ctr">
              <a:buNone/>
              <a:defRPr sz="19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5541313" y="1541768"/>
            <a:ext cx="1089051" cy="241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1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2F9BDB79-9155-4684-8C5D-4CE990BFF3DB}" type="datetimeFigureOut">
              <a:rPr lang="id-ID" smtClean="0"/>
              <a:t>11/05/2018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1055303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7E51-0504-4203-8214-DF277A254867}"/>
              </a:ext>
            </a:extLst>
          </p:cNvPr>
          <p:cNvSpPr>
            <a:spLocks noGrp="1"/>
          </p:cNvSpPr>
          <p:nvPr>
            <p:ph type="title"/>
          </p:nvPr>
        </p:nvSpPr>
        <p:spPr>
          <a:xfrm>
            <a:off x="838204" y="0"/>
            <a:ext cx="11353799" cy="685800"/>
          </a:xfrm>
          <a:prstGeom prst="rect">
            <a:avLst/>
          </a:prstGeom>
          <a:solidFill>
            <a:schemeClr val="accent5">
              <a:lumMod val="75000"/>
            </a:schemeClr>
          </a:solidFill>
          <a:ln>
            <a:noFill/>
          </a:ln>
        </p:spPr>
        <p:txBody>
          <a:bodyPr lIns="91438" tIns="45719" rIns="91438" bIns="45719">
            <a:normAutofit/>
          </a:bodyPr>
          <a:lstStyle>
            <a:lvl1pPr algn="ctr">
              <a:defRPr sz="3600" b="1">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C2665410-B0E3-40F1-A1C3-67FC0DE1A14A}"/>
              </a:ext>
            </a:extLst>
          </p:cNvPr>
          <p:cNvSpPr>
            <a:spLocks noGrp="1"/>
          </p:cNvSpPr>
          <p:nvPr>
            <p:ph type="ftr" sz="quarter" idx="11"/>
          </p:nvPr>
        </p:nvSpPr>
        <p:spPr>
          <a:xfrm>
            <a:off x="0" y="6492954"/>
            <a:ext cx="11353800" cy="365127"/>
          </a:xfrm>
          <a:prstGeom prst="rect">
            <a:avLst/>
          </a:prstGeom>
          <a:solidFill>
            <a:schemeClr val="accent5">
              <a:lumMod val="40000"/>
              <a:lumOff val="60000"/>
            </a:schemeClr>
          </a:solidFill>
        </p:spPr>
        <p:txBody>
          <a:bodyPr lIns="91438" tIns="45719" rIns="91438" bIns="45719"/>
          <a:lstStyle>
            <a:lvl1pPr>
              <a:defRPr sz="1900" i="1">
                <a:solidFill>
                  <a:schemeClr val="accent5">
                    <a:lumMod val="75000"/>
                  </a:schemeClr>
                </a:solidFill>
              </a:defRPr>
            </a:lvl1p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sz="1900" b="0" i="1" u="none" strike="noStrike" kern="1200" cap="none" spc="0" normalizeH="0" baseline="0" noProof="0">
                <a:ln>
                  <a:noFill/>
                </a:ln>
                <a:solidFill>
                  <a:srgbClr val="32AEB8">
                    <a:lumMod val="75000"/>
                  </a:srgbClr>
                </a:solidFill>
                <a:effectLst/>
                <a:uLnTx/>
                <a:uFillTx/>
                <a:latin typeface="Arial"/>
                <a:cs typeface="+mn-cs"/>
              </a:rPr>
              <a:t>Program Indonesia Pintar</a:t>
            </a:r>
            <a:endParaRPr kumimoji="0" lang="en-US" sz="1900" b="0" i="1" u="none" strike="noStrike" kern="1200" cap="none" spc="0" normalizeH="0" baseline="0" noProof="0" dirty="0">
              <a:ln>
                <a:noFill/>
              </a:ln>
              <a:solidFill>
                <a:srgbClr val="32AEB8">
                  <a:lumMod val="75000"/>
                </a:srgbClr>
              </a:solidFill>
              <a:effectLst/>
              <a:uLnTx/>
              <a:uFillTx/>
              <a:latin typeface="Arial"/>
              <a:cs typeface="+mn-cs"/>
            </a:endParaRPr>
          </a:p>
        </p:txBody>
      </p:sp>
      <p:sp>
        <p:nvSpPr>
          <p:cNvPr id="6" name="Slide Number Placeholder 5">
            <a:extLst>
              <a:ext uri="{FF2B5EF4-FFF2-40B4-BE49-F238E27FC236}">
                <a16:creationId xmlns:a16="http://schemas.microsoft.com/office/drawing/2014/main" id="{46482D19-1298-48E8-AE1A-7ABDE00C4570}"/>
              </a:ext>
            </a:extLst>
          </p:cNvPr>
          <p:cNvSpPr>
            <a:spLocks noGrp="1"/>
          </p:cNvSpPr>
          <p:nvPr>
            <p:ph type="sldNum" sz="quarter" idx="12"/>
          </p:nvPr>
        </p:nvSpPr>
        <p:spPr>
          <a:xfrm>
            <a:off x="11353800" y="6492954"/>
            <a:ext cx="838200" cy="365127"/>
          </a:xfrm>
          <a:prstGeom prst="rect">
            <a:avLst/>
          </a:prstGeom>
          <a:solidFill>
            <a:schemeClr val="accent5">
              <a:lumMod val="75000"/>
            </a:schemeClr>
          </a:solidFill>
        </p:spPr>
        <p:txBody>
          <a:bodyPr lIns="91438" tIns="45719" rIns="91438" bIns="45719"/>
          <a:lstStyle>
            <a:lvl1pPr algn="ctr">
              <a:defRPr sz="1900">
                <a:solidFill>
                  <a:schemeClr val="bg1"/>
                </a:solidFill>
              </a:defRPr>
            </a:lvl1pPr>
          </a:lstStyle>
          <a:p>
            <a:pPr marL="0" marR="0" lvl="0" indent="0" algn="ctr" defTabSz="1219170" rtl="0" eaLnBrk="1" fontAlgn="auto" latinLnBrk="1" hangingPunct="1">
              <a:lnSpc>
                <a:spcPct val="100000"/>
              </a:lnSpc>
              <a:spcBef>
                <a:spcPts val="0"/>
              </a:spcBef>
              <a:spcAft>
                <a:spcPts val="0"/>
              </a:spcAft>
              <a:buClrTx/>
              <a:buSzTx/>
              <a:buFontTx/>
              <a:buNone/>
              <a:tabLst/>
              <a:defRPr/>
            </a:pPr>
            <a:fld id="{DED346AA-C626-4EA3-81A8-23B9513EBE1F}" type="slidenum">
              <a:rPr kumimoji="0" lang="en-US" sz="1900" b="0" i="0" u="none" strike="noStrike" kern="1200" cap="none" spc="0" normalizeH="0" baseline="0" noProof="0" smtClean="0">
                <a:ln>
                  <a:noFill/>
                </a:ln>
                <a:solidFill>
                  <a:prstClr val="white"/>
                </a:solidFill>
                <a:effectLst/>
                <a:uLnTx/>
                <a:uFillTx/>
                <a:latin typeface="Arial"/>
                <a:cs typeface="+mn-cs"/>
              </a:rPr>
              <a:pPr marL="0" marR="0" lvl="0" indent="0" algn="ctr" defTabSz="1219170" rtl="0" eaLnBrk="1" fontAlgn="auto" latinLnBrk="1" hangingPunct="1">
                <a:lnSpc>
                  <a:spcPct val="100000"/>
                </a:lnSpc>
                <a:spcBef>
                  <a:spcPts val="0"/>
                </a:spcBef>
                <a:spcAft>
                  <a:spcPts val="0"/>
                </a:spcAft>
                <a:buClrTx/>
                <a:buSzTx/>
                <a:buFontTx/>
                <a:buNone/>
                <a:tabLst/>
                <a:defRPr/>
              </a:pPr>
              <a:t>‹#›</a:t>
            </a:fld>
            <a:endParaRPr kumimoji="0" lang="en-US" sz="1900" b="0" i="0" u="none" strike="noStrike" kern="1200" cap="none" spc="0" normalizeH="0" baseline="0" noProof="0" dirty="0">
              <a:ln>
                <a:noFill/>
              </a:ln>
              <a:solidFill>
                <a:prstClr val="white"/>
              </a:solidFill>
              <a:effectLst/>
              <a:uLnTx/>
              <a:uFillTx/>
              <a:latin typeface="Arial"/>
              <a:cs typeface="+mn-cs"/>
            </a:endParaRPr>
          </a:p>
        </p:txBody>
      </p:sp>
      <p:sp>
        <p:nvSpPr>
          <p:cNvPr id="7" name="Title 1">
            <a:extLst>
              <a:ext uri="{FF2B5EF4-FFF2-40B4-BE49-F238E27FC236}">
                <a16:creationId xmlns:a16="http://schemas.microsoft.com/office/drawing/2014/main" id="{9FCF07F2-68D2-4D2B-B251-4343BB1C39CC}"/>
              </a:ext>
            </a:extLst>
          </p:cNvPr>
          <p:cNvSpPr txBox="1">
            <a:spLocks/>
          </p:cNvSpPr>
          <p:nvPr userDrawn="1"/>
        </p:nvSpPr>
        <p:spPr>
          <a:xfrm>
            <a:off x="4" y="0"/>
            <a:ext cx="838199" cy="685800"/>
          </a:xfrm>
          <a:prstGeom prst="rect">
            <a:avLst/>
          </a:prstGeom>
          <a:solidFill>
            <a:srgbClr val="EEB500"/>
          </a:solidFill>
          <a:ln>
            <a:noFill/>
          </a:ln>
        </p:spPr>
        <p:txBody>
          <a:bodyPr vert="horz" lIns="91438" tIns="45719" rIns="91438" bIns="45719" rtlCol="0" anchor="ctr">
            <a:norm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a:cs typeface="+mj-cs"/>
            </a:endParaRPr>
          </a:p>
        </p:txBody>
      </p:sp>
    </p:spTree>
    <p:extLst>
      <p:ext uri="{BB962C8B-B14F-4D97-AF65-F5344CB8AC3E}">
        <p14:creationId xmlns:p14="http://schemas.microsoft.com/office/powerpoint/2010/main" val="72184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2F9BDB79-9155-4684-8C5D-4CE990BFF3DB}" type="datetimeFigureOut">
              <a:rPr lang="id-ID" smtClean="0"/>
              <a:t>11/05/2018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72974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BDB79-9155-4684-8C5D-4CE990BFF3DB}" type="datetimeFigureOut">
              <a:rPr lang="id-ID" smtClean="0"/>
              <a:t>11/05/2018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45048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9BDB79-9155-4684-8C5D-4CE990BFF3DB}" type="datetimeFigureOut">
              <a:rPr lang="id-ID" smtClean="0"/>
              <a:t>11/05/2018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102197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9BDB79-9155-4684-8C5D-4CE990BFF3DB}" type="datetimeFigureOut">
              <a:rPr lang="id-ID" smtClean="0"/>
              <a:t>11/05/2018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1541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BDB79-9155-4684-8C5D-4CE990BFF3DB}" type="datetimeFigureOut">
              <a:rPr lang="id-ID" smtClean="0"/>
              <a:t>11/05/2018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858B3-7BF1-4A58-BA2E-621067427F42}" type="slidenum">
              <a:rPr lang="id-ID" smtClean="0"/>
              <a:t>‹#›</a:t>
            </a:fld>
            <a:endParaRPr lang="id-ID"/>
          </a:p>
        </p:txBody>
      </p:sp>
    </p:spTree>
    <p:extLst>
      <p:ext uri="{BB962C8B-B14F-4D97-AF65-F5344CB8AC3E}">
        <p14:creationId xmlns:p14="http://schemas.microsoft.com/office/powerpoint/2010/main" val="2486930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7B64D-277D-4939-8F92-B45BB2403787}"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25050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11446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52070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54954"/>
      </p:ext>
    </p:extLst>
  </p:cSld>
  <p:clrMap bg1="lt1" tx1="dk1" bg2="lt2" tx2="dk2" accent1="accent1" accent2="accent2" accent3="accent3" accent4="accent4" accent5="accent5" accent6="accent6" hlink="hlink" folHlink="folHlink"/>
  <p:sldLayoutIdLst>
    <p:sldLayoutId id="2147483902" r:id="rId1"/>
  </p:sldLayoutIdLst>
  <p:txStyles>
    <p:titleStyle>
      <a:lvl1pPr algn="ctr" defTabSz="1219170" rtl="0" eaLnBrk="1" latinLnBrk="1"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00"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410471"/>
      </p:ext>
    </p:extLst>
  </p:cSld>
  <p:clrMap bg1="lt1" tx1="dk1" bg2="lt2" tx2="dk2" accent1="accent1" accent2="accent2" accent3="accent3" accent4="accent4" accent5="accent5" accent6="accent6" hlink="hlink" folHlink="folHlink"/>
  <p:sldLayoutIdLst>
    <p:sldLayoutId id="2147483904" r:id="rId1"/>
    <p:sldLayoutId id="2147483905" r:id="rId2"/>
  </p:sldLayoutIdLst>
  <p:txStyles>
    <p:titleStyle>
      <a:lvl1pPr algn="ctr" defTabSz="1219170" rtl="0" eaLnBrk="1" latinLnBrk="1"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00"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slideLayout" Target="../slideLayouts/slideLayout38.xml"/><Relationship Id="rId1" Type="http://schemas.openxmlformats.org/officeDocument/2006/relationships/customXml" Target="../../customXml/item1.xml"/><Relationship Id="rId6"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png"/><Relationship Id="rId1" Type="http://schemas.openxmlformats.org/officeDocument/2006/relationships/slideLayout" Target="../slideLayouts/slideLayout38.xml"/><Relationship Id="rId5" Type="http://schemas.openxmlformats.org/officeDocument/2006/relationships/chart" Target="../charts/chart4.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png"/><Relationship Id="rId1" Type="http://schemas.openxmlformats.org/officeDocument/2006/relationships/slideLayout" Target="../slideLayouts/slideLayout38.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1.png"/><Relationship Id="rId1" Type="http://schemas.openxmlformats.org/officeDocument/2006/relationships/slideLayout" Target="../slideLayouts/slideLayout38.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jpeg"/><Relationship Id="rId7" Type="http://schemas.openxmlformats.org/officeDocument/2006/relationships/image" Target="../media/image80.emf"/><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emf"/></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beasiswalpdp.kemenkeu.go.id/" TargetMode="External"/><Relationship Id="rId2" Type="http://schemas.openxmlformats.org/officeDocument/2006/relationships/image" Target="../media/image97.png"/><Relationship Id="rId1" Type="http://schemas.openxmlformats.org/officeDocument/2006/relationships/slideLayout" Target="../slideLayouts/slideLayout38.xml"/><Relationship Id="rId6" Type="http://schemas.openxmlformats.org/officeDocument/2006/relationships/hyperlink" Target="https://beasiswaunggulan.kemdikbud.go.id/"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png"/><Relationship Id="rId1" Type="http://schemas.openxmlformats.org/officeDocument/2006/relationships/slideLayout" Target="../slideLayouts/slideLayout38.xml"/><Relationship Id="rId4" Type="http://schemas.openxmlformats.org/officeDocument/2006/relationships/image" Target="../media/image101.jp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06.png"/><Relationship Id="rId5" Type="http://schemas.openxmlformats.org/officeDocument/2006/relationships/image" Target="../media/image105.gif"/><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22.png"/><Relationship Id="rId5" Type="http://schemas.openxmlformats.org/officeDocument/2006/relationships/image" Target="../media/image126.png"/><Relationship Id="rId4" Type="http://schemas.openxmlformats.org/officeDocument/2006/relationships/image" Target="../media/image123.jpg"/></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29.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28.png"/><Relationship Id="rId5" Type="http://schemas.openxmlformats.org/officeDocument/2006/relationships/image" Target="../media/image122.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1.png"/><Relationship Id="rId2"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image" Target="../media/image129.png"/><Relationship Id="rId5" Type="http://schemas.openxmlformats.org/officeDocument/2006/relationships/image" Target="../media/image131.png"/><Relationship Id="rId4" Type="http://schemas.openxmlformats.org/officeDocument/2006/relationships/image" Target="../media/image13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png"/><Relationship Id="rId1" Type="http://schemas.openxmlformats.org/officeDocument/2006/relationships/slideLayout" Target="../slideLayouts/slideLayout38.xml"/><Relationship Id="rId5" Type="http://schemas.openxmlformats.org/officeDocument/2006/relationships/chart" Target="../charts/chart7.xml"/><Relationship Id="rId4" Type="http://schemas.openxmlformats.org/officeDocument/2006/relationships/chart" Target="../charts/chart6.xml"/></Relationships>
</file>

<file path=ppt/slides/_rels/slide7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1.png"/><Relationship Id="rId1" Type="http://schemas.openxmlformats.org/officeDocument/2006/relationships/slideLayout" Target="../slideLayouts/slideLayout38.xml"/><Relationship Id="rId5" Type="http://schemas.openxmlformats.org/officeDocument/2006/relationships/chart" Target="../charts/chart10.xml"/><Relationship Id="rId4" Type="http://schemas.openxmlformats.org/officeDocument/2006/relationships/chart" Target="../charts/chart9.xml"/></Relationships>
</file>

<file path=ppt/slides/_rels/slide7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1.png"/><Relationship Id="rId1" Type="http://schemas.openxmlformats.org/officeDocument/2006/relationships/slideLayout" Target="../slideLayouts/slideLayout38.xml"/><Relationship Id="rId4" Type="http://schemas.openxmlformats.org/officeDocument/2006/relationships/chart" Target="../charts/char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3.jpeg"/><Relationship Id="rId7" Type="http://schemas.openxmlformats.org/officeDocument/2006/relationships/image" Target="../media/image135.png"/><Relationship Id="rId12"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137.png"/><Relationship Id="rId5" Type="http://schemas.openxmlformats.org/officeDocument/2006/relationships/image" Target="../media/image134.jpe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6.png"/></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0F0DD9-943A-47A7-BC06-AABC6AC137C8}"/>
              </a:ext>
            </a:extLst>
          </p:cNvPr>
          <p:cNvSpPr/>
          <p:nvPr/>
        </p:nvSpPr>
        <p:spPr>
          <a:xfrm>
            <a:off x="0" y="0"/>
            <a:ext cx="12192000" cy="6858000"/>
          </a:xfrm>
          <a:prstGeom prst="rect">
            <a:avLst/>
          </a:prstGeom>
          <a:solidFill>
            <a:srgbClr val="1C9494">
              <a:alpha val="73000"/>
            </a:srgbClr>
          </a:solidFill>
          <a:ln w="9525" cap="flat" cmpd="sng" algn="ctr">
            <a:noFill/>
            <a:prstDash val="solid"/>
          </a:ln>
          <a:effectLst>
            <a:outerShdw blurRad="40000" dist="23000" dir="5400000" rotWithShape="0">
              <a:srgbClr val="000000">
                <a:alpha val="35000"/>
              </a:srgbClr>
            </a:outerShdw>
          </a:effectLst>
        </p:spPr>
        <p:txBody>
          <a:bodyPr lIns="91420" tIns="45709" rIns="91420" bIns="45709" anchor="ctr"/>
          <a:lstStyle/>
          <a:p>
            <a:pPr marL="0" marR="0" lvl="0" indent="0" algn="ctr" defTabSz="4570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099" name="Rectangle 1"/>
          <p:cNvSpPr>
            <a:spLocks noChangeArrowheads="1"/>
          </p:cNvSpPr>
          <p:nvPr/>
        </p:nvSpPr>
        <p:spPr bwMode="auto">
          <a:xfrm>
            <a:off x="427966" y="2224700"/>
            <a:ext cx="109585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Kebijakan</a:t>
            </a: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 Program</a:t>
            </a:r>
            <a:r>
              <a:rPr kumimoji="0" lang="en-US" sz="40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0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dan</a:t>
            </a:r>
            <a:r>
              <a:rPr kumimoji="0" lang="en-US" sz="40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0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Kegiatan</a:t>
            </a:r>
            <a:endParaRPr kumimoji="0" lang="en-US" sz="40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4000" b="1" baseline="0" dirty="0" err="1" smtClean="0">
                <a:solidFill>
                  <a:srgbClr val="FFFF00"/>
                </a:solidFill>
                <a:latin typeface="Century Gothic" panose="020B0502020202020204" pitchFamily="34" charset="0"/>
              </a:rPr>
              <a:t>Direktorat</a:t>
            </a:r>
            <a:r>
              <a:rPr lang="en-US" sz="4000" b="1" baseline="0" dirty="0" smtClean="0">
                <a:solidFill>
                  <a:srgbClr val="FFFF00"/>
                </a:solidFill>
                <a:latin typeface="Century Gothic" panose="020B0502020202020204" pitchFamily="34" charset="0"/>
              </a:rPr>
              <a:t> </a:t>
            </a:r>
            <a:r>
              <a:rPr lang="en-US" sz="4000" b="1" baseline="0" dirty="0" err="1" smtClean="0">
                <a:solidFill>
                  <a:srgbClr val="FFFF00"/>
                </a:solidFill>
                <a:latin typeface="Century Gothic" panose="020B0502020202020204" pitchFamily="34" charset="0"/>
              </a:rPr>
              <a:t>Pembinaan</a:t>
            </a:r>
            <a:r>
              <a:rPr lang="en-US" sz="4000" b="1" baseline="0" dirty="0" smtClean="0">
                <a:solidFill>
                  <a:srgbClr val="FFFF00"/>
                </a:solidFill>
                <a:latin typeface="Century Gothic" panose="020B0502020202020204" pitchFamily="34" charset="0"/>
              </a:rPr>
              <a:t> SMA </a:t>
            </a:r>
            <a:r>
              <a:rPr lang="en-US" sz="4000" b="1" baseline="0" dirty="0" err="1" smtClean="0">
                <a:solidFill>
                  <a:srgbClr val="FFFF00"/>
                </a:solidFill>
                <a:latin typeface="Century Gothic" panose="020B0502020202020204" pitchFamily="34" charset="0"/>
              </a:rPr>
              <a:t>Tahun</a:t>
            </a:r>
            <a:r>
              <a:rPr lang="en-US" sz="4000" b="1" baseline="0" dirty="0" smtClean="0">
                <a:solidFill>
                  <a:srgbClr val="FFFF00"/>
                </a:solidFill>
                <a:latin typeface="Century Gothic" panose="020B0502020202020204" pitchFamily="34" charset="0"/>
              </a:rPr>
              <a:t> 2018</a:t>
            </a:r>
            <a:endParaRPr kumimoji="0" lang="en-US" sz="4000" b="1" i="0" u="none" strike="noStrike" kern="1200" cap="none" spc="0" normalizeH="0" baseline="0" noProof="0" dirty="0">
              <a:ln>
                <a:noFill/>
              </a:ln>
              <a:solidFill>
                <a:srgbClr val="FFFF00"/>
              </a:solidFill>
              <a:effectLst/>
              <a:uLnTx/>
              <a:uFillTx/>
              <a:latin typeface="Century Gothic" panose="020B0502020202020204" pitchFamily="34" charset="0"/>
            </a:endParaRPr>
          </a:p>
        </p:txBody>
      </p:sp>
      <p:cxnSp>
        <p:nvCxnSpPr>
          <p:cNvPr id="6" name="Straight Connector 5"/>
          <p:cNvCxnSpPr/>
          <p:nvPr/>
        </p:nvCxnSpPr>
        <p:spPr>
          <a:xfrm flipV="1">
            <a:off x="937197" y="3675494"/>
            <a:ext cx="10449282" cy="27328"/>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102"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735" y="454237"/>
            <a:ext cx="2404663" cy="174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1803513" y="6172067"/>
            <a:ext cx="8773883" cy="368569"/>
            <a:chOff x="179511" y="4583727"/>
            <a:chExt cx="8773883" cy="368569"/>
          </a:xfrm>
        </p:grpSpPr>
        <p:sp>
          <p:nvSpPr>
            <p:cNvPr id="9" name="object 8"/>
            <p:cNvSpPr/>
            <p:nvPr/>
          </p:nvSpPr>
          <p:spPr>
            <a:xfrm>
              <a:off x="179511" y="4641866"/>
              <a:ext cx="349563" cy="276999"/>
            </a:xfrm>
            <a:prstGeom prst="rect">
              <a:avLst/>
            </a:prstGeom>
            <a:blipFill>
              <a:blip r:embed="rId3"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0" name="object 9"/>
            <p:cNvSpPr/>
            <p:nvPr/>
          </p:nvSpPr>
          <p:spPr>
            <a:xfrm>
              <a:off x="3041129" y="4594581"/>
              <a:ext cx="419489" cy="276999"/>
            </a:xfrm>
            <a:prstGeom prst="rect">
              <a:avLst/>
            </a:prstGeom>
            <a:blipFill>
              <a:blip r:embed="rId4"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1" name="object 10"/>
            <p:cNvSpPr txBox="1"/>
            <p:nvPr/>
          </p:nvSpPr>
          <p:spPr>
            <a:xfrm>
              <a:off x="592480" y="4644548"/>
              <a:ext cx="2313305"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psma</a:t>
              </a:r>
              <a:r>
                <a:rPr sz="1800" spc="-5" dirty="0">
                  <a:solidFill>
                    <a:schemeClr val="bg1"/>
                  </a:solidFill>
                  <a:latin typeface="Helvetica Light"/>
                  <a:cs typeface="Arial"/>
                </a:rPr>
                <a:t>.kemdikbud.go.id</a:t>
              </a:r>
              <a:endParaRPr sz="1800" dirty="0">
                <a:solidFill>
                  <a:schemeClr val="bg1"/>
                </a:solidFill>
                <a:latin typeface="Helvetica Light"/>
                <a:cs typeface="Arial"/>
              </a:endParaRPr>
            </a:p>
          </p:txBody>
        </p:sp>
        <p:sp>
          <p:nvSpPr>
            <p:cNvPr id="12" name="object 11"/>
            <p:cNvSpPr txBox="1"/>
            <p:nvPr/>
          </p:nvSpPr>
          <p:spPr>
            <a:xfrm>
              <a:off x="3474648" y="4667181"/>
              <a:ext cx="1600835"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Dire</a:t>
              </a:r>
              <a:r>
                <a:rPr sz="1800" spc="-10" dirty="0">
                  <a:solidFill>
                    <a:schemeClr val="bg1"/>
                  </a:solidFill>
                  <a:latin typeface="Helvetica Light"/>
                  <a:cs typeface="Arial"/>
                </a:rPr>
                <a:t>ktora</a:t>
              </a:r>
              <a:r>
                <a:rPr sz="1800" spc="-5" dirty="0">
                  <a:solidFill>
                    <a:schemeClr val="bg1"/>
                  </a:solidFill>
                  <a:latin typeface="Helvetica Light"/>
                  <a:cs typeface="Arial"/>
                </a:rPr>
                <a:t>tPsma</a:t>
              </a:r>
              <a:endParaRPr sz="1800" dirty="0">
                <a:solidFill>
                  <a:schemeClr val="bg1"/>
                </a:solidFill>
                <a:latin typeface="Helvetica Light"/>
                <a:cs typeface="Arial"/>
              </a:endParaRPr>
            </a:p>
          </p:txBody>
        </p:sp>
        <p:sp>
          <p:nvSpPr>
            <p:cNvPr id="13" name="object 12"/>
            <p:cNvSpPr/>
            <p:nvPr/>
          </p:nvSpPr>
          <p:spPr>
            <a:xfrm>
              <a:off x="5254461" y="4583727"/>
              <a:ext cx="436294" cy="276999"/>
            </a:xfrm>
            <a:prstGeom prst="rect">
              <a:avLst/>
            </a:prstGeom>
            <a:blipFill>
              <a:blip r:embed="rId5"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4" name="object 13"/>
            <p:cNvSpPr/>
            <p:nvPr/>
          </p:nvSpPr>
          <p:spPr>
            <a:xfrm>
              <a:off x="6915523" y="4605435"/>
              <a:ext cx="376713" cy="276999"/>
            </a:xfrm>
            <a:prstGeom prst="rect">
              <a:avLst/>
            </a:prstGeom>
            <a:blipFill>
              <a:blip r:embed="rId6"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5" name="object 14"/>
            <p:cNvSpPr txBox="1"/>
            <p:nvPr/>
          </p:nvSpPr>
          <p:spPr>
            <a:xfrm>
              <a:off x="7351924" y="4647384"/>
              <a:ext cx="1601470"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dire</a:t>
              </a:r>
              <a:r>
                <a:rPr sz="1800" spc="-10" dirty="0">
                  <a:solidFill>
                    <a:schemeClr val="bg1"/>
                  </a:solidFill>
                  <a:latin typeface="Helvetica Light"/>
                  <a:cs typeface="Arial"/>
                </a:rPr>
                <a:t>ktora</a:t>
              </a:r>
              <a:r>
                <a:rPr sz="1800" spc="-5" dirty="0">
                  <a:solidFill>
                    <a:schemeClr val="bg1"/>
                  </a:solidFill>
                  <a:latin typeface="Helvetica Light"/>
                  <a:cs typeface="Arial"/>
                </a:rPr>
                <a:t>t.psma</a:t>
              </a:r>
              <a:endParaRPr sz="1800" dirty="0">
                <a:solidFill>
                  <a:schemeClr val="bg1"/>
                </a:solidFill>
                <a:latin typeface="Helvetica Light"/>
                <a:cs typeface="Arial"/>
              </a:endParaRPr>
            </a:p>
          </p:txBody>
        </p:sp>
        <p:sp>
          <p:nvSpPr>
            <p:cNvPr id="16" name="object 15"/>
            <p:cNvSpPr txBox="1"/>
            <p:nvPr/>
          </p:nvSpPr>
          <p:spPr>
            <a:xfrm>
              <a:off x="5745262" y="4658144"/>
              <a:ext cx="953135"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di</a:t>
              </a:r>
              <a:r>
                <a:rPr sz="1800" spc="-5" dirty="0">
                  <a:solidFill>
                    <a:schemeClr val="bg1"/>
                  </a:solidFill>
                  <a:latin typeface="Helvetica Light"/>
                  <a:cs typeface="Arial"/>
                </a:rPr>
                <a:t>t_psma</a:t>
              </a:r>
              <a:endParaRPr sz="1800" dirty="0">
                <a:solidFill>
                  <a:schemeClr val="bg1"/>
                </a:solidFill>
                <a:latin typeface="Helvetica Light"/>
                <a:cs typeface="Arial"/>
              </a:endParaRPr>
            </a:p>
          </p:txBody>
        </p:sp>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499" y="3914097"/>
            <a:ext cx="2909848" cy="173732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01611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Penguatan</a:t>
            </a:r>
            <a:r>
              <a:rPr lang="en-US" sz="2400" b="1" dirty="0" smtClean="0">
                <a:solidFill>
                  <a:schemeClr val="bg1"/>
                </a:solidFill>
              </a:rPr>
              <a:t> 5 </a:t>
            </a:r>
            <a:r>
              <a:rPr lang="en-US" sz="2400" b="1" dirty="0" err="1" smtClean="0">
                <a:solidFill>
                  <a:schemeClr val="bg1"/>
                </a:solidFill>
              </a:rPr>
              <a:t>Nilai</a:t>
            </a:r>
            <a:r>
              <a:rPr lang="en-US" sz="2400" b="1" dirty="0" smtClean="0">
                <a:solidFill>
                  <a:schemeClr val="bg1"/>
                </a:solidFill>
              </a:rPr>
              <a:t> </a:t>
            </a:r>
            <a:r>
              <a:rPr lang="en-US" sz="2400" b="1" dirty="0" err="1" smtClean="0">
                <a:solidFill>
                  <a:schemeClr val="bg1"/>
                </a:solidFill>
              </a:rPr>
              <a:t>Utama</a:t>
            </a:r>
            <a:r>
              <a:rPr lang="en-US" sz="2400" b="1" dirty="0" smtClean="0">
                <a:solidFill>
                  <a:schemeClr val="bg1"/>
                </a:solidFill>
              </a:rPr>
              <a:t> </a:t>
            </a:r>
            <a:r>
              <a:rPr lang="en-US" sz="2400" b="1" dirty="0" err="1" smtClean="0">
                <a:solidFill>
                  <a:srgbClr val="FFFF00"/>
                </a:solidFill>
              </a:rPr>
              <a:t>Karakter</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378947" y="813993"/>
            <a:ext cx="9363974" cy="5541473"/>
            <a:chOff x="1351651" y="1052980"/>
            <a:chExt cx="9363974" cy="5541473"/>
          </a:xfrm>
        </p:grpSpPr>
        <p:grpSp>
          <p:nvGrpSpPr>
            <p:cNvPr id="6" name="Group 5"/>
            <p:cNvGrpSpPr/>
            <p:nvPr/>
          </p:nvGrpSpPr>
          <p:grpSpPr>
            <a:xfrm>
              <a:off x="2859468" y="1052980"/>
              <a:ext cx="4005692" cy="3759156"/>
              <a:chOff x="4181411" y="850927"/>
              <a:chExt cx="4450770" cy="4176841"/>
            </a:xfrm>
            <a:solidFill>
              <a:schemeClr val="accent1">
                <a:lumMod val="20000"/>
                <a:lumOff val="80000"/>
              </a:schemeClr>
            </a:solidFill>
          </p:grpSpPr>
          <p:cxnSp>
            <p:nvCxnSpPr>
              <p:cNvPr id="17" name="Straight Arrow Connector 16"/>
              <p:cNvCxnSpPr/>
              <p:nvPr/>
            </p:nvCxnSpPr>
            <p:spPr>
              <a:xfrm>
                <a:off x="4181411" y="1287826"/>
                <a:ext cx="385978" cy="5130"/>
              </a:xfrm>
              <a:prstGeom prst="straightConnector1">
                <a:avLst/>
              </a:prstGeom>
              <a:grpFill/>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305154" y="2780038"/>
                <a:ext cx="326611" cy="1309390"/>
              </a:xfrm>
              <a:prstGeom prst="straightConnector1">
                <a:avLst/>
              </a:prstGeom>
              <a:grpFill/>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8232598" y="1292956"/>
                <a:ext cx="399583" cy="1723550"/>
              </a:xfrm>
              <a:prstGeom prst="straightConnector1">
                <a:avLst/>
              </a:prstGeom>
              <a:grpFill/>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372798" y="850927"/>
                <a:ext cx="10064" cy="4176841"/>
              </a:xfrm>
              <a:prstGeom prst="straightConnector1">
                <a:avLst/>
              </a:prstGeom>
              <a:grpFill/>
              <a:ln w="38100">
                <a:no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8FB17225-BEEC-433B-9DC0-3D8C71665025}"/>
                </a:ext>
              </a:extLst>
            </p:cNvPr>
            <p:cNvSpPr/>
            <p:nvPr/>
          </p:nvSpPr>
          <p:spPr>
            <a:xfrm>
              <a:off x="2061426" y="1320375"/>
              <a:ext cx="3305503" cy="830997"/>
            </a:xfrm>
            <a:prstGeom prst="rect">
              <a:avLst/>
            </a:prstGeom>
            <a:solidFill>
              <a:schemeClr val="accent4">
                <a:lumMod val="20000"/>
                <a:lumOff val="80000"/>
              </a:schemeClr>
            </a:solid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Beriman</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dan</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Bertaqwa</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Menjalankan</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segala</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perintah</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-Nya</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Disiplin</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beribadah</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8" name="Rectangle 7">
              <a:extLst>
                <a:ext uri="{FF2B5EF4-FFF2-40B4-BE49-F238E27FC236}">
                  <a16:creationId xmlns:a16="http://schemas.microsoft.com/office/drawing/2014/main" id="{B4D4DF37-AF02-4BF7-977F-54444A5DB567}"/>
                </a:ext>
              </a:extLst>
            </p:cNvPr>
            <p:cNvSpPr/>
            <p:nvPr/>
          </p:nvSpPr>
          <p:spPr>
            <a:xfrm>
              <a:off x="4666514" y="1325145"/>
              <a:ext cx="3305503" cy="830997"/>
            </a:xfrm>
            <a:prstGeom prst="rect">
              <a:avLst/>
            </a:prstGeom>
            <a:solidFill>
              <a:schemeClr val="accent4">
                <a:lumMod val="20000"/>
                <a:lumOff val="80000"/>
              </a:schemeClr>
            </a:solid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B</a:t>
              </a:r>
              <a:r>
                <a:rPr kumimoji="0" lang="id-ID" sz="1200" b="0" i="0" u="none" strike="noStrike" kern="1200" cap="none" spc="0" normalizeH="0" baseline="0" noProof="0" dirty="0" err="1">
                  <a:ln>
                    <a:noFill/>
                  </a:ln>
                  <a:solidFill>
                    <a:prstClr val="black"/>
                  </a:solidFill>
                  <a:effectLst/>
                  <a:uLnTx/>
                  <a:uFillTx/>
                  <a:latin typeface="Arial" charset="0"/>
                  <a:ea typeface="Arial" charset="0"/>
                  <a:cs typeface="Arial" charset="0"/>
                </a:rPr>
                <a:t>ersih</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M</a:t>
              </a:r>
              <a:r>
                <a:rPr kumimoji="0" lang="id-ID" sz="1200" b="0" i="0" u="none" strike="noStrike" kern="1200" cap="none" spc="0" normalizeH="0" baseline="0" noProof="0" dirty="0" err="1">
                  <a:ln>
                    <a:noFill/>
                  </a:ln>
                  <a:solidFill>
                    <a:prstClr val="black"/>
                  </a:solidFill>
                  <a:effectLst/>
                  <a:uLnTx/>
                  <a:uFillTx/>
                  <a:latin typeface="Arial" charset="0"/>
                  <a:ea typeface="Arial" charset="0"/>
                  <a:cs typeface="Arial" charset="0"/>
                </a:rPr>
                <a:t>enjaga</a:t>
              </a:r>
              <a:r>
                <a:rPr kumimoji="0" lang="id-ID" sz="1200" b="0" i="0" u="none" strike="noStrike" kern="1200" cap="none" spc="0" normalizeH="0" baseline="0" noProof="0" dirty="0">
                  <a:ln>
                    <a:noFill/>
                  </a:ln>
                  <a:solidFill>
                    <a:prstClr val="black"/>
                  </a:solidFill>
                  <a:effectLst/>
                  <a:uLnTx/>
                  <a:uFillTx/>
                  <a:latin typeface="Arial" charset="0"/>
                  <a:ea typeface="Arial" charset="0"/>
                  <a:cs typeface="Arial" charset="0"/>
                </a:rPr>
                <a:t> lingkungan</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Memanfaatkan</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lingkungan</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dengan</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bijak</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kumimoji="0" lang="en-GB" sz="12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9" name="Rectangle 8">
              <a:extLst>
                <a:ext uri="{FF2B5EF4-FFF2-40B4-BE49-F238E27FC236}">
                  <a16:creationId xmlns:a16="http://schemas.microsoft.com/office/drawing/2014/main" id="{634C2B95-7A85-4179-A9C1-E5DA53A72EB9}"/>
                </a:ext>
              </a:extLst>
            </p:cNvPr>
            <p:cNvSpPr/>
            <p:nvPr/>
          </p:nvSpPr>
          <p:spPr>
            <a:xfrm>
              <a:off x="7657364" y="1324763"/>
              <a:ext cx="2366799" cy="830997"/>
            </a:xfrm>
            <a:prstGeom prst="rect">
              <a:avLst/>
            </a:prstGeom>
            <a:solidFill>
              <a:schemeClr val="accent4">
                <a:lumMod val="20000"/>
                <a:lumOff val="80000"/>
              </a:schemeClr>
            </a:solid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a:t>
              </a:r>
              <a:r>
                <a:rPr kumimoji="0" lang="id-ID" sz="1200" b="0" i="0" u="none" strike="noStrike" kern="1200" cap="none" spc="0" normalizeH="0" baseline="0" noProof="0" dirty="0" err="1">
                  <a:ln>
                    <a:noFill/>
                  </a:ln>
                  <a:solidFill>
                    <a:prstClr val="black"/>
                  </a:solidFill>
                  <a:effectLst/>
                  <a:uLnTx/>
                  <a:uFillTx/>
                  <a:latin typeface="Arial" charset="0"/>
                  <a:ea typeface="Arial" charset="0"/>
                  <a:cs typeface="Arial" charset="0"/>
                </a:rPr>
                <a:t>oleransi</a:t>
              </a:r>
              <a:r>
                <a:rPr kumimoji="0" lang="id-ID" sz="1200" b="0" i="0" u="none" strike="noStrike" kern="1200" cap="none" spc="0" normalizeH="0" baseline="0" noProof="0" dirty="0">
                  <a:ln>
                    <a:noFill/>
                  </a:ln>
                  <a:solidFill>
                    <a:prstClr val="black"/>
                  </a:solidFill>
                  <a:effectLst/>
                  <a:uLnTx/>
                  <a:uFillTx/>
                  <a:latin typeface="Arial" charset="0"/>
                  <a:ea typeface="Arial" charset="0"/>
                  <a:cs typeface="Arial" charset="0"/>
                </a:rPr>
                <a:t> </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Saling</a:t>
              </a:r>
              <a:r>
                <a:rPr kumimoji="0" lang="id-ID" sz="1200" b="0" i="0" u="none" strike="noStrike" kern="1200" cap="none" spc="0" normalizeH="0" baseline="0" noProof="0" dirty="0">
                  <a:ln>
                    <a:noFill/>
                  </a:ln>
                  <a:solidFill>
                    <a:prstClr val="black"/>
                  </a:solidFill>
                  <a:effectLst/>
                  <a:uLnTx/>
                  <a:uFillTx/>
                  <a:latin typeface="Arial" charset="0"/>
                  <a:ea typeface="Arial" charset="0"/>
                  <a:cs typeface="Arial" charset="0"/>
                </a:rPr>
                <a:t> menolong </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Saling</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id-ID" sz="1200" b="0" i="0" u="none" strike="noStrike" kern="1200" cap="none" spc="0" normalizeH="0" baseline="0" noProof="0" dirty="0">
                  <a:ln>
                    <a:noFill/>
                  </a:ln>
                  <a:solidFill>
                    <a:prstClr val="black"/>
                  </a:solidFill>
                  <a:effectLst/>
                  <a:uLnTx/>
                  <a:uFillTx/>
                  <a:latin typeface="Arial" charset="0"/>
                  <a:ea typeface="Arial" charset="0"/>
                  <a:cs typeface="Arial" charset="0"/>
                </a:rPr>
                <a:t>menghormati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id-ID" sz="1200" b="0" i="0" u="none" strike="noStrike" kern="1200" cap="none" spc="0" normalizeH="0" baseline="0" noProof="0" dirty="0">
                  <a:ln>
                    <a:noFill/>
                  </a:ln>
                  <a:solidFill>
                    <a:prstClr val="black"/>
                  </a:solidFill>
                  <a:effectLst/>
                  <a:uLnTx/>
                  <a:uFillTx/>
                  <a:latin typeface="Arial" charset="0"/>
                  <a:ea typeface="Arial" charset="0"/>
                  <a:cs typeface="Arial" charset="0"/>
                </a:rPr>
                <a:t>Perbedaan </a:t>
              </a:r>
              <a:r>
                <a:rPr kumimoji="0" lang="en-US" sz="1200" b="0" i="0" u="none" strike="noStrike" kern="1200" cap="none" spc="0" normalizeH="0" baseline="0" noProof="0" dirty="0" err="1">
                  <a:ln>
                    <a:noFill/>
                  </a:ln>
                  <a:solidFill>
                    <a:prstClr val="black"/>
                  </a:solidFill>
                  <a:effectLst/>
                  <a:uLnTx/>
                  <a:uFillTx/>
                  <a:latin typeface="Arial" charset="0"/>
                  <a:ea typeface="Arial" charset="0"/>
                  <a:cs typeface="Arial" charset="0"/>
                </a:rPr>
                <a:t>keyakinan</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0" name="TextBox 9">
              <a:extLst>
                <a:ext uri="{FF2B5EF4-FFF2-40B4-BE49-F238E27FC236}">
                  <a16:creationId xmlns:a16="http://schemas.microsoft.com/office/drawing/2014/main" id="{6796702E-6F67-4D82-8C7B-F47F9396654B}"/>
                </a:ext>
              </a:extLst>
            </p:cNvPr>
            <p:cNvSpPr txBox="1"/>
            <p:nvPr/>
          </p:nvSpPr>
          <p:spPr>
            <a:xfrm>
              <a:off x="7581164" y="3236285"/>
              <a:ext cx="3134461" cy="1200329"/>
            </a:xfrm>
            <a:prstGeom prst="rect">
              <a:avLst/>
            </a:prstGeom>
            <a:solidFill>
              <a:schemeClr val="accent3">
                <a:lumMod val="20000"/>
                <a:lumOff val="80000"/>
              </a:schemeClr>
            </a:solidFill>
            <a:ln w="38100">
              <a:noFill/>
            </a:ln>
          </p:spPr>
          <p:txBody>
            <a:bodyPr wrap="square" rtlCol="0">
              <a:spAutoFit/>
            </a:bodyPr>
            <a:lstStyle/>
            <a:p>
              <a:pPr marL="895350" marR="0" lvl="0" indent="-1825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C</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inta tanah air</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895350" marR="0" lvl="0" indent="-1825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Semangat</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kebangsaan</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895350" marR="0" lvl="0" indent="-1825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Menghargai</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kebhinnekaan</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895350" marR="0" lvl="0" indent="-1825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R</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ela berkorban</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895350" marR="0" lvl="0" indent="-1825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T</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aat hukum</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895350" marR="0" lvl="0" indent="-1825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Menghargai</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pahlawan</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bangsa</a:t>
              </a:r>
              <a:endParaRPr kumimoji="0" lang="en-GB" sz="12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1" name="TextBox 10">
              <a:extLst>
                <a:ext uri="{FF2B5EF4-FFF2-40B4-BE49-F238E27FC236}">
                  <a16:creationId xmlns:a16="http://schemas.microsoft.com/office/drawing/2014/main" id="{1E0751A3-719F-4DC7-BD2C-6FC0285E183F}"/>
                </a:ext>
              </a:extLst>
            </p:cNvPr>
            <p:cNvSpPr txBox="1"/>
            <p:nvPr/>
          </p:nvSpPr>
          <p:spPr>
            <a:xfrm>
              <a:off x="7490509" y="4995653"/>
              <a:ext cx="2851747" cy="1200329"/>
            </a:xfrm>
            <a:prstGeom prst="rect">
              <a:avLst/>
            </a:prstGeom>
            <a:solidFill>
              <a:srgbClr val="FFFF00"/>
            </a:solidFill>
          </p:spPr>
          <p:txBody>
            <a:bodyPr wrap="square" rtlCol="0">
              <a:spAutoFit/>
            </a:bodyPr>
            <a:lstStyle/>
            <a:p>
              <a:pPr marL="284163" marR="0" lvl="0" indent="1317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Kerja</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keras</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etos</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kerja</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a:t>
              </a:r>
            </a:p>
            <a:p>
              <a:pPr marL="284163" marR="0" lvl="0" indent="1317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K</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reatif</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dan</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inovatif</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284163" marR="0" lvl="0" indent="1317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Gemar</a:t>
              </a: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membaca</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284163" marR="0" lvl="0" indent="1317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charset="0"/>
                  <a:ea typeface="Arial" charset="0"/>
                  <a:cs typeface="Arial" charset="0"/>
                </a:rPr>
                <a:t>Disiplin</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284163" marR="0" lvl="0" indent="1317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T</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ahan banting</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284163" marR="0" lvl="0" indent="1317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P</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embelajar sepanjang hayat</a:t>
              </a:r>
              <a:endParaRPr kumimoji="0" lang="en-GB" sz="12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2" name="Rectangle 11">
              <a:extLst>
                <a:ext uri="{FF2B5EF4-FFF2-40B4-BE49-F238E27FC236}">
                  <a16:creationId xmlns:a16="http://schemas.microsoft.com/office/drawing/2014/main" id="{0D5459E4-FD2D-4CF9-B3AF-AA8A3B9CC086}"/>
                </a:ext>
              </a:extLst>
            </p:cNvPr>
            <p:cNvSpPr/>
            <p:nvPr/>
          </p:nvSpPr>
          <p:spPr>
            <a:xfrm>
              <a:off x="1351651" y="3222385"/>
              <a:ext cx="2700337" cy="1200329"/>
            </a:xfrm>
            <a:prstGeom prst="rect">
              <a:avLst/>
            </a:prstGeom>
            <a:solidFill>
              <a:schemeClr val="accent6">
                <a:lumMod val="20000"/>
                <a:lumOff val="80000"/>
              </a:schemeClr>
            </a:solidFill>
          </p:spPr>
          <p:txBody>
            <a:bodyPr wrap="square">
              <a:spAutoFit/>
            </a:bodyPr>
            <a:lstStyle/>
            <a:p>
              <a:pPr marL="139700" marR="0" lvl="0" indent="-13970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K</a:t>
              </a:r>
              <a:r>
                <a:rPr kumimoji="0" lang="id-ID" sz="1200" b="0" i="0" u="none" strike="noStrike" kern="0" cap="none" spc="0" normalizeH="0" baseline="0" noProof="0" dirty="0" err="1">
                  <a:ln>
                    <a:noFill/>
                  </a:ln>
                  <a:solidFill>
                    <a:prstClr val="black"/>
                  </a:solidFill>
                  <a:effectLst/>
                  <a:uLnTx/>
                  <a:uFillTx/>
                  <a:latin typeface="Arial" charset="0"/>
                  <a:ea typeface="Arial" charset="0"/>
                  <a:cs typeface="Arial" charset="0"/>
                </a:rPr>
                <a:t>ejujuran</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139700" marR="0" lvl="0" indent="-139700" algn="l" defTabSz="914400" rtl="0" eaLnBrk="1" fontAlgn="auto" latinLnBrk="0" hangingPunct="1">
                <a:lnSpc>
                  <a:spcPct val="100000"/>
                </a:lnSpc>
                <a:spcBef>
                  <a:spcPts val="0"/>
                </a:spcBef>
                <a:spcAft>
                  <a:spcPts val="0"/>
                </a:spcAft>
                <a:buClrTx/>
                <a:buSzTx/>
                <a:buFont typeface="Arial" charset="0"/>
                <a:buChar char="•"/>
                <a:tabLst/>
                <a:defRPr/>
              </a:pP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Keteladanan</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139700" marR="0" lvl="0" indent="-13970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T</a:t>
              </a:r>
              <a:r>
                <a:rPr kumimoji="0" lang="id-ID" sz="1200" b="0" i="0" u="none" strike="noStrike" kern="0" cap="none" spc="0" normalizeH="0" baseline="0" noProof="0" dirty="0" err="1">
                  <a:ln>
                    <a:noFill/>
                  </a:ln>
                  <a:solidFill>
                    <a:prstClr val="black"/>
                  </a:solidFill>
                  <a:effectLst/>
                  <a:uLnTx/>
                  <a:uFillTx/>
                  <a:latin typeface="Arial" charset="0"/>
                  <a:ea typeface="Arial" charset="0"/>
                  <a:cs typeface="Arial" charset="0"/>
                </a:rPr>
                <a:t>anggungjawab</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 </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139700" marR="0" lvl="0" indent="-13970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A</a:t>
              </a:r>
              <a:r>
                <a:rPr kumimoji="0" lang="id-ID" sz="1200" b="0" i="0" u="none" strike="noStrike" kern="0" cap="none" spc="0" normalizeH="0" baseline="0" noProof="0" dirty="0" err="1">
                  <a:ln>
                    <a:noFill/>
                  </a:ln>
                  <a:solidFill>
                    <a:prstClr val="black"/>
                  </a:solidFill>
                  <a:effectLst/>
                  <a:uLnTx/>
                  <a:uFillTx/>
                  <a:latin typeface="Arial" charset="0"/>
                  <a:ea typeface="Arial" charset="0"/>
                  <a:cs typeface="Arial" charset="0"/>
                </a:rPr>
                <a:t>ntikorupsi</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139700" marR="0" lvl="0" indent="-13970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K</a:t>
              </a:r>
              <a:r>
                <a:rPr kumimoji="0" lang="id-ID" sz="1200" b="0" i="0" u="none" strike="noStrike" kern="0" cap="none" spc="0" normalizeH="0" baseline="0" noProof="0" dirty="0" err="1">
                  <a:ln>
                    <a:noFill/>
                  </a:ln>
                  <a:solidFill>
                    <a:prstClr val="black"/>
                  </a:solidFill>
                  <a:effectLst/>
                  <a:uLnTx/>
                  <a:uFillTx/>
                  <a:latin typeface="Arial" charset="0"/>
                  <a:ea typeface="Arial" charset="0"/>
                  <a:cs typeface="Arial" charset="0"/>
                </a:rPr>
                <a:t>omitmen</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 moral</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a:p>
              <a:pPr marL="139700" marR="0" lvl="0" indent="-13970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rPr>
                <a:t>C</a:t>
              </a:r>
              <a:r>
                <a:rPr kumimoji="0" lang="id-ID" sz="1200" b="0" i="0" u="none" strike="noStrike" kern="0" cap="none" spc="0" normalizeH="0" baseline="0" noProof="0" dirty="0" err="1">
                  <a:ln>
                    <a:noFill/>
                  </a:ln>
                  <a:solidFill>
                    <a:prstClr val="black"/>
                  </a:solidFill>
                  <a:effectLst/>
                  <a:uLnTx/>
                  <a:uFillTx/>
                  <a:latin typeface="Arial" charset="0"/>
                  <a:ea typeface="Arial" charset="0"/>
                  <a:cs typeface="Arial" charset="0"/>
                </a:rPr>
                <a:t>inta</a:t>
              </a:r>
              <a:r>
                <a:rPr kumimoji="0" lang="id-ID" sz="1200" b="0" i="0" u="none" strike="noStrike" kern="0" cap="none" spc="0" normalizeH="0" baseline="0" noProof="0" dirty="0">
                  <a:ln>
                    <a:noFill/>
                  </a:ln>
                  <a:solidFill>
                    <a:prstClr val="black"/>
                  </a:solidFill>
                  <a:effectLst/>
                  <a:uLnTx/>
                  <a:uFillTx/>
                  <a:latin typeface="Arial" charset="0"/>
                  <a:ea typeface="Arial" charset="0"/>
                  <a:cs typeface="Arial" charset="0"/>
                </a:rPr>
                <a:t> pada kebenaran</a:t>
              </a:r>
              <a:endParaRPr kumimoji="0" lang="en-US" sz="1200" b="0" i="0" u="none" strike="noStrike" kern="0" cap="none" spc="0" normalizeH="0" baseline="0" noProof="0" dirty="0">
                <a:ln>
                  <a:noFill/>
                </a:ln>
                <a:solidFill>
                  <a:prstClr val="black"/>
                </a:solidFill>
                <a:effectLst/>
                <a:uLnTx/>
                <a:uFillTx/>
                <a:latin typeface="Arial" charset="0"/>
                <a:ea typeface="Arial" charset="0"/>
                <a:cs typeface="Arial" charset="0"/>
              </a:endParaRPr>
            </a:p>
          </p:txBody>
        </p:sp>
        <p:sp>
          <p:nvSpPr>
            <p:cNvPr id="13" name="Rectangle 12">
              <a:extLst>
                <a:ext uri="{FF2B5EF4-FFF2-40B4-BE49-F238E27FC236}">
                  <a16:creationId xmlns:a16="http://schemas.microsoft.com/office/drawing/2014/main" id="{09488F6C-7793-4A30-80B8-2F8B569F08BC}"/>
                </a:ext>
              </a:extLst>
            </p:cNvPr>
            <p:cNvSpPr/>
            <p:nvPr/>
          </p:nvSpPr>
          <p:spPr>
            <a:xfrm>
              <a:off x="1411099" y="5121694"/>
              <a:ext cx="3069021" cy="1200329"/>
            </a:xfrm>
            <a:prstGeom prst="rect">
              <a:avLst/>
            </a:prstGeom>
            <a:solidFill>
              <a:schemeClr val="accent2">
                <a:lumMod val="40000"/>
                <a:lumOff val="60000"/>
              </a:schemeClr>
            </a:solidFill>
          </p:spPr>
          <p:txBody>
            <a:bodyPr wrap="square">
              <a:spAutoFit/>
            </a:bodyPr>
            <a:lstStyle/>
            <a:p>
              <a:pPr marL="93663" marR="0" lvl="0" indent="-93663" algn="l" defTabSz="914400" rtl="0" eaLnBrk="1" fontAlgn="auto" latinLnBrk="0" hangingPunct="1">
                <a:lnSpc>
                  <a:spcPct val="100000"/>
                </a:lnSpc>
                <a:spcBef>
                  <a:spcPts val="0"/>
                </a:spcBef>
                <a:spcAft>
                  <a:spcPts val="0"/>
                </a:spcAft>
                <a:buClrTx/>
                <a:buSzTx/>
                <a:buFont typeface="Arial" charset="0"/>
                <a:buChar char="•"/>
                <a:tabLst/>
                <a:defRPr/>
              </a:pPr>
              <a:r>
                <a:rPr kumimoji="0" lang="id-ID"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Kerja sama</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endParaRPr>
            </a:p>
            <a:p>
              <a:pPr marL="93663" marR="0" lvl="0" indent="-936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S</a:t>
              </a:r>
              <a:r>
                <a:rPr kumimoji="0" lang="id-ID" sz="1200" b="0" i="0" u="none" strike="noStrike" kern="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olidaritas</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endParaRPr>
            </a:p>
            <a:p>
              <a:pPr marL="93663" marR="0" lvl="0" indent="-936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Kekeluargaan</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endParaRPr>
            </a:p>
            <a:p>
              <a:pPr marL="93663" marR="0" lvl="0" indent="-936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Aktif</a:t>
              </a:r>
              <a:r>
                <a:rPr kumimoji="0" lang="id-ID"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 dalam </a:t>
              </a:r>
              <a:r>
                <a:rPr kumimoji="0" lang="en-US" sz="1200" b="0" i="0" u="none" strike="noStrike" kern="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gerakan</a:t>
              </a: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 </a:t>
              </a:r>
              <a:r>
                <a:rPr kumimoji="0" lang="id-ID"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komunitas</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endParaRPr>
            </a:p>
            <a:p>
              <a:pPr marL="93663" marR="0" lvl="0" indent="-93663"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B</a:t>
              </a:r>
              <a:r>
                <a:rPr kumimoji="0" lang="id-ID" sz="1200" b="0" i="0" u="none" strike="noStrike" kern="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erorientasi</a:t>
              </a:r>
              <a:r>
                <a:rPr kumimoji="0" lang="id-ID"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 pada kemaslahatan bersama</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endParaRPr>
            </a:p>
          </p:txBody>
        </p:sp>
        <p:graphicFrame>
          <p:nvGraphicFramePr>
            <p:cNvPr id="14" name="Diagram 13">
              <a:extLst>
                <a:ext uri="{FF2B5EF4-FFF2-40B4-BE49-F238E27FC236}">
                  <a16:creationId xmlns:a16="http://schemas.microsoft.com/office/drawing/2014/main" id="{E7AC67DC-2C6F-44E9-89B9-AF055492495D}"/>
                </a:ext>
              </a:extLst>
            </p:cNvPr>
            <p:cNvGraphicFramePr/>
            <p:nvPr>
              <p:extLst>
                <p:ext uri="{D42A27DB-BD31-4B8C-83A1-F6EECF244321}">
                  <p14:modId xmlns:p14="http://schemas.microsoft.com/office/powerpoint/2010/main" val="310093193"/>
                </p:ext>
              </p:extLst>
            </p:nvPr>
          </p:nvGraphicFramePr>
          <p:xfrm>
            <a:off x="3788902" y="1682068"/>
            <a:ext cx="4414344" cy="4912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FBD53298-6A38-4CE5-A6E7-7EA6FAD2FDD1}"/>
                </a:ext>
              </a:extLst>
            </p:cNvPr>
            <p:cNvSpPr/>
            <p:nvPr/>
          </p:nvSpPr>
          <p:spPr>
            <a:xfrm>
              <a:off x="6720907" y="3566520"/>
              <a:ext cx="153920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charset="0"/>
                  <a:ea typeface="+mn-ea"/>
                  <a:cs typeface="+mn-cs"/>
                </a:rPr>
                <a:t>Nasionalisme</a:t>
              </a:r>
            </a:p>
          </p:txBody>
        </p:sp>
        <p:sp>
          <p:nvSpPr>
            <p:cNvPr id="16" name="Rectangle 15"/>
            <p:cNvSpPr/>
            <p:nvPr/>
          </p:nvSpPr>
          <p:spPr>
            <a:xfrm>
              <a:off x="6194702" y="5325523"/>
              <a:ext cx="14574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charset="0"/>
                  <a:ea typeface="+mn-ea"/>
                  <a:cs typeface="+mn-cs"/>
                </a:rPr>
                <a:t>Kemandirian</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charset="0"/>
                <a:ea typeface="+mn-ea"/>
                <a:cs typeface="+mn-cs"/>
              </a:endParaRPr>
            </a:p>
          </p:txBody>
        </p:sp>
      </p:grpSp>
    </p:spTree>
    <p:extLst>
      <p:ext uri="{BB962C8B-B14F-4D97-AF65-F5344CB8AC3E}">
        <p14:creationId xmlns:p14="http://schemas.microsoft.com/office/powerpoint/2010/main" val="1229356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Gerakan</a:t>
            </a:r>
            <a:r>
              <a:rPr lang="en-US" sz="2400" b="1" dirty="0" smtClean="0">
                <a:solidFill>
                  <a:schemeClr val="bg1"/>
                </a:solidFill>
              </a:rPr>
              <a:t> </a:t>
            </a:r>
            <a:r>
              <a:rPr lang="en-US" sz="2400" b="1" dirty="0" err="1" smtClean="0">
                <a:solidFill>
                  <a:srgbClr val="FFFF00"/>
                </a:solidFill>
              </a:rPr>
              <a:t>Literasi</a:t>
            </a:r>
            <a:r>
              <a:rPr lang="en-US" sz="2400" b="1" dirty="0" smtClean="0">
                <a:solidFill>
                  <a:schemeClr val="bg1"/>
                </a:solidFill>
              </a:rPr>
              <a:t> </a:t>
            </a:r>
            <a:r>
              <a:rPr lang="en-US" sz="2400" b="1" dirty="0" err="1" smtClean="0">
                <a:solidFill>
                  <a:schemeClr val="bg1"/>
                </a:solidFill>
              </a:rPr>
              <a:t>Sekolah</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423082"/>
            <a:ext cx="12192000" cy="6193022"/>
            <a:chOff x="0" y="0"/>
            <a:chExt cx="12192000"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6387152" y="6182436"/>
              <a:ext cx="1296538" cy="675564"/>
            </a:xfrm>
            <a:prstGeom prst="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665573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Kategori</a:t>
            </a:r>
            <a:r>
              <a:rPr lang="en-US" sz="2400" b="1" dirty="0" smtClean="0">
                <a:solidFill>
                  <a:schemeClr val="bg1"/>
                </a:solidFill>
              </a:rPr>
              <a:t> </a:t>
            </a:r>
            <a:r>
              <a:rPr lang="en-US" sz="2400" b="1" dirty="0" err="1" smtClean="0">
                <a:solidFill>
                  <a:schemeClr val="bg1"/>
                </a:solidFill>
              </a:rPr>
              <a:t>Sekolah</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3"/>
          <p:cNvGraphicFramePr>
            <a:graphicFrameLocks noGrp="1"/>
          </p:cNvGraphicFramePr>
          <p:nvPr>
            <p:ph idx="4294967295"/>
            <p:extLst>
              <p:ext uri="{D42A27DB-BD31-4B8C-83A1-F6EECF244321}">
                <p14:modId xmlns:p14="http://schemas.microsoft.com/office/powerpoint/2010/main" val="3802777308"/>
              </p:ext>
            </p:extLst>
          </p:nvPr>
        </p:nvGraphicFramePr>
        <p:xfrm>
          <a:off x="3276600" y="980044"/>
          <a:ext cx="8915400" cy="5668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771650" y="1475873"/>
            <a:ext cx="1486304" cy="369332"/>
          </a:xfrm>
          <a:prstGeom prst="rect">
            <a:avLst/>
          </a:prstGeom>
          <a:noFill/>
        </p:spPr>
        <p:txBody>
          <a:bodyPr wrap="none" rtlCol="0">
            <a:spAutoFit/>
          </a:bodyPr>
          <a:lstStyle/>
          <a:p>
            <a:r>
              <a:rPr lang="en-US" dirty="0">
                <a:solidFill>
                  <a:schemeClr val="bg1"/>
                </a:solidFill>
                <a:latin typeface="Bernard MT Condensed" charset="0"/>
                <a:ea typeface="Bernard MT Condensed" charset="0"/>
                <a:cs typeface="Bernard MT Condensed" charset="0"/>
              </a:rPr>
              <a:t>PPDB 17/2017</a:t>
            </a:r>
          </a:p>
        </p:txBody>
      </p:sp>
      <p:pic>
        <p:nvPicPr>
          <p:cNvPr id="7" name="Picture 6"/>
          <p:cNvPicPr>
            <a:picLocks noChangeAspect="1"/>
          </p:cNvPicPr>
          <p:nvPr/>
        </p:nvPicPr>
        <p:blipFill>
          <a:blip r:embed="rId8"/>
          <a:stretch>
            <a:fillRect/>
          </a:stretch>
        </p:blipFill>
        <p:spPr>
          <a:xfrm flipH="1">
            <a:off x="1310186" y="2042395"/>
            <a:ext cx="3209732" cy="2384598"/>
          </a:xfrm>
          <a:prstGeom prst="rect">
            <a:avLst/>
          </a:prstGeom>
        </p:spPr>
      </p:pic>
      <p:sp>
        <p:nvSpPr>
          <p:cNvPr id="8" name="TextBox 7"/>
          <p:cNvSpPr txBox="1"/>
          <p:nvPr/>
        </p:nvSpPr>
        <p:spPr>
          <a:xfrm>
            <a:off x="2069007" y="3234694"/>
            <a:ext cx="1257075" cy="307777"/>
          </a:xfrm>
          <a:prstGeom prst="rect">
            <a:avLst/>
          </a:prstGeom>
          <a:noFill/>
        </p:spPr>
        <p:txBody>
          <a:bodyPr wrap="none" rtlCol="0">
            <a:spAutoFit/>
          </a:bodyPr>
          <a:lstStyle/>
          <a:p>
            <a:r>
              <a:rPr lang="en-US" sz="1400" b="1">
                <a:latin typeface="Arial Narrow" charset="0"/>
                <a:ea typeface="Arial Narrow" charset="0"/>
                <a:cs typeface="Arial Narrow" charset="0"/>
              </a:rPr>
              <a:t>SMAN 1 Bekasi</a:t>
            </a:r>
          </a:p>
        </p:txBody>
      </p:sp>
      <p:sp>
        <p:nvSpPr>
          <p:cNvPr id="9" name="TextBox 8"/>
          <p:cNvSpPr txBox="1"/>
          <p:nvPr/>
        </p:nvSpPr>
        <p:spPr>
          <a:xfrm>
            <a:off x="768993" y="4741543"/>
            <a:ext cx="3491617" cy="646331"/>
          </a:xfrm>
          <a:prstGeom prst="rect">
            <a:avLst/>
          </a:prstGeom>
          <a:noFill/>
        </p:spPr>
        <p:txBody>
          <a:bodyPr wrap="square" rtlCol="0">
            <a:spAutoFit/>
          </a:bodyPr>
          <a:lstStyle/>
          <a:p>
            <a:r>
              <a:rPr lang="en-US" dirty="0" err="1">
                <a:latin typeface="Arial Narrow" charset="0"/>
                <a:ea typeface="Arial Narrow" charset="0"/>
                <a:cs typeface="Arial Narrow" charset="0"/>
              </a:rPr>
              <a:t>Mendorong</a:t>
            </a:r>
            <a:r>
              <a:rPr lang="en-US" dirty="0">
                <a:latin typeface="Arial Narrow" charset="0"/>
                <a:ea typeface="Arial Narrow" charset="0"/>
                <a:cs typeface="Arial Narrow" charset="0"/>
              </a:rPr>
              <a:t> </a:t>
            </a:r>
            <a:r>
              <a:rPr lang="en-US" dirty="0" err="1">
                <a:latin typeface="Arial Narrow" charset="0"/>
                <a:ea typeface="Arial Narrow" charset="0"/>
                <a:cs typeface="Arial Narrow" charset="0"/>
              </a:rPr>
              <a:t>partisipasi</a:t>
            </a:r>
            <a:r>
              <a:rPr lang="en-US" dirty="0">
                <a:latin typeface="Arial Narrow" charset="0"/>
                <a:ea typeface="Arial Narrow" charset="0"/>
                <a:cs typeface="Arial Narrow" charset="0"/>
              </a:rPr>
              <a:t> </a:t>
            </a:r>
            <a:r>
              <a:rPr lang="en-US" dirty="0" err="1">
                <a:latin typeface="Arial Narrow" charset="0"/>
                <a:ea typeface="Arial Narrow" charset="0"/>
                <a:cs typeface="Arial Narrow" charset="0"/>
              </a:rPr>
              <a:t>Masyarakat</a:t>
            </a:r>
            <a:r>
              <a:rPr lang="en-US" dirty="0">
                <a:latin typeface="Arial Narrow" charset="0"/>
                <a:ea typeface="Arial Narrow" charset="0"/>
                <a:cs typeface="Arial Narrow" charset="0"/>
              </a:rPr>
              <a:t> </a:t>
            </a:r>
            <a:r>
              <a:rPr lang="en-US" dirty="0" err="1">
                <a:latin typeface="Arial Narrow" charset="0"/>
                <a:ea typeface="Arial Narrow" charset="0"/>
                <a:cs typeface="Arial Narrow" charset="0"/>
              </a:rPr>
              <a:t>dalam</a:t>
            </a:r>
            <a:r>
              <a:rPr lang="en-US" dirty="0">
                <a:latin typeface="Arial Narrow" charset="0"/>
                <a:ea typeface="Arial Narrow" charset="0"/>
                <a:cs typeface="Arial Narrow" charset="0"/>
              </a:rPr>
              <a:t> </a:t>
            </a:r>
            <a:r>
              <a:rPr lang="en-US" dirty="0" err="1">
                <a:latin typeface="Arial Narrow" charset="0"/>
                <a:ea typeface="Arial Narrow" charset="0"/>
                <a:cs typeface="Arial Narrow" charset="0"/>
              </a:rPr>
              <a:t>membangun</a:t>
            </a:r>
            <a:r>
              <a:rPr lang="en-US" dirty="0">
                <a:latin typeface="Arial Narrow" charset="0"/>
                <a:ea typeface="Arial Narrow" charset="0"/>
                <a:cs typeface="Arial Narrow" charset="0"/>
              </a:rPr>
              <a:t> SMA di </a:t>
            </a:r>
            <a:r>
              <a:rPr lang="en-US" dirty="0" err="1" smtClean="0">
                <a:latin typeface="Arial Narrow" charset="0"/>
                <a:ea typeface="Arial Narrow" charset="0"/>
                <a:cs typeface="Arial Narrow" charset="0"/>
              </a:rPr>
              <a:t>wilayahnya</a:t>
            </a:r>
            <a:endParaRPr lang="en-US" dirty="0">
              <a:latin typeface="Arial Narrow" charset="0"/>
              <a:ea typeface="Arial Narrow" charset="0"/>
              <a:cs typeface="Arial Narrow" charset="0"/>
            </a:endParaRPr>
          </a:p>
        </p:txBody>
      </p:sp>
      <p:sp>
        <p:nvSpPr>
          <p:cNvPr id="10" name="Curved Up Arrow 9"/>
          <p:cNvSpPr/>
          <p:nvPr/>
        </p:nvSpPr>
        <p:spPr>
          <a:xfrm rot="1863205">
            <a:off x="2172256" y="4462262"/>
            <a:ext cx="3849102" cy="703928"/>
          </a:xfrm>
          <a:prstGeom prst="curved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54156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400" b="1" dirty="0" err="1" smtClean="0">
                <a:solidFill>
                  <a:schemeClr val="bg1"/>
                </a:solidFill>
              </a:rPr>
              <a:t>Kebijakan</a:t>
            </a:r>
            <a:r>
              <a:rPr lang="en-US" sz="2400" b="1" dirty="0" smtClean="0">
                <a:solidFill>
                  <a:schemeClr val="bg1"/>
                </a:solidFill>
              </a:rPr>
              <a:t> </a:t>
            </a:r>
            <a:r>
              <a:rPr lang="en-US" sz="2400" b="1" dirty="0" err="1" smtClean="0">
                <a:solidFill>
                  <a:schemeClr val="bg1"/>
                </a:solidFill>
              </a:rPr>
              <a:t>Penerapan</a:t>
            </a:r>
            <a:r>
              <a:rPr lang="en-US" sz="2400" b="1" dirty="0" smtClean="0">
                <a:solidFill>
                  <a:schemeClr val="bg1"/>
                </a:solidFill>
              </a:rPr>
              <a:t> </a:t>
            </a:r>
            <a:r>
              <a:rPr lang="en-US" sz="2400" b="1" dirty="0" err="1" smtClean="0">
                <a:solidFill>
                  <a:schemeClr val="bg1"/>
                </a:solidFill>
              </a:rPr>
              <a:t>Satuan</a:t>
            </a:r>
            <a:r>
              <a:rPr lang="en-US" sz="2400" b="1" dirty="0" smtClean="0">
                <a:solidFill>
                  <a:schemeClr val="bg1"/>
                </a:solidFill>
              </a:rPr>
              <a:t> </a:t>
            </a:r>
            <a:r>
              <a:rPr lang="en-US" sz="2400" b="1" dirty="0" err="1" smtClean="0">
                <a:solidFill>
                  <a:schemeClr val="bg1"/>
                </a:solidFill>
              </a:rPr>
              <a:t>Pendidikan</a:t>
            </a:r>
            <a:r>
              <a:rPr lang="en-US" sz="2400" b="1" dirty="0" smtClean="0">
                <a:solidFill>
                  <a:schemeClr val="bg1"/>
                </a:solidFill>
              </a:rPr>
              <a:t> </a:t>
            </a:r>
            <a:r>
              <a:rPr lang="en-US" sz="2400" b="1" dirty="0" err="1" smtClean="0">
                <a:solidFill>
                  <a:srgbClr val="FFFF00"/>
                </a:solidFill>
              </a:rPr>
              <a:t>Aman</a:t>
            </a:r>
            <a:r>
              <a:rPr lang="en-US" sz="2400" b="1" dirty="0" smtClean="0">
                <a:solidFill>
                  <a:srgbClr val="FFFF00"/>
                </a:solidFill>
              </a:rPr>
              <a:t> </a:t>
            </a:r>
            <a:r>
              <a:rPr lang="en-US" sz="2400" b="1" dirty="0" err="1" smtClean="0">
                <a:solidFill>
                  <a:srgbClr val="FFFF00"/>
                </a:solidFill>
              </a:rPr>
              <a:t>Bencana</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Slide Number Placeholder 3">
            <a:extLst>
              <a:ext uri="{FF2B5EF4-FFF2-40B4-BE49-F238E27FC236}">
                <a16:creationId xmlns:a16="http://schemas.microsoft.com/office/drawing/2014/main" id="{B2F00EB0-3671-4421-ABAB-D43AC3D4A369}"/>
              </a:ext>
            </a:extLst>
          </p:cNvPr>
          <p:cNvSpPr txBox="1">
            <a:spLocks/>
          </p:cNvSpPr>
          <p:nvPr/>
        </p:nvSpPr>
        <p:spPr>
          <a:xfrm>
            <a:off x="7849738" y="4890093"/>
            <a:ext cx="2133600" cy="274637"/>
          </a:xfrm>
          <a:prstGeom prst="rect">
            <a:avLst/>
          </a:prstGeom>
        </p:spPr>
        <p:txBody>
          <a:bodyPr vert="horz" lIns="91420" tIns="45709" rIns="91420" bIns="45709" rtlCol="0" anchor="ctr"/>
          <a:lstStyle>
            <a:defPPr>
              <a:defRPr lang="en-US"/>
            </a:defPPr>
            <a:lvl1pPr algn="r" defTabSz="457096" rtl="0" eaLnBrk="1" fontAlgn="auto" hangingPunct="1">
              <a:spcBef>
                <a:spcPts val="0"/>
              </a:spcBef>
              <a:spcAft>
                <a:spcPts val="0"/>
              </a:spcAft>
              <a:defRPr sz="1200" kern="1200">
                <a:solidFill>
                  <a:schemeClr val="tx1">
                    <a:tint val="75000"/>
                  </a:schemeClr>
                </a:solidFill>
                <a:latin typeface="+mn-lt"/>
                <a:ea typeface="+mn-ea"/>
                <a:cs typeface="+mn-cs"/>
              </a:defRPr>
            </a:lvl1pPr>
            <a:lvl2pPr marL="4556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4556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457096" rtl="0" eaLnBrk="1" fontAlgn="auto" latinLnBrk="0" hangingPunct="1">
              <a:lnSpc>
                <a:spcPct val="100000"/>
              </a:lnSpc>
              <a:spcBef>
                <a:spcPts val="0"/>
              </a:spcBef>
              <a:spcAft>
                <a:spcPts val="0"/>
              </a:spcAft>
              <a:buClrTx/>
              <a:buSzTx/>
              <a:buFontTx/>
              <a:buNone/>
              <a:tabLst/>
              <a:defRPr/>
            </a:pPr>
            <a:fld id="{09A54402-F42E-4798-BF5C-F7DA7C07C3E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09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7" name="Picture 3" descr="D:\data zamzam nitip\PKLK 2017\Juli\18\paparan pak prak ok\peta multi bahaya timur 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313" y="675280"/>
            <a:ext cx="5140135" cy="35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D:\data zamzam nitip\PKLK 2017\Juli\18\paparan pak prak ok\peta multi bahaya barat i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525" y="637180"/>
            <a:ext cx="4781788" cy="36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ontent Placeholder 2">
            <a:extLst>
              <a:ext uri="{FF2B5EF4-FFF2-40B4-BE49-F238E27FC236}">
                <a16:creationId xmlns:a16="http://schemas.microsoft.com/office/drawing/2014/main" id="{12FDD228-5A5B-4D1C-A682-0AEED7225F2E}"/>
              </a:ext>
            </a:extLst>
          </p:cNvPr>
          <p:cNvSpPr txBox="1">
            <a:spLocks/>
          </p:cNvSpPr>
          <p:nvPr/>
        </p:nvSpPr>
        <p:spPr>
          <a:xfrm>
            <a:off x="736979" y="4449170"/>
            <a:ext cx="10919683" cy="1986106"/>
          </a:xfrm>
          <a:prstGeom prst="rect">
            <a:avLst/>
          </a:prstGeom>
          <a:solidFill>
            <a:srgbClr val="FAC14D">
              <a:lumMod val="60000"/>
              <a:lumOff val="40000"/>
            </a:srgbClr>
          </a:solidFill>
        </p:spPr>
        <p:txBody>
          <a:bodyPr lIns="91420" tIns="45709" rIns="91420" bIns="45709"/>
          <a:lstStyle/>
          <a:p>
            <a:pPr marL="342822" marR="0" lvl="0" indent="-342822" defTabSz="457096" eaLnBrk="1" fontAlgn="auto" latinLnBrk="0" hangingPunct="1">
              <a:lnSpc>
                <a:spcPct val="100000"/>
              </a:lnSpc>
              <a:spcBef>
                <a:spcPct val="20000"/>
              </a:spcBef>
              <a:spcAft>
                <a:spcPts val="0"/>
              </a:spcAft>
              <a:buClrTx/>
              <a:buSzTx/>
              <a:buFont typeface="Arial"/>
              <a:buChar char="•"/>
              <a:tabLst/>
              <a:defRPr/>
            </a:pPr>
            <a:r>
              <a:rPr kumimoji="0" lang="en-US" sz="2000" b="1" i="0" u="none" strike="noStrike" kern="0" cap="none" spc="0" normalizeH="0" baseline="0" noProof="0" dirty="0">
                <a:ln>
                  <a:noFill/>
                </a:ln>
                <a:solidFill>
                  <a:srgbClr val="FF0000"/>
                </a:solidFill>
                <a:effectLst/>
                <a:uLnTx/>
                <a:uFillTx/>
              </a:rPr>
              <a:t>14 </a:t>
            </a:r>
            <a:r>
              <a:rPr kumimoji="0" lang="en-US" sz="2000" b="1" i="0" u="none" strike="noStrike" kern="0" cap="none" spc="0" normalizeH="0" baseline="0" noProof="0" dirty="0" err="1">
                <a:ln>
                  <a:noFill/>
                </a:ln>
                <a:solidFill>
                  <a:srgbClr val="FF0000"/>
                </a:solidFill>
                <a:effectLst/>
                <a:uLnTx/>
                <a:uFillTx/>
              </a:rPr>
              <a:t>jenis</a:t>
            </a:r>
            <a:r>
              <a:rPr kumimoji="0" lang="en-US" sz="2000" b="1" i="0" u="none" strike="noStrike" kern="0" cap="none" spc="0" normalizeH="0" baseline="0" noProof="0" dirty="0">
                <a:ln>
                  <a:noFill/>
                </a:ln>
                <a:solidFill>
                  <a:srgbClr val="FF0000"/>
                </a:solidFill>
                <a:effectLst/>
                <a:uLnTx/>
                <a:uFillTx/>
              </a:rPr>
              <a:t> </a:t>
            </a:r>
            <a:r>
              <a:rPr kumimoji="0" lang="en-US" sz="2000" b="0" i="0" u="none" strike="noStrike" kern="0" cap="none" spc="0" normalizeH="0" baseline="0" noProof="0" dirty="0" err="1">
                <a:ln>
                  <a:noFill/>
                </a:ln>
                <a:solidFill>
                  <a:prstClr val="black"/>
                </a:solidFill>
                <a:effectLst/>
                <a:uLnTx/>
                <a:uFillTx/>
              </a:rPr>
              <a:t>ancaman</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bencana</a:t>
            </a:r>
            <a:r>
              <a:rPr kumimoji="0" lang="en-US" sz="2000" b="0" i="0" u="none" strike="noStrike" kern="0" cap="none" spc="0" normalizeH="0" baseline="0" noProof="0" dirty="0">
                <a:ln>
                  <a:noFill/>
                </a:ln>
                <a:solidFill>
                  <a:prstClr val="black"/>
                </a:solidFill>
                <a:effectLst/>
                <a:uLnTx/>
                <a:uFillTx/>
              </a:rPr>
              <a:t> yang </a:t>
            </a:r>
            <a:r>
              <a:rPr kumimoji="0" lang="en-US" sz="2000" b="0" i="0" u="none" strike="noStrike" kern="0" cap="none" spc="0" normalizeH="0" baseline="0" noProof="0" dirty="0" err="1">
                <a:ln>
                  <a:noFill/>
                </a:ln>
                <a:solidFill>
                  <a:prstClr val="black"/>
                </a:solidFill>
                <a:effectLst/>
                <a:uLnTx/>
                <a:uFillTx/>
              </a:rPr>
              <a:t>menjadi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prioritas</a:t>
            </a:r>
            <a:endParaRPr kumimoji="0" lang="en-US" sz="2000" b="0" i="0" u="none" strike="noStrike" kern="0" cap="none" spc="0" normalizeH="0" baseline="0" noProof="0" dirty="0">
              <a:ln>
                <a:noFill/>
              </a:ln>
              <a:solidFill>
                <a:prstClr val="black"/>
              </a:solidFill>
              <a:effectLst/>
              <a:uLnTx/>
              <a:uFillTx/>
            </a:endParaRPr>
          </a:p>
          <a:p>
            <a:pPr marL="342822" marR="0" lvl="0" indent="-342822" defTabSz="457096" eaLnBrk="1" fontAlgn="auto" latinLnBrk="0" hangingPunct="1">
              <a:lnSpc>
                <a:spcPct val="100000"/>
              </a:lnSpc>
              <a:spcBef>
                <a:spcPct val="20000"/>
              </a:spcBef>
              <a:spcAft>
                <a:spcPts val="0"/>
              </a:spcAft>
              <a:buClrTx/>
              <a:buSzTx/>
              <a:buFont typeface="Arial"/>
              <a:buChar char="•"/>
              <a:tabLst/>
              <a:defRPr/>
            </a:pPr>
            <a:r>
              <a:rPr kumimoji="0" lang="en-US" sz="2000" b="1" i="0" u="none" strike="noStrike" kern="0" cap="none" spc="0" normalizeH="0" baseline="0" noProof="0" dirty="0">
                <a:ln>
                  <a:noFill/>
                </a:ln>
                <a:solidFill>
                  <a:srgbClr val="FF0000"/>
                </a:solidFill>
                <a:effectLst/>
                <a:uLnTx/>
                <a:uFillTx/>
              </a:rPr>
              <a:t>30 </a:t>
            </a:r>
            <a:r>
              <a:rPr kumimoji="0" lang="en-US" sz="2000" b="1" i="0" u="none" strike="noStrike" kern="0" cap="none" spc="0" normalizeH="0" baseline="0" noProof="0" dirty="0" err="1">
                <a:ln>
                  <a:noFill/>
                </a:ln>
                <a:solidFill>
                  <a:srgbClr val="FF0000"/>
                </a:solidFill>
                <a:effectLst/>
                <a:uLnTx/>
                <a:uFillTx/>
              </a:rPr>
              <a:t>provinsi</a:t>
            </a:r>
            <a:r>
              <a:rPr kumimoji="0" lang="en-US" sz="2000" b="1" i="0" u="none" strike="noStrike" kern="0" cap="none" spc="0" normalizeH="0" baseline="0" noProof="0" dirty="0">
                <a:ln>
                  <a:noFill/>
                </a:ln>
                <a:solidFill>
                  <a:srgbClr val="FF0000"/>
                </a:solidFill>
                <a:effectLst/>
                <a:uLnTx/>
                <a:uFillTx/>
              </a:rPr>
              <a:t> </a:t>
            </a:r>
            <a:r>
              <a:rPr kumimoji="0" lang="en-US" sz="2000" b="0" i="0" u="none" strike="noStrike" kern="0" cap="none" spc="0" normalizeH="0" baseline="0" noProof="0" dirty="0" err="1">
                <a:ln>
                  <a:noFill/>
                </a:ln>
                <a:solidFill>
                  <a:prstClr val="black"/>
                </a:solidFill>
                <a:effectLst/>
                <a:uLnTx/>
                <a:uFillTx/>
              </a:rPr>
              <a:t>memiliki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risiko</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tinggi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dan</a:t>
            </a:r>
            <a:r>
              <a:rPr kumimoji="0" lang="en-US" sz="2000" b="0"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a:ln>
                  <a:noFill/>
                </a:ln>
                <a:solidFill>
                  <a:srgbClr val="FF0000"/>
                </a:solidFill>
                <a:effectLst/>
                <a:uLnTx/>
                <a:uFillTx/>
              </a:rPr>
              <a:t>3 </a:t>
            </a:r>
            <a:r>
              <a:rPr kumimoji="0" lang="en-US" sz="2000" b="1" i="0" u="none" strike="noStrike" kern="0" cap="none" spc="0" normalizeH="0" baseline="0" noProof="0" dirty="0" err="1">
                <a:ln>
                  <a:noFill/>
                </a:ln>
                <a:solidFill>
                  <a:srgbClr val="FF0000"/>
                </a:solidFill>
                <a:effectLst/>
                <a:uLnTx/>
                <a:uFillTx/>
              </a:rPr>
              <a:t>provinsi</a:t>
            </a:r>
            <a:r>
              <a:rPr kumimoji="0" lang="en-US" sz="2000" b="0" i="0" u="none" strike="noStrike" kern="0" cap="none" spc="0" normalizeH="0" baseline="0" noProof="0" dirty="0">
                <a:ln>
                  <a:noFill/>
                </a:ln>
                <a:solidFill>
                  <a:srgbClr val="FF0000"/>
                </a:solidFill>
                <a:effectLst/>
                <a:uLnTx/>
                <a:uFillTx/>
              </a:rPr>
              <a:t> </a:t>
            </a:r>
            <a:r>
              <a:rPr kumimoji="0" lang="en-US" sz="2000" b="0" i="0" u="none" strike="noStrike" kern="0" cap="none" spc="0" normalizeH="0" baseline="0" noProof="0" dirty="0" err="1">
                <a:ln>
                  <a:noFill/>
                </a:ln>
                <a:solidFill>
                  <a:prstClr val="black"/>
                </a:solidFill>
                <a:effectLst/>
                <a:uLnTx/>
                <a:uFillTx/>
              </a:rPr>
              <a:t>berisiko</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sedang</a:t>
            </a:r>
            <a:r>
              <a:rPr kumimoji="0" lang="en-US" sz="2000" b="0" i="0" u="none" strike="noStrike" kern="0" cap="none" spc="0" normalizeH="0" baseline="0" noProof="0" dirty="0">
                <a:ln>
                  <a:noFill/>
                </a:ln>
                <a:solidFill>
                  <a:prstClr val="black"/>
                </a:solidFill>
                <a:effectLst/>
                <a:uLnTx/>
                <a:uFillTx/>
              </a:rPr>
              <a:t> </a:t>
            </a:r>
          </a:p>
          <a:p>
            <a:pPr marL="342822" marR="0" lvl="0" indent="-342822" defTabSz="457096"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0" cap="none" spc="0" normalizeH="0" baseline="0" noProof="0" dirty="0">
                <a:ln>
                  <a:noFill/>
                </a:ln>
                <a:solidFill>
                  <a:prstClr val="black"/>
                </a:solidFill>
                <a:effectLst/>
                <a:uLnTx/>
                <a:uFillTx/>
              </a:rPr>
              <a:t>Papua </a:t>
            </a:r>
            <a:r>
              <a:rPr kumimoji="0" lang="en-US" sz="2000" b="0" i="0" u="none" strike="noStrike" kern="0" cap="none" spc="0" normalizeH="0" baseline="0" noProof="0" dirty="0" err="1">
                <a:ln>
                  <a:noFill/>
                </a:ln>
                <a:solidFill>
                  <a:prstClr val="black"/>
                </a:solidFill>
                <a:effectLst/>
                <a:uLnTx/>
                <a:uFillTx/>
              </a:rPr>
              <a:t>dan</a:t>
            </a:r>
            <a:r>
              <a:rPr kumimoji="0" lang="en-US" sz="2000" b="0" i="0" u="none" strike="noStrike" kern="0" cap="none" spc="0" normalizeH="0" baseline="0" noProof="0" dirty="0">
                <a:ln>
                  <a:noFill/>
                </a:ln>
                <a:solidFill>
                  <a:prstClr val="black"/>
                </a:solidFill>
                <a:effectLst/>
                <a:uLnTx/>
                <a:uFillTx/>
              </a:rPr>
              <a:t> Papua Barat </a:t>
            </a:r>
            <a:r>
              <a:rPr kumimoji="0" lang="en-US" sz="2000" b="0" i="0" u="none" strike="noStrike" kern="0" cap="none" spc="0" normalizeH="0" baseline="0" noProof="0" dirty="0" err="1">
                <a:ln>
                  <a:noFill/>
                </a:ln>
                <a:solidFill>
                  <a:prstClr val="black"/>
                </a:solidFill>
                <a:effectLst/>
                <a:uLnTx/>
                <a:uFillTx/>
              </a:rPr>
              <a:t>termasuk</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ke</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dalam</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Risiko</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Tinggi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bahaya</a:t>
            </a:r>
            <a:r>
              <a:rPr kumimoji="0" lang="en-US" sz="2000" b="0" i="0" u="none" strike="noStrike" kern="0" cap="none" spc="0" normalizeH="0" baseline="0" noProof="0" dirty="0">
                <a:ln>
                  <a:noFill/>
                </a:ln>
                <a:solidFill>
                  <a:prstClr val="black"/>
                </a:solidFill>
                <a:effectLst/>
                <a:uLnTx/>
                <a:uFillTx/>
              </a:rPr>
              <a:t> </a:t>
            </a:r>
          </a:p>
          <a:p>
            <a:pPr marL="342822" marR="0" lvl="0" indent="-342822" defTabSz="457096"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0" cap="none" spc="0" normalizeH="0" baseline="0" noProof="0" dirty="0">
                <a:ln>
                  <a:noFill/>
                </a:ln>
                <a:solidFill>
                  <a:prstClr val="black"/>
                </a:solidFill>
                <a:effectLst/>
                <a:uLnTx/>
                <a:uFillTx/>
              </a:rPr>
              <a:t>Dari 30 </a:t>
            </a:r>
            <a:r>
              <a:rPr kumimoji="0" lang="en-US" sz="2000" b="0" i="0" u="none" strike="noStrike" kern="0" cap="none" spc="0" normalizeH="0" baseline="0" noProof="0" dirty="0" err="1">
                <a:ln>
                  <a:noFill/>
                </a:ln>
                <a:solidFill>
                  <a:prstClr val="black"/>
                </a:solidFill>
                <a:effectLst/>
                <a:uLnTx/>
                <a:uFillTx/>
              </a:rPr>
              <a:t>Provinsi</a:t>
            </a:r>
            <a:r>
              <a:rPr kumimoji="0" lang="en-US" sz="2000" b="0" i="0" u="none" strike="noStrike" kern="0" cap="none" spc="0" normalizeH="0" baseline="0" noProof="0" dirty="0">
                <a:ln>
                  <a:noFill/>
                </a:ln>
                <a:solidFill>
                  <a:prstClr val="black"/>
                </a:solidFill>
                <a:effectLst/>
                <a:uLnTx/>
                <a:uFillTx/>
              </a:rPr>
              <a:t>, BNPB </a:t>
            </a:r>
            <a:r>
              <a:rPr kumimoji="0" lang="en-US" sz="2000" b="0" i="0" u="none" strike="noStrike" kern="0" cap="none" spc="0" normalizeH="0" baseline="0" noProof="0" dirty="0" err="1">
                <a:ln>
                  <a:noFill/>
                </a:ln>
                <a:solidFill>
                  <a:prstClr val="black"/>
                </a:solidFill>
                <a:effectLst/>
                <a:uLnTx/>
                <a:uFillTx/>
              </a:rPr>
              <a:t>menetapkan</a:t>
            </a:r>
            <a:r>
              <a:rPr kumimoji="0" lang="en-US" sz="2000" b="0" i="0" u="none" strike="noStrike" kern="0" cap="none" spc="0" normalizeH="0" baseline="0" noProof="0" dirty="0">
                <a:ln>
                  <a:noFill/>
                </a:ln>
                <a:solidFill>
                  <a:prstClr val="black"/>
                </a:solidFill>
                <a:effectLst/>
                <a:uLnTx/>
                <a:uFillTx/>
              </a:rPr>
              <a:t> </a:t>
            </a:r>
            <a:r>
              <a:rPr kumimoji="0" lang="en-US" sz="2000" b="1" i="0" u="none" strike="noStrike" kern="0" cap="none" spc="0" normalizeH="0" baseline="0" noProof="0" dirty="0">
                <a:ln>
                  <a:noFill/>
                </a:ln>
                <a:solidFill>
                  <a:srgbClr val="FF0000"/>
                </a:solidFill>
                <a:effectLst/>
                <a:uLnTx/>
                <a:uFillTx/>
              </a:rPr>
              <a:t>136 </a:t>
            </a:r>
            <a:r>
              <a:rPr kumimoji="0" lang="en-US" sz="2000" b="1" i="0" u="none" strike="noStrike" kern="0" cap="none" spc="0" normalizeH="0" baseline="0" noProof="0" dirty="0" err="1">
                <a:ln>
                  <a:noFill/>
                </a:ln>
                <a:solidFill>
                  <a:srgbClr val="FF0000"/>
                </a:solidFill>
                <a:effectLst/>
                <a:uLnTx/>
                <a:uFillTx/>
              </a:rPr>
              <a:t>kabupaten</a:t>
            </a:r>
            <a:r>
              <a:rPr kumimoji="0" lang="en-US" sz="2000" b="1" i="0" u="none" strike="noStrike" kern="0" cap="none" spc="0" normalizeH="0" baseline="0" noProof="0" dirty="0">
                <a:ln>
                  <a:noFill/>
                </a:ln>
                <a:solidFill>
                  <a:srgbClr val="FF0000"/>
                </a:solidFill>
                <a:effectLst/>
                <a:uLnTx/>
                <a:uFillTx/>
              </a:rPr>
              <a:t>/</a:t>
            </a:r>
            <a:r>
              <a:rPr kumimoji="0" lang="en-US" sz="2000" b="1" i="0" u="none" strike="noStrike" kern="0" cap="none" spc="0" normalizeH="0" baseline="0" noProof="0" dirty="0" err="1">
                <a:ln>
                  <a:noFill/>
                </a:ln>
                <a:solidFill>
                  <a:srgbClr val="FF0000"/>
                </a:solidFill>
                <a:effectLst/>
                <a:uLnTx/>
                <a:uFillTx/>
              </a:rPr>
              <a:t>kota</a:t>
            </a:r>
            <a:r>
              <a:rPr kumimoji="0" lang="en-US" sz="2000" b="1" i="0" u="none" strike="noStrike" kern="0" cap="none" spc="0" normalizeH="0" baseline="0" noProof="0" dirty="0">
                <a:ln>
                  <a:noFill/>
                </a:ln>
                <a:solidFill>
                  <a:srgbClr val="FF0000"/>
                </a:solidFill>
                <a:effectLst/>
                <a:uLnTx/>
                <a:uFillTx/>
              </a:rPr>
              <a:t> </a:t>
            </a:r>
            <a:r>
              <a:rPr kumimoji="0" lang="en-US" sz="2000" b="0" i="0" u="none" strike="noStrike" kern="0" cap="none" spc="0" normalizeH="0" baseline="0" noProof="0" dirty="0">
                <a:ln>
                  <a:noFill/>
                </a:ln>
                <a:solidFill>
                  <a:prstClr val="black"/>
                </a:solidFill>
                <a:effectLst/>
                <a:uLnTx/>
                <a:uFillTx/>
              </a:rPr>
              <a:t>yang </a:t>
            </a:r>
            <a:r>
              <a:rPr kumimoji="0" lang="en-US" sz="2000" b="0" i="0" u="none" strike="noStrike" kern="0" cap="none" spc="0" normalizeH="0" baseline="0" noProof="0" dirty="0" err="1">
                <a:ln>
                  <a:noFill/>
                </a:ln>
                <a:solidFill>
                  <a:prstClr val="black"/>
                </a:solidFill>
                <a:effectLst/>
                <a:uLnTx/>
                <a:uFillTx/>
              </a:rPr>
              <a:t>menjadi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sasaran</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prioritas</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intervensi</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a:ln>
                  <a:noFill/>
                </a:ln>
                <a:solidFill>
                  <a:prstClr val="black"/>
                </a:solidFill>
                <a:effectLst/>
                <a:uLnTx/>
                <a:uFillTx/>
              </a:rPr>
              <a:t>untuk</a:t>
            </a:r>
            <a:r>
              <a:rPr kumimoji="0" lang="en-US" sz="2000" b="0" i="0" u="none" strike="noStrike" kern="0" cap="none" spc="0" normalizeH="0" baseline="0" noProof="0" dirty="0">
                <a:ln>
                  <a:noFill/>
                </a:ln>
                <a:solidFill>
                  <a:prstClr val="black"/>
                </a:solidFill>
                <a:effectLst/>
                <a:uLnTx/>
                <a:uFillTx/>
              </a:rPr>
              <a:t> </a:t>
            </a:r>
            <a:r>
              <a:rPr kumimoji="0" lang="en-US" sz="2000" b="0" i="0" u="none" strike="noStrike" kern="0" cap="none" spc="0" normalizeH="0" baseline="0" noProof="0" dirty="0" err="1" smtClean="0">
                <a:ln>
                  <a:noFill/>
                </a:ln>
                <a:solidFill>
                  <a:prstClr val="black"/>
                </a:solidFill>
                <a:effectLst/>
                <a:uLnTx/>
                <a:uFillTx/>
              </a:rPr>
              <a:t>periode</a:t>
            </a:r>
            <a:r>
              <a:rPr kumimoji="0" lang="en-US" sz="2000" b="0" i="0" u="none" strike="noStrike" kern="0" cap="none" spc="0" normalizeH="0" baseline="0" noProof="0" dirty="0" smtClean="0">
                <a:ln>
                  <a:noFill/>
                </a:ln>
                <a:solidFill>
                  <a:prstClr val="black"/>
                </a:solidFill>
                <a:effectLst/>
                <a:uLnTx/>
                <a:uFillTx/>
              </a:rPr>
              <a:t> </a:t>
            </a:r>
            <a:r>
              <a:rPr kumimoji="0" lang="en-US" sz="2000" b="0" i="0" u="none" strike="noStrike" kern="0" cap="none" spc="0" normalizeH="0" baseline="0" noProof="0" dirty="0">
                <a:ln>
                  <a:noFill/>
                </a:ln>
                <a:solidFill>
                  <a:prstClr val="black"/>
                </a:solidFill>
                <a:effectLst/>
                <a:uLnTx/>
                <a:uFillTx/>
              </a:rPr>
              <a:t>2015-2019 (</a:t>
            </a:r>
            <a:r>
              <a:rPr kumimoji="0" lang="en-US" sz="2000" b="0" i="0" u="none" strike="noStrike" kern="0" cap="none" spc="0" normalizeH="0" baseline="0" noProof="0" dirty="0" err="1">
                <a:ln>
                  <a:noFill/>
                </a:ln>
                <a:solidFill>
                  <a:prstClr val="black"/>
                </a:solidFill>
                <a:effectLst/>
                <a:uLnTx/>
                <a:uFillTx/>
              </a:rPr>
              <a:t>Kebijakan&amp;Strategi</a:t>
            </a:r>
            <a:r>
              <a:rPr kumimoji="0" lang="en-US" sz="2000" b="0" i="0" u="none" strike="noStrike" kern="0" cap="none" spc="0" normalizeH="0" baseline="0" noProof="0" dirty="0">
                <a:ln>
                  <a:noFill/>
                </a:ln>
                <a:solidFill>
                  <a:prstClr val="black"/>
                </a:solidFill>
                <a:effectLst/>
                <a:uLnTx/>
                <a:uFillTx/>
              </a:rPr>
              <a:t>)</a:t>
            </a:r>
          </a:p>
        </p:txBody>
      </p:sp>
    </p:spTree>
    <p:extLst>
      <p:ext uri="{BB962C8B-B14F-4D97-AF65-F5344CB8AC3E}">
        <p14:creationId xmlns:p14="http://schemas.microsoft.com/office/powerpoint/2010/main" val="122729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1" y="-29739"/>
            <a:ext cx="10305607" cy="519035"/>
          </a:xfrm>
        </p:spPr>
        <p:txBody>
          <a:bodyPr>
            <a:normAutofit fontScale="90000"/>
          </a:bodyPr>
          <a:lstStyle/>
          <a:p>
            <a:r>
              <a:rPr lang="en-US" sz="2400" b="1" dirty="0" err="1" smtClean="0">
                <a:solidFill>
                  <a:schemeClr val="bg1"/>
                </a:solidFill>
              </a:rPr>
              <a:t>Pengertian</a:t>
            </a:r>
            <a:r>
              <a:rPr lang="en-US" sz="2400" b="1" dirty="0" smtClean="0">
                <a:solidFill>
                  <a:schemeClr val="bg1"/>
                </a:solidFill>
              </a:rPr>
              <a:t> </a:t>
            </a:r>
            <a:r>
              <a:rPr lang="en-US" sz="2400" b="1" dirty="0" err="1" smtClean="0">
                <a:solidFill>
                  <a:schemeClr val="bg1"/>
                </a:solidFill>
              </a:rPr>
              <a:t>dan</a:t>
            </a:r>
            <a:r>
              <a:rPr lang="en-US" sz="2400" b="1" dirty="0" smtClean="0">
                <a:solidFill>
                  <a:schemeClr val="bg1"/>
                </a:solidFill>
              </a:rPr>
              <a:t> </a:t>
            </a:r>
            <a:r>
              <a:rPr lang="en-US" sz="2400" b="1" dirty="0" err="1" smtClean="0">
                <a:solidFill>
                  <a:schemeClr val="bg1"/>
                </a:solidFill>
              </a:rPr>
              <a:t>Dasar</a:t>
            </a:r>
            <a:r>
              <a:rPr lang="en-US" sz="2400" b="1" dirty="0" smtClean="0">
                <a:solidFill>
                  <a:schemeClr val="bg1"/>
                </a:solidFill>
              </a:rPr>
              <a:t> </a:t>
            </a:r>
            <a:r>
              <a:rPr lang="en-US" sz="2400" b="1" dirty="0" err="1" smtClean="0">
                <a:solidFill>
                  <a:schemeClr val="bg1"/>
                </a:solidFill>
              </a:rPr>
              <a:t>Pertimbangan</a:t>
            </a:r>
            <a:r>
              <a:rPr lang="en-US" sz="2400" b="1" dirty="0" smtClean="0">
                <a:solidFill>
                  <a:schemeClr val="bg1"/>
                </a:solidFill>
              </a:rPr>
              <a:t> </a:t>
            </a:r>
            <a:r>
              <a:rPr lang="en-US" sz="2400" b="1" dirty="0" err="1" smtClean="0">
                <a:solidFill>
                  <a:schemeClr val="bg1"/>
                </a:solidFill>
              </a:rPr>
              <a:t>Satuan</a:t>
            </a:r>
            <a:r>
              <a:rPr lang="en-US" sz="2400" b="1" dirty="0" smtClean="0">
                <a:solidFill>
                  <a:schemeClr val="bg1"/>
                </a:solidFill>
              </a:rPr>
              <a:t> </a:t>
            </a:r>
            <a:r>
              <a:rPr lang="en-US" sz="2400" b="1" dirty="0" err="1" smtClean="0">
                <a:solidFill>
                  <a:schemeClr val="bg1"/>
                </a:solidFill>
              </a:rPr>
              <a:t>Pendidikan</a:t>
            </a:r>
            <a:r>
              <a:rPr lang="en-US" sz="2400" b="1" dirty="0" smtClean="0">
                <a:solidFill>
                  <a:schemeClr val="bg1"/>
                </a:solidFill>
              </a:rPr>
              <a:t> </a:t>
            </a:r>
            <a:r>
              <a:rPr lang="en-US" sz="2400" b="1" dirty="0" err="1" smtClean="0">
                <a:solidFill>
                  <a:srgbClr val="FFFF00"/>
                </a:solidFill>
              </a:rPr>
              <a:t>Aman</a:t>
            </a:r>
            <a:r>
              <a:rPr lang="en-US" sz="2400" b="1" dirty="0" smtClean="0">
                <a:solidFill>
                  <a:srgbClr val="FFFF00"/>
                </a:solidFill>
              </a:rPr>
              <a:t> </a:t>
            </a:r>
            <a:r>
              <a:rPr lang="en-US" sz="2400" b="1" dirty="0" err="1" smtClean="0">
                <a:solidFill>
                  <a:srgbClr val="FFFF00"/>
                </a:solidFill>
              </a:rPr>
              <a:t>Bencana</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8" name="Content Placeholder 9">
            <a:extLst>
              <a:ext uri="{FF2B5EF4-FFF2-40B4-BE49-F238E27FC236}">
                <a16:creationId xmlns:a16="http://schemas.microsoft.com/office/drawing/2014/main" id="{77A0643A-AA85-4D83-8C65-B691C5B44EE5}"/>
              </a:ext>
            </a:extLst>
          </p:cNvPr>
          <p:cNvGraphicFramePr>
            <a:graphicFrameLocks/>
          </p:cNvGraphicFramePr>
          <p:nvPr>
            <p:extLst>
              <p:ext uri="{D42A27DB-BD31-4B8C-83A1-F6EECF244321}">
                <p14:modId xmlns:p14="http://schemas.microsoft.com/office/powerpoint/2010/main" val="641438384"/>
              </p:ext>
            </p:extLst>
          </p:nvPr>
        </p:nvGraphicFramePr>
        <p:xfrm>
          <a:off x="4091003" y="1091876"/>
          <a:ext cx="7318525" cy="4353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7">
            <a:extLst>
              <a:ext uri="{FF2B5EF4-FFF2-40B4-BE49-F238E27FC236}">
                <a16:creationId xmlns:a16="http://schemas.microsoft.com/office/drawing/2014/main" id="{13F1E49C-1AFB-446A-9FCE-18129B72569F}"/>
              </a:ext>
            </a:extLst>
          </p:cNvPr>
          <p:cNvSpPr txBox="1">
            <a:spLocks/>
          </p:cNvSpPr>
          <p:nvPr/>
        </p:nvSpPr>
        <p:spPr>
          <a:xfrm>
            <a:off x="559559" y="1270831"/>
            <a:ext cx="2813049" cy="3725862"/>
          </a:xfrm>
          <a:prstGeom prst="rect">
            <a:avLst/>
          </a:prstGeom>
        </p:spPr>
        <p:txBody>
          <a:bodyPr lIns="91420" tIns="45709" rIns="91420" bIns="45709" anchor="ctr">
            <a:noAutofit/>
          </a:bodyPr>
          <a:lstStyle>
            <a:lvl1pPr marL="342822" indent="-342822" algn="l" defTabSz="457096" rtl="0" eaLnBrk="1" latinLnBrk="0" hangingPunct="1">
              <a:spcBef>
                <a:spcPct val="20000"/>
              </a:spcBef>
              <a:buFont typeface="Arial"/>
              <a:buChar char="•"/>
              <a:defRPr sz="3200" kern="1200">
                <a:solidFill>
                  <a:schemeClr val="tx1"/>
                </a:solidFill>
                <a:latin typeface="+mn-lt"/>
                <a:ea typeface="+mn-ea"/>
                <a:cs typeface="+mn-cs"/>
              </a:defRPr>
            </a:lvl1pPr>
            <a:lvl2pPr marL="742781" indent="-285685" algn="l" defTabSz="457096" rtl="0" eaLnBrk="1" latinLnBrk="0" hangingPunct="1">
              <a:spcBef>
                <a:spcPct val="20000"/>
              </a:spcBef>
              <a:buFont typeface="Arial"/>
              <a:buChar char="–"/>
              <a:defRPr sz="2800" kern="1200">
                <a:solidFill>
                  <a:schemeClr val="tx1"/>
                </a:solidFill>
                <a:latin typeface="+mn-lt"/>
                <a:ea typeface="+mn-ea"/>
                <a:cs typeface="+mn-cs"/>
              </a:defRPr>
            </a:lvl2pPr>
            <a:lvl3pPr marL="1142740" indent="-228548" algn="l" defTabSz="457096" rtl="0" eaLnBrk="1" latinLnBrk="0" hangingPunct="1">
              <a:spcBef>
                <a:spcPct val="20000"/>
              </a:spcBef>
              <a:buFont typeface="Arial"/>
              <a:buChar char="•"/>
              <a:defRPr sz="2400" kern="1200">
                <a:solidFill>
                  <a:schemeClr val="tx1"/>
                </a:solidFill>
                <a:latin typeface="+mn-lt"/>
                <a:ea typeface="+mn-ea"/>
                <a:cs typeface="+mn-cs"/>
              </a:defRPr>
            </a:lvl3pPr>
            <a:lvl4pPr marL="1599836" indent="-228548" algn="l" defTabSz="457096" rtl="0" eaLnBrk="1" latinLnBrk="0" hangingPunct="1">
              <a:spcBef>
                <a:spcPct val="20000"/>
              </a:spcBef>
              <a:buFont typeface="Arial"/>
              <a:buChar char="–"/>
              <a:defRPr sz="2000" kern="1200">
                <a:solidFill>
                  <a:schemeClr val="tx1"/>
                </a:solidFill>
                <a:latin typeface="+mn-lt"/>
                <a:ea typeface="+mn-ea"/>
                <a:cs typeface="+mn-cs"/>
              </a:defRPr>
            </a:lvl4pPr>
            <a:lvl5pPr marL="2056932" indent="-228548" algn="l" defTabSz="457096" rtl="0" eaLnBrk="1" latinLnBrk="0" hangingPunct="1">
              <a:spcBef>
                <a:spcPct val="20000"/>
              </a:spcBef>
              <a:buFont typeface="Arial"/>
              <a:buChar char="»"/>
              <a:defRPr sz="2000" kern="1200">
                <a:solidFill>
                  <a:schemeClr val="tx1"/>
                </a:solidFill>
                <a:latin typeface="+mn-lt"/>
                <a:ea typeface="+mn-ea"/>
                <a:cs typeface="+mn-cs"/>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096" rtl="0" eaLnBrk="1" fontAlgn="auto" latinLnBrk="0" hangingPunct="1">
              <a:lnSpc>
                <a:spcPct val="100000"/>
              </a:lnSpc>
              <a:spcBef>
                <a:spcPct val="20000"/>
              </a:spcBef>
              <a:spcAft>
                <a:spcPts val="0"/>
              </a:spcAft>
              <a:buClrTx/>
              <a:buSzTx/>
              <a:buFont typeface="Arial"/>
              <a:buNone/>
              <a:tabLst/>
              <a:defRPr/>
            </a:pPr>
            <a:r>
              <a:rPr kumimoji="0" lang="id-ID" sz="2400" b="0" i="0" u="none" strike="noStrike" kern="1200" cap="none" spc="0" normalizeH="0" baseline="0" noProof="0" dirty="0">
                <a:ln>
                  <a:noFill/>
                </a:ln>
                <a:solidFill>
                  <a:prstClr val="black"/>
                </a:solidFill>
                <a:effectLst/>
                <a:uLnTx/>
                <a:uFillTx/>
                <a:latin typeface="Calibri"/>
                <a:ea typeface="+mn-ea"/>
                <a:cs typeface="+mn-cs"/>
              </a:rPr>
              <a:t>“Sekolah yang menerapkan standar sarana dan prasarana serta budaya yang mampu melindungi warga sekolah dan lingkungan di sekitarnya dari bahaya bencana”</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096"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096"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Perka</a:t>
            </a:r>
            <a:r>
              <a:rPr kumimoji="0" lang="en-US" sz="1400" b="0" i="0" u="none" strike="noStrike" kern="1200" cap="none" spc="0" normalizeH="0" baseline="0" noProof="0" dirty="0">
                <a:ln>
                  <a:noFill/>
                </a:ln>
                <a:solidFill>
                  <a:prstClr val="black"/>
                </a:solidFill>
                <a:effectLst/>
                <a:uLnTx/>
                <a:uFillTx/>
                <a:latin typeface="Calibri"/>
                <a:ea typeface="+mn-ea"/>
                <a:cs typeface="+mn-cs"/>
              </a:rPr>
              <a:t> BNPB no 4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tahun</a:t>
            </a:r>
            <a:r>
              <a:rPr kumimoji="0" lang="en-US" sz="1400" b="0" i="0" u="none" strike="noStrike" kern="1200" cap="none" spc="0" normalizeH="0" baseline="0" noProof="0" dirty="0">
                <a:ln>
                  <a:noFill/>
                </a:ln>
                <a:solidFill>
                  <a:prstClr val="black"/>
                </a:solidFill>
                <a:effectLst/>
                <a:uLnTx/>
                <a:uFillTx/>
                <a:latin typeface="Calibri"/>
                <a:ea typeface="+mn-ea"/>
                <a:cs typeface="+mn-cs"/>
              </a:rPr>
              <a:t> 2012”</a:t>
            </a:r>
            <a:endParaRPr kumimoji="0" lang="id-ID"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09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a:solidFill>
                  <a:srgbClr val="FFFF00"/>
                </a:solidFill>
              </a:rPr>
              <a:t>e</a:t>
            </a:r>
            <a:r>
              <a:rPr lang="en-US" sz="2400" b="1" dirty="0" smtClean="0">
                <a:solidFill>
                  <a:srgbClr val="FFFF00"/>
                </a:solidFill>
              </a:rPr>
              <a:t>-</a:t>
            </a:r>
            <a:r>
              <a:rPr lang="en-US" sz="2400" b="1" dirty="0" err="1" smtClean="0">
                <a:solidFill>
                  <a:srgbClr val="FFFF00"/>
                </a:solidFill>
              </a:rPr>
              <a:t>monev</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060" y="1496961"/>
            <a:ext cx="2489561" cy="2317294"/>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2264" y="4880211"/>
            <a:ext cx="2398230" cy="1490720"/>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00799" y="4896580"/>
            <a:ext cx="2399500" cy="1490720"/>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70604" y="4896580"/>
            <a:ext cx="2349024" cy="1490720"/>
          </a:xfrm>
          <a:prstGeom prst="rect">
            <a:avLst/>
          </a:prstGeom>
        </p:spPr>
      </p:pic>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89932" y="4896580"/>
            <a:ext cx="2360539" cy="140913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9580" y="637957"/>
            <a:ext cx="4418563" cy="4101227"/>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626" y="637957"/>
            <a:ext cx="3830475" cy="4101227"/>
          </a:xfrm>
          <a:prstGeom prst="rect">
            <a:avLst/>
          </a:prstGeom>
        </p:spPr>
      </p:pic>
    </p:spTree>
    <p:extLst>
      <p:ext uri="{BB962C8B-B14F-4D97-AF65-F5344CB8AC3E}">
        <p14:creationId xmlns:p14="http://schemas.microsoft.com/office/powerpoint/2010/main" val="1050298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13143" b="1" dirty="0" smtClean="0">
                <a:solidFill>
                  <a:srgbClr val="0070C0"/>
                </a:solidFill>
                <a:latin typeface="Century Gothic" panose="020B0502020202020204" pitchFamily="34" charset="0"/>
                <a:ea typeface="Adobe Fan Heiti Std B" panose="020B0700000000000000" pitchFamily="34" charset="-128"/>
              </a:rPr>
              <a:t>02</a:t>
            </a:r>
            <a:endParaRPr lang="en-US" sz="13143"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Pemanfaatan</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Data SMA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dalam</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Perencanaan</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Program</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123569" cy="678647"/>
          </a:xfrm>
          <a:prstGeom prst="rect">
            <a:avLst/>
          </a:prstGeom>
          <a:noFill/>
        </p:spPr>
        <p:txBody>
          <a:bodyPr wrap="square" rtlCol="0">
            <a:spAutoFit/>
          </a:bodyPr>
          <a:lstStyle/>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Pembinaan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Sekolah</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r>
              <a:rPr lang="en-US" sz="1905" dirty="0">
                <a:solidFill>
                  <a:prstClr val="black">
                    <a:lumMod val="65000"/>
                    <a:lumOff val="35000"/>
                  </a:prstClr>
                </a:solidFill>
                <a:latin typeface="Arial" charset="0"/>
                <a:ea typeface="Arial" charset="0"/>
                <a:cs typeface="Arial" charset="0"/>
              </a:rPr>
              <a:t> </a:t>
            </a:r>
            <a:r>
              <a:rPr lang="en-US" sz="1905" dirty="0" err="1" smtClean="0">
                <a:solidFill>
                  <a:prstClr val="black">
                    <a:lumMod val="65000"/>
                    <a:lumOff val="35000"/>
                  </a:prstClr>
                </a:solidFill>
                <a:latin typeface="Arial" charset="0"/>
                <a:ea typeface="Arial" charset="0"/>
                <a:cs typeface="Arial" charset="0"/>
              </a:rPr>
              <a:t>Atas</a:t>
            </a:r>
            <a:endParaRPr lang="en-US" sz="1905" dirty="0">
              <a:solidFill>
                <a:prstClr val="black">
                  <a:lumMod val="65000"/>
                  <a:lumOff val="35000"/>
                </a:prstClr>
              </a:solidFill>
              <a:latin typeface="Arial" charset="0"/>
              <a:ea typeface="Arial" charset="0"/>
              <a:cs typeface="Arial" charset="0"/>
            </a:endParaRPr>
          </a:p>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Jenderal</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Pendidikan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Dasar</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endParaRPr lang="en-US" sz="1905" dirty="0">
              <a:solidFill>
                <a:prstClr val="black">
                  <a:lumMod val="65000"/>
                  <a:lumOff val="35000"/>
                </a:prstClr>
              </a:solidFill>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692669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Profil</a:t>
            </a:r>
            <a:r>
              <a:rPr lang="en-US" sz="2400" b="1" dirty="0" smtClean="0">
                <a:solidFill>
                  <a:schemeClr val="bg1"/>
                </a:solidFill>
              </a:rPr>
              <a:t> </a:t>
            </a:r>
            <a:r>
              <a:rPr lang="en-US" sz="2400" b="1" dirty="0" err="1" smtClean="0">
                <a:solidFill>
                  <a:srgbClr val="FFFF00"/>
                </a:solidFill>
              </a:rPr>
              <a:t>Kelembagaan</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79723" y="682388"/>
            <a:ext cx="11176939" cy="5677469"/>
            <a:chOff x="1629181" y="1069795"/>
            <a:chExt cx="9038820" cy="4829947"/>
          </a:xfrm>
        </p:grpSpPr>
        <p:sp>
          <p:nvSpPr>
            <p:cNvPr id="6" name="Action Button: Home 5">
              <a:hlinkClick r:id="" action="ppaction://hlinkshowjump?jump=firstslide" highlightClick="1"/>
            </p:cNvPr>
            <p:cNvSpPr/>
            <p:nvPr/>
          </p:nvSpPr>
          <p:spPr>
            <a:xfrm>
              <a:off x="1973074" y="1195242"/>
              <a:ext cx="1849564" cy="1732703"/>
            </a:xfrm>
            <a:prstGeom prst="actionButtonHome">
              <a:avLst/>
            </a:prstGeom>
            <a:gradFill rotWithShape="1">
              <a:gsLst>
                <a:gs pos="0">
                  <a:srgbClr val="75CEEC">
                    <a:tint val="98000"/>
                    <a:lumMod val="114000"/>
                  </a:srgbClr>
                </a:gs>
                <a:gs pos="100000">
                  <a:srgbClr val="75CEEC">
                    <a:shade val="90000"/>
                    <a:lumMod val="84000"/>
                  </a:srgb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p:spPr>
          <p:txBody>
            <a:bodyPr rtlCol="0" anchor="ctr"/>
            <a:lstStyle/>
            <a:p>
              <a:pPr algn="ctr" defTabSz="685800">
                <a:defRPr/>
              </a:pPr>
              <a:endParaRPr lang="en-US" sz="1350" kern="0">
                <a:solidFill>
                  <a:prstClr val="white"/>
                </a:solidFill>
                <a:latin typeface="Century Gothic"/>
              </a:endParaRPr>
            </a:p>
          </p:txBody>
        </p:sp>
        <p:grpSp>
          <p:nvGrpSpPr>
            <p:cNvPr id="7" name="Group 6"/>
            <p:cNvGrpSpPr/>
            <p:nvPr/>
          </p:nvGrpSpPr>
          <p:grpSpPr>
            <a:xfrm>
              <a:off x="1629181" y="3536157"/>
              <a:ext cx="2513945" cy="2299413"/>
              <a:chOff x="533400" y="1733550"/>
              <a:chExt cx="2514600" cy="2743200"/>
            </a:xfrm>
          </p:grpSpPr>
          <p:sp>
            <p:nvSpPr>
              <p:cNvPr id="32" name="Rectangle 31"/>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33" name="Rectangle 32"/>
              <p:cNvSpPr/>
              <p:nvPr/>
            </p:nvSpPr>
            <p:spPr>
              <a:xfrm>
                <a:off x="533400" y="173355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a:solidFill>
                      <a:prstClr val="white"/>
                    </a:solidFill>
                    <a:latin typeface="Arial" pitchFamily="34" charset="0"/>
                    <a:cs typeface="Arial" pitchFamily="34" charset="0"/>
                  </a:rPr>
                  <a:t>Status SMA</a:t>
                </a:r>
              </a:p>
            </p:txBody>
          </p:sp>
          <p:sp>
            <p:nvSpPr>
              <p:cNvPr id="34" name="TextBox 33"/>
              <p:cNvSpPr txBox="1"/>
              <p:nvPr/>
            </p:nvSpPr>
            <p:spPr>
              <a:xfrm>
                <a:off x="600941" y="2212266"/>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8" name="Group 7"/>
            <p:cNvGrpSpPr/>
            <p:nvPr/>
          </p:nvGrpSpPr>
          <p:grpSpPr>
            <a:xfrm>
              <a:off x="4239279" y="1069795"/>
              <a:ext cx="2513946" cy="2326513"/>
              <a:chOff x="533399" y="1701220"/>
              <a:chExt cx="2514601" cy="2775530"/>
            </a:xfrm>
          </p:grpSpPr>
          <p:sp>
            <p:nvSpPr>
              <p:cNvPr id="29" name="Rectangle 28"/>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30" name="Rectangle 29"/>
              <p:cNvSpPr/>
              <p:nvPr/>
            </p:nvSpPr>
            <p:spPr>
              <a:xfrm>
                <a:off x="533399" y="170122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Kurikulum</a:t>
                </a:r>
                <a:r>
                  <a:rPr lang="en-US" sz="1400" b="1" dirty="0">
                    <a:solidFill>
                      <a:prstClr val="white"/>
                    </a:solidFill>
                    <a:latin typeface="Arial" pitchFamily="34" charset="0"/>
                    <a:cs typeface="Arial" pitchFamily="34" charset="0"/>
                  </a:rPr>
                  <a:t> SMA</a:t>
                </a:r>
              </a:p>
            </p:txBody>
          </p:sp>
          <p:sp>
            <p:nvSpPr>
              <p:cNvPr id="31" name="TextBox 30"/>
              <p:cNvSpPr txBox="1"/>
              <p:nvPr/>
            </p:nvSpPr>
            <p:spPr>
              <a:xfrm>
                <a:off x="600941" y="2212265"/>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9" name="Group 8"/>
            <p:cNvGrpSpPr/>
            <p:nvPr/>
          </p:nvGrpSpPr>
          <p:grpSpPr>
            <a:xfrm>
              <a:off x="4239278" y="3536158"/>
              <a:ext cx="2513946" cy="2326513"/>
              <a:chOff x="533399" y="1701220"/>
              <a:chExt cx="2514601" cy="2775530"/>
            </a:xfrm>
          </p:grpSpPr>
          <p:sp>
            <p:nvSpPr>
              <p:cNvPr id="26" name="Rectangle 25"/>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27" name="Rectangle 26"/>
              <p:cNvSpPr/>
              <p:nvPr/>
            </p:nvSpPr>
            <p:spPr>
              <a:xfrm>
                <a:off x="533399" y="170122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Akreditasi</a:t>
                </a:r>
                <a:r>
                  <a:rPr lang="en-US" sz="1400" b="1" dirty="0">
                    <a:solidFill>
                      <a:prstClr val="white"/>
                    </a:solidFill>
                    <a:latin typeface="Arial" pitchFamily="34" charset="0"/>
                    <a:cs typeface="Arial" pitchFamily="34" charset="0"/>
                  </a:rPr>
                  <a:t> SMA</a:t>
                </a:r>
              </a:p>
            </p:txBody>
          </p:sp>
          <p:sp>
            <p:nvSpPr>
              <p:cNvPr id="28" name="TextBox 27"/>
              <p:cNvSpPr txBox="1"/>
              <p:nvPr/>
            </p:nvSpPr>
            <p:spPr>
              <a:xfrm>
                <a:off x="600941" y="2212265"/>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10" name="Group 9"/>
            <p:cNvGrpSpPr/>
            <p:nvPr/>
          </p:nvGrpSpPr>
          <p:grpSpPr>
            <a:xfrm>
              <a:off x="6845273" y="1069795"/>
              <a:ext cx="3565553" cy="2326513"/>
              <a:chOff x="533399" y="1701220"/>
              <a:chExt cx="2514601" cy="2775530"/>
            </a:xfrm>
          </p:grpSpPr>
          <p:sp>
            <p:nvSpPr>
              <p:cNvPr id="23" name="Rectangle 22"/>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24" name="Rectangle 23"/>
              <p:cNvSpPr/>
              <p:nvPr/>
            </p:nvSpPr>
            <p:spPr>
              <a:xfrm>
                <a:off x="533399" y="170122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Waktu</a:t>
                </a:r>
                <a:r>
                  <a:rPr lang="en-US" sz="1400" b="1" dirty="0">
                    <a:solidFill>
                      <a:prstClr val="white"/>
                    </a:solidFill>
                    <a:latin typeface="Arial" pitchFamily="34" charset="0"/>
                    <a:cs typeface="Arial" pitchFamily="34" charset="0"/>
                  </a:rPr>
                  <a:t> </a:t>
                </a:r>
                <a:r>
                  <a:rPr lang="en-US" sz="1400" b="1" dirty="0" err="1">
                    <a:solidFill>
                      <a:prstClr val="white"/>
                    </a:solidFill>
                    <a:latin typeface="Arial" pitchFamily="34" charset="0"/>
                    <a:cs typeface="Arial" pitchFamily="34" charset="0"/>
                  </a:rPr>
                  <a:t>Penyelenggaraan</a:t>
                </a:r>
                <a:r>
                  <a:rPr lang="en-US" sz="1400" b="1" dirty="0">
                    <a:solidFill>
                      <a:prstClr val="white"/>
                    </a:solidFill>
                    <a:latin typeface="Arial" pitchFamily="34" charset="0"/>
                    <a:cs typeface="Arial" pitchFamily="34" charset="0"/>
                  </a:rPr>
                  <a:t> SMA</a:t>
                </a:r>
              </a:p>
            </p:txBody>
          </p:sp>
          <p:sp>
            <p:nvSpPr>
              <p:cNvPr id="25" name="TextBox 24"/>
              <p:cNvSpPr txBox="1"/>
              <p:nvPr/>
            </p:nvSpPr>
            <p:spPr>
              <a:xfrm>
                <a:off x="600941" y="2212265"/>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11" name="Group 10"/>
            <p:cNvGrpSpPr/>
            <p:nvPr/>
          </p:nvGrpSpPr>
          <p:grpSpPr>
            <a:xfrm>
              <a:off x="6845272" y="3536158"/>
              <a:ext cx="3565553" cy="2326513"/>
              <a:chOff x="533399" y="1701220"/>
              <a:chExt cx="2514601" cy="2775530"/>
            </a:xfrm>
          </p:grpSpPr>
          <p:sp>
            <p:nvSpPr>
              <p:cNvPr id="20" name="Rectangle 19"/>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21" name="Rectangle 20"/>
              <p:cNvSpPr/>
              <p:nvPr/>
            </p:nvSpPr>
            <p:spPr>
              <a:xfrm>
                <a:off x="533399" y="170122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Perkembangan</a:t>
                </a:r>
                <a:r>
                  <a:rPr lang="en-US" sz="1400" b="1" dirty="0">
                    <a:solidFill>
                      <a:prstClr val="white"/>
                    </a:solidFill>
                    <a:latin typeface="Arial" pitchFamily="34" charset="0"/>
                    <a:cs typeface="Arial" pitchFamily="34" charset="0"/>
                  </a:rPr>
                  <a:t> </a:t>
                </a:r>
                <a:r>
                  <a:rPr lang="en-US" sz="1400" b="1" dirty="0" err="1">
                    <a:solidFill>
                      <a:prstClr val="white"/>
                    </a:solidFill>
                    <a:latin typeface="Arial" pitchFamily="34" charset="0"/>
                    <a:cs typeface="Arial" pitchFamily="34" charset="0"/>
                  </a:rPr>
                  <a:t>Jumlah</a:t>
                </a:r>
                <a:r>
                  <a:rPr lang="en-US" sz="1400" b="1" dirty="0">
                    <a:solidFill>
                      <a:prstClr val="white"/>
                    </a:solidFill>
                    <a:latin typeface="Arial" pitchFamily="34" charset="0"/>
                    <a:cs typeface="Arial" pitchFamily="34" charset="0"/>
                  </a:rPr>
                  <a:t> SMA</a:t>
                </a:r>
              </a:p>
            </p:txBody>
          </p:sp>
          <p:sp>
            <p:nvSpPr>
              <p:cNvPr id="22" name="TextBox 21"/>
              <p:cNvSpPr txBox="1"/>
              <p:nvPr/>
            </p:nvSpPr>
            <p:spPr>
              <a:xfrm>
                <a:off x="600941" y="2212265"/>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pic>
          <p:nvPicPr>
            <p:cNvPr id="12" name="Picture 11"/>
            <p:cNvPicPr>
              <a:picLocks noChangeAspect="1"/>
            </p:cNvPicPr>
            <p:nvPr/>
          </p:nvPicPr>
          <p:blipFill>
            <a:blip r:embed="rId3"/>
            <a:stretch>
              <a:fillRect/>
            </a:stretch>
          </p:blipFill>
          <p:spPr>
            <a:xfrm>
              <a:off x="7024851" y="3836631"/>
              <a:ext cx="3263306" cy="1957984"/>
            </a:xfrm>
            <a:prstGeom prst="rect">
              <a:avLst/>
            </a:prstGeom>
          </p:spPr>
        </p:pic>
        <p:pic>
          <p:nvPicPr>
            <p:cNvPr id="14" name="Picture 13"/>
            <p:cNvPicPr>
              <a:picLocks noChangeAspect="1"/>
            </p:cNvPicPr>
            <p:nvPr/>
          </p:nvPicPr>
          <p:blipFill>
            <a:blip r:embed="rId4"/>
            <a:stretch>
              <a:fillRect/>
            </a:stretch>
          </p:blipFill>
          <p:spPr>
            <a:xfrm>
              <a:off x="4208771" y="4061297"/>
              <a:ext cx="2574961" cy="1646620"/>
            </a:xfrm>
            <a:prstGeom prst="rect">
              <a:avLst/>
            </a:prstGeom>
          </p:spPr>
        </p:pic>
        <p:sp>
          <p:nvSpPr>
            <p:cNvPr id="15" name="Oval 14"/>
            <p:cNvSpPr/>
            <p:nvPr/>
          </p:nvSpPr>
          <p:spPr>
            <a:xfrm>
              <a:off x="3509705" y="5559170"/>
              <a:ext cx="3973090" cy="340572"/>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71">
                <a:defRPr/>
              </a:pPr>
              <a:endParaRPr lang="en-US" sz="1799" kern="0">
                <a:solidFill>
                  <a:sysClr val="window" lastClr="FFFFFF"/>
                </a:solidFill>
              </a:endParaRPr>
            </a:p>
          </p:txBody>
        </p:sp>
        <p:pic>
          <p:nvPicPr>
            <p:cNvPr id="16" name="Picture 15"/>
            <p:cNvPicPr>
              <a:picLocks noChangeAspect="1"/>
            </p:cNvPicPr>
            <p:nvPr/>
          </p:nvPicPr>
          <p:blipFill>
            <a:blip r:embed="rId5"/>
            <a:stretch>
              <a:fillRect/>
            </a:stretch>
          </p:blipFill>
          <p:spPr>
            <a:xfrm>
              <a:off x="6941043" y="1376090"/>
              <a:ext cx="3314987" cy="1984420"/>
            </a:xfrm>
            <a:prstGeom prst="rect">
              <a:avLst/>
            </a:prstGeom>
          </p:spPr>
        </p:pic>
        <p:sp>
          <p:nvSpPr>
            <p:cNvPr id="17" name="Oval 16"/>
            <p:cNvSpPr/>
            <p:nvPr/>
          </p:nvSpPr>
          <p:spPr>
            <a:xfrm>
              <a:off x="6694911" y="3115850"/>
              <a:ext cx="3973090" cy="340572"/>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71">
                <a:defRPr/>
              </a:pPr>
              <a:endParaRPr lang="en-US" sz="1799" kern="0">
                <a:solidFill>
                  <a:sysClr val="window" lastClr="FFFFFF"/>
                </a:solidFill>
              </a:endParaRPr>
            </a:p>
          </p:txBody>
        </p:sp>
        <p:pic>
          <p:nvPicPr>
            <p:cNvPr id="18" name="Picture 17"/>
            <p:cNvPicPr>
              <a:picLocks noChangeAspect="1"/>
            </p:cNvPicPr>
            <p:nvPr/>
          </p:nvPicPr>
          <p:blipFill>
            <a:blip r:embed="rId6"/>
            <a:stretch>
              <a:fillRect/>
            </a:stretch>
          </p:blipFill>
          <p:spPr>
            <a:xfrm>
              <a:off x="1854932" y="3829830"/>
              <a:ext cx="1956986" cy="2057579"/>
            </a:xfrm>
            <a:prstGeom prst="rect">
              <a:avLst/>
            </a:prstGeom>
          </p:spPr>
        </p:pic>
        <p:pic>
          <p:nvPicPr>
            <p:cNvPr id="19" name="Picture 18"/>
            <p:cNvPicPr>
              <a:picLocks noChangeAspect="1"/>
            </p:cNvPicPr>
            <p:nvPr/>
          </p:nvPicPr>
          <p:blipFill>
            <a:blip r:embed="rId7"/>
            <a:stretch>
              <a:fillRect/>
            </a:stretch>
          </p:blipFill>
          <p:spPr>
            <a:xfrm>
              <a:off x="4583128" y="1325705"/>
              <a:ext cx="1956986" cy="2057579"/>
            </a:xfrm>
            <a:prstGeom prst="rect">
              <a:avLst/>
            </a:prstGeom>
          </p:spPr>
        </p:pic>
      </p:grpSp>
    </p:spTree>
    <p:extLst>
      <p:ext uri="{BB962C8B-B14F-4D97-AF65-F5344CB8AC3E}">
        <p14:creationId xmlns:p14="http://schemas.microsoft.com/office/powerpoint/2010/main" val="2546188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Profil</a:t>
            </a:r>
            <a:r>
              <a:rPr lang="en-US" sz="2400" b="1" dirty="0" smtClean="0">
                <a:solidFill>
                  <a:schemeClr val="bg1"/>
                </a:solidFill>
              </a:rPr>
              <a:t> </a:t>
            </a:r>
            <a:r>
              <a:rPr lang="en-US" sz="2400" b="1" dirty="0" err="1" smtClean="0">
                <a:solidFill>
                  <a:srgbClr val="FFFF00"/>
                </a:solidFill>
              </a:rPr>
              <a:t>Siswa</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764275" y="723331"/>
            <a:ext cx="11054686" cy="5513696"/>
            <a:chOff x="1645450" y="1135857"/>
            <a:chExt cx="8741738" cy="4775407"/>
          </a:xfrm>
        </p:grpSpPr>
        <p:sp>
          <p:nvSpPr>
            <p:cNvPr id="6" name="Rectangle 5"/>
            <p:cNvSpPr/>
            <p:nvPr/>
          </p:nvSpPr>
          <p:spPr>
            <a:xfrm>
              <a:off x="1645450" y="2668652"/>
              <a:ext cx="2550307" cy="761747"/>
            </a:xfrm>
            <a:prstGeom prst="rect">
              <a:avLst/>
            </a:prstGeom>
            <a:noFill/>
          </p:spPr>
          <p:txBody>
            <a:bodyPr wrap="square" lIns="68580" tIns="34290" rIns="68580" bIns="34290">
              <a:spAutoFit/>
            </a:bodyPr>
            <a:lstStyle/>
            <a:p>
              <a:pPr algn="ctr" defTabSz="685800">
                <a:defRPr/>
              </a:pPr>
              <a:r>
                <a:rPr lang="en-US" sz="2250" dirty="0">
                  <a:ln w="0"/>
                  <a:gradFill>
                    <a:gsLst>
                      <a:gs pos="0">
                        <a:srgbClr val="4472C4">
                          <a:lumMod val="50000"/>
                        </a:srgbClr>
                      </a:gs>
                      <a:gs pos="50000">
                        <a:srgbClr val="4472C4"/>
                      </a:gs>
                      <a:gs pos="100000">
                        <a:srgbClr val="4472C4">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Britannic Bold" panose="020B0903060703020204" pitchFamily="34" charset="0"/>
                </a:rPr>
                <a:t>4.795.689</a:t>
              </a:r>
            </a:p>
            <a:p>
              <a:pPr algn="ctr" defTabSz="685800">
                <a:defRPr/>
              </a:pPr>
              <a:r>
                <a:rPr lang="en-US" sz="2250" dirty="0">
                  <a:ln w="0"/>
                  <a:gradFill>
                    <a:gsLst>
                      <a:gs pos="0">
                        <a:srgbClr val="4472C4">
                          <a:lumMod val="50000"/>
                        </a:srgbClr>
                      </a:gs>
                      <a:gs pos="50000">
                        <a:srgbClr val="4472C4"/>
                      </a:gs>
                      <a:gs pos="100000">
                        <a:srgbClr val="4472C4">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Britannic Bold" panose="020B0903060703020204" pitchFamily="34" charset="0"/>
                </a:rPr>
                <a:t>PESERTA DIDIK</a:t>
              </a:r>
              <a:endParaRPr lang="en-US" sz="1950" dirty="0">
                <a:ln w="0"/>
                <a:gradFill>
                  <a:gsLst>
                    <a:gs pos="0">
                      <a:srgbClr val="4472C4">
                        <a:lumMod val="50000"/>
                      </a:srgbClr>
                    </a:gs>
                    <a:gs pos="50000">
                      <a:srgbClr val="4472C4"/>
                    </a:gs>
                    <a:gs pos="100000">
                      <a:srgbClr val="4472C4">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Britannic Bold" panose="020B0903060703020204" pitchFamily="34" charset="0"/>
              </a:endParaRPr>
            </a:p>
          </p:txBody>
        </p:sp>
        <p:pic>
          <p:nvPicPr>
            <p:cNvPr id="7" name="Picture 2" descr="Hasil gambar untuk icon anak sekolah SMA"/>
            <p:cNvPicPr>
              <a:picLocks noChangeAspect="1" noChangeArrowheads="1"/>
            </p:cNvPicPr>
            <p:nvPr/>
          </p:nvPicPr>
          <p:blipFill rotWithShape="1">
            <a:blip r:embed="rId3">
              <a:extLst>
                <a:ext uri="{28A0092B-C50C-407E-A947-70E740481C1C}">
                  <a14:useLocalDpi xmlns:a14="http://schemas.microsoft.com/office/drawing/2010/main" val="0"/>
                </a:ext>
              </a:extLst>
            </a:blip>
            <a:srcRect l="31363" r="28438"/>
            <a:stretch/>
          </p:blipFill>
          <p:spPr bwMode="auto">
            <a:xfrm>
              <a:off x="2240089" y="1168363"/>
              <a:ext cx="1339598" cy="14624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47882" y="3611850"/>
              <a:ext cx="2513945" cy="2299413"/>
              <a:chOff x="533400" y="1733550"/>
              <a:chExt cx="2514600" cy="2743200"/>
            </a:xfrm>
          </p:grpSpPr>
          <p:sp>
            <p:nvSpPr>
              <p:cNvPr id="59" name="Rectangle 58"/>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60" name="Rectangle 59"/>
              <p:cNvSpPr/>
              <p:nvPr/>
            </p:nvSpPr>
            <p:spPr>
              <a:xfrm>
                <a:off x="533400" y="173355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a:solidFill>
                      <a:prstClr val="white"/>
                    </a:solidFill>
                    <a:latin typeface="Arial" pitchFamily="34" charset="0"/>
                    <a:cs typeface="Arial" pitchFamily="34" charset="0"/>
                  </a:rPr>
                  <a:t>Status SMA</a:t>
                </a:r>
              </a:p>
            </p:txBody>
          </p:sp>
          <p:sp>
            <p:nvSpPr>
              <p:cNvPr id="61" name="TextBox 60"/>
              <p:cNvSpPr txBox="1"/>
              <p:nvPr/>
            </p:nvSpPr>
            <p:spPr>
              <a:xfrm>
                <a:off x="600941" y="2212266"/>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9" name="Group 8"/>
            <p:cNvGrpSpPr/>
            <p:nvPr/>
          </p:nvGrpSpPr>
          <p:grpSpPr>
            <a:xfrm>
              <a:off x="4240167" y="1135857"/>
              <a:ext cx="2513945" cy="2326513"/>
              <a:chOff x="533400" y="1733550"/>
              <a:chExt cx="2514600" cy="2743200"/>
            </a:xfrm>
          </p:grpSpPr>
          <p:sp>
            <p:nvSpPr>
              <p:cNvPr id="56" name="Rectangle 55"/>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57" name="Rectangle 56"/>
              <p:cNvSpPr/>
              <p:nvPr/>
            </p:nvSpPr>
            <p:spPr>
              <a:xfrm>
                <a:off x="533400" y="173355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Jurusan</a:t>
                </a:r>
                <a:endParaRPr lang="en-US" sz="1400" b="1" dirty="0">
                  <a:solidFill>
                    <a:prstClr val="white"/>
                  </a:solidFill>
                  <a:latin typeface="Arial" pitchFamily="34" charset="0"/>
                  <a:cs typeface="Arial" pitchFamily="34" charset="0"/>
                </a:endParaRPr>
              </a:p>
            </p:txBody>
          </p:sp>
          <p:sp>
            <p:nvSpPr>
              <p:cNvPr id="58" name="TextBox 57"/>
              <p:cNvSpPr txBox="1"/>
              <p:nvPr/>
            </p:nvSpPr>
            <p:spPr>
              <a:xfrm>
                <a:off x="600941" y="2212266"/>
                <a:ext cx="2274037" cy="299393"/>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10" name="Group 9"/>
            <p:cNvGrpSpPr/>
            <p:nvPr/>
          </p:nvGrpSpPr>
          <p:grpSpPr>
            <a:xfrm>
              <a:off x="4240167" y="3611850"/>
              <a:ext cx="2513945" cy="2299413"/>
              <a:chOff x="533400" y="1733550"/>
              <a:chExt cx="2514600" cy="2743200"/>
            </a:xfrm>
          </p:grpSpPr>
          <p:sp>
            <p:nvSpPr>
              <p:cNvPr id="53" name="Rectangle 52"/>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54" name="Rectangle 53"/>
              <p:cNvSpPr/>
              <p:nvPr/>
            </p:nvSpPr>
            <p:spPr>
              <a:xfrm>
                <a:off x="533400" y="173355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Jenis</a:t>
                </a:r>
                <a:r>
                  <a:rPr lang="en-US" sz="1400" b="1" dirty="0">
                    <a:solidFill>
                      <a:prstClr val="white"/>
                    </a:solidFill>
                    <a:latin typeface="Arial" pitchFamily="34" charset="0"/>
                    <a:cs typeface="Arial" pitchFamily="34" charset="0"/>
                  </a:rPr>
                  <a:t> </a:t>
                </a:r>
                <a:r>
                  <a:rPr lang="en-US" sz="1400" b="1" dirty="0" err="1">
                    <a:solidFill>
                      <a:prstClr val="white"/>
                    </a:solidFill>
                    <a:latin typeface="Arial" pitchFamily="34" charset="0"/>
                    <a:cs typeface="Arial" pitchFamily="34" charset="0"/>
                  </a:rPr>
                  <a:t>Kelamin</a:t>
                </a:r>
                <a:endParaRPr lang="en-US" sz="1400" b="1" dirty="0">
                  <a:solidFill>
                    <a:prstClr val="white"/>
                  </a:solidFill>
                  <a:latin typeface="Arial" pitchFamily="34" charset="0"/>
                  <a:cs typeface="Arial" pitchFamily="34" charset="0"/>
                </a:endParaRPr>
              </a:p>
            </p:txBody>
          </p:sp>
          <p:sp>
            <p:nvSpPr>
              <p:cNvPr id="55" name="TextBox 54"/>
              <p:cNvSpPr txBox="1"/>
              <p:nvPr/>
            </p:nvSpPr>
            <p:spPr>
              <a:xfrm>
                <a:off x="600941" y="2212266"/>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11" name="Group 10"/>
            <p:cNvGrpSpPr/>
            <p:nvPr/>
          </p:nvGrpSpPr>
          <p:grpSpPr>
            <a:xfrm>
              <a:off x="6821635" y="1135858"/>
              <a:ext cx="3565553" cy="2326513"/>
              <a:chOff x="533399" y="1701220"/>
              <a:chExt cx="2514601" cy="2775530"/>
            </a:xfrm>
          </p:grpSpPr>
          <p:sp>
            <p:nvSpPr>
              <p:cNvPr id="50" name="Rectangle 49"/>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51" name="Rectangle 50"/>
              <p:cNvSpPr/>
              <p:nvPr/>
            </p:nvSpPr>
            <p:spPr>
              <a:xfrm>
                <a:off x="533399" y="170122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Jenjang</a:t>
                </a:r>
                <a:r>
                  <a:rPr lang="en-US" sz="1400" b="1" dirty="0">
                    <a:solidFill>
                      <a:prstClr val="white"/>
                    </a:solidFill>
                    <a:latin typeface="Arial" pitchFamily="34" charset="0"/>
                    <a:cs typeface="Arial" pitchFamily="34" charset="0"/>
                  </a:rPr>
                  <a:t>/</a:t>
                </a:r>
                <a:r>
                  <a:rPr lang="en-US" sz="1400" b="1" dirty="0" err="1">
                    <a:solidFill>
                      <a:prstClr val="white"/>
                    </a:solidFill>
                    <a:latin typeface="Arial" pitchFamily="34" charset="0"/>
                    <a:cs typeface="Arial" pitchFamily="34" charset="0"/>
                  </a:rPr>
                  <a:t>Kelas</a:t>
                </a:r>
                <a:endParaRPr lang="en-US" sz="1400" b="1" dirty="0">
                  <a:solidFill>
                    <a:prstClr val="white"/>
                  </a:solidFill>
                  <a:latin typeface="Arial" pitchFamily="34" charset="0"/>
                  <a:cs typeface="Arial" pitchFamily="34" charset="0"/>
                </a:endParaRPr>
              </a:p>
            </p:txBody>
          </p:sp>
          <p:sp>
            <p:nvSpPr>
              <p:cNvPr id="52" name="TextBox 51"/>
              <p:cNvSpPr txBox="1"/>
              <p:nvPr/>
            </p:nvSpPr>
            <p:spPr>
              <a:xfrm>
                <a:off x="600941" y="2212265"/>
                <a:ext cx="2274037" cy="30292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12" name="Group 11"/>
            <p:cNvGrpSpPr/>
            <p:nvPr/>
          </p:nvGrpSpPr>
          <p:grpSpPr>
            <a:xfrm>
              <a:off x="6821633" y="3611850"/>
              <a:ext cx="3565553" cy="2299414"/>
              <a:chOff x="533399" y="1701220"/>
              <a:chExt cx="2514601" cy="2775530"/>
            </a:xfrm>
          </p:grpSpPr>
          <p:sp>
            <p:nvSpPr>
              <p:cNvPr id="44" name="Rectangle 43"/>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45" name="Rectangle 44"/>
              <p:cNvSpPr/>
              <p:nvPr/>
            </p:nvSpPr>
            <p:spPr>
              <a:xfrm>
                <a:off x="533399" y="170122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Perkembangan</a:t>
                </a:r>
                <a:r>
                  <a:rPr lang="en-US" sz="1400" b="1" dirty="0">
                    <a:solidFill>
                      <a:prstClr val="white"/>
                    </a:solidFill>
                    <a:latin typeface="Arial" pitchFamily="34" charset="0"/>
                    <a:cs typeface="Arial" pitchFamily="34" charset="0"/>
                  </a:rPr>
                  <a:t> </a:t>
                </a:r>
                <a:r>
                  <a:rPr lang="en-US" sz="1400" b="1" dirty="0" err="1">
                    <a:solidFill>
                      <a:prstClr val="white"/>
                    </a:solidFill>
                    <a:latin typeface="Arial" pitchFamily="34" charset="0"/>
                    <a:cs typeface="Arial" pitchFamily="34" charset="0"/>
                  </a:rPr>
                  <a:t>Jumlah</a:t>
                </a:r>
                <a:r>
                  <a:rPr lang="en-US" sz="1400" b="1" dirty="0">
                    <a:solidFill>
                      <a:prstClr val="white"/>
                    </a:solidFill>
                    <a:latin typeface="Arial" pitchFamily="34" charset="0"/>
                    <a:cs typeface="Arial" pitchFamily="34" charset="0"/>
                  </a:rPr>
                  <a:t> </a:t>
                </a:r>
                <a:r>
                  <a:rPr lang="en-US" sz="1400" b="1" dirty="0" err="1">
                    <a:solidFill>
                      <a:prstClr val="white"/>
                    </a:solidFill>
                    <a:latin typeface="Arial" pitchFamily="34" charset="0"/>
                    <a:cs typeface="Arial" pitchFamily="34" charset="0"/>
                  </a:rPr>
                  <a:t>Siswa</a:t>
                </a:r>
                <a:r>
                  <a:rPr lang="en-US" sz="1400" b="1" dirty="0">
                    <a:solidFill>
                      <a:prstClr val="white"/>
                    </a:solidFill>
                    <a:latin typeface="Arial" pitchFamily="34" charset="0"/>
                    <a:cs typeface="Arial" pitchFamily="34" charset="0"/>
                  </a:rPr>
                  <a:t> SMA</a:t>
                </a:r>
              </a:p>
            </p:txBody>
          </p:sp>
          <p:sp>
            <p:nvSpPr>
              <p:cNvPr id="47" name="TextBox 46"/>
              <p:cNvSpPr txBox="1"/>
              <p:nvPr/>
            </p:nvSpPr>
            <p:spPr>
              <a:xfrm>
                <a:off x="600941" y="2212266"/>
                <a:ext cx="2274037" cy="306492"/>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sp>
          <p:nvSpPr>
            <p:cNvPr id="13" name="Rectangle 12"/>
            <p:cNvSpPr/>
            <p:nvPr/>
          </p:nvSpPr>
          <p:spPr>
            <a:xfrm>
              <a:off x="9297877" y="2153524"/>
              <a:ext cx="964580" cy="1126583"/>
            </a:xfrm>
            <a:prstGeom prst="rect">
              <a:avLst/>
            </a:prstGeom>
            <a:solidFill>
              <a:srgbClr val="443988"/>
            </a:solidFill>
            <a:ln w="12700" cap="flat" cmpd="sng" algn="ctr">
              <a:noFill/>
              <a:prstDash val="solid"/>
              <a:miter lim="800000"/>
            </a:ln>
            <a:effectLst/>
          </p:spPr>
          <p:txBody>
            <a:bodyPr rtlCol="0" anchor="ctr"/>
            <a:lstStyle/>
            <a:p>
              <a:pPr algn="ctr" defTabSz="685800">
                <a:defRPr/>
              </a:pPr>
              <a:r>
                <a:rPr lang="en-US" sz="1500" b="1" kern="0" dirty="0" err="1">
                  <a:solidFill>
                    <a:prstClr val="white"/>
                  </a:solidFill>
                  <a:latin typeface="Arial" panose="020B0604020202020204" pitchFamily="34" charset="0"/>
                  <a:cs typeface="Arial" panose="020B0604020202020204" pitchFamily="34" charset="0"/>
                </a:rPr>
                <a:t>Kelas</a:t>
              </a:r>
              <a:r>
                <a:rPr lang="en-US" sz="1500" b="1" kern="0" dirty="0">
                  <a:solidFill>
                    <a:prstClr val="white"/>
                  </a:solidFill>
                  <a:latin typeface="Arial" panose="020B0604020202020204" pitchFamily="34" charset="0"/>
                  <a:cs typeface="Arial" panose="020B0604020202020204" pitchFamily="34" charset="0"/>
                </a:rPr>
                <a:t> XII</a:t>
              </a:r>
            </a:p>
          </p:txBody>
        </p:sp>
        <p:sp>
          <p:nvSpPr>
            <p:cNvPr id="14" name="Oval 13"/>
            <p:cNvSpPr/>
            <p:nvPr/>
          </p:nvSpPr>
          <p:spPr>
            <a:xfrm>
              <a:off x="9315846" y="2046397"/>
              <a:ext cx="948296" cy="301814"/>
            </a:xfrm>
            <a:prstGeom prst="ellipse">
              <a:avLst/>
            </a:prstGeom>
            <a:solidFill>
              <a:sysClr val="windowText" lastClr="000000">
                <a:alpha val="15000"/>
              </a:sysClr>
            </a:solidFill>
            <a:ln w="12700" cap="flat" cmpd="sng" algn="ctr">
              <a:noFill/>
              <a:prstDash val="solid"/>
              <a:miter lim="800000"/>
            </a:ln>
            <a:effectLst>
              <a:softEdge rad="127000"/>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nvGrpSpPr>
            <p:cNvPr id="15" name="Group 14"/>
            <p:cNvGrpSpPr/>
            <p:nvPr/>
          </p:nvGrpSpPr>
          <p:grpSpPr>
            <a:xfrm>
              <a:off x="9297878" y="1880386"/>
              <a:ext cx="970187" cy="268580"/>
              <a:chOff x="5094288" y="3362325"/>
              <a:chExt cx="2613025" cy="771525"/>
            </a:xfrm>
          </p:grpSpPr>
          <p:sp>
            <p:nvSpPr>
              <p:cNvPr id="42" name="Rectangle 5"/>
              <p:cNvSpPr>
                <a:spLocks noChangeArrowheads="1"/>
              </p:cNvSpPr>
              <p:nvPr/>
            </p:nvSpPr>
            <p:spPr bwMode="auto">
              <a:xfrm>
                <a:off x="5094288" y="3752850"/>
                <a:ext cx="2613025" cy="381000"/>
              </a:xfrm>
              <a:prstGeom prst="rect">
                <a:avLst/>
              </a:prstGeom>
              <a:gradFill>
                <a:gsLst>
                  <a:gs pos="100000">
                    <a:sysClr val="window" lastClr="FFFFFF">
                      <a:lumMod val="75000"/>
                    </a:sysClr>
                  </a:gs>
                  <a:gs pos="0">
                    <a:sysClr val="window" lastClr="FFFFFF">
                      <a:lumMod val="50000"/>
                    </a:sysClr>
                  </a:gs>
                </a:gsLst>
                <a:lin ang="5400000" scaled="1"/>
              </a:gradFill>
              <a:ln w="9525">
                <a:noFill/>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00000"/>
                  </a:solidFill>
                  <a:latin typeface="Arial" panose="020B0604020202020204" pitchFamily="34" charset="0"/>
                  <a:cs typeface="Arial" panose="020B0604020202020204" pitchFamily="34" charset="0"/>
                </a:endParaRPr>
              </a:p>
            </p:txBody>
          </p:sp>
          <p:sp>
            <p:nvSpPr>
              <p:cNvPr id="43"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ysClr val="window" lastClr="FFFFFF">
                  <a:lumMod val="85000"/>
                </a:sysClr>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00000"/>
                  </a:solidFill>
                  <a:latin typeface="Arial" panose="020B0604020202020204" pitchFamily="34" charset="0"/>
                  <a:cs typeface="Arial" panose="020B0604020202020204" pitchFamily="34" charset="0"/>
                </a:endParaRPr>
              </a:p>
            </p:txBody>
          </p:sp>
        </p:grpSp>
        <p:sp>
          <p:nvSpPr>
            <p:cNvPr id="16" name="Rectangle 15"/>
            <p:cNvSpPr/>
            <p:nvPr/>
          </p:nvSpPr>
          <p:spPr>
            <a:xfrm>
              <a:off x="8129160" y="2422102"/>
              <a:ext cx="964580" cy="855032"/>
            </a:xfrm>
            <a:prstGeom prst="rect">
              <a:avLst/>
            </a:prstGeom>
            <a:solidFill>
              <a:srgbClr val="9F0052"/>
            </a:solidFill>
            <a:ln w="12700" cap="flat" cmpd="sng" algn="ctr">
              <a:noFill/>
              <a:prstDash val="solid"/>
              <a:miter lim="800000"/>
            </a:ln>
            <a:effectLst/>
          </p:spPr>
          <p:txBody>
            <a:bodyPr rtlCol="0" anchor="ctr"/>
            <a:lstStyle/>
            <a:p>
              <a:pPr algn="ctr" defTabSz="685800">
                <a:defRPr/>
              </a:pPr>
              <a:r>
                <a:rPr lang="en-US" sz="1500" b="1" kern="0" dirty="0" err="1">
                  <a:solidFill>
                    <a:prstClr val="white"/>
                  </a:solidFill>
                  <a:latin typeface="Arial" panose="020B0604020202020204" pitchFamily="34" charset="0"/>
                  <a:cs typeface="Arial" panose="020B0604020202020204" pitchFamily="34" charset="0"/>
                </a:rPr>
                <a:t>Kelas</a:t>
              </a:r>
              <a:r>
                <a:rPr lang="en-US" sz="1500" b="1" kern="0" dirty="0">
                  <a:solidFill>
                    <a:prstClr val="white"/>
                  </a:solidFill>
                  <a:latin typeface="Arial" panose="020B0604020202020204" pitchFamily="34" charset="0"/>
                  <a:cs typeface="Arial" panose="020B0604020202020204" pitchFamily="34" charset="0"/>
                </a:rPr>
                <a:t> XI</a:t>
              </a:r>
            </a:p>
          </p:txBody>
        </p:sp>
        <p:sp>
          <p:nvSpPr>
            <p:cNvPr id="17" name="Oval 16"/>
            <p:cNvSpPr/>
            <p:nvPr/>
          </p:nvSpPr>
          <p:spPr>
            <a:xfrm>
              <a:off x="8158078" y="2308390"/>
              <a:ext cx="867467" cy="301814"/>
            </a:xfrm>
            <a:prstGeom prst="ellipse">
              <a:avLst/>
            </a:prstGeom>
            <a:solidFill>
              <a:sysClr val="windowText" lastClr="000000">
                <a:alpha val="15000"/>
              </a:sysClr>
            </a:solidFill>
            <a:ln w="12700" cap="flat" cmpd="sng" algn="ctr">
              <a:noFill/>
              <a:prstDash val="solid"/>
              <a:miter lim="800000"/>
            </a:ln>
            <a:effectLst>
              <a:softEdge rad="127000"/>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nvGrpSpPr>
            <p:cNvPr id="18" name="Group 17"/>
            <p:cNvGrpSpPr/>
            <p:nvPr/>
          </p:nvGrpSpPr>
          <p:grpSpPr>
            <a:xfrm>
              <a:off x="8129160" y="2153522"/>
              <a:ext cx="964580" cy="268580"/>
              <a:chOff x="5094288" y="3362325"/>
              <a:chExt cx="2613025" cy="771525"/>
            </a:xfrm>
          </p:grpSpPr>
          <p:sp>
            <p:nvSpPr>
              <p:cNvPr id="40" name="Rectangle 5"/>
              <p:cNvSpPr>
                <a:spLocks noChangeArrowheads="1"/>
              </p:cNvSpPr>
              <p:nvPr/>
            </p:nvSpPr>
            <p:spPr bwMode="auto">
              <a:xfrm>
                <a:off x="5094288" y="3752850"/>
                <a:ext cx="2613025" cy="381000"/>
              </a:xfrm>
              <a:prstGeom prst="rect">
                <a:avLst/>
              </a:prstGeom>
              <a:gradFill>
                <a:gsLst>
                  <a:gs pos="100000">
                    <a:sysClr val="window" lastClr="FFFFFF">
                      <a:lumMod val="75000"/>
                    </a:sysClr>
                  </a:gs>
                  <a:gs pos="0">
                    <a:sysClr val="window" lastClr="FFFFFF">
                      <a:lumMod val="50000"/>
                    </a:sysClr>
                  </a:gs>
                </a:gsLst>
                <a:lin ang="5400000" scaled="1"/>
              </a:gradFill>
              <a:ln w="9525">
                <a:noFill/>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00000"/>
                  </a:solidFill>
                  <a:latin typeface="Arial" panose="020B0604020202020204" pitchFamily="34" charset="0"/>
                  <a:cs typeface="Arial" panose="020B0604020202020204" pitchFamily="34" charset="0"/>
                </a:endParaRPr>
              </a:p>
            </p:txBody>
          </p:sp>
          <p:sp>
            <p:nvSpPr>
              <p:cNvPr id="41"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ysClr val="window" lastClr="FFFFFF">
                  <a:lumMod val="85000"/>
                </a:sysClr>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00000"/>
                  </a:solidFill>
                  <a:latin typeface="Arial" panose="020B0604020202020204" pitchFamily="34" charset="0"/>
                  <a:cs typeface="Arial" panose="020B0604020202020204" pitchFamily="34" charset="0"/>
                </a:endParaRPr>
              </a:p>
            </p:txBody>
          </p:sp>
        </p:grpSp>
        <p:sp>
          <p:nvSpPr>
            <p:cNvPr id="19" name="Rectangle 18"/>
            <p:cNvSpPr/>
            <p:nvPr/>
          </p:nvSpPr>
          <p:spPr>
            <a:xfrm>
              <a:off x="6961927" y="2690683"/>
              <a:ext cx="965567" cy="586453"/>
            </a:xfrm>
            <a:prstGeom prst="rect">
              <a:avLst/>
            </a:prstGeom>
            <a:solidFill>
              <a:srgbClr val="00A9FC"/>
            </a:solidFill>
            <a:ln w="12700" cap="flat" cmpd="sng" algn="ctr">
              <a:noFill/>
              <a:prstDash val="solid"/>
              <a:miter lim="800000"/>
            </a:ln>
            <a:effectLst/>
          </p:spPr>
          <p:txBody>
            <a:bodyPr rtlCol="0" anchor="ctr"/>
            <a:lstStyle/>
            <a:p>
              <a:pPr algn="ctr" defTabSz="685800">
                <a:defRPr/>
              </a:pPr>
              <a:r>
                <a:rPr lang="en-US" sz="1500" b="1" kern="0" dirty="0" err="1">
                  <a:solidFill>
                    <a:prstClr val="white"/>
                  </a:solidFill>
                  <a:latin typeface="Arial" panose="020B0604020202020204" pitchFamily="34" charset="0"/>
                  <a:cs typeface="Arial" panose="020B0604020202020204" pitchFamily="34" charset="0"/>
                </a:rPr>
                <a:t>Kelas</a:t>
              </a:r>
              <a:r>
                <a:rPr lang="en-US" sz="1500" b="1" kern="0" dirty="0">
                  <a:solidFill>
                    <a:prstClr val="white"/>
                  </a:solidFill>
                  <a:latin typeface="Arial" panose="020B0604020202020204" pitchFamily="34" charset="0"/>
                  <a:cs typeface="Arial" panose="020B0604020202020204" pitchFamily="34" charset="0"/>
                </a:rPr>
                <a:t> X</a:t>
              </a:r>
            </a:p>
          </p:txBody>
        </p:sp>
        <p:sp>
          <p:nvSpPr>
            <p:cNvPr id="20" name="Oval 19"/>
            <p:cNvSpPr/>
            <p:nvPr/>
          </p:nvSpPr>
          <p:spPr>
            <a:xfrm>
              <a:off x="7027482" y="2559671"/>
              <a:ext cx="836951" cy="301814"/>
            </a:xfrm>
            <a:prstGeom prst="ellipse">
              <a:avLst/>
            </a:prstGeom>
            <a:solidFill>
              <a:sysClr val="windowText" lastClr="000000">
                <a:alpha val="15000"/>
              </a:sysClr>
            </a:solidFill>
            <a:ln w="12700" cap="flat" cmpd="sng" algn="ctr">
              <a:noFill/>
              <a:prstDash val="solid"/>
              <a:miter lim="800000"/>
            </a:ln>
            <a:effectLst>
              <a:softEdge rad="127000"/>
            </a:effectLst>
          </p:spPr>
          <p:txBody>
            <a:bodyPr rtlCol="0" anchor="ctr"/>
            <a:lstStyle/>
            <a:p>
              <a:pPr algn="ctr" defTabSz="685800">
                <a:defRPr/>
              </a:pPr>
              <a:endParaRPr lang="en-US" sz="1350" kern="0">
                <a:solidFill>
                  <a:prstClr val="white"/>
                </a:solidFill>
                <a:latin typeface="Arial" panose="020B0604020202020204" pitchFamily="34" charset="0"/>
                <a:cs typeface="Arial" panose="020B0604020202020204" pitchFamily="34" charset="0"/>
              </a:endParaRPr>
            </a:p>
          </p:txBody>
        </p:sp>
        <p:grpSp>
          <p:nvGrpSpPr>
            <p:cNvPr id="21" name="Group 20"/>
            <p:cNvGrpSpPr/>
            <p:nvPr/>
          </p:nvGrpSpPr>
          <p:grpSpPr>
            <a:xfrm>
              <a:off x="6961927" y="2422102"/>
              <a:ext cx="965567" cy="268580"/>
              <a:chOff x="5094288" y="3362325"/>
              <a:chExt cx="2613025" cy="771525"/>
            </a:xfrm>
          </p:grpSpPr>
          <p:sp>
            <p:nvSpPr>
              <p:cNvPr id="38" name="Rectangle 5"/>
              <p:cNvSpPr>
                <a:spLocks noChangeArrowheads="1"/>
              </p:cNvSpPr>
              <p:nvPr/>
            </p:nvSpPr>
            <p:spPr bwMode="auto">
              <a:xfrm>
                <a:off x="5094288" y="3752850"/>
                <a:ext cx="2613025" cy="381000"/>
              </a:xfrm>
              <a:prstGeom prst="rect">
                <a:avLst/>
              </a:prstGeom>
              <a:gradFill>
                <a:gsLst>
                  <a:gs pos="100000">
                    <a:sysClr val="window" lastClr="FFFFFF">
                      <a:lumMod val="75000"/>
                    </a:sysClr>
                  </a:gs>
                  <a:gs pos="0">
                    <a:sysClr val="window" lastClr="FFFFFF">
                      <a:lumMod val="50000"/>
                    </a:sysClr>
                  </a:gs>
                </a:gsLst>
                <a:lin ang="5400000" scaled="1"/>
              </a:gradFill>
              <a:ln w="9525">
                <a:noFill/>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00000"/>
                  </a:solidFill>
                  <a:latin typeface="Arial" panose="020B0604020202020204" pitchFamily="34" charset="0"/>
                  <a:cs typeface="Arial" panose="020B0604020202020204" pitchFamily="34" charset="0"/>
                </a:endParaRPr>
              </a:p>
            </p:txBody>
          </p:sp>
          <p:sp>
            <p:nvSpPr>
              <p:cNvPr id="39"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ysClr val="window" lastClr="FFFFFF">
                  <a:lumMod val="85000"/>
                </a:sysClr>
              </a:solid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en-US" sz="1350" kern="0">
                  <a:solidFill>
                    <a:srgbClr val="000000"/>
                  </a:solidFill>
                  <a:latin typeface="Arial" panose="020B0604020202020204" pitchFamily="34" charset="0"/>
                  <a:cs typeface="Arial" panose="020B0604020202020204" pitchFamily="34" charset="0"/>
                </a:endParaRPr>
              </a:p>
            </p:txBody>
          </p:sp>
        </p:grpSp>
        <p:sp>
          <p:nvSpPr>
            <p:cNvPr id="22" name="TextBox 21"/>
            <p:cNvSpPr txBox="1"/>
            <p:nvPr/>
          </p:nvSpPr>
          <p:spPr>
            <a:xfrm>
              <a:off x="6999114" y="2146273"/>
              <a:ext cx="954107" cy="300082"/>
            </a:xfrm>
            <a:prstGeom prst="rect">
              <a:avLst/>
            </a:prstGeom>
            <a:noFill/>
          </p:spPr>
          <p:txBody>
            <a:bodyPr wrap="none" rtlCol="0">
              <a:spAutoFit/>
            </a:bodyPr>
            <a:lstStyle/>
            <a:p>
              <a:r>
                <a:rPr lang="en-AU" sz="1350" dirty="0">
                  <a:solidFill>
                    <a:prstClr val="black">
                      <a:lumMod val="50000"/>
                      <a:lumOff val="5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1.641.591</a:t>
              </a:r>
            </a:p>
          </p:txBody>
        </p:sp>
        <p:sp>
          <p:nvSpPr>
            <p:cNvPr id="23" name="TextBox 22"/>
            <p:cNvSpPr txBox="1"/>
            <p:nvPr/>
          </p:nvSpPr>
          <p:spPr>
            <a:xfrm>
              <a:off x="8132396" y="1892750"/>
              <a:ext cx="954107" cy="300082"/>
            </a:xfrm>
            <a:prstGeom prst="rect">
              <a:avLst/>
            </a:prstGeom>
            <a:noFill/>
          </p:spPr>
          <p:txBody>
            <a:bodyPr wrap="none" rtlCol="0">
              <a:spAutoFit/>
            </a:bodyPr>
            <a:lstStyle/>
            <a:p>
              <a:r>
                <a:rPr lang="en-AU" sz="1350" dirty="0">
                  <a:solidFill>
                    <a:prstClr val="black">
                      <a:lumMod val="50000"/>
                      <a:lumOff val="5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1.621.739</a:t>
              </a:r>
            </a:p>
          </p:txBody>
        </p:sp>
        <p:sp>
          <p:nvSpPr>
            <p:cNvPr id="24" name="TextBox 23"/>
            <p:cNvSpPr txBox="1"/>
            <p:nvPr/>
          </p:nvSpPr>
          <p:spPr>
            <a:xfrm>
              <a:off x="9326198" y="1628078"/>
              <a:ext cx="954107" cy="300082"/>
            </a:xfrm>
            <a:prstGeom prst="rect">
              <a:avLst/>
            </a:prstGeom>
            <a:noFill/>
          </p:spPr>
          <p:txBody>
            <a:bodyPr wrap="none" rtlCol="0">
              <a:spAutoFit/>
            </a:bodyPr>
            <a:lstStyle/>
            <a:p>
              <a:r>
                <a:rPr lang="en-AU" sz="1350" dirty="0">
                  <a:solidFill>
                    <a:prstClr val="black">
                      <a:lumMod val="50000"/>
                      <a:lumOff val="5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1.532.359</a:t>
              </a:r>
            </a:p>
          </p:txBody>
        </p:sp>
        <p:pic>
          <p:nvPicPr>
            <p:cNvPr id="25" name="Picture 24"/>
            <p:cNvPicPr>
              <a:picLocks noChangeAspect="1"/>
            </p:cNvPicPr>
            <p:nvPr/>
          </p:nvPicPr>
          <p:blipFill>
            <a:blip r:embed="rId4"/>
            <a:stretch>
              <a:fillRect/>
            </a:stretch>
          </p:blipFill>
          <p:spPr>
            <a:xfrm>
              <a:off x="1873633" y="3853684"/>
              <a:ext cx="1956986" cy="2057579"/>
            </a:xfrm>
            <a:prstGeom prst="rect">
              <a:avLst/>
            </a:prstGeom>
          </p:spPr>
        </p:pic>
        <p:grpSp>
          <p:nvGrpSpPr>
            <p:cNvPr id="26" name="Group 4"/>
            <p:cNvGrpSpPr>
              <a:grpSpLocks noChangeAspect="1"/>
            </p:cNvGrpSpPr>
            <p:nvPr/>
          </p:nvGrpSpPr>
          <p:grpSpPr bwMode="auto">
            <a:xfrm>
              <a:off x="4320058" y="3999352"/>
              <a:ext cx="300980" cy="810000"/>
              <a:chOff x="3249" y="567"/>
              <a:chExt cx="1182" cy="3181"/>
            </a:xfrm>
            <a:solidFill>
              <a:schemeClr val="accent1">
                <a:lumMod val="75000"/>
              </a:schemeClr>
            </a:solidFill>
          </p:grpSpPr>
          <p:sp>
            <p:nvSpPr>
              <p:cNvPr id="36" name="Freeform 6"/>
              <p:cNvSpPr>
                <a:spLocks/>
              </p:cNvSpPr>
              <p:nvPr/>
            </p:nvSpPr>
            <p:spPr bwMode="auto">
              <a:xfrm>
                <a:off x="3249" y="1188"/>
                <a:ext cx="1182" cy="2560"/>
              </a:xfrm>
              <a:custGeom>
                <a:avLst/>
                <a:gdLst>
                  <a:gd name="T0" fmla="*/ 1700 w 2364"/>
                  <a:gd name="T1" fmla="*/ 0 h 5121"/>
                  <a:gd name="T2" fmla="*/ 1864 w 2364"/>
                  <a:gd name="T3" fmla="*/ 13 h 5121"/>
                  <a:gd name="T4" fmla="*/ 2009 w 2364"/>
                  <a:gd name="T5" fmla="*/ 56 h 5121"/>
                  <a:gd name="T6" fmla="*/ 2132 w 2364"/>
                  <a:gd name="T7" fmla="*/ 127 h 5121"/>
                  <a:gd name="T8" fmla="*/ 2240 w 2364"/>
                  <a:gd name="T9" fmla="*/ 234 h 5121"/>
                  <a:gd name="T10" fmla="*/ 2320 w 2364"/>
                  <a:gd name="T11" fmla="*/ 369 h 5121"/>
                  <a:gd name="T12" fmla="*/ 2358 w 2364"/>
                  <a:gd name="T13" fmla="*/ 528 h 5121"/>
                  <a:gd name="T14" fmla="*/ 2364 w 2364"/>
                  <a:gd name="T15" fmla="*/ 2215 h 5121"/>
                  <a:gd name="T16" fmla="*/ 2349 w 2364"/>
                  <a:gd name="T17" fmla="*/ 2315 h 5121"/>
                  <a:gd name="T18" fmla="*/ 2298 w 2364"/>
                  <a:gd name="T19" fmla="*/ 2391 h 5121"/>
                  <a:gd name="T20" fmla="*/ 2221 w 2364"/>
                  <a:gd name="T21" fmla="*/ 2439 h 5121"/>
                  <a:gd name="T22" fmla="*/ 2142 w 2364"/>
                  <a:gd name="T23" fmla="*/ 2451 h 5121"/>
                  <a:gd name="T24" fmla="*/ 2065 w 2364"/>
                  <a:gd name="T25" fmla="*/ 2420 h 5121"/>
                  <a:gd name="T26" fmla="*/ 2003 w 2364"/>
                  <a:gd name="T27" fmla="*/ 2356 h 5121"/>
                  <a:gd name="T28" fmla="*/ 1972 w 2364"/>
                  <a:gd name="T29" fmla="*/ 2267 h 5121"/>
                  <a:gd name="T30" fmla="*/ 1968 w 2364"/>
                  <a:gd name="T31" fmla="*/ 665 h 5121"/>
                  <a:gd name="T32" fmla="*/ 1841 w 2364"/>
                  <a:gd name="T33" fmla="*/ 4852 h 5121"/>
                  <a:gd name="T34" fmla="*/ 1827 w 2364"/>
                  <a:gd name="T35" fmla="*/ 4958 h 5121"/>
                  <a:gd name="T36" fmla="*/ 1788 w 2364"/>
                  <a:gd name="T37" fmla="*/ 5037 h 5121"/>
                  <a:gd name="T38" fmla="*/ 1723 w 2364"/>
                  <a:gd name="T39" fmla="*/ 5090 h 5121"/>
                  <a:gd name="T40" fmla="*/ 1634 w 2364"/>
                  <a:gd name="T41" fmla="*/ 5117 h 5121"/>
                  <a:gd name="T42" fmla="*/ 1524 w 2364"/>
                  <a:gd name="T43" fmla="*/ 5117 h 5121"/>
                  <a:gd name="T44" fmla="*/ 1433 w 2364"/>
                  <a:gd name="T45" fmla="*/ 5090 h 5121"/>
                  <a:gd name="T46" fmla="*/ 1367 w 2364"/>
                  <a:gd name="T47" fmla="*/ 5037 h 5121"/>
                  <a:gd name="T48" fmla="*/ 1329 w 2364"/>
                  <a:gd name="T49" fmla="*/ 4958 h 5121"/>
                  <a:gd name="T50" fmla="*/ 1315 w 2364"/>
                  <a:gd name="T51" fmla="*/ 4852 h 5121"/>
                  <a:gd name="T52" fmla="*/ 1049 w 2364"/>
                  <a:gd name="T53" fmla="*/ 2368 h 5121"/>
                  <a:gd name="T54" fmla="*/ 1045 w 2364"/>
                  <a:gd name="T55" fmla="*/ 4908 h 5121"/>
                  <a:gd name="T56" fmla="*/ 1018 w 2364"/>
                  <a:gd name="T57" fmla="*/ 5001 h 5121"/>
                  <a:gd name="T58" fmla="*/ 968 w 2364"/>
                  <a:gd name="T59" fmla="*/ 5066 h 5121"/>
                  <a:gd name="T60" fmla="*/ 888 w 2364"/>
                  <a:gd name="T61" fmla="*/ 5107 h 5121"/>
                  <a:gd name="T62" fmla="*/ 786 w 2364"/>
                  <a:gd name="T63" fmla="*/ 5121 h 5121"/>
                  <a:gd name="T64" fmla="*/ 682 w 2364"/>
                  <a:gd name="T65" fmla="*/ 5107 h 5121"/>
                  <a:gd name="T66" fmla="*/ 605 w 2364"/>
                  <a:gd name="T67" fmla="*/ 5066 h 5121"/>
                  <a:gd name="T68" fmla="*/ 552 w 2364"/>
                  <a:gd name="T69" fmla="*/ 5001 h 5121"/>
                  <a:gd name="T70" fmla="*/ 527 w 2364"/>
                  <a:gd name="T71" fmla="*/ 4908 h 5121"/>
                  <a:gd name="T72" fmla="*/ 523 w 2364"/>
                  <a:gd name="T73" fmla="*/ 665 h 5121"/>
                  <a:gd name="T74" fmla="*/ 396 w 2364"/>
                  <a:gd name="T75" fmla="*/ 2226 h 5121"/>
                  <a:gd name="T76" fmla="*/ 380 w 2364"/>
                  <a:gd name="T77" fmla="*/ 2317 h 5121"/>
                  <a:gd name="T78" fmla="*/ 334 w 2364"/>
                  <a:gd name="T79" fmla="*/ 2383 h 5121"/>
                  <a:gd name="T80" fmla="*/ 251 w 2364"/>
                  <a:gd name="T81" fmla="*/ 2426 h 5121"/>
                  <a:gd name="T82" fmla="*/ 153 w 2364"/>
                  <a:gd name="T83" fmla="*/ 2426 h 5121"/>
                  <a:gd name="T84" fmla="*/ 66 w 2364"/>
                  <a:gd name="T85" fmla="*/ 2383 h 5121"/>
                  <a:gd name="T86" fmla="*/ 15 w 2364"/>
                  <a:gd name="T87" fmla="*/ 2317 h 5121"/>
                  <a:gd name="T88" fmla="*/ 0 w 2364"/>
                  <a:gd name="T89" fmla="*/ 2226 h 5121"/>
                  <a:gd name="T90" fmla="*/ 4 w 2364"/>
                  <a:gd name="T91" fmla="*/ 526 h 5121"/>
                  <a:gd name="T92" fmla="*/ 35 w 2364"/>
                  <a:gd name="T93" fmla="*/ 391 h 5121"/>
                  <a:gd name="T94" fmla="*/ 95 w 2364"/>
                  <a:gd name="T95" fmla="*/ 271 h 5121"/>
                  <a:gd name="T96" fmla="*/ 185 w 2364"/>
                  <a:gd name="T97" fmla="*/ 166 h 5121"/>
                  <a:gd name="T98" fmla="*/ 321 w 2364"/>
                  <a:gd name="T99" fmla="*/ 73 h 5121"/>
                  <a:gd name="T100" fmla="*/ 481 w 2364"/>
                  <a:gd name="T101" fmla="*/ 19 h 5121"/>
                  <a:gd name="T102" fmla="*/ 664 w 2364"/>
                  <a:gd name="T103" fmla="*/ 0 h 5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4" h="5121">
                    <a:moveTo>
                      <a:pt x="664" y="0"/>
                    </a:moveTo>
                    <a:lnTo>
                      <a:pt x="1700" y="0"/>
                    </a:lnTo>
                    <a:lnTo>
                      <a:pt x="1785" y="4"/>
                    </a:lnTo>
                    <a:lnTo>
                      <a:pt x="1864" y="13"/>
                    </a:lnTo>
                    <a:lnTo>
                      <a:pt x="1939" y="33"/>
                    </a:lnTo>
                    <a:lnTo>
                      <a:pt x="2009" y="56"/>
                    </a:lnTo>
                    <a:lnTo>
                      <a:pt x="2072" y="89"/>
                    </a:lnTo>
                    <a:lnTo>
                      <a:pt x="2132" y="127"/>
                    </a:lnTo>
                    <a:lnTo>
                      <a:pt x="2184" y="172"/>
                    </a:lnTo>
                    <a:lnTo>
                      <a:pt x="2240" y="234"/>
                    </a:lnTo>
                    <a:lnTo>
                      <a:pt x="2285" y="300"/>
                    </a:lnTo>
                    <a:lnTo>
                      <a:pt x="2320" y="369"/>
                    </a:lnTo>
                    <a:lnTo>
                      <a:pt x="2345" y="447"/>
                    </a:lnTo>
                    <a:lnTo>
                      <a:pt x="2358" y="528"/>
                    </a:lnTo>
                    <a:lnTo>
                      <a:pt x="2364" y="615"/>
                    </a:lnTo>
                    <a:lnTo>
                      <a:pt x="2364" y="2215"/>
                    </a:lnTo>
                    <a:lnTo>
                      <a:pt x="2360" y="2267"/>
                    </a:lnTo>
                    <a:lnTo>
                      <a:pt x="2349" y="2315"/>
                    </a:lnTo>
                    <a:lnTo>
                      <a:pt x="2327" y="2356"/>
                    </a:lnTo>
                    <a:lnTo>
                      <a:pt x="2298" y="2391"/>
                    </a:lnTo>
                    <a:lnTo>
                      <a:pt x="2262" y="2420"/>
                    </a:lnTo>
                    <a:lnTo>
                      <a:pt x="2221" y="2439"/>
                    </a:lnTo>
                    <a:lnTo>
                      <a:pt x="2181" y="2451"/>
                    </a:lnTo>
                    <a:lnTo>
                      <a:pt x="2142" y="2451"/>
                    </a:lnTo>
                    <a:lnTo>
                      <a:pt x="2103" y="2439"/>
                    </a:lnTo>
                    <a:lnTo>
                      <a:pt x="2065" y="2420"/>
                    </a:lnTo>
                    <a:lnTo>
                      <a:pt x="2030" y="2391"/>
                    </a:lnTo>
                    <a:lnTo>
                      <a:pt x="2003" y="2356"/>
                    </a:lnTo>
                    <a:lnTo>
                      <a:pt x="1984" y="2315"/>
                    </a:lnTo>
                    <a:lnTo>
                      <a:pt x="1972" y="2267"/>
                    </a:lnTo>
                    <a:lnTo>
                      <a:pt x="1968" y="2215"/>
                    </a:lnTo>
                    <a:lnTo>
                      <a:pt x="1968" y="665"/>
                    </a:lnTo>
                    <a:lnTo>
                      <a:pt x="1841" y="665"/>
                    </a:lnTo>
                    <a:lnTo>
                      <a:pt x="1841" y="4852"/>
                    </a:lnTo>
                    <a:lnTo>
                      <a:pt x="1837" y="4908"/>
                    </a:lnTo>
                    <a:lnTo>
                      <a:pt x="1827" y="4958"/>
                    </a:lnTo>
                    <a:lnTo>
                      <a:pt x="1812" y="5001"/>
                    </a:lnTo>
                    <a:lnTo>
                      <a:pt x="1788" y="5037"/>
                    </a:lnTo>
                    <a:lnTo>
                      <a:pt x="1759" y="5066"/>
                    </a:lnTo>
                    <a:lnTo>
                      <a:pt x="1723" y="5090"/>
                    </a:lnTo>
                    <a:lnTo>
                      <a:pt x="1682" y="5107"/>
                    </a:lnTo>
                    <a:lnTo>
                      <a:pt x="1634" y="5117"/>
                    </a:lnTo>
                    <a:lnTo>
                      <a:pt x="1578" y="5121"/>
                    </a:lnTo>
                    <a:lnTo>
                      <a:pt x="1524" y="5117"/>
                    </a:lnTo>
                    <a:lnTo>
                      <a:pt x="1476" y="5107"/>
                    </a:lnTo>
                    <a:lnTo>
                      <a:pt x="1433" y="5090"/>
                    </a:lnTo>
                    <a:lnTo>
                      <a:pt x="1396" y="5066"/>
                    </a:lnTo>
                    <a:lnTo>
                      <a:pt x="1367" y="5037"/>
                    </a:lnTo>
                    <a:lnTo>
                      <a:pt x="1346" y="5001"/>
                    </a:lnTo>
                    <a:lnTo>
                      <a:pt x="1329" y="4958"/>
                    </a:lnTo>
                    <a:lnTo>
                      <a:pt x="1319" y="4908"/>
                    </a:lnTo>
                    <a:lnTo>
                      <a:pt x="1315" y="4852"/>
                    </a:lnTo>
                    <a:lnTo>
                      <a:pt x="1315" y="2368"/>
                    </a:lnTo>
                    <a:lnTo>
                      <a:pt x="1049" y="2368"/>
                    </a:lnTo>
                    <a:lnTo>
                      <a:pt x="1049" y="4852"/>
                    </a:lnTo>
                    <a:lnTo>
                      <a:pt x="1045" y="4908"/>
                    </a:lnTo>
                    <a:lnTo>
                      <a:pt x="1035" y="4958"/>
                    </a:lnTo>
                    <a:lnTo>
                      <a:pt x="1018" y="5001"/>
                    </a:lnTo>
                    <a:lnTo>
                      <a:pt x="997" y="5037"/>
                    </a:lnTo>
                    <a:lnTo>
                      <a:pt x="968" y="5066"/>
                    </a:lnTo>
                    <a:lnTo>
                      <a:pt x="931" y="5090"/>
                    </a:lnTo>
                    <a:lnTo>
                      <a:pt x="888" y="5107"/>
                    </a:lnTo>
                    <a:lnTo>
                      <a:pt x="840" y="5117"/>
                    </a:lnTo>
                    <a:lnTo>
                      <a:pt x="786" y="5121"/>
                    </a:lnTo>
                    <a:lnTo>
                      <a:pt x="730" y="5117"/>
                    </a:lnTo>
                    <a:lnTo>
                      <a:pt x="682" y="5107"/>
                    </a:lnTo>
                    <a:lnTo>
                      <a:pt x="641" y="5090"/>
                    </a:lnTo>
                    <a:lnTo>
                      <a:pt x="605" y="5066"/>
                    </a:lnTo>
                    <a:lnTo>
                      <a:pt x="576" y="5037"/>
                    </a:lnTo>
                    <a:lnTo>
                      <a:pt x="552" y="5001"/>
                    </a:lnTo>
                    <a:lnTo>
                      <a:pt x="537" y="4958"/>
                    </a:lnTo>
                    <a:lnTo>
                      <a:pt x="527" y="4908"/>
                    </a:lnTo>
                    <a:lnTo>
                      <a:pt x="523" y="4852"/>
                    </a:lnTo>
                    <a:lnTo>
                      <a:pt x="523" y="665"/>
                    </a:lnTo>
                    <a:lnTo>
                      <a:pt x="396" y="665"/>
                    </a:lnTo>
                    <a:lnTo>
                      <a:pt x="396" y="2226"/>
                    </a:lnTo>
                    <a:lnTo>
                      <a:pt x="392" y="2275"/>
                    </a:lnTo>
                    <a:lnTo>
                      <a:pt x="380" y="2317"/>
                    </a:lnTo>
                    <a:lnTo>
                      <a:pt x="361" y="2352"/>
                    </a:lnTo>
                    <a:lnTo>
                      <a:pt x="334" y="2383"/>
                    </a:lnTo>
                    <a:lnTo>
                      <a:pt x="299" y="2406"/>
                    </a:lnTo>
                    <a:lnTo>
                      <a:pt x="251" y="2426"/>
                    </a:lnTo>
                    <a:lnTo>
                      <a:pt x="203" y="2432"/>
                    </a:lnTo>
                    <a:lnTo>
                      <a:pt x="153" y="2426"/>
                    </a:lnTo>
                    <a:lnTo>
                      <a:pt x="102" y="2406"/>
                    </a:lnTo>
                    <a:lnTo>
                      <a:pt x="66" y="2383"/>
                    </a:lnTo>
                    <a:lnTo>
                      <a:pt x="37" y="2352"/>
                    </a:lnTo>
                    <a:lnTo>
                      <a:pt x="15" y="2317"/>
                    </a:lnTo>
                    <a:lnTo>
                      <a:pt x="4" y="2275"/>
                    </a:lnTo>
                    <a:lnTo>
                      <a:pt x="0" y="2226"/>
                    </a:lnTo>
                    <a:lnTo>
                      <a:pt x="0" y="601"/>
                    </a:lnTo>
                    <a:lnTo>
                      <a:pt x="4" y="526"/>
                    </a:lnTo>
                    <a:lnTo>
                      <a:pt x="15" y="456"/>
                    </a:lnTo>
                    <a:lnTo>
                      <a:pt x="35" y="391"/>
                    </a:lnTo>
                    <a:lnTo>
                      <a:pt x="60" y="329"/>
                    </a:lnTo>
                    <a:lnTo>
                      <a:pt x="95" y="271"/>
                    </a:lnTo>
                    <a:lnTo>
                      <a:pt x="135" y="216"/>
                    </a:lnTo>
                    <a:lnTo>
                      <a:pt x="185" y="166"/>
                    </a:lnTo>
                    <a:lnTo>
                      <a:pt x="249" y="116"/>
                    </a:lnTo>
                    <a:lnTo>
                      <a:pt x="321" y="73"/>
                    </a:lnTo>
                    <a:lnTo>
                      <a:pt x="398" y="42"/>
                    </a:lnTo>
                    <a:lnTo>
                      <a:pt x="481" y="19"/>
                    </a:lnTo>
                    <a:lnTo>
                      <a:pt x="570" y="6"/>
                    </a:lnTo>
                    <a:lnTo>
                      <a:pt x="6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7"/>
              <p:cNvSpPr>
                <a:spLocks/>
              </p:cNvSpPr>
              <p:nvPr/>
            </p:nvSpPr>
            <p:spPr bwMode="auto">
              <a:xfrm>
                <a:off x="3562" y="567"/>
                <a:ext cx="537" cy="544"/>
              </a:xfrm>
              <a:custGeom>
                <a:avLst/>
                <a:gdLst>
                  <a:gd name="T0" fmla="*/ 542 w 1074"/>
                  <a:gd name="T1" fmla="*/ 0 h 1089"/>
                  <a:gd name="T2" fmla="*/ 616 w 1074"/>
                  <a:gd name="T3" fmla="*/ 6 h 1089"/>
                  <a:gd name="T4" fmla="*/ 685 w 1074"/>
                  <a:gd name="T5" fmla="*/ 17 h 1089"/>
                  <a:gd name="T6" fmla="*/ 749 w 1074"/>
                  <a:gd name="T7" fmla="*/ 40 h 1089"/>
                  <a:gd name="T8" fmla="*/ 811 w 1074"/>
                  <a:gd name="T9" fmla="*/ 71 h 1089"/>
                  <a:gd name="T10" fmla="*/ 867 w 1074"/>
                  <a:gd name="T11" fmla="*/ 112 h 1089"/>
                  <a:gd name="T12" fmla="*/ 921 w 1074"/>
                  <a:gd name="T13" fmla="*/ 160 h 1089"/>
                  <a:gd name="T14" fmla="*/ 967 w 1074"/>
                  <a:gd name="T15" fmla="*/ 216 h 1089"/>
                  <a:gd name="T16" fmla="*/ 1006 w 1074"/>
                  <a:gd name="T17" fmla="*/ 275 h 1089"/>
                  <a:gd name="T18" fmla="*/ 1035 w 1074"/>
                  <a:gd name="T19" fmla="*/ 336 h 1089"/>
                  <a:gd name="T20" fmla="*/ 1056 w 1074"/>
                  <a:gd name="T21" fmla="*/ 402 h 1089"/>
                  <a:gd name="T22" fmla="*/ 1070 w 1074"/>
                  <a:gd name="T23" fmla="*/ 472 h 1089"/>
                  <a:gd name="T24" fmla="*/ 1074 w 1074"/>
                  <a:gd name="T25" fmla="*/ 545 h 1089"/>
                  <a:gd name="T26" fmla="*/ 1070 w 1074"/>
                  <a:gd name="T27" fmla="*/ 617 h 1089"/>
                  <a:gd name="T28" fmla="*/ 1056 w 1074"/>
                  <a:gd name="T29" fmla="*/ 687 h 1089"/>
                  <a:gd name="T30" fmla="*/ 1035 w 1074"/>
                  <a:gd name="T31" fmla="*/ 752 h 1089"/>
                  <a:gd name="T32" fmla="*/ 1006 w 1074"/>
                  <a:gd name="T33" fmla="*/ 814 h 1089"/>
                  <a:gd name="T34" fmla="*/ 967 w 1074"/>
                  <a:gd name="T35" fmla="*/ 874 h 1089"/>
                  <a:gd name="T36" fmla="*/ 921 w 1074"/>
                  <a:gd name="T37" fmla="*/ 928 h 1089"/>
                  <a:gd name="T38" fmla="*/ 867 w 1074"/>
                  <a:gd name="T39" fmla="*/ 977 h 1089"/>
                  <a:gd name="T40" fmla="*/ 811 w 1074"/>
                  <a:gd name="T41" fmla="*/ 1017 h 1089"/>
                  <a:gd name="T42" fmla="*/ 749 w 1074"/>
                  <a:gd name="T43" fmla="*/ 1048 h 1089"/>
                  <a:gd name="T44" fmla="*/ 685 w 1074"/>
                  <a:gd name="T45" fmla="*/ 1072 h 1089"/>
                  <a:gd name="T46" fmla="*/ 616 w 1074"/>
                  <a:gd name="T47" fmla="*/ 1083 h 1089"/>
                  <a:gd name="T48" fmla="*/ 542 w 1074"/>
                  <a:gd name="T49" fmla="*/ 1089 h 1089"/>
                  <a:gd name="T50" fmla="*/ 471 w 1074"/>
                  <a:gd name="T51" fmla="*/ 1083 h 1089"/>
                  <a:gd name="T52" fmla="*/ 401 w 1074"/>
                  <a:gd name="T53" fmla="*/ 1072 h 1089"/>
                  <a:gd name="T54" fmla="*/ 336 w 1074"/>
                  <a:gd name="T55" fmla="*/ 1048 h 1089"/>
                  <a:gd name="T56" fmla="*/ 274 w 1074"/>
                  <a:gd name="T57" fmla="*/ 1017 h 1089"/>
                  <a:gd name="T58" fmla="*/ 214 w 1074"/>
                  <a:gd name="T59" fmla="*/ 977 h 1089"/>
                  <a:gd name="T60" fmla="*/ 160 w 1074"/>
                  <a:gd name="T61" fmla="*/ 928 h 1089"/>
                  <a:gd name="T62" fmla="*/ 112 w 1074"/>
                  <a:gd name="T63" fmla="*/ 874 h 1089"/>
                  <a:gd name="T64" fmla="*/ 71 w 1074"/>
                  <a:gd name="T65" fmla="*/ 814 h 1089"/>
                  <a:gd name="T66" fmla="*/ 40 w 1074"/>
                  <a:gd name="T67" fmla="*/ 752 h 1089"/>
                  <a:gd name="T68" fmla="*/ 17 w 1074"/>
                  <a:gd name="T69" fmla="*/ 687 h 1089"/>
                  <a:gd name="T70" fmla="*/ 4 w 1074"/>
                  <a:gd name="T71" fmla="*/ 617 h 1089"/>
                  <a:gd name="T72" fmla="*/ 0 w 1074"/>
                  <a:gd name="T73" fmla="*/ 545 h 1089"/>
                  <a:gd name="T74" fmla="*/ 4 w 1074"/>
                  <a:gd name="T75" fmla="*/ 472 h 1089"/>
                  <a:gd name="T76" fmla="*/ 17 w 1074"/>
                  <a:gd name="T77" fmla="*/ 402 h 1089"/>
                  <a:gd name="T78" fmla="*/ 40 w 1074"/>
                  <a:gd name="T79" fmla="*/ 336 h 1089"/>
                  <a:gd name="T80" fmla="*/ 71 w 1074"/>
                  <a:gd name="T81" fmla="*/ 275 h 1089"/>
                  <a:gd name="T82" fmla="*/ 112 w 1074"/>
                  <a:gd name="T83" fmla="*/ 216 h 1089"/>
                  <a:gd name="T84" fmla="*/ 160 w 1074"/>
                  <a:gd name="T85" fmla="*/ 160 h 1089"/>
                  <a:gd name="T86" fmla="*/ 214 w 1074"/>
                  <a:gd name="T87" fmla="*/ 112 h 1089"/>
                  <a:gd name="T88" fmla="*/ 274 w 1074"/>
                  <a:gd name="T89" fmla="*/ 71 h 1089"/>
                  <a:gd name="T90" fmla="*/ 336 w 1074"/>
                  <a:gd name="T91" fmla="*/ 40 h 1089"/>
                  <a:gd name="T92" fmla="*/ 401 w 1074"/>
                  <a:gd name="T93" fmla="*/ 17 h 1089"/>
                  <a:gd name="T94" fmla="*/ 471 w 1074"/>
                  <a:gd name="T95" fmla="*/ 6 h 1089"/>
                  <a:gd name="T96" fmla="*/ 542 w 1074"/>
                  <a:gd name="T97" fmla="*/ 0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4" h="1089">
                    <a:moveTo>
                      <a:pt x="542" y="0"/>
                    </a:moveTo>
                    <a:lnTo>
                      <a:pt x="616" y="6"/>
                    </a:lnTo>
                    <a:lnTo>
                      <a:pt x="685" y="17"/>
                    </a:lnTo>
                    <a:lnTo>
                      <a:pt x="749" y="40"/>
                    </a:lnTo>
                    <a:lnTo>
                      <a:pt x="811" y="71"/>
                    </a:lnTo>
                    <a:lnTo>
                      <a:pt x="867" y="112"/>
                    </a:lnTo>
                    <a:lnTo>
                      <a:pt x="921" y="160"/>
                    </a:lnTo>
                    <a:lnTo>
                      <a:pt x="967" y="216"/>
                    </a:lnTo>
                    <a:lnTo>
                      <a:pt x="1006" y="275"/>
                    </a:lnTo>
                    <a:lnTo>
                      <a:pt x="1035" y="336"/>
                    </a:lnTo>
                    <a:lnTo>
                      <a:pt x="1056" y="402"/>
                    </a:lnTo>
                    <a:lnTo>
                      <a:pt x="1070" y="472"/>
                    </a:lnTo>
                    <a:lnTo>
                      <a:pt x="1074" y="545"/>
                    </a:lnTo>
                    <a:lnTo>
                      <a:pt x="1070" y="617"/>
                    </a:lnTo>
                    <a:lnTo>
                      <a:pt x="1056" y="687"/>
                    </a:lnTo>
                    <a:lnTo>
                      <a:pt x="1035" y="752"/>
                    </a:lnTo>
                    <a:lnTo>
                      <a:pt x="1006" y="814"/>
                    </a:lnTo>
                    <a:lnTo>
                      <a:pt x="967" y="874"/>
                    </a:lnTo>
                    <a:lnTo>
                      <a:pt x="921" y="928"/>
                    </a:lnTo>
                    <a:lnTo>
                      <a:pt x="867" y="977"/>
                    </a:lnTo>
                    <a:lnTo>
                      <a:pt x="811" y="1017"/>
                    </a:lnTo>
                    <a:lnTo>
                      <a:pt x="749" y="1048"/>
                    </a:lnTo>
                    <a:lnTo>
                      <a:pt x="685" y="1072"/>
                    </a:lnTo>
                    <a:lnTo>
                      <a:pt x="616" y="1083"/>
                    </a:lnTo>
                    <a:lnTo>
                      <a:pt x="542" y="1089"/>
                    </a:lnTo>
                    <a:lnTo>
                      <a:pt x="471" y="1083"/>
                    </a:lnTo>
                    <a:lnTo>
                      <a:pt x="401" y="1072"/>
                    </a:lnTo>
                    <a:lnTo>
                      <a:pt x="336" y="1048"/>
                    </a:lnTo>
                    <a:lnTo>
                      <a:pt x="274" y="1017"/>
                    </a:lnTo>
                    <a:lnTo>
                      <a:pt x="214" y="977"/>
                    </a:lnTo>
                    <a:lnTo>
                      <a:pt x="160" y="928"/>
                    </a:lnTo>
                    <a:lnTo>
                      <a:pt x="112" y="874"/>
                    </a:lnTo>
                    <a:lnTo>
                      <a:pt x="71" y="814"/>
                    </a:lnTo>
                    <a:lnTo>
                      <a:pt x="40" y="752"/>
                    </a:lnTo>
                    <a:lnTo>
                      <a:pt x="17" y="687"/>
                    </a:lnTo>
                    <a:lnTo>
                      <a:pt x="4" y="617"/>
                    </a:lnTo>
                    <a:lnTo>
                      <a:pt x="0" y="545"/>
                    </a:lnTo>
                    <a:lnTo>
                      <a:pt x="4" y="472"/>
                    </a:lnTo>
                    <a:lnTo>
                      <a:pt x="17" y="402"/>
                    </a:lnTo>
                    <a:lnTo>
                      <a:pt x="40" y="336"/>
                    </a:lnTo>
                    <a:lnTo>
                      <a:pt x="71" y="275"/>
                    </a:lnTo>
                    <a:lnTo>
                      <a:pt x="112" y="216"/>
                    </a:lnTo>
                    <a:lnTo>
                      <a:pt x="160" y="160"/>
                    </a:lnTo>
                    <a:lnTo>
                      <a:pt x="214" y="112"/>
                    </a:lnTo>
                    <a:lnTo>
                      <a:pt x="274" y="71"/>
                    </a:lnTo>
                    <a:lnTo>
                      <a:pt x="336" y="40"/>
                    </a:lnTo>
                    <a:lnTo>
                      <a:pt x="401" y="17"/>
                    </a:lnTo>
                    <a:lnTo>
                      <a:pt x="471" y="6"/>
                    </a:lnTo>
                    <a:lnTo>
                      <a:pt x="54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27" name="Group 10"/>
            <p:cNvGrpSpPr>
              <a:grpSpLocks noChangeAspect="1"/>
            </p:cNvGrpSpPr>
            <p:nvPr/>
          </p:nvGrpSpPr>
          <p:grpSpPr bwMode="auto">
            <a:xfrm>
              <a:off x="4316591" y="4994036"/>
              <a:ext cx="303077" cy="810000"/>
              <a:chOff x="4641" y="1749"/>
              <a:chExt cx="281" cy="751"/>
            </a:xfrm>
            <a:solidFill>
              <a:schemeClr val="accent4"/>
            </a:solidFill>
          </p:grpSpPr>
          <p:sp>
            <p:nvSpPr>
              <p:cNvPr id="34" name="Freeform 12"/>
              <p:cNvSpPr>
                <a:spLocks/>
              </p:cNvSpPr>
              <p:nvPr/>
            </p:nvSpPr>
            <p:spPr bwMode="auto">
              <a:xfrm>
                <a:off x="4723" y="1749"/>
                <a:ext cx="121" cy="126"/>
              </a:xfrm>
              <a:custGeom>
                <a:avLst/>
                <a:gdLst>
                  <a:gd name="T0" fmla="*/ 302 w 604"/>
                  <a:gd name="T1" fmla="*/ 0 h 630"/>
                  <a:gd name="T2" fmla="*/ 346 w 604"/>
                  <a:gd name="T3" fmla="*/ 4 h 630"/>
                  <a:gd name="T4" fmla="*/ 389 w 604"/>
                  <a:gd name="T5" fmla="*/ 13 h 630"/>
                  <a:gd name="T6" fmla="*/ 429 w 604"/>
                  <a:gd name="T7" fmla="*/ 29 h 630"/>
                  <a:gd name="T8" fmla="*/ 466 w 604"/>
                  <a:gd name="T9" fmla="*/ 51 h 630"/>
                  <a:gd name="T10" fmla="*/ 500 w 604"/>
                  <a:gd name="T11" fmla="*/ 78 h 630"/>
                  <a:gd name="T12" fmla="*/ 530 w 604"/>
                  <a:gd name="T13" fmla="*/ 109 h 630"/>
                  <a:gd name="T14" fmla="*/ 555 w 604"/>
                  <a:gd name="T15" fmla="*/ 144 h 630"/>
                  <a:gd name="T16" fmla="*/ 576 w 604"/>
                  <a:gd name="T17" fmla="*/ 182 h 630"/>
                  <a:gd name="T18" fmla="*/ 591 w 604"/>
                  <a:gd name="T19" fmla="*/ 225 h 630"/>
                  <a:gd name="T20" fmla="*/ 601 w 604"/>
                  <a:gd name="T21" fmla="*/ 269 h 630"/>
                  <a:gd name="T22" fmla="*/ 604 w 604"/>
                  <a:gd name="T23" fmla="*/ 316 h 630"/>
                  <a:gd name="T24" fmla="*/ 601 w 604"/>
                  <a:gd name="T25" fmla="*/ 362 h 630"/>
                  <a:gd name="T26" fmla="*/ 591 w 604"/>
                  <a:gd name="T27" fmla="*/ 406 h 630"/>
                  <a:gd name="T28" fmla="*/ 576 w 604"/>
                  <a:gd name="T29" fmla="*/ 449 h 630"/>
                  <a:gd name="T30" fmla="*/ 555 w 604"/>
                  <a:gd name="T31" fmla="*/ 487 h 630"/>
                  <a:gd name="T32" fmla="*/ 530 w 604"/>
                  <a:gd name="T33" fmla="*/ 523 h 630"/>
                  <a:gd name="T34" fmla="*/ 500 w 604"/>
                  <a:gd name="T35" fmla="*/ 553 h 630"/>
                  <a:gd name="T36" fmla="*/ 466 w 604"/>
                  <a:gd name="T37" fmla="*/ 580 h 630"/>
                  <a:gd name="T38" fmla="*/ 429 w 604"/>
                  <a:gd name="T39" fmla="*/ 602 h 630"/>
                  <a:gd name="T40" fmla="*/ 389 w 604"/>
                  <a:gd name="T41" fmla="*/ 618 h 630"/>
                  <a:gd name="T42" fmla="*/ 346 w 604"/>
                  <a:gd name="T43" fmla="*/ 628 h 630"/>
                  <a:gd name="T44" fmla="*/ 302 w 604"/>
                  <a:gd name="T45" fmla="*/ 630 h 630"/>
                  <a:gd name="T46" fmla="*/ 257 w 604"/>
                  <a:gd name="T47" fmla="*/ 628 h 630"/>
                  <a:gd name="T48" fmla="*/ 215 w 604"/>
                  <a:gd name="T49" fmla="*/ 618 h 630"/>
                  <a:gd name="T50" fmla="*/ 174 w 604"/>
                  <a:gd name="T51" fmla="*/ 602 h 630"/>
                  <a:gd name="T52" fmla="*/ 137 w 604"/>
                  <a:gd name="T53" fmla="*/ 580 h 630"/>
                  <a:gd name="T54" fmla="*/ 104 w 604"/>
                  <a:gd name="T55" fmla="*/ 553 h 630"/>
                  <a:gd name="T56" fmla="*/ 74 w 604"/>
                  <a:gd name="T57" fmla="*/ 523 h 630"/>
                  <a:gd name="T58" fmla="*/ 48 w 604"/>
                  <a:gd name="T59" fmla="*/ 487 h 630"/>
                  <a:gd name="T60" fmla="*/ 27 w 604"/>
                  <a:gd name="T61" fmla="*/ 449 h 630"/>
                  <a:gd name="T62" fmla="*/ 12 w 604"/>
                  <a:gd name="T63" fmla="*/ 406 h 630"/>
                  <a:gd name="T64" fmla="*/ 2 w 604"/>
                  <a:gd name="T65" fmla="*/ 362 h 630"/>
                  <a:gd name="T66" fmla="*/ 0 w 604"/>
                  <a:gd name="T67" fmla="*/ 316 h 630"/>
                  <a:gd name="T68" fmla="*/ 2 w 604"/>
                  <a:gd name="T69" fmla="*/ 269 h 630"/>
                  <a:gd name="T70" fmla="*/ 12 w 604"/>
                  <a:gd name="T71" fmla="*/ 225 h 630"/>
                  <a:gd name="T72" fmla="*/ 27 w 604"/>
                  <a:gd name="T73" fmla="*/ 182 h 630"/>
                  <a:gd name="T74" fmla="*/ 48 w 604"/>
                  <a:gd name="T75" fmla="*/ 144 h 630"/>
                  <a:gd name="T76" fmla="*/ 74 w 604"/>
                  <a:gd name="T77" fmla="*/ 109 h 630"/>
                  <a:gd name="T78" fmla="*/ 104 w 604"/>
                  <a:gd name="T79" fmla="*/ 78 h 630"/>
                  <a:gd name="T80" fmla="*/ 137 w 604"/>
                  <a:gd name="T81" fmla="*/ 51 h 630"/>
                  <a:gd name="T82" fmla="*/ 174 w 604"/>
                  <a:gd name="T83" fmla="*/ 29 h 630"/>
                  <a:gd name="T84" fmla="*/ 215 w 604"/>
                  <a:gd name="T85" fmla="*/ 13 h 630"/>
                  <a:gd name="T86" fmla="*/ 257 w 604"/>
                  <a:gd name="T87" fmla="*/ 4 h 630"/>
                  <a:gd name="T88" fmla="*/ 302 w 604"/>
                  <a:gd name="T89"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4" h="630">
                    <a:moveTo>
                      <a:pt x="302" y="0"/>
                    </a:moveTo>
                    <a:lnTo>
                      <a:pt x="346" y="4"/>
                    </a:lnTo>
                    <a:lnTo>
                      <a:pt x="389" y="13"/>
                    </a:lnTo>
                    <a:lnTo>
                      <a:pt x="429" y="29"/>
                    </a:lnTo>
                    <a:lnTo>
                      <a:pt x="466" y="51"/>
                    </a:lnTo>
                    <a:lnTo>
                      <a:pt x="500" y="78"/>
                    </a:lnTo>
                    <a:lnTo>
                      <a:pt x="530" y="109"/>
                    </a:lnTo>
                    <a:lnTo>
                      <a:pt x="555" y="144"/>
                    </a:lnTo>
                    <a:lnTo>
                      <a:pt x="576" y="182"/>
                    </a:lnTo>
                    <a:lnTo>
                      <a:pt x="591" y="225"/>
                    </a:lnTo>
                    <a:lnTo>
                      <a:pt x="601" y="269"/>
                    </a:lnTo>
                    <a:lnTo>
                      <a:pt x="604" y="316"/>
                    </a:lnTo>
                    <a:lnTo>
                      <a:pt x="601" y="362"/>
                    </a:lnTo>
                    <a:lnTo>
                      <a:pt x="591" y="406"/>
                    </a:lnTo>
                    <a:lnTo>
                      <a:pt x="576" y="449"/>
                    </a:lnTo>
                    <a:lnTo>
                      <a:pt x="555" y="487"/>
                    </a:lnTo>
                    <a:lnTo>
                      <a:pt x="530" y="523"/>
                    </a:lnTo>
                    <a:lnTo>
                      <a:pt x="500" y="553"/>
                    </a:lnTo>
                    <a:lnTo>
                      <a:pt x="466" y="580"/>
                    </a:lnTo>
                    <a:lnTo>
                      <a:pt x="429" y="602"/>
                    </a:lnTo>
                    <a:lnTo>
                      <a:pt x="389" y="618"/>
                    </a:lnTo>
                    <a:lnTo>
                      <a:pt x="346" y="628"/>
                    </a:lnTo>
                    <a:lnTo>
                      <a:pt x="302" y="630"/>
                    </a:lnTo>
                    <a:lnTo>
                      <a:pt x="257" y="628"/>
                    </a:lnTo>
                    <a:lnTo>
                      <a:pt x="215" y="618"/>
                    </a:lnTo>
                    <a:lnTo>
                      <a:pt x="174" y="602"/>
                    </a:lnTo>
                    <a:lnTo>
                      <a:pt x="137" y="580"/>
                    </a:lnTo>
                    <a:lnTo>
                      <a:pt x="104" y="553"/>
                    </a:lnTo>
                    <a:lnTo>
                      <a:pt x="74" y="523"/>
                    </a:lnTo>
                    <a:lnTo>
                      <a:pt x="48" y="487"/>
                    </a:lnTo>
                    <a:lnTo>
                      <a:pt x="27" y="449"/>
                    </a:lnTo>
                    <a:lnTo>
                      <a:pt x="12" y="406"/>
                    </a:lnTo>
                    <a:lnTo>
                      <a:pt x="2" y="362"/>
                    </a:lnTo>
                    <a:lnTo>
                      <a:pt x="0" y="316"/>
                    </a:lnTo>
                    <a:lnTo>
                      <a:pt x="2" y="269"/>
                    </a:lnTo>
                    <a:lnTo>
                      <a:pt x="12" y="225"/>
                    </a:lnTo>
                    <a:lnTo>
                      <a:pt x="27" y="182"/>
                    </a:lnTo>
                    <a:lnTo>
                      <a:pt x="48" y="144"/>
                    </a:lnTo>
                    <a:lnTo>
                      <a:pt x="74" y="109"/>
                    </a:lnTo>
                    <a:lnTo>
                      <a:pt x="104" y="78"/>
                    </a:lnTo>
                    <a:lnTo>
                      <a:pt x="137" y="51"/>
                    </a:lnTo>
                    <a:lnTo>
                      <a:pt x="174" y="29"/>
                    </a:lnTo>
                    <a:lnTo>
                      <a:pt x="215" y="13"/>
                    </a:lnTo>
                    <a:lnTo>
                      <a:pt x="257" y="4"/>
                    </a:lnTo>
                    <a:lnTo>
                      <a:pt x="3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13"/>
              <p:cNvSpPr>
                <a:spLocks/>
              </p:cNvSpPr>
              <p:nvPr/>
            </p:nvSpPr>
            <p:spPr bwMode="auto">
              <a:xfrm>
                <a:off x="4641" y="1891"/>
                <a:ext cx="281" cy="609"/>
              </a:xfrm>
              <a:custGeom>
                <a:avLst/>
                <a:gdLst>
                  <a:gd name="T0" fmla="*/ 962 w 1404"/>
                  <a:gd name="T1" fmla="*/ 3 h 3044"/>
                  <a:gd name="T2" fmla="*/ 1044 w 1404"/>
                  <a:gd name="T3" fmla="*/ 19 h 3044"/>
                  <a:gd name="T4" fmla="*/ 1110 w 1404"/>
                  <a:gd name="T5" fmla="*/ 44 h 3044"/>
                  <a:gd name="T6" fmla="*/ 1161 w 1404"/>
                  <a:gd name="T7" fmla="*/ 77 h 3044"/>
                  <a:gd name="T8" fmla="*/ 1200 w 1404"/>
                  <a:gd name="T9" fmla="*/ 113 h 3044"/>
                  <a:gd name="T10" fmla="*/ 1227 w 1404"/>
                  <a:gd name="T11" fmla="*/ 147 h 3044"/>
                  <a:gd name="T12" fmla="*/ 1243 w 1404"/>
                  <a:gd name="T13" fmla="*/ 175 h 3044"/>
                  <a:gd name="T14" fmla="*/ 1249 w 1404"/>
                  <a:gd name="T15" fmla="*/ 190 h 3044"/>
                  <a:gd name="T16" fmla="*/ 1257 w 1404"/>
                  <a:gd name="T17" fmla="*/ 217 h 3044"/>
                  <a:gd name="T18" fmla="*/ 1271 w 1404"/>
                  <a:gd name="T19" fmla="*/ 265 h 3044"/>
                  <a:gd name="T20" fmla="*/ 1290 w 1404"/>
                  <a:gd name="T21" fmla="*/ 328 h 3044"/>
                  <a:gd name="T22" fmla="*/ 1311 w 1404"/>
                  <a:gd name="T23" fmla="*/ 403 h 3044"/>
                  <a:gd name="T24" fmla="*/ 1332 w 1404"/>
                  <a:gd name="T25" fmla="*/ 485 h 3044"/>
                  <a:gd name="T26" fmla="*/ 1351 w 1404"/>
                  <a:gd name="T27" fmla="*/ 567 h 3044"/>
                  <a:gd name="T28" fmla="*/ 1368 w 1404"/>
                  <a:gd name="T29" fmla="*/ 645 h 3044"/>
                  <a:gd name="T30" fmla="*/ 1378 w 1404"/>
                  <a:gd name="T31" fmla="*/ 714 h 3044"/>
                  <a:gd name="T32" fmla="*/ 1379 w 1404"/>
                  <a:gd name="T33" fmla="*/ 768 h 3044"/>
                  <a:gd name="T34" fmla="*/ 1368 w 1404"/>
                  <a:gd name="T35" fmla="*/ 811 h 3044"/>
                  <a:gd name="T36" fmla="*/ 1335 w 1404"/>
                  <a:gd name="T37" fmla="*/ 857 h 3044"/>
                  <a:gd name="T38" fmla="*/ 1282 w 1404"/>
                  <a:gd name="T39" fmla="*/ 905 h 3044"/>
                  <a:gd name="T40" fmla="*/ 1215 w 1404"/>
                  <a:gd name="T41" fmla="*/ 950 h 3044"/>
                  <a:gd name="T42" fmla="*/ 1140 w 1404"/>
                  <a:gd name="T43" fmla="*/ 994 h 3044"/>
                  <a:gd name="T44" fmla="*/ 970 w 1404"/>
                  <a:gd name="T45" fmla="*/ 1879 h 3044"/>
                  <a:gd name="T46" fmla="*/ 964 w 1404"/>
                  <a:gd name="T47" fmla="*/ 2960 h 3044"/>
                  <a:gd name="T48" fmla="*/ 943 w 1404"/>
                  <a:gd name="T49" fmla="*/ 3003 h 3044"/>
                  <a:gd name="T50" fmla="*/ 908 w 1404"/>
                  <a:gd name="T51" fmla="*/ 3029 h 3044"/>
                  <a:gd name="T52" fmla="*/ 864 w 1404"/>
                  <a:gd name="T53" fmla="*/ 3042 h 3044"/>
                  <a:gd name="T54" fmla="*/ 815 w 1404"/>
                  <a:gd name="T55" fmla="*/ 3042 h 3044"/>
                  <a:gd name="T56" fmla="*/ 771 w 1404"/>
                  <a:gd name="T57" fmla="*/ 3030 h 3044"/>
                  <a:gd name="T58" fmla="*/ 736 w 1404"/>
                  <a:gd name="T59" fmla="*/ 3004 h 3044"/>
                  <a:gd name="T60" fmla="*/ 714 w 1404"/>
                  <a:gd name="T61" fmla="*/ 2962 h 3044"/>
                  <a:gd name="T62" fmla="*/ 667 w 1404"/>
                  <a:gd name="T63" fmla="*/ 2933 h 3044"/>
                  <a:gd name="T64" fmla="*/ 654 w 1404"/>
                  <a:gd name="T65" fmla="*/ 2985 h 3044"/>
                  <a:gd name="T66" fmla="*/ 625 w 1404"/>
                  <a:gd name="T67" fmla="*/ 3018 h 3044"/>
                  <a:gd name="T68" fmla="*/ 585 w 1404"/>
                  <a:gd name="T69" fmla="*/ 3036 h 3044"/>
                  <a:gd name="T70" fmla="*/ 538 w 1404"/>
                  <a:gd name="T71" fmla="*/ 3041 h 3044"/>
                  <a:gd name="T72" fmla="*/ 490 w 1404"/>
                  <a:gd name="T73" fmla="*/ 3036 h 3044"/>
                  <a:gd name="T74" fmla="*/ 449 w 1404"/>
                  <a:gd name="T75" fmla="*/ 3017 h 3044"/>
                  <a:gd name="T76" fmla="*/ 421 w 1404"/>
                  <a:gd name="T77" fmla="*/ 2982 h 3044"/>
                  <a:gd name="T78" fmla="*/ 407 w 1404"/>
                  <a:gd name="T79" fmla="*/ 2931 h 3044"/>
                  <a:gd name="T80" fmla="*/ 0 w 1404"/>
                  <a:gd name="T81" fmla="*/ 1881 h 3044"/>
                  <a:gd name="T82" fmla="*/ 233 w 1404"/>
                  <a:gd name="T83" fmla="*/ 991 h 3044"/>
                  <a:gd name="T84" fmla="*/ 151 w 1404"/>
                  <a:gd name="T85" fmla="*/ 943 h 3044"/>
                  <a:gd name="T86" fmla="*/ 80 w 1404"/>
                  <a:gd name="T87" fmla="*/ 890 h 3044"/>
                  <a:gd name="T88" fmla="*/ 29 w 1404"/>
                  <a:gd name="T89" fmla="*/ 839 h 3044"/>
                  <a:gd name="T90" fmla="*/ 2 w 1404"/>
                  <a:gd name="T91" fmla="*/ 789 h 3044"/>
                  <a:gd name="T92" fmla="*/ 0 w 1404"/>
                  <a:gd name="T93" fmla="*/ 745 h 3044"/>
                  <a:gd name="T94" fmla="*/ 6 w 1404"/>
                  <a:gd name="T95" fmla="*/ 685 h 3044"/>
                  <a:gd name="T96" fmla="*/ 19 w 1404"/>
                  <a:gd name="T97" fmla="*/ 611 h 3044"/>
                  <a:gd name="T98" fmla="*/ 36 w 1404"/>
                  <a:gd name="T99" fmla="*/ 531 h 3044"/>
                  <a:gd name="T100" fmla="*/ 56 w 1404"/>
                  <a:gd name="T101" fmla="*/ 449 h 3044"/>
                  <a:gd name="T102" fmla="*/ 78 w 1404"/>
                  <a:gd name="T103" fmla="*/ 370 h 3044"/>
                  <a:gd name="T104" fmla="*/ 97 w 1404"/>
                  <a:gd name="T105" fmla="*/ 300 h 3044"/>
                  <a:gd name="T106" fmla="*/ 114 w 1404"/>
                  <a:gd name="T107" fmla="*/ 244 h 3044"/>
                  <a:gd name="T108" fmla="*/ 124 w 1404"/>
                  <a:gd name="T109" fmla="*/ 206 h 3044"/>
                  <a:gd name="T110" fmla="*/ 129 w 1404"/>
                  <a:gd name="T111" fmla="*/ 191 h 3044"/>
                  <a:gd name="T112" fmla="*/ 142 w 1404"/>
                  <a:gd name="T113" fmla="*/ 158 h 3044"/>
                  <a:gd name="T114" fmla="*/ 164 w 1404"/>
                  <a:gd name="T115" fmla="*/ 121 h 3044"/>
                  <a:gd name="T116" fmla="*/ 196 w 1404"/>
                  <a:gd name="T117" fmla="*/ 83 h 3044"/>
                  <a:gd name="T118" fmla="*/ 241 w 1404"/>
                  <a:gd name="T119" fmla="*/ 49 h 3044"/>
                  <a:gd name="T120" fmla="*/ 299 w 1404"/>
                  <a:gd name="T121" fmla="*/ 21 h 3044"/>
                  <a:gd name="T122" fmla="*/ 370 w 1404"/>
                  <a:gd name="T123" fmla="*/ 5 h 3044"/>
                  <a:gd name="T124" fmla="*/ 459 w 1404"/>
                  <a:gd name="T125" fmla="*/ 1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4" h="3044">
                    <a:moveTo>
                      <a:pt x="914" y="0"/>
                    </a:moveTo>
                    <a:lnTo>
                      <a:pt x="962" y="3"/>
                    </a:lnTo>
                    <a:lnTo>
                      <a:pt x="1005" y="9"/>
                    </a:lnTo>
                    <a:lnTo>
                      <a:pt x="1044" y="19"/>
                    </a:lnTo>
                    <a:lnTo>
                      <a:pt x="1079" y="30"/>
                    </a:lnTo>
                    <a:lnTo>
                      <a:pt x="1110" y="44"/>
                    </a:lnTo>
                    <a:lnTo>
                      <a:pt x="1137" y="60"/>
                    </a:lnTo>
                    <a:lnTo>
                      <a:pt x="1161" y="77"/>
                    </a:lnTo>
                    <a:lnTo>
                      <a:pt x="1183" y="94"/>
                    </a:lnTo>
                    <a:lnTo>
                      <a:pt x="1200" y="113"/>
                    </a:lnTo>
                    <a:lnTo>
                      <a:pt x="1215" y="130"/>
                    </a:lnTo>
                    <a:lnTo>
                      <a:pt x="1227" y="147"/>
                    </a:lnTo>
                    <a:lnTo>
                      <a:pt x="1235" y="162"/>
                    </a:lnTo>
                    <a:lnTo>
                      <a:pt x="1243" y="175"/>
                    </a:lnTo>
                    <a:lnTo>
                      <a:pt x="1247" y="187"/>
                    </a:lnTo>
                    <a:lnTo>
                      <a:pt x="1249" y="190"/>
                    </a:lnTo>
                    <a:lnTo>
                      <a:pt x="1252" y="201"/>
                    </a:lnTo>
                    <a:lnTo>
                      <a:pt x="1257" y="217"/>
                    </a:lnTo>
                    <a:lnTo>
                      <a:pt x="1263" y="238"/>
                    </a:lnTo>
                    <a:lnTo>
                      <a:pt x="1271" y="265"/>
                    </a:lnTo>
                    <a:lnTo>
                      <a:pt x="1281" y="295"/>
                    </a:lnTo>
                    <a:lnTo>
                      <a:pt x="1290" y="328"/>
                    </a:lnTo>
                    <a:lnTo>
                      <a:pt x="1300" y="365"/>
                    </a:lnTo>
                    <a:lnTo>
                      <a:pt x="1311" y="403"/>
                    </a:lnTo>
                    <a:lnTo>
                      <a:pt x="1321" y="443"/>
                    </a:lnTo>
                    <a:lnTo>
                      <a:pt x="1332" y="485"/>
                    </a:lnTo>
                    <a:lnTo>
                      <a:pt x="1343" y="525"/>
                    </a:lnTo>
                    <a:lnTo>
                      <a:pt x="1351" y="567"/>
                    </a:lnTo>
                    <a:lnTo>
                      <a:pt x="1361" y="606"/>
                    </a:lnTo>
                    <a:lnTo>
                      <a:pt x="1368" y="645"/>
                    </a:lnTo>
                    <a:lnTo>
                      <a:pt x="1373" y="681"/>
                    </a:lnTo>
                    <a:lnTo>
                      <a:pt x="1378" y="714"/>
                    </a:lnTo>
                    <a:lnTo>
                      <a:pt x="1379" y="743"/>
                    </a:lnTo>
                    <a:lnTo>
                      <a:pt x="1379" y="768"/>
                    </a:lnTo>
                    <a:lnTo>
                      <a:pt x="1376" y="789"/>
                    </a:lnTo>
                    <a:lnTo>
                      <a:pt x="1368" y="811"/>
                    </a:lnTo>
                    <a:lnTo>
                      <a:pt x="1354" y="834"/>
                    </a:lnTo>
                    <a:lnTo>
                      <a:pt x="1335" y="857"/>
                    </a:lnTo>
                    <a:lnTo>
                      <a:pt x="1311" y="880"/>
                    </a:lnTo>
                    <a:lnTo>
                      <a:pt x="1282" y="905"/>
                    </a:lnTo>
                    <a:lnTo>
                      <a:pt x="1250" y="928"/>
                    </a:lnTo>
                    <a:lnTo>
                      <a:pt x="1215" y="950"/>
                    </a:lnTo>
                    <a:lnTo>
                      <a:pt x="1178" y="973"/>
                    </a:lnTo>
                    <a:lnTo>
                      <a:pt x="1140" y="994"/>
                    </a:lnTo>
                    <a:lnTo>
                      <a:pt x="1404" y="1879"/>
                    </a:lnTo>
                    <a:lnTo>
                      <a:pt x="970" y="1879"/>
                    </a:lnTo>
                    <a:lnTo>
                      <a:pt x="970" y="2932"/>
                    </a:lnTo>
                    <a:lnTo>
                      <a:pt x="964" y="2960"/>
                    </a:lnTo>
                    <a:lnTo>
                      <a:pt x="956" y="2984"/>
                    </a:lnTo>
                    <a:lnTo>
                      <a:pt x="943" y="3003"/>
                    </a:lnTo>
                    <a:lnTo>
                      <a:pt x="927" y="3018"/>
                    </a:lnTo>
                    <a:lnTo>
                      <a:pt x="908" y="3029"/>
                    </a:lnTo>
                    <a:lnTo>
                      <a:pt x="887" y="3038"/>
                    </a:lnTo>
                    <a:lnTo>
                      <a:pt x="864" y="3042"/>
                    </a:lnTo>
                    <a:lnTo>
                      <a:pt x="839" y="3044"/>
                    </a:lnTo>
                    <a:lnTo>
                      <a:pt x="815" y="3042"/>
                    </a:lnTo>
                    <a:lnTo>
                      <a:pt x="791" y="3038"/>
                    </a:lnTo>
                    <a:lnTo>
                      <a:pt x="771" y="3030"/>
                    </a:lnTo>
                    <a:lnTo>
                      <a:pt x="752" y="3019"/>
                    </a:lnTo>
                    <a:lnTo>
                      <a:pt x="736" y="3004"/>
                    </a:lnTo>
                    <a:lnTo>
                      <a:pt x="723" y="2985"/>
                    </a:lnTo>
                    <a:lnTo>
                      <a:pt x="714" y="2962"/>
                    </a:lnTo>
                    <a:lnTo>
                      <a:pt x="710" y="2933"/>
                    </a:lnTo>
                    <a:lnTo>
                      <a:pt x="667" y="2933"/>
                    </a:lnTo>
                    <a:lnTo>
                      <a:pt x="662" y="2962"/>
                    </a:lnTo>
                    <a:lnTo>
                      <a:pt x="654" y="2985"/>
                    </a:lnTo>
                    <a:lnTo>
                      <a:pt x="640" y="3003"/>
                    </a:lnTo>
                    <a:lnTo>
                      <a:pt x="625" y="3018"/>
                    </a:lnTo>
                    <a:lnTo>
                      <a:pt x="606" y="3029"/>
                    </a:lnTo>
                    <a:lnTo>
                      <a:pt x="585" y="3036"/>
                    </a:lnTo>
                    <a:lnTo>
                      <a:pt x="562" y="3040"/>
                    </a:lnTo>
                    <a:lnTo>
                      <a:pt x="538" y="3041"/>
                    </a:lnTo>
                    <a:lnTo>
                      <a:pt x="513" y="3040"/>
                    </a:lnTo>
                    <a:lnTo>
                      <a:pt x="490" y="3036"/>
                    </a:lnTo>
                    <a:lnTo>
                      <a:pt x="468" y="3028"/>
                    </a:lnTo>
                    <a:lnTo>
                      <a:pt x="449" y="3017"/>
                    </a:lnTo>
                    <a:lnTo>
                      <a:pt x="434" y="3002"/>
                    </a:lnTo>
                    <a:lnTo>
                      <a:pt x="421" y="2982"/>
                    </a:lnTo>
                    <a:lnTo>
                      <a:pt x="412" y="2959"/>
                    </a:lnTo>
                    <a:lnTo>
                      <a:pt x="407" y="2931"/>
                    </a:lnTo>
                    <a:lnTo>
                      <a:pt x="406" y="1879"/>
                    </a:lnTo>
                    <a:lnTo>
                      <a:pt x="0" y="1881"/>
                    </a:lnTo>
                    <a:lnTo>
                      <a:pt x="277" y="1014"/>
                    </a:lnTo>
                    <a:lnTo>
                      <a:pt x="233" y="991"/>
                    </a:lnTo>
                    <a:lnTo>
                      <a:pt x="191" y="967"/>
                    </a:lnTo>
                    <a:lnTo>
                      <a:pt x="151" y="943"/>
                    </a:lnTo>
                    <a:lnTo>
                      <a:pt x="114" y="917"/>
                    </a:lnTo>
                    <a:lnTo>
                      <a:pt x="80" y="890"/>
                    </a:lnTo>
                    <a:lnTo>
                      <a:pt x="51" y="864"/>
                    </a:lnTo>
                    <a:lnTo>
                      <a:pt x="29" y="839"/>
                    </a:lnTo>
                    <a:lnTo>
                      <a:pt x="12" y="813"/>
                    </a:lnTo>
                    <a:lnTo>
                      <a:pt x="2" y="789"/>
                    </a:lnTo>
                    <a:lnTo>
                      <a:pt x="0" y="769"/>
                    </a:lnTo>
                    <a:lnTo>
                      <a:pt x="0" y="745"/>
                    </a:lnTo>
                    <a:lnTo>
                      <a:pt x="2" y="716"/>
                    </a:lnTo>
                    <a:lnTo>
                      <a:pt x="6" y="685"/>
                    </a:lnTo>
                    <a:lnTo>
                      <a:pt x="12" y="649"/>
                    </a:lnTo>
                    <a:lnTo>
                      <a:pt x="19" y="611"/>
                    </a:lnTo>
                    <a:lnTo>
                      <a:pt x="27" y="572"/>
                    </a:lnTo>
                    <a:lnTo>
                      <a:pt x="36" y="531"/>
                    </a:lnTo>
                    <a:lnTo>
                      <a:pt x="47" y="490"/>
                    </a:lnTo>
                    <a:lnTo>
                      <a:pt x="56" y="449"/>
                    </a:lnTo>
                    <a:lnTo>
                      <a:pt x="67" y="409"/>
                    </a:lnTo>
                    <a:lnTo>
                      <a:pt x="78" y="370"/>
                    </a:lnTo>
                    <a:lnTo>
                      <a:pt x="87" y="333"/>
                    </a:lnTo>
                    <a:lnTo>
                      <a:pt x="97" y="300"/>
                    </a:lnTo>
                    <a:lnTo>
                      <a:pt x="105" y="270"/>
                    </a:lnTo>
                    <a:lnTo>
                      <a:pt x="114" y="244"/>
                    </a:lnTo>
                    <a:lnTo>
                      <a:pt x="119" y="222"/>
                    </a:lnTo>
                    <a:lnTo>
                      <a:pt x="124" y="206"/>
                    </a:lnTo>
                    <a:lnTo>
                      <a:pt x="128" y="195"/>
                    </a:lnTo>
                    <a:lnTo>
                      <a:pt x="129" y="191"/>
                    </a:lnTo>
                    <a:lnTo>
                      <a:pt x="134" y="175"/>
                    </a:lnTo>
                    <a:lnTo>
                      <a:pt x="142" y="158"/>
                    </a:lnTo>
                    <a:lnTo>
                      <a:pt x="152" y="140"/>
                    </a:lnTo>
                    <a:lnTo>
                      <a:pt x="164" y="121"/>
                    </a:lnTo>
                    <a:lnTo>
                      <a:pt x="179" y="102"/>
                    </a:lnTo>
                    <a:lnTo>
                      <a:pt x="196" y="83"/>
                    </a:lnTo>
                    <a:lnTo>
                      <a:pt x="217" y="65"/>
                    </a:lnTo>
                    <a:lnTo>
                      <a:pt x="241" y="49"/>
                    </a:lnTo>
                    <a:lnTo>
                      <a:pt x="268" y="34"/>
                    </a:lnTo>
                    <a:lnTo>
                      <a:pt x="299" y="21"/>
                    </a:lnTo>
                    <a:lnTo>
                      <a:pt x="333" y="11"/>
                    </a:lnTo>
                    <a:lnTo>
                      <a:pt x="370" y="5"/>
                    </a:lnTo>
                    <a:lnTo>
                      <a:pt x="413" y="1"/>
                    </a:lnTo>
                    <a:lnTo>
                      <a:pt x="459" y="1"/>
                    </a:lnTo>
                    <a:lnTo>
                      <a:pt x="91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28" name="Rectangle 27"/>
            <p:cNvSpPr/>
            <p:nvPr/>
          </p:nvSpPr>
          <p:spPr>
            <a:xfrm>
              <a:off x="4688561" y="3903137"/>
              <a:ext cx="2250917" cy="600164"/>
            </a:xfrm>
            <a:prstGeom prst="rect">
              <a:avLst/>
            </a:prstGeom>
          </p:spPr>
          <p:txBody>
            <a:bodyPr wrap="square">
              <a:spAutoFit/>
            </a:bodyPr>
            <a:lstStyle/>
            <a:p>
              <a:r>
                <a:rPr lang="en-US" sz="3300" b="1" spc="-113" dirty="0">
                  <a:solidFill>
                    <a:srgbClr val="2E75B6"/>
                  </a:solidFill>
                  <a:latin typeface="Arial" panose="020B0604020202020204" pitchFamily="34" charset="0"/>
                  <a:cs typeface="Arial" panose="020B0604020202020204" pitchFamily="34" charset="0"/>
                </a:rPr>
                <a:t>45</a:t>
              </a:r>
              <a:r>
                <a:rPr lang="en-US" sz="3300" b="1" spc="-113" baseline="30000" dirty="0">
                  <a:solidFill>
                    <a:srgbClr val="2E75B6"/>
                  </a:solidFill>
                  <a:latin typeface="Arial" panose="020B0604020202020204" pitchFamily="34" charset="0"/>
                  <a:cs typeface="Arial" panose="020B0604020202020204" pitchFamily="34" charset="0"/>
                </a:rPr>
                <a:t>%</a:t>
              </a:r>
              <a:endParaRPr lang="en-US" sz="3300" b="1" baseline="30000" dirty="0">
                <a:solidFill>
                  <a:srgbClr val="2E75B6"/>
                </a:solidFill>
              </a:endParaRPr>
            </a:p>
          </p:txBody>
        </p:sp>
        <p:sp>
          <p:nvSpPr>
            <p:cNvPr id="29" name="Rectangle 28"/>
            <p:cNvSpPr/>
            <p:nvPr/>
          </p:nvSpPr>
          <p:spPr>
            <a:xfrm>
              <a:off x="4666487" y="4890374"/>
              <a:ext cx="2250917" cy="600164"/>
            </a:xfrm>
            <a:prstGeom prst="rect">
              <a:avLst/>
            </a:prstGeom>
          </p:spPr>
          <p:txBody>
            <a:bodyPr wrap="square">
              <a:spAutoFit/>
            </a:bodyPr>
            <a:lstStyle/>
            <a:p>
              <a:r>
                <a:rPr lang="en-US" sz="3300" b="1" spc="-113" dirty="0">
                  <a:solidFill>
                    <a:srgbClr val="FFC000"/>
                  </a:solidFill>
                  <a:latin typeface="Arial" panose="020B0604020202020204" pitchFamily="34" charset="0"/>
                  <a:cs typeface="Arial" panose="020B0604020202020204" pitchFamily="34" charset="0"/>
                </a:rPr>
                <a:t>55</a:t>
              </a:r>
              <a:r>
                <a:rPr lang="en-US" sz="3300" b="1" spc="-113" baseline="30000" dirty="0">
                  <a:solidFill>
                    <a:srgbClr val="FFC000"/>
                  </a:solidFill>
                  <a:latin typeface="Arial" panose="020B0604020202020204" pitchFamily="34" charset="0"/>
                  <a:cs typeface="Arial" panose="020B0604020202020204" pitchFamily="34" charset="0"/>
                </a:rPr>
                <a:t>%</a:t>
              </a:r>
              <a:endParaRPr lang="en-US" sz="3300" b="1" baseline="30000" dirty="0">
                <a:solidFill>
                  <a:srgbClr val="FFC000"/>
                </a:solidFill>
              </a:endParaRPr>
            </a:p>
          </p:txBody>
        </p:sp>
        <p:sp>
          <p:nvSpPr>
            <p:cNvPr id="30" name="Rectangle 29"/>
            <p:cNvSpPr/>
            <p:nvPr/>
          </p:nvSpPr>
          <p:spPr>
            <a:xfrm>
              <a:off x="4688561" y="4341853"/>
              <a:ext cx="2250917" cy="507831"/>
            </a:xfrm>
            <a:prstGeom prst="rect">
              <a:avLst/>
            </a:prstGeom>
          </p:spPr>
          <p:txBody>
            <a:bodyPr wrap="square">
              <a:spAutoFit/>
            </a:bodyPr>
            <a:lstStyle/>
            <a:p>
              <a:r>
                <a:rPr lang="en-US" sz="1350" spc="-113" dirty="0" err="1">
                  <a:solidFill>
                    <a:schemeClr val="tx1">
                      <a:lumMod val="65000"/>
                      <a:lumOff val="35000"/>
                    </a:schemeClr>
                  </a:solidFill>
                  <a:latin typeface="Arial" panose="020B0604020202020204" pitchFamily="34" charset="0"/>
                  <a:cs typeface="Arial" panose="020B0604020202020204" pitchFamily="34" charset="0"/>
                </a:rPr>
                <a:t>Peserta</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didik</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berjenis</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kelamin</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laki-laki</a:t>
              </a:r>
              <a:endParaRPr lang="en-US" sz="1350" dirty="0">
                <a:solidFill>
                  <a:schemeClr val="tx1">
                    <a:lumMod val="65000"/>
                    <a:lumOff val="35000"/>
                  </a:schemeClr>
                </a:solidFill>
              </a:endParaRPr>
            </a:p>
          </p:txBody>
        </p:sp>
        <p:sp>
          <p:nvSpPr>
            <p:cNvPr id="31" name="Rectangle 30"/>
            <p:cNvSpPr/>
            <p:nvPr/>
          </p:nvSpPr>
          <p:spPr>
            <a:xfrm>
              <a:off x="4666487" y="5357332"/>
              <a:ext cx="2250917" cy="507831"/>
            </a:xfrm>
            <a:prstGeom prst="rect">
              <a:avLst/>
            </a:prstGeom>
          </p:spPr>
          <p:txBody>
            <a:bodyPr wrap="square">
              <a:spAutoFit/>
            </a:bodyPr>
            <a:lstStyle/>
            <a:p>
              <a:r>
                <a:rPr lang="en-US" sz="1350" spc="-113" dirty="0" err="1">
                  <a:solidFill>
                    <a:schemeClr val="tx1">
                      <a:lumMod val="65000"/>
                      <a:lumOff val="35000"/>
                    </a:schemeClr>
                  </a:solidFill>
                  <a:latin typeface="Arial" panose="020B0604020202020204" pitchFamily="34" charset="0"/>
                  <a:cs typeface="Arial" panose="020B0604020202020204" pitchFamily="34" charset="0"/>
                </a:rPr>
                <a:t>Peserta</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didik</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berjenis</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kelamin</a:t>
              </a:r>
              <a:r>
                <a:rPr lang="en-US" sz="1350" spc="-113" dirty="0">
                  <a:solidFill>
                    <a:schemeClr val="tx1">
                      <a:lumMod val="65000"/>
                      <a:lumOff val="35000"/>
                    </a:schemeClr>
                  </a:solidFill>
                  <a:latin typeface="Arial" panose="020B0604020202020204" pitchFamily="34" charset="0"/>
                  <a:cs typeface="Arial" panose="020B0604020202020204" pitchFamily="34" charset="0"/>
                </a:rPr>
                <a:t> </a:t>
              </a:r>
              <a:r>
                <a:rPr lang="en-US" sz="1350" spc="-113" dirty="0" err="1">
                  <a:solidFill>
                    <a:schemeClr val="tx1">
                      <a:lumMod val="65000"/>
                      <a:lumOff val="35000"/>
                    </a:schemeClr>
                  </a:solidFill>
                  <a:latin typeface="Arial" panose="020B0604020202020204" pitchFamily="34" charset="0"/>
                  <a:cs typeface="Arial" panose="020B0604020202020204" pitchFamily="34" charset="0"/>
                </a:rPr>
                <a:t>perempuan</a:t>
              </a:r>
              <a:endParaRPr lang="en-US" sz="1350" dirty="0">
                <a:solidFill>
                  <a:schemeClr val="tx1">
                    <a:lumMod val="65000"/>
                    <a:lumOff val="35000"/>
                  </a:schemeClr>
                </a:solidFill>
              </a:endParaRPr>
            </a:p>
          </p:txBody>
        </p:sp>
        <p:pic>
          <p:nvPicPr>
            <p:cNvPr id="32" name="Picture 31"/>
            <p:cNvPicPr>
              <a:picLocks noChangeAspect="1"/>
            </p:cNvPicPr>
            <p:nvPr/>
          </p:nvPicPr>
          <p:blipFill>
            <a:blip r:embed="rId5"/>
            <a:stretch>
              <a:fillRect/>
            </a:stretch>
          </p:blipFill>
          <p:spPr>
            <a:xfrm>
              <a:off x="4157775" y="1302022"/>
              <a:ext cx="2633700" cy="2057579"/>
            </a:xfrm>
            <a:prstGeom prst="rect">
              <a:avLst/>
            </a:prstGeom>
          </p:spPr>
        </p:pic>
        <p:pic>
          <p:nvPicPr>
            <p:cNvPr id="33" name="Picture 32"/>
            <p:cNvPicPr>
              <a:picLocks noChangeAspect="1"/>
            </p:cNvPicPr>
            <p:nvPr/>
          </p:nvPicPr>
          <p:blipFill>
            <a:blip r:embed="rId6"/>
            <a:stretch>
              <a:fillRect/>
            </a:stretch>
          </p:blipFill>
          <p:spPr>
            <a:xfrm>
              <a:off x="6878797" y="3941470"/>
              <a:ext cx="3479594" cy="1920407"/>
            </a:xfrm>
            <a:prstGeom prst="rect">
              <a:avLst/>
            </a:prstGeom>
          </p:spPr>
        </p:pic>
      </p:grpSp>
    </p:spTree>
    <p:extLst>
      <p:ext uri="{BB962C8B-B14F-4D97-AF65-F5344CB8AC3E}">
        <p14:creationId xmlns:p14="http://schemas.microsoft.com/office/powerpoint/2010/main" val="4292542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Profil</a:t>
            </a:r>
            <a:r>
              <a:rPr lang="en-US" sz="2400" b="1" dirty="0" smtClean="0">
                <a:solidFill>
                  <a:schemeClr val="bg1"/>
                </a:solidFill>
              </a:rPr>
              <a:t> </a:t>
            </a:r>
            <a:r>
              <a:rPr lang="en-US" sz="2400" b="1" dirty="0" err="1" smtClean="0">
                <a:solidFill>
                  <a:srgbClr val="FFFF00"/>
                </a:solidFill>
              </a:rPr>
              <a:t>Rombongan</a:t>
            </a:r>
            <a:r>
              <a:rPr lang="en-US" sz="2400" b="1" dirty="0" smtClean="0">
                <a:solidFill>
                  <a:srgbClr val="FFFF00"/>
                </a:solidFill>
              </a:rPr>
              <a:t> </a:t>
            </a:r>
            <a:r>
              <a:rPr lang="en-US" sz="2400" b="1" dirty="0" err="1" smtClean="0">
                <a:solidFill>
                  <a:srgbClr val="FFFF00"/>
                </a:solidFill>
              </a:rPr>
              <a:t>Belajar</a:t>
            </a:r>
            <a:r>
              <a:rPr lang="en-US" sz="2400" b="1" dirty="0" smtClean="0">
                <a:solidFill>
                  <a:srgbClr val="FFFF00"/>
                </a:solidFill>
              </a:rPr>
              <a:t> </a:t>
            </a:r>
            <a:r>
              <a:rPr lang="en-US" sz="2400" b="1" dirty="0" smtClean="0">
                <a:solidFill>
                  <a:schemeClr val="bg1"/>
                </a:solidFill>
              </a:rPr>
              <a:t>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777921" y="1125207"/>
            <a:ext cx="10713493" cy="4776538"/>
            <a:chOff x="1494760" y="1125207"/>
            <a:chExt cx="8874716" cy="4776538"/>
          </a:xfrm>
        </p:grpSpPr>
        <p:sp>
          <p:nvSpPr>
            <p:cNvPr id="6" name="Freeform 5"/>
            <p:cNvSpPr>
              <a:spLocks/>
            </p:cNvSpPr>
            <p:nvPr/>
          </p:nvSpPr>
          <p:spPr bwMode="auto">
            <a:xfrm>
              <a:off x="7760121" y="4837910"/>
              <a:ext cx="940093" cy="499176"/>
            </a:xfrm>
            <a:custGeom>
              <a:avLst/>
              <a:gdLst>
                <a:gd name="T0" fmla="*/ 659 w 659"/>
                <a:gd name="T1" fmla="*/ 364 h 364"/>
                <a:gd name="T2" fmla="*/ 0 w 659"/>
                <a:gd name="T3" fmla="*/ 364 h 364"/>
                <a:gd name="T4" fmla="*/ 51 w 659"/>
                <a:gd name="T5" fmla="*/ 0 h 364"/>
                <a:gd name="T6" fmla="*/ 612 w 659"/>
                <a:gd name="T7" fmla="*/ 0 h 364"/>
                <a:gd name="T8" fmla="*/ 659 w 659"/>
                <a:gd name="T9" fmla="*/ 364 h 364"/>
              </a:gdLst>
              <a:ahLst/>
              <a:cxnLst>
                <a:cxn ang="0">
                  <a:pos x="T0" y="T1"/>
                </a:cxn>
                <a:cxn ang="0">
                  <a:pos x="T2" y="T3"/>
                </a:cxn>
                <a:cxn ang="0">
                  <a:pos x="T4" y="T5"/>
                </a:cxn>
                <a:cxn ang="0">
                  <a:pos x="T6" y="T7"/>
                </a:cxn>
                <a:cxn ang="0">
                  <a:pos x="T8" y="T9"/>
                </a:cxn>
              </a:cxnLst>
              <a:rect l="0" t="0" r="r" b="b"/>
              <a:pathLst>
                <a:path w="659" h="364">
                  <a:moveTo>
                    <a:pt x="659" y="364"/>
                  </a:moveTo>
                  <a:lnTo>
                    <a:pt x="0" y="364"/>
                  </a:lnTo>
                  <a:lnTo>
                    <a:pt x="51" y="0"/>
                  </a:lnTo>
                  <a:lnTo>
                    <a:pt x="612" y="0"/>
                  </a:lnTo>
                  <a:lnTo>
                    <a:pt x="659" y="364"/>
                  </a:lnTo>
                  <a:close/>
                </a:path>
              </a:pathLst>
            </a:custGeom>
            <a:solidFill>
              <a:srgbClr val="D3D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algn="ctr"/>
              <a:endParaRPr lang="en-US" sz="900">
                <a:solidFill>
                  <a:prstClr val="black"/>
                </a:solidFill>
                <a:latin typeface="Arial" panose="020B0604020202020204" pitchFamily="34" charset="0"/>
                <a:cs typeface="Arial" panose="020B0604020202020204" pitchFamily="34" charset="0"/>
              </a:endParaRPr>
            </a:p>
          </p:txBody>
        </p:sp>
        <p:sp>
          <p:nvSpPr>
            <p:cNvPr id="7" name="Freeform 6"/>
            <p:cNvSpPr>
              <a:spLocks/>
            </p:cNvSpPr>
            <p:nvPr/>
          </p:nvSpPr>
          <p:spPr bwMode="auto">
            <a:xfrm>
              <a:off x="7692670" y="5318313"/>
              <a:ext cx="1074993" cy="128909"/>
            </a:xfrm>
            <a:custGeom>
              <a:avLst/>
              <a:gdLst>
                <a:gd name="T0" fmla="*/ 758 w 772"/>
                <a:gd name="T1" fmla="*/ 96 h 96"/>
                <a:gd name="T2" fmla="*/ 12 w 772"/>
                <a:gd name="T3" fmla="*/ 96 h 96"/>
                <a:gd name="T4" fmla="*/ 0 w 772"/>
                <a:gd name="T5" fmla="*/ 84 h 96"/>
                <a:gd name="T6" fmla="*/ 2 w 772"/>
                <a:gd name="T7" fmla="*/ 78 h 96"/>
                <a:gd name="T8" fmla="*/ 48 w 772"/>
                <a:gd name="T9" fmla="*/ 5 h 96"/>
                <a:gd name="T10" fmla="*/ 58 w 772"/>
                <a:gd name="T11" fmla="*/ 0 h 96"/>
                <a:gd name="T12" fmla="*/ 715 w 772"/>
                <a:gd name="T13" fmla="*/ 0 h 96"/>
                <a:gd name="T14" fmla="*/ 725 w 772"/>
                <a:gd name="T15" fmla="*/ 6 h 96"/>
                <a:gd name="T16" fmla="*/ 768 w 772"/>
                <a:gd name="T17" fmla="*/ 78 h 96"/>
                <a:gd name="T18" fmla="*/ 764 w 772"/>
                <a:gd name="T19" fmla="*/ 95 h 96"/>
                <a:gd name="T20" fmla="*/ 758 w 772"/>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2" h="96">
                  <a:moveTo>
                    <a:pt x="758" y="96"/>
                  </a:moveTo>
                  <a:cubicBezTo>
                    <a:pt x="12" y="96"/>
                    <a:pt x="12" y="96"/>
                    <a:pt x="12" y="96"/>
                  </a:cubicBezTo>
                  <a:cubicBezTo>
                    <a:pt x="5" y="96"/>
                    <a:pt x="0" y="91"/>
                    <a:pt x="0" y="84"/>
                  </a:cubicBezTo>
                  <a:cubicBezTo>
                    <a:pt x="0" y="82"/>
                    <a:pt x="0" y="80"/>
                    <a:pt x="2" y="78"/>
                  </a:cubicBezTo>
                  <a:cubicBezTo>
                    <a:pt x="48" y="5"/>
                    <a:pt x="48" y="5"/>
                    <a:pt x="48" y="5"/>
                  </a:cubicBezTo>
                  <a:cubicBezTo>
                    <a:pt x="50" y="2"/>
                    <a:pt x="54" y="0"/>
                    <a:pt x="58" y="0"/>
                  </a:cubicBezTo>
                  <a:cubicBezTo>
                    <a:pt x="715" y="0"/>
                    <a:pt x="715" y="0"/>
                    <a:pt x="715" y="0"/>
                  </a:cubicBezTo>
                  <a:cubicBezTo>
                    <a:pt x="719" y="0"/>
                    <a:pt x="723" y="2"/>
                    <a:pt x="725" y="6"/>
                  </a:cubicBezTo>
                  <a:cubicBezTo>
                    <a:pt x="768" y="78"/>
                    <a:pt x="768" y="78"/>
                    <a:pt x="768" y="78"/>
                  </a:cubicBezTo>
                  <a:cubicBezTo>
                    <a:pt x="772" y="84"/>
                    <a:pt x="770" y="91"/>
                    <a:pt x="764" y="95"/>
                  </a:cubicBezTo>
                  <a:cubicBezTo>
                    <a:pt x="762" y="96"/>
                    <a:pt x="760" y="96"/>
                    <a:pt x="758" y="96"/>
                  </a:cubicBezTo>
                  <a:close/>
                </a:path>
              </a:pathLst>
            </a:custGeom>
            <a:solidFill>
              <a:srgbClr val="BFB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algn="ctr"/>
              <a:endParaRPr lang="en-US" sz="900">
                <a:solidFill>
                  <a:prstClr val="black"/>
                </a:solidFill>
                <a:latin typeface="Arial" panose="020B0604020202020204" pitchFamily="34" charset="0"/>
                <a:cs typeface="Arial" panose="020B0604020202020204" pitchFamily="34" charset="0"/>
              </a:endParaRPr>
            </a:p>
          </p:txBody>
        </p:sp>
        <p:sp>
          <p:nvSpPr>
            <p:cNvPr id="8" name="Freeform 7"/>
            <p:cNvSpPr>
              <a:spLocks/>
            </p:cNvSpPr>
            <p:nvPr/>
          </p:nvSpPr>
          <p:spPr bwMode="auto">
            <a:xfrm>
              <a:off x="6027343" y="1946213"/>
              <a:ext cx="4342133" cy="2891699"/>
            </a:xfrm>
            <a:custGeom>
              <a:avLst/>
              <a:gdLst>
                <a:gd name="T0" fmla="*/ 3056 w 3114"/>
                <a:gd name="T1" fmla="*/ 0 h 1928"/>
                <a:gd name="T2" fmla="*/ 56 w 3114"/>
                <a:gd name="T3" fmla="*/ 0 h 1928"/>
                <a:gd name="T4" fmla="*/ 0 w 3114"/>
                <a:gd name="T5" fmla="*/ 56 h 1928"/>
                <a:gd name="T6" fmla="*/ 0 w 3114"/>
                <a:gd name="T7" fmla="*/ 1928 h 1928"/>
                <a:gd name="T8" fmla="*/ 3114 w 3114"/>
                <a:gd name="T9" fmla="*/ 1928 h 1928"/>
                <a:gd name="T10" fmla="*/ 3112 w 3114"/>
                <a:gd name="T11" fmla="*/ 56 h 1928"/>
                <a:gd name="T12" fmla="*/ 3056 w 3114"/>
                <a:gd name="T13" fmla="*/ 0 h 1928"/>
              </a:gdLst>
              <a:ahLst/>
              <a:cxnLst>
                <a:cxn ang="0">
                  <a:pos x="T0" y="T1"/>
                </a:cxn>
                <a:cxn ang="0">
                  <a:pos x="T2" y="T3"/>
                </a:cxn>
                <a:cxn ang="0">
                  <a:pos x="T4" y="T5"/>
                </a:cxn>
                <a:cxn ang="0">
                  <a:pos x="T6" y="T7"/>
                </a:cxn>
                <a:cxn ang="0">
                  <a:pos x="T8" y="T9"/>
                </a:cxn>
                <a:cxn ang="0">
                  <a:pos x="T10" y="T11"/>
                </a:cxn>
                <a:cxn ang="0">
                  <a:pos x="T12" y="T13"/>
                </a:cxn>
              </a:cxnLst>
              <a:rect l="0" t="0" r="r" b="b"/>
              <a:pathLst>
                <a:path w="3114" h="1928">
                  <a:moveTo>
                    <a:pt x="3056" y="0"/>
                  </a:moveTo>
                  <a:cubicBezTo>
                    <a:pt x="56" y="0"/>
                    <a:pt x="56" y="0"/>
                    <a:pt x="56" y="0"/>
                  </a:cubicBezTo>
                  <a:cubicBezTo>
                    <a:pt x="25" y="0"/>
                    <a:pt x="0" y="26"/>
                    <a:pt x="0" y="56"/>
                  </a:cubicBezTo>
                  <a:cubicBezTo>
                    <a:pt x="0" y="56"/>
                    <a:pt x="0" y="1910"/>
                    <a:pt x="0" y="1928"/>
                  </a:cubicBezTo>
                  <a:cubicBezTo>
                    <a:pt x="3114" y="1928"/>
                    <a:pt x="3114" y="1928"/>
                    <a:pt x="3114" y="1928"/>
                  </a:cubicBezTo>
                  <a:cubicBezTo>
                    <a:pt x="3114" y="1896"/>
                    <a:pt x="3112" y="56"/>
                    <a:pt x="3112" y="56"/>
                  </a:cubicBezTo>
                  <a:cubicBezTo>
                    <a:pt x="3112" y="26"/>
                    <a:pt x="3087" y="0"/>
                    <a:pt x="305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algn="ctr"/>
              <a:endParaRPr lang="en-US" sz="900">
                <a:solidFill>
                  <a:prstClr val="black"/>
                </a:solidFill>
                <a:latin typeface="Arial" panose="020B0604020202020204" pitchFamily="34" charset="0"/>
                <a:cs typeface="Arial" panose="020B0604020202020204" pitchFamily="34" charset="0"/>
              </a:endParaRPr>
            </a:p>
          </p:txBody>
        </p:sp>
        <p:sp>
          <p:nvSpPr>
            <p:cNvPr id="9" name="Freeform 9"/>
            <p:cNvSpPr>
              <a:spLocks/>
            </p:cNvSpPr>
            <p:nvPr/>
          </p:nvSpPr>
          <p:spPr bwMode="auto">
            <a:xfrm>
              <a:off x="6027342" y="4513938"/>
              <a:ext cx="4342133" cy="329126"/>
            </a:xfrm>
            <a:custGeom>
              <a:avLst/>
              <a:gdLst>
                <a:gd name="T0" fmla="*/ 3061 w 3114"/>
                <a:gd name="T1" fmla="*/ 246 h 246"/>
                <a:gd name="T2" fmla="*/ 56 w 3114"/>
                <a:gd name="T3" fmla="*/ 246 h 246"/>
                <a:gd name="T4" fmla="*/ 0 w 3114"/>
                <a:gd name="T5" fmla="*/ 190 h 246"/>
                <a:gd name="T6" fmla="*/ 0 w 3114"/>
                <a:gd name="T7" fmla="*/ 0 h 246"/>
                <a:gd name="T8" fmla="*/ 3114 w 3114"/>
                <a:gd name="T9" fmla="*/ 0 h 246"/>
                <a:gd name="T10" fmla="*/ 3114 w 3114"/>
                <a:gd name="T11" fmla="*/ 190 h 246"/>
                <a:gd name="T12" fmla="*/ 3061 w 3114"/>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3114" h="246">
                  <a:moveTo>
                    <a:pt x="3061" y="246"/>
                  </a:moveTo>
                  <a:cubicBezTo>
                    <a:pt x="56" y="246"/>
                    <a:pt x="56" y="246"/>
                    <a:pt x="56" y="246"/>
                  </a:cubicBezTo>
                  <a:cubicBezTo>
                    <a:pt x="25" y="246"/>
                    <a:pt x="0" y="221"/>
                    <a:pt x="0" y="190"/>
                  </a:cubicBezTo>
                  <a:cubicBezTo>
                    <a:pt x="0" y="190"/>
                    <a:pt x="0" y="6"/>
                    <a:pt x="0" y="0"/>
                  </a:cubicBezTo>
                  <a:cubicBezTo>
                    <a:pt x="3114" y="0"/>
                    <a:pt x="3114" y="0"/>
                    <a:pt x="3114" y="0"/>
                  </a:cubicBezTo>
                  <a:cubicBezTo>
                    <a:pt x="3114" y="3"/>
                    <a:pt x="3114" y="190"/>
                    <a:pt x="3114" y="190"/>
                  </a:cubicBezTo>
                  <a:cubicBezTo>
                    <a:pt x="3114" y="221"/>
                    <a:pt x="3092" y="246"/>
                    <a:pt x="3061" y="246"/>
                  </a:cubicBezTo>
                  <a:close/>
                </a:path>
              </a:pathLst>
            </a:custGeom>
            <a:solidFill>
              <a:srgbClr val="EBEA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4" tIns="34272" rIns="68544" bIns="34272" numCol="1" anchor="t" anchorCtr="0" compatLnSpc="1">
              <a:prstTxWarp prst="textNoShape">
                <a:avLst/>
              </a:prstTxWarp>
            </a:bodyPr>
            <a:lstStyle/>
            <a:p>
              <a:pPr algn="ctr"/>
              <a:endParaRPr lang="en-US" sz="900">
                <a:solidFill>
                  <a:prstClr val="black"/>
                </a:solidFill>
                <a:latin typeface="Arial" panose="020B0604020202020204" pitchFamily="34" charset="0"/>
                <a:cs typeface="Arial" panose="020B0604020202020204" pitchFamily="34" charset="0"/>
              </a:endParaRPr>
            </a:p>
          </p:txBody>
        </p:sp>
        <p:sp>
          <p:nvSpPr>
            <p:cNvPr id="10" name="Freeform 7"/>
            <p:cNvSpPr>
              <a:spLocks/>
            </p:cNvSpPr>
            <p:nvPr/>
          </p:nvSpPr>
          <p:spPr bwMode="auto">
            <a:xfrm>
              <a:off x="6188907" y="2058397"/>
              <a:ext cx="3963836" cy="2267747"/>
            </a:xfrm>
            <a:custGeom>
              <a:avLst/>
              <a:gdLst>
                <a:gd name="T0" fmla="*/ 3056 w 3114"/>
                <a:gd name="T1" fmla="*/ 0 h 1928"/>
                <a:gd name="T2" fmla="*/ 56 w 3114"/>
                <a:gd name="T3" fmla="*/ 0 h 1928"/>
                <a:gd name="T4" fmla="*/ 0 w 3114"/>
                <a:gd name="T5" fmla="*/ 56 h 1928"/>
                <a:gd name="T6" fmla="*/ 0 w 3114"/>
                <a:gd name="T7" fmla="*/ 1928 h 1928"/>
                <a:gd name="T8" fmla="*/ 3114 w 3114"/>
                <a:gd name="T9" fmla="*/ 1928 h 1928"/>
                <a:gd name="T10" fmla="*/ 3112 w 3114"/>
                <a:gd name="T11" fmla="*/ 56 h 1928"/>
                <a:gd name="T12" fmla="*/ 3056 w 3114"/>
                <a:gd name="T13" fmla="*/ 0 h 1928"/>
              </a:gdLst>
              <a:ahLst/>
              <a:cxnLst>
                <a:cxn ang="0">
                  <a:pos x="T0" y="T1"/>
                </a:cxn>
                <a:cxn ang="0">
                  <a:pos x="T2" y="T3"/>
                </a:cxn>
                <a:cxn ang="0">
                  <a:pos x="T4" y="T5"/>
                </a:cxn>
                <a:cxn ang="0">
                  <a:pos x="T6" y="T7"/>
                </a:cxn>
                <a:cxn ang="0">
                  <a:pos x="T8" y="T9"/>
                </a:cxn>
                <a:cxn ang="0">
                  <a:pos x="T10" y="T11"/>
                </a:cxn>
                <a:cxn ang="0">
                  <a:pos x="T12" y="T13"/>
                </a:cxn>
              </a:cxnLst>
              <a:rect l="0" t="0" r="r" b="b"/>
              <a:pathLst>
                <a:path w="3114" h="1928">
                  <a:moveTo>
                    <a:pt x="3056" y="0"/>
                  </a:moveTo>
                  <a:cubicBezTo>
                    <a:pt x="56" y="0"/>
                    <a:pt x="56" y="0"/>
                    <a:pt x="56" y="0"/>
                  </a:cubicBezTo>
                  <a:cubicBezTo>
                    <a:pt x="25" y="0"/>
                    <a:pt x="0" y="26"/>
                    <a:pt x="0" y="56"/>
                  </a:cubicBezTo>
                  <a:cubicBezTo>
                    <a:pt x="0" y="56"/>
                    <a:pt x="0" y="1910"/>
                    <a:pt x="0" y="1928"/>
                  </a:cubicBezTo>
                  <a:cubicBezTo>
                    <a:pt x="3114" y="1928"/>
                    <a:pt x="3114" y="1928"/>
                    <a:pt x="3114" y="1928"/>
                  </a:cubicBezTo>
                  <a:cubicBezTo>
                    <a:pt x="3114" y="1896"/>
                    <a:pt x="3112" y="56"/>
                    <a:pt x="3112" y="56"/>
                  </a:cubicBezTo>
                  <a:cubicBezTo>
                    <a:pt x="3112" y="26"/>
                    <a:pt x="3087" y="0"/>
                    <a:pt x="3056" y="0"/>
                  </a:cubicBezTo>
                  <a:close/>
                </a:path>
              </a:pathLst>
            </a:custGeom>
            <a:solidFill>
              <a:schemeClr val="bg1">
                <a:lumMod val="95000"/>
              </a:schemeClr>
            </a:solidFill>
            <a:ln w="0">
              <a:noFill/>
              <a:prstDash val="solid"/>
              <a:round/>
              <a:headEnd/>
              <a:tailEnd/>
            </a:ln>
            <a:extLst/>
          </p:spPr>
          <p:txBody>
            <a:bodyPr vert="horz" wrap="square" lIns="68562" tIns="34281" rIns="68562" bIns="34281" numCol="1" anchor="t" anchorCtr="0" compatLnSpc="1">
              <a:prstTxWarp prst="textNoShape">
                <a:avLst/>
              </a:prstTxWarp>
            </a:bodyPr>
            <a:lstStyle/>
            <a:p>
              <a:endParaRPr lang="en-US" sz="825">
                <a:solidFill>
                  <a:prstClr val="black"/>
                </a:solidFill>
              </a:endParaRPr>
            </a:p>
          </p:txBody>
        </p:sp>
        <p:sp>
          <p:nvSpPr>
            <p:cNvPr id="11" name="Rectangle 10"/>
            <p:cNvSpPr/>
            <p:nvPr/>
          </p:nvSpPr>
          <p:spPr>
            <a:xfrm>
              <a:off x="5677762" y="2546338"/>
              <a:ext cx="1617317" cy="461665"/>
            </a:xfrm>
            <a:prstGeom prst="rect">
              <a:avLst/>
            </a:prstGeom>
          </p:spPr>
          <p:txBody>
            <a:bodyPr wrap="square">
              <a:spAutoFit/>
            </a:bodyPr>
            <a:lstStyle/>
            <a:p>
              <a:pPr algn="r" defTabSz="685800">
                <a:defRPr/>
              </a:pPr>
              <a:r>
                <a:rPr lang="en-US" sz="1200" dirty="0" err="1">
                  <a:solidFill>
                    <a:prstClr val="black">
                      <a:lumMod val="65000"/>
                      <a:lumOff val="35000"/>
                    </a:prstClr>
                  </a:solidFill>
                  <a:latin typeface="Arial" panose="020B0604020202020204" pitchFamily="34" charset="0"/>
                  <a:cs typeface="Arial" panose="020B0604020202020204" pitchFamily="34" charset="0"/>
                </a:rPr>
                <a:t>Peserta</a:t>
              </a:r>
              <a:r>
                <a:rPr lang="en-US" sz="1200" dirty="0">
                  <a:solidFill>
                    <a:prstClr val="black">
                      <a:lumMod val="65000"/>
                      <a:lumOff val="35000"/>
                    </a:prstClr>
                  </a:solidFill>
                  <a:latin typeface="Arial" panose="020B0604020202020204" pitchFamily="34" charset="0"/>
                  <a:cs typeface="Arial" panose="020B0604020202020204" pitchFamily="34" charset="0"/>
                </a:rPr>
                <a:t> </a:t>
              </a:r>
              <a:r>
                <a:rPr lang="en-US" sz="1200" dirty="0" err="1">
                  <a:solidFill>
                    <a:prstClr val="black">
                      <a:lumMod val="65000"/>
                      <a:lumOff val="35000"/>
                    </a:prstClr>
                  </a:solidFill>
                  <a:latin typeface="Arial" panose="020B0604020202020204" pitchFamily="34" charset="0"/>
                  <a:cs typeface="Arial" panose="020B0604020202020204" pitchFamily="34" charset="0"/>
                </a:rPr>
                <a:t>Didik</a:t>
              </a:r>
              <a:endParaRPr lang="en-US" sz="1200" dirty="0">
                <a:solidFill>
                  <a:prstClr val="black">
                    <a:lumMod val="65000"/>
                    <a:lumOff val="35000"/>
                  </a:prstClr>
                </a:solidFill>
                <a:latin typeface="Arial" panose="020B0604020202020204" pitchFamily="34" charset="0"/>
                <a:cs typeface="Arial" panose="020B0604020202020204" pitchFamily="34" charset="0"/>
              </a:endParaRPr>
            </a:p>
            <a:p>
              <a:pPr algn="r" defTabSz="685800">
                <a:defRPr/>
              </a:pPr>
              <a:r>
                <a:rPr lang="en-US" sz="1200" dirty="0" err="1">
                  <a:solidFill>
                    <a:prstClr val="black">
                      <a:lumMod val="65000"/>
                      <a:lumOff val="35000"/>
                    </a:prstClr>
                  </a:solidFill>
                  <a:latin typeface="Arial" panose="020B0604020202020204" pitchFamily="34" charset="0"/>
                  <a:cs typeface="Arial" panose="020B0604020202020204" pitchFamily="34" charset="0"/>
                </a:rPr>
                <a:t>Mengulang</a:t>
              </a:r>
              <a:endParaRPr lang="en-US" sz="1200" dirty="0">
                <a:solidFill>
                  <a:prstClr val="black"/>
                </a:solidFill>
                <a:latin typeface="Calibri" panose="020F0502020204030204"/>
              </a:endParaRPr>
            </a:p>
          </p:txBody>
        </p:sp>
        <p:sp>
          <p:nvSpPr>
            <p:cNvPr id="12" name="Rectangle 11"/>
            <p:cNvSpPr/>
            <p:nvPr/>
          </p:nvSpPr>
          <p:spPr>
            <a:xfrm>
              <a:off x="5677762" y="3504535"/>
              <a:ext cx="1617317" cy="461665"/>
            </a:xfrm>
            <a:prstGeom prst="rect">
              <a:avLst/>
            </a:prstGeom>
          </p:spPr>
          <p:txBody>
            <a:bodyPr wrap="square">
              <a:spAutoFit/>
            </a:bodyPr>
            <a:lstStyle/>
            <a:p>
              <a:pPr algn="r" defTabSz="685800">
                <a:defRPr/>
              </a:pPr>
              <a:r>
                <a:rPr lang="en-US" sz="1200" dirty="0" err="1">
                  <a:solidFill>
                    <a:prstClr val="black">
                      <a:lumMod val="65000"/>
                      <a:lumOff val="35000"/>
                    </a:prstClr>
                  </a:solidFill>
                  <a:latin typeface="Arial" panose="020B0604020202020204" pitchFamily="34" charset="0"/>
                  <a:cs typeface="Arial" panose="020B0604020202020204" pitchFamily="34" charset="0"/>
                </a:rPr>
                <a:t>Peserta</a:t>
              </a:r>
              <a:r>
                <a:rPr lang="en-US" sz="1200" dirty="0">
                  <a:solidFill>
                    <a:prstClr val="black">
                      <a:lumMod val="65000"/>
                      <a:lumOff val="35000"/>
                    </a:prstClr>
                  </a:solidFill>
                  <a:latin typeface="Arial" panose="020B0604020202020204" pitchFamily="34" charset="0"/>
                  <a:cs typeface="Arial" panose="020B0604020202020204" pitchFamily="34" charset="0"/>
                </a:rPr>
                <a:t> </a:t>
              </a:r>
              <a:r>
                <a:rPr lang="en-US" sz="1200" dirty="0" err="1">
                  <a:solidFill>
                    <a:prstClr val="black">
                      <a:lumMod val="65000"/>
                      <a:lumOff val="35000"/>
                    </a:prstClr>
                  </a:solidFill>
                  <a:latin typeface="Arial" panose="020B0604020202020204" pitchFamily="34" charset="0"/>
                  <a:cs typeface="Arial" panose="020B0604020202020204" pitchFamily="34" charset="0"/>
                </a:rPr>
                <a:t>Didik</a:t>
              </a:r>
              <a:endParaRPr lang="en-US" sz="1200" dirty="0">
                <a:solidFill>
                  <a:prstClr val="black">
                    <a:lumMod val="65000"/>
                    <a:lumOff val="35000"/>
                  </a:prstClr>
                </a:solidFill>
                <a:latin typeface="Arial" panose="020B0604020202020204" pitchFamily="34" charset="0"/>
                <a:cs typeface="Arial" panose="020B0604020202020204" pitchFamily="34" charset="0"/>
              </a:endParaRPr>
            </a:p>
            <a:p>
              <a:pPr algn="r" defTabSz="685800">
                <a:defRPr/>
              </a:pPr>
              <a:r>
                <a:rPr lang="en-US" sz="1200" dirty="0" err="1">
                  <a:solidFill>
                    <a:prstClr val="black">
                      <a:lumMod val="65000"/>
                      <a:lumOff val="35000"/>
                    </a:prstClr>
                  </a:solidFill>
                  <a:latin typeface="Arial" panose="020B0604020202020204" pitchFamily="34" charset="0"/>
                  <a:cs typeface="Arial" panose="020B0604020202020204" pitchFamily="34" charset="0"/>
                </a:rPr>
                <a:t>Putus</a:t>
              </a:r>
              <a:r>
                <a:rPr lang="en-US" sz="1200" dirty="0">
                  <a:solidFill>
                    <a:prstClr val="black">
                      <a:lumMod val="65000"/>
                      <a:lumOff val="35000"/>
                    </a:prstClr>
                  </a:solidFill>
                  <a:latin typeface="Arial" panose="020B0604020202020204" pitchFamily="34" charset="0"/>
                  <a:cs typeface="Arial" panose="020B0604020202020204" pitchFamily="34" charset="0"/>
                </a:rPr>
                <a:t> </a:t>
              </a:r>
              <a:r>
                <a:rPr lang="en-US" sz="1200" dirty="0" err="1">
                  <a:solidFill>
                    <a:prstClr val="black">
                      <a:lumMod val="65000"/>
                      <a:lumOff val="35000"/>
                    </a:prstClr>
                  </a:solidFill>
                  <a:latin typeface="Arial" panose="020B0604020202020204" pitchFamily="34" charset="0"/>
                  <a:cs typeface="Arial" panose="020B0604020202020204" pitchFamily="34" charset="0"/>
                </a:rPr>
                <a:t>Sekolah</a:t>
              </a:r>
              <a:endParaRPr lang="en-US" sz="1200" dirty="0">
                <a:solidFill>
                  <a:prstClr val="black"/>
                </a:solidFill>
                <a:latin typeface="Calibri" panose="020F0502020204030204"/>
              </a:endParaRPr>
            </a:p>
          </p:txBody>
        </p:sp>
        <p:sp>
          <p:nvSpPr>
            <p:cNvPr id="13" name="Quad Arrow 12"/>
            <p:cNvSpPr/>
            <p:nvPr/>
          </p:nvSpPr>
          <p:spPr>
            <a:xfrm>
              <a:off x="7207557" y="2250406"/>
              <a:ext cx="2916266" cy="2044581"/>
            </a:xfrm>
            <a:prstGeom prst="quadArrow">
              <a:avLst>
                <a:gd name="adj1" fmla="val 1890"/>
                <a:gd name="adj2" fmla="val 2828"/>
                <a:gd name="adj3" fmla="val 47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ounded Rectangle 13"/>
            <p:cNvSpPr/>
            <p:nvPr/>
          </p:nvSpPr>
          <p:spPr>
            <a:xfrm>
              <a:off x="7320401" y="2378592"/>
              <a:ext cx="1296342" cy="8202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0.14%</a:t>
              </a:r>
              <a:endParaRPr lang="en-US" sz="1500" b="1"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5.038</a:t>
              </a:r>
            </a:p>
            <a:p>
              <a:r>
                <a:rPr lang="en-US" sz="1350" dirty="0" err="1">
                  <a:latin typeface="Arial" panose="020B0604020202020204" pitchFamily="34" charset="0"/>
                  <a:cs typeface="Arial" panose="020B0604020202020204" pitchFamily="34" charset="0"/>
                </a:rPr>
                <a:t>peserta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didik</a:t>
              </a:r>
              <a:endParaRPr lang="en-US" sz="1350" dirty="0">
                <a:latin typeface="Arial" panose="020B0604020202020204" pitchFamily="34" charset="0"/>
                <a:cs typeface="Arial" panose="020B0604020202020204" pitchFamily="34" charset="0"/>
              </a:endParaRPr>
            </a:p>
          </p:txBody>
        </p:sp>
        <p:sp>
          <p:nvSpPr>
            <p:cNvPr id="15" name="Rounded Rectangle 14"/>
            <p:cNvSpPr/>
            <p:nvPr/>
          </p:nvSpPr>
          <p:spPr>
            <a:xfrm>
              <a:off x="8722112" y="2378592"/>
              <a:ext cx="1296342" cy="8202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0.30%</a:t>
              </a:r>
              <a:endParaRPr lang="en-US" sz="1350" b="1"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3.919</a:t>
              </a:r>
            </a:p>
            <a:p>
              <a:r>
                <a:rPr lang="en-US" sz="1350" dirty="0" err="1">
                  <a:latin typeface="Arial" panose="020B0604020202020204" pitchFamily="34" charset="0"/>
                  <a:cs typeface="Arial" panose="020B0604020202020204" pitchFamily="34" charset="0"/>
                </a:rPr>
                <a:t>peserta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didik</a:t>
              </a:r>
              <a:endParaRPr lang="en-US" sz="1350" dirty="0">
                <a:latin typeface="Arial" panose="020B0604020202020204" pitchFamily="34" charset="0"/>
                <a:cs typeface="Arial" panose="020B0604020202020204" pitchFamily="34" charset="0"/>
              </a:endParaRPr>
            </a:p>
          </p:txBody>
        </p:sp>
        <p:sp>
          <p:nvSpPr>
            <p:cNvPr id="16" name="Rounded Rectangle 15"/>
            <p:cNvSpPr/>
            <p:nvPr/>
          </p:nvSpPr>
          <p:spPr>
            <a:xfrm>
              <a:off x="8722112" y="3336789"/>
              <a:ext cx="1296342" cy="8202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0.28%</a:t>
              </a:r>
            </a:p>
            <a:p>
              <a:r>
                <a:rPr lang="en-US" sz="1500" b="1" dirty="0">
                  <a:latin typeface="Arial" panose="020B0604020202020204" pitchFamily="34" charset="0"/>
                  <a:cs typeface="Arial" panose="020B0604020202020204" pitchFamily="34" charset="0"/>
                </a:rPr>
                <a:t>3.633</a:t>
              </a:r>
            </a:p>
            <a:p>
              <a:r>
                <a:rPr lang="en-US" sz="1350" dirty="0" err="1">
                  <a:latin typeface="Arial" panose="020B0604020202020204" pitchFamily="34" charset="0"/>
                  <a:cs typeface="Arial" panose="020B0604020202020204" pitchFamily="34" charset="0"/>
                </a:rPr>
                <a:t>peserta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didik</a:t>
              </a:r>
              <a:endParaRPr lang="en-US" sz="1350" dirty="0">
                <a:latin typeface="Arial" panose="020B0604020202020204" pitchFamily="34" charset="0"/>
                <a:cs typeface="Arial" panose="020B0604020202020204" pitchFamily="34" charset="0"/>
              </a:endParaRPr>
            </a:p>
          </p:txBody>
        </p:sp>
        <p:sp>
          <p:nvSpPr>
            <p:cNvPr id="17" name="Rounded Rectangle 16"/>
            <p:cNvSpPr/>
            <p:nvPr/>
          </p:nvSpPr>
          <p:spPr>
            <a:xfrm>
              <a:off x="7320401" y="3336789"/>
              <a:ext cx="1296342" cy="8202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0.13%</a:t>
              </a:r>
            </a:p>
            <a:p>
              <a:r>
                <a:rPr lang="en-US" sz="1500" b="1" dirty="0">
                  <a:latin typeface="Arial" panose="020B0604020202020204" pitchFamily="34" charset="0"/>
                  <a:cs typeface="Arial" panose="020B0604020202020204" pitchFamily="34" charset="0"/>
                </a:rPr>
                <a:t>4.456</a:t>
              </a:r>
            </a:p>
            <a:p>
              <a:r>
                <a:rPr lang="en-US" sz="1350" dirty="0" err="1">
                  <a:latin typeface="Arial" panose="020B0604020202020204" pitchFamily="34" charset="0"/>
                  <a:cs typeface="Arial" panose="020B0604020202020204" pitchFamily="34" charset="0"/>
                </a:rPr>
                <a:t>peserta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didik</a:t>
              </a:r>
              <a:endParaRPr lang="en-US" sz="1350" dirty="0">
                <a:latin typeface="Arial" panose="020B0604020202020204" pitchFamily="34" charset="0"/>
                <a:cs typeface="Arial" panose="020B0604020202020204" pitchFamily="34" charset="0"/>
              </a:endParaRPr>
            </a:p>
          </p:txBody>
        </p:sp>
        <p:sp>
          <p:nvSpPr>
            <p:cNvPr id="18" name="Rectangle 17"/>
            <p:cNvSpPr/>
            <p:nvPr/>
          </p:nvSpPr>
          <p:spPr>
            <a:xfrm>
              <a:off x="7123847" y="2064036"/>
              <a:ext cx="1617317" cy="300082"/>
            </a:xfrm>
            <a:prstGeom prst="rect">
              <a:avLst/>
            </a:prstGeom>
          </p:spPr>
          <p:txBody>
            <a:bodyPr wrap="square">
              <a:spAutoFit/>
            </a:bodyPr>
            <a:lstStyle/>
            <a:p>
              <a:pPr algn="ctr" defTabSz="685800">
                <a:defRPr/>
              </a:pPr>
              <a:r>
                <a:rPr lang="en-US" sz="1350" dirty="0">
                  <a:solidFill>
                    <a:prstClr val="black">
                      <a:lumMod val="65000"/>
                      <a:lumOff val="35000"/>
                    </a:prstClr>
                  </a:solidFill>
                  <a:latin typeface="Arial" panose="020B0604020202020204" pitchFamily="34" charset="0"/>
                  <a:cs typeface="Arial" panose="020B0604020202020204" pitchFamily="34" charset="0"/>
                </a:rPr>
                <a:t>SMA </a:t>
              </a:r>
              <a:r>
                <a:rPr lang="en-US" sz="1350" dirty="0" err="1">
                  <a:solidFill>
                    <a:prstClr val="black">
                      <a:lumMod val="65000"/>
                      <a:lumOff val="35000"/>
                    </a:prstClr>
                  </a:solidFill>
                  <a:latin typeface="Arial" panose="020B0604020202020204" pitchFamily="34" charset="0"/>
                  <a:cs typeface="Arial" panose="020B0604020202020204" pitchFamily="34" charset="0"/>
                </a:rPr>
                <a:t>Negeri</a:t>
              </a:r>
              <a:endParaRPr lang="en-US" sz="1350" dirty="0">
                <a:solidFill>
                  <a:prstClr val="black"/>
                </a:solidFill>
                <a:latin typeface="Calibri" panose="020F0502020204030204"/>
              </a:endParaRPr>
            </a:p>
          </p:txBody>
        </p:sp>
        <p:sp>
          <p:nvSpPr>
            <p:cNvPr id="19" name="Rectangle 18"/>
            <p:cNvSpPr/>
            <p:nvPr/>
          </p:nvSpPr>
          <p:spPr>
            <a:xfrm>
              <a:off x="8470439" y="2064036"/>
              <a:ext cx="1617317" cy="300082"/>
            </a:xfrm>
            <a:prstGeom prst="rect">
              <a:avLst/>
            </a:prstGeom>
          </p:spPr>
          <p:txBody>
            <a:bodyPr wrap="square">
              <a:spAutoFit/>
            </a:bodyPr>
            <a:lstStyle/>
            <a:p>
              <a:pPr algn="ctr" defTabSz="685800">
                <a:defRPr/>
              </a:pPr>
              <a:r>
                <a:rPr lang="en-US" sz="1350" dirty="0">
                  <a:solidFill>
                    <a:prstClr val="black">
                      <a:lumMod val="65000"/>
                      <a:lumOff val="35000"/>
                    </a:prstClr>
                  </a:solidFill>
                  <a:latin typeface="Arial" panose="020B0604020202020204" pitchFamily="34" charset="0"/>
                  <a:cs typeface="Arial" panose="020B0604020202020204" pitchFamily="34" charset="0"/>
                </a:rPr>
                <a:t>SMA </a:t>
              </a:r>
              <a:r>
                <a:rPr lang="en-US" sz="1350" dirty="0" err="1">
                  <a:solidFill>
                    <a:prstClr val="black">
                      <a:lumMod val="65000"/>
                      <a:lumOff val="35000"/>
                    </a:prstClr>
                  </a:solidFill>
                  <a:latin typeface="Arial" panose="020B0604020202020204" pitchFamily="34" charset="0"/>
                  <a:cs typeface="Arial" panose="020B0604020202020204" pitchFamily="34" charset="0"/>
                </a:rPr>
                <a:t>Swasta</a:t>
              </a:r>
              <a:endParaRPr lang="en-US" sz="1350" dirty="0">
                <a:solidFill>
                  <a:prstClr val="black"/>
                </a:solidFill>
                <a:latin typeface="Calibri" panose="020F0502020204030204"/>
              </a:endParaRPr>
            </a:p>
          </p:txBody>
        </p:sp>
        <p:sp>
          <p:nvSpPr>
            <p:cNvPr id="20" name="Oval 19"/>
            <p:cNvSpPr/>
            <p:nvPr/>
          </p:nvSpPr>
          <p:spPr>
            <a:xfrm>
              <a:off x="6436742" y="2941078"/>
              <a:ext cx="948296" cy="301814"/>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cs typeface="Arial" panose="020B0604020202020204" pitchFamily="34" charset="0"/>
              </a:endParaRPr>
            </a:p>
          </p:txBody>
        </p:sp>
        <p:sp>
          <p:nvSpPr>
            <p:cNvPr id="21" name="Oval 20"/>
            <p:cNvSpPr/>
            <p:nvPr/>
          </p:nvSpPr>
          <p:spPr>
            <a:xfrm>
              <a:off x="6440008" y="3844842"/>
              <a:ext cx="948296" cy="301814"/>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cs typeface="Arial" panose="020B0604020202020204" pitchFamily="34" charset="0"/>
              </a:endParaRPr>
            </a:p>
          </p:txBody>
        </p:sp>
        <p:sp>
          <p:nvSpPr>
            <p:cNvPr id="22" name="Rectangle 21"/>
            <p:cNvSpPr/>
            <p:nvPr/>
          </p:nvSpPr>
          <p:spPr>
            <a:xfrm>
              <a:off x="4083270" y="4775162"/>
              <a:ext cx="964580" cy="1126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solidFill>
                    <a:prstClr val="white"/>
                  </a:solidFill>
                  <a:latin typeface="Arial" panose="020B0604020202020204" pitchFamily="34" charset="0"/>
                  <a:cs typeface="Arial" panose="020B0604020202020204" pitchFamily="34" charset="0"/>
                </a:rPr>
                <a:t>Kelas</a:t>
              </a:r>
              <a:r>
                <a:rPr lang="en-US" sz="1500" b="1" dirty="0">
                  <a:solidFill>
                    <a:prstClr val="white"/>
                  </a:solidFill>
                  <a:latin typeface="Arial" panose="020B0604020202020204" pitchFamily="34" charset="0"/>
                  <a:cs typeface="Arial" panose="020B0604020202020204" pitchFamily="34" charset="0"/>
                </a:rPr>
                <a:t> XII</a:t>
              </a:r>
            </a:p>
          </p:txBody>
        </p:sp>
        <p:sp>
          <p:nvSpPr>
            <p:cNvPr id="23" name="Oval 22"/>
            <p:cNvSpPr/>
            <p:nvPr/>
          </p:nvSpPr>
          <p:spPr>
            <a:xfrm>
              <a:off x="4101238" y="4668035"/>
              <a:ext cx="948296" cy="301814"/>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cs typeface="Arial" panose="020B0604020202020204" pitchFamily="34" charset="0"/>
              </a:endParaRPr>
            </a:p>
          </p:txBody>
        </p:sp>
        <p:grpSp>
          <p:nvGrpSpPr>
            <p:cNvPr id="24" name="Group 23"/>
            <p:cNvGrpSpPr/>
            <p:nvPr/>
          </p:nvGrpSpPr>
          <p:grpSpPr>
            <a:xfrm>
              <a:off x="4083271" y="4502024"/>
              <a:ext cx="970187" cy="268580"/>
              <a:chOff x="5094288" y="3362325"/>
              <a:chExt cx="2613025" cy="771525"/>
            </a:xfrm>
          </p:grpSpPr>
          <p:sp>
            <p:nvSpPr>
              <p:cNvPr id="56" name="Rectangle 5"/>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latin typeface="Arial" panose="020B0604020202020204" pitchFamily="34" charset="0"/>
                  <a:cs typeface="Arial" panose="020B0604020202020204" pitchFamily="34" charset="0"/>
                </a:endParaRPr>
              </a:p>
            </p:txBody>
          </p:sp>
          <p:sp>
            <p:nvSpPr>
              <p:cNvPr id="57"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latin typeface="Arial" panose="020B0604020202020204" pitchFamily="34" charset="0"/>
                  <a:cs typeface="Arial" panose="020B0604020202020204" pitchFamily="34" charset="0"/>
                </a:endParaRPr>
              </a:p>
            </p:txBody>
          </p:sp>
        </p:grpSp>
        <p:sp>
          <p:nvSpPr>
            <p:cNvPr id="25" name="Oval 24"/>
            <p:cNvSpPr/>
            <p:nvPr/>
          </p:nvSpPr>
          <p:spPr>
            <a:xfrm>
              <a:off x="4083271" y="3944812"/>
              <a:ext cx="1128298" cy="47866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50.320</a:t>
              </a:r>
            </a:p>
          </p:txBody>
        </p:sp>
        <p:sp>
          <p:nvSpPr>
            <p:cNvPr id="26" name="Rectangle 25"/>
            <p:cNvSpPr/>
            <p:nvPr/>
          </p:nvSpPr>
          <p:spPr>
            <a:xfrm>
              <a:off x="2914552" y="5043740"/>
              <a:ext cx="964580" cy="8550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solidFill>
                    <a:prstClr val="white"/>
                  </a:solidFill>
                  <a:latin typeface="Arial" panose="020B0604020202020204" pitchFamily="34" charset="0"/>
                  <a:cs typeface="Arial" panose="020B0604020202020204" pitchFamily="34" charset="0"/>
                </a:rPr>
                <a:t>Kelas</a:t>
              </a:r>
              <a:r>
                <a:rPr lang="en-US" sz="1500" b="1" dirty="0">
                  <a:solidFill>
                    <a:prstClr val="white"/>
                  </a:solidFill>
                  <a:latin typeface="Arial" panose="020B0604020202020204" pitchFamily="34" charset="0"/>
                  <a:cs typeface="Arial" panose="020B0604020202020204" pitchFamily="34" charset="0"/>
                </a:rPr>
                <a:t> XI</a:t>
              </a:r>
            </a:p>
          </p:txBody>
        </p:sp>
        <p:sp>
          <p:nvSpPr>
            <p:cNvPr id="27" name="Oval 26"/>
            <p:cNvSpPr/>
            <p:nvPr/>
          </p:nvSpPr>
          <p:spPr>
            <a:xfrm>
              <a:off x="2943470" y="4930028"/>
              <a:ext cx="867467" cy="301814"/>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cs typeface="Arial" panose="020B0604020202020204" pitchFamily="34" charset="0"/>
              </a:endParaRPr>
            </a:p>
          </p:txBody>
        </p:sp>
        <p:grpSp>
          <p:nvGrpSpPr>
            <p:cNvPr id="28" name="Group 27"/>
            <p:cNvGrpSpPr/>
            <p:nvPr/>
          </p:nvGrpSpPr>
          <p:grpSpPr>
            <a:xfrm>
              <a:off x="2914552" y="4775160"/>
              <a:ext cx="964580" cy="268580"/>
              <a:chOff x="5094288" y="3362325"/>
              <a:chExt cx="2613025" cy="771525"/>
            </a:xfrm>
          </p:grpSpPr>
          <p:sp>
            <p:nvSpPr>
              <p:cNvPr id="54" name="Rectangle 5"/>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latin typeface="Arial" panose="020B0604020202020204" pitchFamily="34" charset="0"/>
                  <a:cs typeface="Arial" panose="020B0604020202020204" pitchFamily="34" charset="0"/>
                </a:endParaRPr>
              </a:p>
            </p:txBody>
          </p:sp>
          <p:sp>
            <p:nvSpPr>
              <p:cNvPr id="55"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latin typeface="Arial" panose="020B0604020202020204" pitchFamily="34" charset="0"/>
                  <a:cs typeface="Arial" panose="020B0604020202020204" pitchFamily="34" charset="0"/>
                </a:endParaRPr>
              </a:p>
            </p:txBody>
          </p:sp>
        </p:grpSp>
        <p:sp>
          <p:nvSpPr>
            <p:cNvPr id="29" name="Oval 28"/>
            <p:cNvSpPr/>
            <p:nvPr/>
          </p:nvSpPr>
          <p:spPr>
            <a:xfrm>
              <a:off x="2874452" y="4219350"/>
              <a:ext cx="1007150" cy="4786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51.854</a:t>
              </a:r>
            </a:p>
          </p:txBody>
        </p:sp>
        <p:sp>
          <p:nvSpPr>
            <p:cNvPr id="30" name="Rectangle 29"/>
            <p:cNvSpPr/>
            <p:nvPr/>
          </p:nvSpPr>
          <p:spPr>
            <a:xfrm>
              <a:off x="1747319" y="5312320"/>
              <a:ext cx="965567" cy="5864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solidFill>
                    <a:prstClr val="white"/>
                  </a:solidFill>
                  <a:latin typeface="Arial" panose="020B0604020202020204" pitchFamily="34" charset="0"/>
                  <a:cs typeface="Arial" panose="020B0604020202020204" pitchFamily="34" charset="0"/>
                </a:rPr>
                <a:t>Kelas</a:t>
              </a:r>
              <a:r>
                <a:rPr lang="en-US" sz="1500" b="1" dirty="0">
                  <a:solidFill>
                    <a:prstClr val="white"/>
                  </a:solidFill>
                  <a:latin typeface="Arial" panose="020B0604020202020204" pitchFamily="34" charset="0"/>
                  <a:cs typeface="Arial" panose="020B0604020202020204" pitchFamily="34" charset="0"/>
                </a:rPr>
                <a:t> X</a:t>
              </a:r>
            </a:p>
          </p:txBody>
        </p:sp>
        <p:sp>
          <p:nvSpPr>
            <p:cNvPr id="31" name="Oval 30"/>
            <p:cNvSpPr/>
            <p:nvPr/>
          </p:nvSpPr>
          <p:spPr>
            <a:xfrm>
              <a:off x="1812875" y="5181309"/>
              <a:ext cx="836951" cy="301814"/>
            </a:xfrm>
            <a:prstGeom prst="ellipse">
              <a:avLst/>
            </a:prstGeom>
            <a:solidFill>
              <a:schemeClr val="tx1">
                <a:alpha val="1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cs typeface="Arial" panose="020B0604020202020204" pitchFamily="34" charset="0"/>
              </a:endParaRPr>
            </a:p>
          </p:txBody>
        </p:sp>
        <p:grpSp>
          <p:nvGrpSpPr>
            <p:cNvPr id="32" name="Group 31"/>
            <p:cNvGrpSpPr/>
            <p:nvPr/>
          </p:nvGrpSpPr>
          <p:grpSpPr>
            <a:xfrm>
              <a:off x="1747319" y="5043739"/>
              <a:ext cx="965567" cy="268580"/>
              <a:chOff x="5094288" y="3362325"/>
              <a:chExt cx="2613025" cy="771525"/>
            </a:xfrm>
          </p:grpSpPr>
          <p:sp>
            <p:nvSpPr>
              <p:cNvPr id="52" name="Rectangle 5"/>
              <p:cNvSpPr>
                <a:spLocks noChangeArrowheads="1"/>
              </p:cNvSpPr>
              <p:nvPr/>
            </p:nvSpPr>
            <p:spPr bwMode="auto">
              <a:xfrm>
                <a:off x="5094288" y="3752850"/>
                <a:ext cx="2613025" cy="381000"/>
              </a:xfrm>
              <a:prstGeom prst="rect">
                <a:avLst/>
              </a:prstGeom>
              <a:gradFill>
                <a:gsLst>
                  <a:gs pos="100000">
                    <a:schemeClr val="bg1">
                      <a:lumMod val="75000"/>
                    </a:schemeClr>
                  </a:gs>
                  <a:gs pos="0">
                    <a:schemeClr val="bg1">
                      <a:lumMod val="50000"/>
                    </a:schemeClr>
                  </a:gs>
                </a:gsLst>
                <a:lin ang="5400000" scaled="1"/>
              </a:gradFill>
              <a:ln w="9525">
                <a:noFill/>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latin typeface="Arial" panose="020B0604020202020204" pitchFamily="34" charset="0"/>
                  <a:cs typeface="Arial" panose="020B0604020202020204" pitchFamily="34" charset="0"/>
                </a:endParaRPr>
              </a:p>
            </p:txBody>
          </p:sp>
          <p:sp>
            <p:nvSpPr>
              <p:cNvPr id="53" name="Freeform 6"/>
              <p:cNvSpPr>
                <a:spLocks/>
              </p:cNvSpPr>
              <p:nvPr/>
            </p:nvSpPr>
            <p:spPr bwMode="auto">
              <a:xfrm>
                <a:off x="5094288" y="3362325"/>
                <a:ext cx="2613025" cy="390525"/>
              </a:xfrm>
              <a:custGeom>
                <a:avLst/>
                <a:gdLst>
                  <a:gd name="T0" fmla="*/ 1406 w 1646"/>
                  <a:gd name="T1" fmla="*/ 0 h 246"/>
                  <a:gd name="T2" fmla="*/ 239 w 1646"/>
                  <a:gd name="T3" fmla="*/ 0 h 246"/>
                  <a:gd name="T4" fmla="*/ 0 w 1646"/>
                  <a:gd name="T5" fmla="*/ 246 h 246"/>
                  <a:gd name="T6" fmla="*/ 1646 w 1646"/>
                  <a:gd name="T7" fmla="*/ 246 h 246"/>
                  <a:gd name="T8" fmla="*/ 1406 w 1646"/>
                  <a:gd name="T9" fmla="*/ 0 h 246"/>
                </a:gdLst>
                <a:ahLst/>
                <a:cxnLst>
                  <a:cxn ang="0">
                    <a:pos x="T0" y="T1"/>
                  </a:cxn>
                  <a:cxn ang="0">
                    <a:pos x="T2" y="T3"/>
                  </a:cxn>
                  <a:cxn ang="0">
                    <a:pos x="T4" y="T5"/>
                  </a:cxn>
                  <a:cxn ang="0">
                    <a:pos x="T6" y="T7"/>
                  </a:cxn>
                  <a:cxn ang="0">
                    <a:pos x="T8" y="T9"/>
                  </a:cxn>
                </a:cxnLst>
                <a:rect l="0" t="0" r="r" b="b"/>
                <a:pathLst>
                  <a:path w="1646" h="246">
                    <a:moveTo>
                      <a:pt x="1406" y="0"/>
                    </a:moveTo>
                    <a:lnTo>
                      <a:pt x="239" y="0"/>
                    </a:lnTo>
                    <a:lnTo>
                      <a:pt x="0" y="246"/>
                    </a:lnTo>
                    <a:lnTo>
                      <a:pt x="1646" y="246"/>
                    </a:lnTo>
                    <a:lnTo>
                      <a:pt x="1406"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000000"/>
                  </a:solidFill>
                  <a:latin typeface="Arial" panose="020B0604020202020204" pitchFamily="34" charset="0"/>
                  <a:cs typeface="Arial" panose="020B0604020202020204" pitchFamily="34" charset="0"/>
                </a:endParaRPr>
              </a:p>
            </p:txBody>
          </p:sp>
        </p:grpSp>
        <p:sp>
          <p:nvSpPr>
            <p:cNvPr id="33" name="Oval 32"/>
            <p:cNvSpPr/>
            <p:nvPr/>
          </p:nvSpPr>
          <p:spPr>
            <a:xfrm>
              <a:off x="1634610" y="4496855"/>
              <a:ext cx="1078278" cy="47866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52.360</a:t>
              </a:r>
            </a:p>
          </p:txBody>
        </p:sp>
        <p:grpSp>
          <p:nvGrpSpPr>
            <p:cNvPr id="34" name="Group 33"/>
            <p:cNvGrpSpPr/>
            <p:nvPr/>
          </p:nvGrpSpPr>
          <p:grpSpPr>
            <a:xfrm>
              <a:off x="1634609" y="1167354"/>
              <a:ext cx="1378530" cy="892048"/>
              <a:chOff x="5667375" y="2360613"/>
              <a:chExt cx="4765676" cy="2627312"/>
            </a:xfrm>
            <a:solidFill>
              <a:schemeClr val="accent6"/>
            </a:solidFill>
          </p:grpSpPr>
          <p:sp>
            <p:nvSpPr>
              <p:cNvPr id="43" name="Freeform 42"/>
              <p:cNvSpPr>
                <a:spLocks/>
              </p:cNvSpPr>
              <p:nvPr/>
            </p:nvSpPr>
            <p:spPr bwMode="auto">
              <a:xfrm>
                <a:off x="9172575" y="2643188"/>
                <a:ext cx="896938" cy="895350"/>
              </a:xfrm>
              <a:custGeom>
                <a:avLst/>
                <a:gdLst>
                  <a:gd name="T0" fmla="*/ 565 w 1130"/>
                  <a:gd name="T1" fmla="*/ 0 h 1130"/>
                  <a:gd name="T2" fmla="*/ 641 w 1130"/>
                  <a:gd name="T3" fmla="*/ 6 h 1130"/>
                  <a:gd name="T4" fmla="*/ 716 w 1130"/>
                  <a:gd name="T5" fmla="*/ 20 h 1130"/>
                  <a:gd name="T6" fmla="*/ 785 w 1130"/>
                  <a:gd name="T7" fmla="*/ 44 h 1130"/>
                  <a:gd name="T8" fmla="*/ 851 w 1130"/>
                  <a:gd name="T9" fmla="*/ 77 h 1130"/>
                  <a:gd name="T10" fmla="*/ 911 w 1130"/>
                  <a:gd name="T11" fmla="*/ 119 h 1130"/>
                  <a:gd name="T12" fmla="*/ 964 w 1130"/>
                  <a:gd name="T13" fmla="*/ 166 h 1130"/>
                  <a:gd name="T14" fmla="*/ 1013 w 1130"/>
                  <a:gd name="T15" fmla="*/ 221 h 1130"/>
                  <a:gd name="T16" fmla="*/ 1053 w 1130"/>
                  <a:gd name="T17" fmla="*/ 279 h 1130"/>
                  <a:gd name="T18" fmla="*/ 1086 w 1130"/>
                  <a:gd name="T19" fmla="*/ 345 h 1130"/>
                  <a:gd name="T20" fmla="*/ 1110 w 1130"/>
                  <a:gd name="T21" fmla="*/ 416 h 1130"/>
                  <a:gd name="T22" fmla="*/ 1124 w 1130"/>
                  <a:gd name="T23" fmla="*/ 488 h 1130"/>
                  <a:gd name="T24" fmla="*/ 1130 w 1130"/>
                  <a:gd name="T25" fmla="*/ 565 h 1130"/>
                  <a:gd name="T26" fmla="*/ 1124 w 1130"/>
                  <a:gd name="T27" fmla="*/ 641 h 1130"/>
                  <a:gd name="T28" fmla="*/ 1110 w 1130"/>
                  <a:gd name="T29" fmla="*/ 714 h 1130"/>
                  <a:gd name="T30" fmla="*/ 1086 w 1130"/>
                  <a:gd name="T31" fmla="*/ 785 h 1130"/>
                  <a:gd name="T32" fmla="*/ 1053 w 1130"/>
                  <a:gd name="T33" fmla="*/ 849 h 1130"/>
                  <a:gd name="T34" fmla="*/ 1013 w 1130"/>
                  <a:gd name="T35" fmla="*/ 909 h 1130"/>
                  <a:gd name="T36" fmla="*/ 964 w 1130"/>
                  <a:gd name="T37" fmla="*/ 964 h 1130"/>
                  <a:gd name="T38" fmla="*/ 911 w 1130"/>
                  <a:gd name="T39" fmla="*/ 1011 h 1130"/>
                  <a:gd name="T40" fmla="*/ 851 w 1130"/>
                  <a:gd name="T41" fmla="*/ 1051 h 1130"/>
                  <a:gd name="T42" fmla="*/ 785 w 1130"/>
                  <a:gd name="T43" fmla="*/ 1084 h 1130"/>
                  <a:gd name="T44" fmla="*/ 716 w 1130"/>
                  <a:gd name="T45" fmla="*/ 1110 h 1130"/>
                  <a:gd name="T46" fmla="*/ 641 w 1130"/>
                  <a:gd name="T47" fmla="*/ 1124 h 1130"/>
                  <a:gd name="T48" fmla="*/ 565 w 1130"/>
                  <a:gd name="T49" fmla="*/ 1130 h 1130"/>
                  <a:gd name="T50" fmla="*/ 488 w 1130"/>
                  <a:gd name="T51" fmla="*/ 1124 h 1130"/>
                  <a:gd name="T52" fmla="*/ 415 w 1130"/>
                  <a:gd name="T53" fmla="*/ 1110 h 1130"/>
                  <a:gd name="T54" fmla="*/ 346 w 1130"/>
                  <a:gd name="T55" fmla="*/ 1084 h 1130"/>
                  <a:gd name="T56" fmla="*/ 281 w 1130"/>
                  <a:gd name="T57" fmla="*/ 1051 h 1130"/>
                  <a:gd name="T58" fmla="*/ 221 w 1130"/>
                  <a:gd name="T59" fmla="*/ 1011 h 1130"/>
                  <a:gd name="T60" fmla="*/ 166 w 1130"/>
                  <a:gd name="T61" fmla="*/ 964 h 1130"/>
                  <a:gd name="T62" fmla="*/ 119 w 1130"/>
                  <a:gd name="T63" fmla="*/ 909 h 1130"/>
                  <a:gd name="T64" fmla="*/ 78 w 1130"/>
                  <a:gd name="T65" fmla="*/ 849 h 1130"/>
                  <a:gd name="T66" fmla="*/ 46 w 1130"/>
                  <a:gd name="T67" fmla="*/ 785 h 1130"/>
                  <a:gd name="T68" fmla="*/ 20 w 1130"/>
                  <a:gd name="T69" fmla="*/ 714 h 1130"/>
                  <a:gd name="T70" fmla="*/ 6 w 1130"/>
                  <a:gd name="T71" fmla="*/ 641 h 1130"/>
                  <a:gd name="T72" fmla="*/ 0 w 1130"/>
                  <a:gd name="T73" fmla="*/ 565 h 1130"/>
                  <a:gd name="T74" fmla="*/ 6 w 1130"/>
                  <a:gd name="T75" fmla="*/ 488 h 1130"/>
                  <a:gd name="T76" fmla="*/ 20 w 1130"/>
                  <a:gd name="T77" fmla="*/ 416 h 1130"/>
                  <a:gd name="T78" fmla="*/ 46 w 1130"/>
                  <a:gd name="T79" fmla="*/ 345 h 1130"/>
                  <a:gd name="T80" fmla="*/ 78 w 1130"/>
                  <a:gd name="T81" fmla="*/ 279 h 1130"/>
                  <a:gd name="T82" fmla="*/ 119 w 1130"/>
                  <a:gd name="T83" fmla="*/ 221 h 1130"/>
                  <a:gd name="T84" fmla="*/ 166 w 1130"/>
                  <a:gd name="T85" fmla="*/ 166 h 1130"/>
                  <a:gd name="T86" fmla="*/ 221 w 1130"/>
                  <a:gd name="T87" fmla="*/ 119 h 1130"/>
                  <a:gd name="T88" fmla="*/ 281 w 1130"/>
                  <a:gd name="T89" fmla="*/ 77 h 1130"/>
                  <a:gd name="T90" fmla="*/ 346 w 1130"/>
                  <a:gd name="T91" fmla="*/ 44 h 1130"/>
                  <a:gd name="T92" fmla="*/ 415 w 1130"/>
                  <a:gd name="T93" fmla="*/ 20 h 1130"/>
                  <a:gd name="T94" fmla="*/ 488 w 1130"/>
                  <a:gd name="T95" fmla="*/ 6 h 1130"/>
                  <a:gd name="T96" fmla="*/ 565 w 1130"/>
                  <a:gd name="T97" fmla="*/ 0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0" h="1130">
                    <a:moveTo>
                      <a:pt x="565" y="0"/>
                    </a:moveTo>
                    <a:lnTo>
                      <a:pt x="641" y="6"/>
                    </a:lnTo>
                    <a:lnTo>
                      <a:pt x="716" y="20"/>
                    </a:lnTo>
                    <a:lnTo>
                      <a:pt x="785" y="44"/>
                    </a:lnTo>
                    <a:lnTo>
                      <a:pt x="851" y="77"/>
                    </a:lnTo>
                    <a:lnTo>
                      <a:pt x="911" y="119"/>
                    </a:lnTo>
                    <a:lnTo>
                      <a:pt x="964" y="166"/>
                    </a:lnTo>
                    <a:lnTo>
                      <a:pt x="1013" y="221"/>
                    </a:lnTo>
                    <a:lnTo>
                      <a:pt x="1053" y="279"/>
                    </a:lnTo>
                    <a:lnTo>
                      <a:pt x="1086" y="345"/>
                    </a:lnTo>
                    <a:lnTo>
                      <a:pt x="1110" y="416"/>
                    </a:lnTo>
                    <a:lnTo>
                      <a:pt x="1124" y="488"/>
                    </a:lnTo>
                    <a:lnTo>
                      <a:pt x="1130" y="565"/>
                    </a:lnTo>
                    <a:lnTo>
                      <a:pt x="1124" y="641"/>
                    </a:lnTo>
                    <a:lnTo>
                      <a:pt x="1110" y="714"/>
                    </a:lnTo>
                    <a:lnTo>
                      <a:pt x="1086" y="785"/>
                    </a:lnTo>
                    <a:lnTo>
                      <a:pt x="1053" y="849"/>
                    </a:lnTo>
                    <a:lnTo>
                      <a:pt x="1013" y="909"/>
                    </a:lnTo>
                    <a:lnTo>
                      <a:pt x="964" y="964"/>
                    </a:lnTo>
                    <a:lnTo>
                      <a:pt x="911" y="1011"/>
                    </a:lnTo>
                    <a:lnTo>
                      <a:pt x="851" y="1051"/>
                    </a:lnTo>
                    <a:lnTo>
                      <a:pt x="785" y="1084"/>
                    </a:lnTo>
                    <a:lnTo>
                      <a:pt x="716" y="1110"/>
                    </a:lnTo>
                    <a:lnTo>
                      <a:pt x="641" y="1124"/>
                    </a:lnTo>
                    <a:lnTo>
                      <a:pt x="565" y="1130"/>
                    </a:lnTo>
                    <a:lnTo>
                      <a:pt x="488" y="1124"/>
                    </a:lnTo>
                    <a:lnTo>
                      <a:pt x="415" y="1110"/>
                    </a:lnTo>
                    <a:lnTo>
                      <a:pt x="346" y="1084"/>
                    </a:lnTo>
                    <a:lnTo>
                      <a:pt x="281" y="1051"/>
                    </a:lnTo>
                    <a:lnTo>
                      <a:pt x="221" y="1011"/>
                    </a:lnTo>
                    <a:lnTo>
                      <a:pt x="166" y="964"/>
                    </a:lnTo>
                    <a:lnTo>
                      <a:pt x="119" y="909"/>
                    </a:lnTo>
                    <a:lnTo>
                      <a:pt x="78" y="849"/>
                    </a:lnTo>
                    <a:lnTo>
                      <a:pt x="46" y="785"/>
                    </a:lnTo>
                    <a:lnTo>
                      <a:pt x="20" y="714"/>
                    </a:lnTo>
                    <a:lnTo>
                      <a:pt x="6" y="641"/>
                    </a:lnTo>
                    <a:lnTo>
                      <a:pt x="0" y="565"/>
                    </a:lnTo>
                    <a:lnTo>
                      <a:pt x="6" y="488"/>
                    </a:lnTo>
                    <a:lnTo>
                      <a:pt x="20" y="416"/>
                    </a:lnTo>
                    <a:lnTo>
                      <a:pt x="46" y="345"/>
                    </a:lnTo>
                    <a:lnTo>
                      <a:pt x="78" y="279"/>
                    </a:lnTo>
                    <a:lnTo>
                      <a:pt x="119" y="221"/>
                    </a:lnTo>
                    <a:lnTo>
                      <a:pt x="166" y="166"/>
                    </a:lnTo>
                    <a:lnTo>
                      <a:pt x="221" y="119"/>
                    </a:lnTo>
                    <a:lnTo>
                      <a:pt x="281" y="77"/>
                    </a:lnTo>
                    <a:lnTo>
                      <a:pt x="346" y="44"/>
                    </a:lnTo>
                    <a:lnTo>
                      <a:pt x="415" y="20"/>
                    </a:lnTo>
                    <a:lnTo>
                      <a:pt x="488" y="6"/>
                    </a:lnTo>
                    <a:lnTo>
                      <a:pt x="56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ln w="0"/>
                  <a:solidFill>
                    <a:schemeClr val="accent1"/>
                  </a:solidFill>
                  <a:effectLst>
                    <a:outerShdw blurRad="38100" dist="25400" dir="5400000" algn="ctr" rotWithShape="0">
                      <a:srgbClr val="6E747A">
                        <a:alpha val="43000"/>
                      </a:srgbClr>
                    </a:outerShdw>
                  </a:effectLst>
                </a:endParaRPr>
              </a:p>
            </p:txBody>
          </p:sp>
          <p:sp>
            <p:nvSpPr>
              <p:cNvPr id="44" name="Freeform 43"/>
              <p:cNvSpPr>
                <a:spLocks/>
              </p:cNvSpPr>
              <p:nvPr/>
            </p:nvSpPr>
            <p:spPr bwMode="auto">
              <a:xfrm>
                <a:off x="6032500" y="2643188"/>
                <a:ext cx="895350" cy="895350"/>
              </a:xfrm>
              <a:custGeom>
                <a:avLst/>
                <a:gdLst>
                  <a:gd name="T0" fmla="*/ 565 w 1130"/>
                  <a:gd name="T1" fmla="*/ 0 h 1130"/>
                  <a:gd name="T2" fmla="*/ 641 w 1130"/>
                  <a:gd name="T3" fmla="*/ 6 h 1130"/>
                  <a:gd name="T4" fmla="*/ 714 w 1130"/>
                  <a:gd name="T5" fmla="*/ 20 h 1130"/>
                  <a:gd name="T6" fmla="*/ 783 w 1130"/>
                  <a:gd name="T7" fmla="*/ 44 h 1130"/>
                  <a:gd name="T8" fmla="*/ 849 w 1130"/>
                  <a:gd name="T9" fmla="*/ 77 h 1130"/>
                  <a:gd name="T10" fmla="*/ 909 w 1130"/>
                  <a:gd name="T11" fmla="*/ 119 h 1130"/>
                  <a:gd name="T12" fmla="*/ 964 w 1130"/>
                  <a:gd name="T13" fmla="*/ 166 h 1130"/>
                  <a:gd name="T14" fmla="*/ 1011 w 1130"/>
                  <a:gd name="T15" fmla="*/ 221 h 1130"/>
                  <a:gd name="T16" fmla="*/ 1051 w 1130"/>
                  <a:gd name="T17" fmla="*/ 279 h 1130"/>
                  <a:gd name="T18" fmla="*/ 1084 w 1130"/>
                  <a:gd name="T19" fmla="*/ 345 h 1130"/>
                  <a:gd name="T20" fmla="*/ 1110 w 1130"/>
                  <a:gd name="T21" fmla="*/ 416 h 1130"/>
                  <a:gd name="T22" fmla="*/ 1124 w 1130"/>
                  <a:gd name="T23" fmla="*/ 488 h 1130"/>
                  <a:gd name="T24" fmla="*/ 1130 w 1130"/>
                  <a:gd name="T25" fmla="*/ 565 h 1130"/>
                  <a:gd name="T26" fmla="*/ 1124 w 1130"/>
                  <a:gd name="T27" fmla="*/ 641 h 1130"/>
                  <a:gd name="T28" fmla="*/ 1110 w 1130"/>
                  <a:gd name="T29" fmla="*/ 714 h 1130"/>
                  <a:gd name="T30" fmla="*/ 1084 w 1130"/>
                  <a:gd name="T31" fmla="*/ 785 h 1130"/>
                  <a:gd name="T32" fmla="*/ 1051 w 1130"/>
                  <a:gd name="T33" fmla="*/ 849 h 1130"/>
                  <a:gd name="T34" fmla="*/ 1011 w 1130"/>
                  <a:gd name="T35" fmla="*/ 909 h 1130"/>
                  <a:gd name="T36" fmla="*/ 964 w 1130"/>
                  <a:gd name="T37" fmla="*/ 964 h 1130"/>
                  <a:gd name="T38" fmla="*/ 909 w 1130"/>
                  <a:gd name="T39" fmla="*/ 1011 h 1130"/>
                  <a:gd name="T40" fmla="*/ 849 w 1130"/>
                  <a:gd name="T41" fmla="*/ 1051 h 1130"/>
                  <a:gd name="T42" fmla="*/ 783 w 1130"/>
                  <a:gd name="T43" fmla="*/ 1084 h 1130"/>
                  <a:gd name="T44" fmla="*/ 714 w 1130"/>
                  <a:gd name="T45" fmla="*/ 1110 h 1130"/>
                  <a:gd name="T46" fmla="*/ 641 w 1130"/>
                  <a:gd name="T47" fmla="*/ 1124 h 1130"/>
                  <a:gd name="T48" fmla="*/ 565 w 1130"/>
                  <a:gd name="T49" fmla="*/ 1130 h 1130"/>
                  <a:gd name="T50" fmla="*/ 488 w 1130"/>
                  <a:gd name="T51" fmla="*/ 1124 h 1130"/>
                  <a:gd name="T52" fmla="*/ 414 w 1130"/>
                  <a:gd name="T53" fmla="*/ 1110 h 1130"/>
                  <a:gd name="T54" fmla="*/ 344 w 1130"/>
                  <a:gd name="T55" fmla="*/ 1084 h 1130"/>
                  <a:gd name="T56" fmla="*/ 279 w 1130"/>
                  <a:gd name="T57" fmla="*/ 1051 h 1130"/>
                  <a:gd name="T58" fmla="*/ 219 w 1130"/>
                  <a:gd name="T59" fmla="*/ 1011 h 1130"/>
                  <a:gd name="T60" fmla="*/ 166 w 1130"/>
                  <a:gd name="T61" fmla="*/ 964 h 1130"/>
                  <a:gd name="T62" fmla="*/ 117 w 1130"/>
                  <a:gd name="T63" fmla="*/ 909 h 1130"/>
                  <a:gd name="T64" fmla="*/ 77 w 1130"/>
                  <a:gd name="T65" fmla="*/ 849 h 1130"/>
                  <a:gd name="T66" fmla="*/ 44 w 1130"/>
                  <a:gd name="T67" fmla="*/ 785 h 1130"/>
                  <a:gd name="T68" fmla="*/ 20 w 1130"/>
                  <a:gd name="T69" fmla="*/ 714 h 1130"/>
                  <a:gd name="T70" fmla="*/ 6 w 1130"/>
                  <a:gd name="T71" fmla="*/ 641 h 1130"/>
                  <a:gd name="T72" fmla="*/ 0 w 1130"/>
                  <a:gd name="T73" fmla="*/ 565 h 1130"/>
                  <a:gd name="T74" fmla="*/ 6 w 1130"/>
                  <a:gd name="T75" fmla="*/ 488 h 1130"/>
                  <a:gd name="T76" fmla="*/ 20 w 1130"/>
                  <a:gd name="T77" fmla="*/ 416 h 1130"/>
                  <a:gd name="T78" fmla="*/ 44 w 1130"/>
                  <a:gd name="T79" fmla="*/ 345 h 1130"/>
                  <a:gd name="T80" fmla="*/ 77 w 1130"/>
                  <a:gd name="T81" fmla="*/ 279 h 1130"/>
                  <a:gd name="T82" fmla="*/ 117 w 1130"/>
                  <a:gd name="T83" fmla="*/ 221 h 1130"/>
                  <a:gd name="T84" fmla="*/ 166 w 1130"/>
                  <a:gd name="T85" fmla="*/ 166 h 1130"/>
                  <a:gd name="T86" fmla="*/ 219 w 1130"/>
                  <a:gd name="T87" fmla="*/ 119 h 1130"/>
                  <a:gd name="T88" fmla="*/ 279 w 1130"/>
                  <a:gd name="T89" fmla="*/ 77 h 1130"/>
                  <a:gd name="T90" fmla="*/ 344 w 1130"/>
                  <a:gd name="T91" fmla="*/ 44 h 1130"/>
                  <a:gd name="T92" fmla="*/ 414 w 1130"/>
                  <a:gd name="T93" fmla="*/ 20 h 1130"/>
                  <a:gd name="T94" fmla="*/ 488 w 1130"/>
                  <a:gd name="T95" fmla="*/ 6 h 1130"/>
                  <a:gd name="T96" fmla="*/ 565 w 1130"/>
                  <a:gd name="T97" fmla="*/ 0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0" h="1130">
                    <a:moveTo>
                      <a:pt x="565" y="0"/>
                    </a:moveTo>
                    <a:lnTo>
                      <a:pt x="641" y="6"/>
                    </a:lnTo>
                    <a:lnTo>
                      <a:pt x="714" y="20"/>
                    </a:lnTo>
                    <a:lnTo>
                      <a:pt x="783" y="44"/>
                    </a:lnTo>
                    <a:lnTo>
                      <a:pt x="849" y="77"/>
                    </a:lnTo>
                    <a:lnTo>
                      <a:pt x="909" y="119"/>
                    </a:lnTo>
                    <a:lnTo>
                      <a:pt x="964" y="166"/>
                    </a:lnTo>
                    <a:lnTo>
                      <a:pt x="1011" y="221"/>
                    </a:lnTo>
                    <a:lnTo>
                      <a:pt x="1051" y="279"/>
                    </a:lnTo>
                    <a:lnTo>
                      <a:pt x="1084" y="345"/>
                    </a:lnTo>
                    <a:lnTo>
                      <a:pt x="1110" y="416"/>
                    </a:lnTo>
                    <a:lnTo>
                      <a:pt x="1124" y="488"/>
                    </a:lnTo>
                    <a:lnTo>
                      <a:pt x="1130" y="565"/>
                    </a:lnTo>
                    <a:lnTo>
                      <a:pt x="1124" y="641"/>
                    </a:lnTo>
                    <a:lnTo>
                      <a:pt x="1110" y="714"/>
                    </a:lnTo>
                    <a:lnTo>
                      <a:pt x="1084" y="785"/>
                    </a:lnTo>
                    <a:lnTo>
                      <a:pt x="1051" y="849"/>
                    </a:lnTo>
                    <a:lnTo>
                      <a:pt x="1011" y="909"/>
                    </a:lnTo>
                    <a:lnTo>
                      <a:pt x="964" y="964"/>
                    </a:lnTo>
                    <a:lnTo>
                      <a:pt x="909" y="1011"/>
                    </a:lnTo>
                    <a:lnTo>
                      <a:pt x="849" y="1051"/>
                    </a:lnTo>
                    <a:lnTo>
                      <a:pt x="783" y="1084"/>
                    </a:lnTo>
                    <a:lnTo>
                      <a:pt x="714" y="1110"/>
                    </a:lnTo>
                    <a:lnTo>
                      <a:pt x="641" y="1124"/>
                    </a:lnTo>
                    <a:lnTo>
                      <a:pt x="565" y="1130"/>
                    </a:lnTo>
                    <a:lnTo>
                      <a:pt x="488" y="1124"/>
                    </a:lnTo>
                    <a:lnTo>
                      <a:pt x="414" y="1110"/>
                    </a:lnTo>
                    <a:lnTo>
                      <a:pt x="344" y="1084"/>
                    </a:lnTo>
                    <a:lnTo>
                      <a:pt x="279" y="1051"/>
                    </a:lnTo>
                    <a:lnTo>
                      <a:pt x="219" y="1011"/>
                    </a:lnTo>
                    <a:lnTo>
                      <a:pt x="166" y="964"/>
                    </a:lnTo>
                    <a:lnTo>
                      <a:pt x="117" y="909"/>
                    </a:lnTo>
                    <a:lnTo>
                      <a:pt x="77" y="849"/>
                    </a:lnTo>
                    <a:lnTo>
                      <a:pt x="44" y="785"/>
                    </a:lnTo>
                    <a:lnTo>
                      <a:pt x="20" y="714"/>
                    </a:lnTo>
                    <a:lnTo>
                      <a:pt x="6" y="641"/>
                    </a:lnTo>
                    <a:lnTo>
                      <a:pt x="0" y="565"/>
                    </a:lnTo>
                    <a:lnTo>
                      <a:pt x="6" y="488"/>
                    </a:lnTo>
                    <a:lnTo>
                      <a:pt x="20" y="416"/>
                    </a:lnTo>
                    <a:lnTo>
                      <a:pt x="44" y="345"/>
                    </a:lnTo>
                    <a:lnTo>
                      <a:pt x="77" y="279"/>
                    </a:lnTo>
                    <a:lnTo>
                      <a:pt x="117" y="221"/>
                    </a:lnTo>
                    <a:lnTo>
                      <a:pt x="166" y="166"/>
                    </a:lnTo>
                    <a:lnTo>
                      <a:pt x="219" y="119"/>
                    </a:lnTo>
                    <a:lnTo>
                      <a:pt x="279" y="77"/>
                    </a:lnTo>
                    <a:lnTo>
                      <a:pt x="344" y="44"/>
                    </a:lnTo>
                    <a:lnTo>
                      <a:pt x="414" y="20"/>
                    </a:lnTo>
                    <a:lnTo>
                      <a:pt x="488" y="6"/>
                    </a:lnTo>
                    <a:lnTo>
                      <a:pt x="56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ln w="0"/>
                  <a:solidFill>
                    <a:schemeClr val="accent1"/>
                  </a:solidFill>
                  <a:effectLst>
                    <a:outerShdw blurRad="38100" dist="25400" dir="5400000" algn="ctr" rotWithShape="0">
                      <a:srgbClr val="6E747A">
                        <a:alpha val="43000"/>
                      </a:srgbClr>
                    </a:outerShdw>
                  </a:effectLst>
                </a:endParaRPr>
              </a:p>
            </p:txBody>
          </p:sp>
          <p:sp>
            <p:nvSpPr>
              <p:cNvPr id="45" name="Freeform 44"/>
              <p:cNvSpPr>
                <a:spLocks/>
              </p:cNvSpPr>
              <p:nvPr/>
            </p:nvSpPr>
            <p:spPr bwMode="auto">
              <a:xfrm>
                <a:off x="9091613" y="3843338"/>
                <a:ext cx="1341438" cy="811213"/>
              </a:xfrm>
              <a:custGeom>
                <a:avLst/>
                <a:gdLst>
                  <a:gd name="T0" fmla="*/ 667 w 1691"/>
                  <a:gd name="T1" fmla="*/ 0 h 1024"/>
                  <a:gd name="T2" fmla="*/ 773 w 1691"/>
                  <a:gd name="T3" fmla="*/ 6 h 1024"/>
                  <a:gd name="T4" fmla="*/ 873 w 1691"/>
                  <a:gd name="T5" fmla="*/ 22 h 1024"/>
                  <a:gd name="T6" fmla="*/ 971 w 1691"/>
                  <a:gd name="T7" fmla="*/ 47 h 1024"/>
                  <a:gd name="T8" fmla="*/ 1066 w 1691"/>
                  <a:gd name="T9" fmla="*/ 82 h 1024"/>
                  <a:gd name="T10" fmla="*/ 1155 w 1691"/>
                  <a:gd name="T11" fmla="*/ 124 h 1024"/>
                  <a:gd name="T12" fmla="*/ 1239 w 1691"/>
                  <a:gd name="T13" fmla="*/ 175 h 1024"/>
                  <a:gd name="T14" fmla="*/ 1319 w 1691"/>
                  <a:gd name="T15" fmla="*/ 235 h 1024"/>
                  <a:gd name="T16" fmla="*/ 1390 w 1691"/>
                  <a:gd name="T17" fmla="*/ 301 h 1024"/>
                  <a:gd name="T18" fmla="*/ 1458 w 1691"/>
                  <a:gd name="T19" fmla="*/ 373 h 1024"/>
                  <a:gd name="T20" fmla="*/ 1516 w 1691"/>
                  <a:gd name="T21" fmla="*/ 452 h 1024"/>
                  <a:gd name="T22" fmla="*/ 1567 w 1691"/>
                  <a:gd name="T23" fmla="*/ 536 h 1024"/>
                  <a:gd name="T24" fmla="*/ 1611 w 1691"/>
                  <a:gd name="T25" fmla="*/ 625 h 1024"/>
                  <a:gd name="T26" fmla="*/ 1645 w 1691"/>
                  <a:gd name="T27" fmla="*/ 720 h 1024"/>
                  <a:gd name="T28" fmla="*/ 1671 w 1691"/>
                  <a:gd name="T29" fmla="*/ 818 h 1024"/>
                  <a:gd name="T30" fmla="*/ 1685 w 1691"/>
                  <a:gd name="T31" fmla="*/ 920 h 1024"/>
                  <a:gd name="T32" fmla="*/ 1691 w 1691"/>
                  <a:gd name="T33" fmla="*/ 1024 h 1024"/>
                  <a:gd name="T34" fmla="*/ 414 w 1691"/>
                  <a:gd name="T35" fmla="*/ 1024 h 1024"/>
                  <a:gd name="T36" fmla="*/ 379 w 1691"/>
                  <a:gd name="T37" fmla="*/ 902 h 1024"/>
                  <a:gd name="T38" fmla="*/ 337 w 1691"/>
                  <a:gd name="T39" fmla="*/ 783 h 1024"/>
                  <a:gd name="T40" fmla="*/ 286 w 1691"/>
                  <a:gd name="T41" fmla="*/ 669 h 1024"/>
                  <a:gd name="T42" fmla="*/ 226 w 1691"/>
                  <a:gd name="T43" fmla="*/ 556 h 1024"/>
                  <a:gd name="T44" fmla="*/ 159 w 1691"/>
                  <a:gd name="T45" fmla="*/ 448 h 1024"/>
                  <a:gd name="T46" fmla="*/ 84 w 1691"/>
                  <a:gd name="T47" fmla="*/ 346 h 1024"/>
                  <a:gd name="T48" fmla="*/ 0 w 1691"/>
                  <a:gd name="T49" fmla="*/ 248 h 1024"/>
                  <a:gd name="T50" fmla="*/ 80 w 1691"/>
                  <a:gd name="T51" fmla="*/ 186 h 1024"/>
                  <a:gd name="T52" fmla="*/ 166 w 1691"/>
                  <a:gd name="T53" fmla="*/ 131 h 1024"/>
                  <a:gd name="T54" fmla="*/ 259 w 1691"/>
                  <a:gd name="T55" fmla="*/ 86 h 1024"/>
                  <a:gd name="T56" fmla="*/ 353 w 1691"/>
                  <a:gd name="T57" fmla="*/ 49 h 1024"/>
                  <a:gd name="T58" fmla="*/ 456 w 1691"/>
                  <a:gd name="T59" fmla="*/ 24 h 1024"/>
                  <a:gd name="T60" fmla="*/ 559 w 1691"/>
                  <a:gd name="T61" fmla="*/ 7 h 1024"/>
                  <a:gd name="T62" fmla="*/ 667 w 1691"/>
                  <a:gd name="T63" fmla="*/ 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1" h="1024">
                    <a:moveTo>
                      <a:pt x="667" y="0"/>
                    </a:moveTo>
                    <a:lnTo>
                      <a:pt x="773" y="6"/>
                    </a:lnTo>
                    <a:lnTo>
                      <a:pt x="873" y="22"/>
                    </a:lnTo>
                    <a:lnTo>
                      <a:pt x="971" y="47"/>
                    </a:lnTo>
                    <a:lnTo>
                      <a:pt x="1066" y="82"/>
                    </a:lnTo>
                    <a:lnTo>
                      <a:pt x="1155" y="124"/>
                    </a:lnTo>
                    <a:lnTo>
                      <a:pt x="1239" y="175"/>
                    </a:lnTo>
                    <a:lnTo>
                      <a:pt x="1319" y="235"/>
                    </a:lnTo>
                    <a:lnTo>
                      <a:pt x="1390" y="301"/>
                    </a:lnTo>
                    <a:lnTo>
                      <a:pt x="1458" y="373"/>
                    </a:lnTo>
                    <a:lnTo>
                      <a:pt x="1516" y="452"/>
                    </a:lnTo>
                    <a:lnTo>
                      <a:pt x="1567" y="536"/>
                    </a:lnTo>
                    <a:lnTo>
                      <a:pt x="1611" y="625"/>
                    </a:lnTo>
                    <a:lnTo>
                      <a:pt x="1645" y="720"/>
                    </a:lnTo>
                    <a:lnTo>
                      <a:pt x="1671" y="818"/>
                    </a:lnTo>
                    <a:lnTo>
                      <a:pt x="1685" y="920"/>
                    </a:lnTo>
                    <a:lnTo>
                      <a:pt x="1691" y="1024"/>
                    </a:lnTo>
                    <a:lnTo>
                      <a:pt x="414" y="1024"/>
                    </a:lnTo>
                    <a:lnTo>
                      <a:pt x="379" y="902"/>
                    </a:lnTo>
                    <a:lnTo>
                      <a:pt x="337" y="783"/>
                    </a:lnTo>
                    <a:lnTo>
                      <a:pt x="286" y="669"/>
                    </a:lnTo>
                    <a:lnTo>
                      <a:pt x="226" y="556"/>
                    </a:lnTo>
                    <a:lnTo>
                      <a:pt x="159" y="448"/>
                    </a:lnTo>
                    <a:lnTo>
                      <a:pt x="84" y="346"/>
                    </a:lnTo>
                    <a:lnTo>
                      <a:pt x="0" y="248"/>
                    </a:lnTo>
                    <a:lnTo>
                      <a:pt x="80" y="186"/>
                    </a:lnTo>
                    <a:lnTo>
                      <a:pt x="166" y="131"/>
                    </a:lnTo>
                    <a:lnTo>
                      <a:pt x="259" y="86"/>
                    </a:lnTo>
                    <a:lnTo>
                      <a:pt x="353" y="49"/>
                    </a:lnTo>
                    <a:lnTo>
                      <a:pt x="456" y="24"/>
                    </a:lnTo>
                    <a:lnTo>
                      <a:pt x="559" y="7"/>
                    </a:lnTo>
                    <a:lnTo>
                      <a:pt x="66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ln w="0"/>
                  <a:solidFill>
                    <a:schemeClr val="accent1"/>
                  </a:solidFill>
                  <a:effectLst>
                    <a:outerShdw blurRad="38100" dist="25400" dir="5400000" algn="ctr" rotWithShape="0">
                      <a:srgbClr val="6E747A">
                        <a:alpha val="43000"/>
                      </a:srgbClr>
                    </a:outerShdw>
                  </a:effectLst>
                </a:endParaRPr>
              </a:p>
            </p:txBody>
          </p:sp>
          <p:sp>
            <p:nvSpPr>
              <p:cNvPr id="47" name="Freeform 46"/>
              <p:cNvSpPr>
                <a:spLocks/>
              </p:cNvSpPr>
              <p:nvPr/>
            </p:nvSpPr>
            <p:spPr bwMode="auto">
              <a:xfrm>
                <a:off x="6945313" y="3883025"/>
                <a:ext cx="2209800" cy="1104900"/>
              </a:xfrm>
              <a:custGeom>
                <a:avLst/>
                <a:gdLst>
                  <a:gd name="T0" fmla="*/ 1392 w 2784"/>
                  <a:gd name="T1" fmla="*/ 0 h 1392"/>
                  <a:gd name="T2" fmla="*/ 1518 w 2784"/>
                  <a:gd name="T3" fmla="*/ 7 h 1392"/>
                  <a:gd name="T4" fmla="*/ 1642 w 2784"/>
                  <a:gd name="T5" fmla="*/ 24 h 1392"/>
                  <a:gd name="T6" fmla="*/ 1762 w 2784"/>
                  <a:gd name="T7" fmla="*/ 51 h 1392"/>
                  <a:gd name="T8" fmla="*/ 1877 w 2784"/>
                  <a:gd name="T9" fmla="*/ 88 h 1392"/>
                  <a:gd name="T10" fmla="*/ 1988 w 2784"/>
                  <a:gd name="T11" fmla="*/ 135 h 1392"/>
                  <a:gd name="T12" fmla="*/ 2094 w 2784"/>
                  <a:gd name="T13" fmla="*/ 191 h 1392"/>
                  <a:gd name="T14" fmla="*/ 2194 w 2784"/>
                  <a:gd name="T15" fmla="*/ 255 h 1392"/>
                  <a:gd name="T16" fmla="*/ 2289 w 2784"/>
                  <a:gd name="T17" fmla="*/ 328 h 1392"/>
                  <a:gd name="T18" fmla="*/ 2376 w 2784"/>
                  <a:gd name="T19" fmla="*/ 408 h 1392"/>
                  <a:gd name="T20" fmla="*/ 2456 w 2784"/>
                  <a:gd name="T21" fmla="*/ 495 h 1392"/>
                  <a:gd name="T22" fmla="*/ 2529 w 2784"/>
                  <a:gd name="T23" fmla="*/ 590 h 1392"/>
                  <a:gd name="T24" fmla="*/ 2593 w 2784"/>
                  <a:gd name="T25" fmla="*/ 690 h 1392"/>
                  <a:gd name="T26" fmla="*/ 2649 w 2784"/>
                  <a:gd name="T27" fmla="*/ 796 h 1392"/>
                  <a:gd name="T28" fmla="*/ 2697 w 2784"/>
                  <a:gd name="T29" fmla="*/ 907 h 1392"/>
                  <a:gd name="T30" fmla="*/ 2733 w 2784"/>
                  <a:gd name="T31" fmla="*/ 1022 h 1392"/>
                  <a:gd name="T32" fmla="*/ 2761 w 2784"/>
                  <a:gd name="T33" fmla="*/ 1142 h 1392"/>
                  <a:gd name="T34" fmla="*/ 2777 w 2784"/>
                  <a:gd name="T35" fmla="*/ 1264 h 1392"/>
                  <a:gd name="T36" fmla="*/ 2784 w 2784"/>
                  <a:gd name="T37" fmla="*/ 1392 h 1392"/>
                  <a:gd name="T38" fmla="*/ 0 w 2784"/>
                  <a:gd name="T39" fmla="*/ 1392 h 1392"/>
                  <a:gd name="T40" fmla="*/ 8 w 2784"/>
                  <a:gd name="T41" fmla="*/ 1264 h 1392"/>
                  <a:gd name="T42" fmla="*/ 24 w 2784"/>
                  <a:gd name="T43" fmla="*/ 1142 h 1392"/>
                  <a:gd name="T44" fmla="*/ 51 w 2784"/>
                  <a:gd name="T45" fmla="*/ 1022 h 1392"/>
                  <a:gd name="T46" fmla="*/ 88 w 2784"/>
                  <a:gd name="T47" fmla="*/ 907 h 1392"/>
                  <a:gd name="T48" fmla="*/ 135 w 2784"/>
                  <a:gd name="T49" fmla="*/ 796 h 1392"/>
                  <a:gd name="T50" fmla="*/ 192 w 2784"/>
                  <a:gd name="T51" fmla="*/ 690 h 1392"/>
                  <a:gd name="T52" fmla="*/ 256 w 2784"/>
                  <a:gd name="T53" fmla="*/ 590 h 1392"/>
                  <a:gd name="T54" fmla="*/ 328 w 2784"/>
                  <a:gd name="T55" fmla="*/ 495 h 1392"/>
                  <a:gd name="T56" fmla="*/ 409 w 2784"/>
                  <a:gd name="T57" fmla="*/ 408 h 1392"/>
                  <a:gd name="T58" fmla="*/ 496 w 2784"/>
                  <a:gd name="T59" fmla="*/ 328 h 1392"/>
                  <a:gd name="T60" fmla="*/ 591 w 2784"/>
                  <a:gd name="T61" fmla="*/ 255 h 1392"/>
                  <a:gd name="T62" fmla="*/ 691 w 2784"/>
                  <a:gd name="T63" fmla="*/ 191 h 1392"/>
                  <a:gd name="T64" fmla="*/ 797 w 2784"/>
                  <a:gd name="T65" fmla="*/ 135 h 1392"/>
                  <a:gd name="T66" fmla="*/ 908 w 2784"/>
                  <a:gd name="T67" fmla="*/ 88 h 1392"/>
                  <a:gd name="T68" fmla="*/ 1023 w 2784"/>
                  <a:gd name="T69" fmla="*/ 51 h 1392"/>
                  <a:gd name="T70" fmla="*/ 1143 w 2784"/>
                  <a:gd name="T71" fmla="*/ 24 h 1392"/>
                  <a:gd name="T72" fmla="*/ 1265 w 2784"/>
                  <a:gd name="T73" fmla="*/ 7 h 1392"/>
                  <a:gd name="T74" fmla="*/ 1392 w 2784"/>
                  <a:gd name="T75" fmla="*/ 0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84" h="1392">
                    <a:moveTo>
                      <a:pt x="1392" y="0"/>
                    </a:moveTo>
                    <a:lnTo>
                      <a:pt x="1518" y="7"/>
                    </a:lnTo>
                    <a:lnTo>
                      <a:pt x="1642" y="24"/>
                    </a:lnTo>
                    <a:lnTo>
                      <a:pt x="1762" y="51"/>
                    </a:lnTo>
                    <a:lnTo>
                      <a:pt x="1877" y="88"/>
                    </a:lnTo>
                    <a:lnTo>
                      <a:pt x="1988" y="135"/>
                    </a:lnTo>
                    <a:lnTo>
                      <a:pt x="2094" y="191"/>
                    </a:lnTo>
                    <a:lnTo>
                      <a:pt x="2194" y="255"/>
                    </a:lnTo>
                    <a:lnTo>
                      <a:pt x="2289" y="328"/>
                    </a:lnTo>
                    <a:lnTo>
                      <a:pt x="2376" y="408"/>
                    </a:lnTo>
                    <a:lnTo>
                      <a:pt x="2456" y="495"/>
                    </a:lnTo>
                    <a:lnTo>
                      <a:pt x="2529" y="590"/>
                    </a:lnTo>
                    <a:lnTo>
                      <a:pt x="2593" y="690"/>
                    </a:lnTo>
                    <a:lnTo>
                      <a:pt x="2649" y="796"/>
                    </a:lnTo>
                    <a:lnTo>
                      <a:pt x="2697" y="907"/>
                    </a:lnTo>
                    <a:lnTo>
                      <a:pt x="2733" y="1022"/>
                    </a:lnTo>
                    <a:lnTo>
                      <a:pt x="2761" y="1142"/>
                    </a:lnTo>
                    <a:lnTo>
                      <a:pt x="2777" y="1264"/>
                    </a:lnTo>
                    <a:lnTo>
                      <a:pt x="2784" y="1392"/>
                    </a:lnTo>
                    <a:lnTo>
                      <a:pt x="0" y="1392"/>
                    </a:lnTo>
                    <a:lnTo>
                      <a:pt x="8" y="1264"/>
                    </a:lnTo>
                    <a:lnTo>
                      <a:pt x="24" y="1142"/>
                    </a:lnTo>
                    <a:lnTo>
                      <a:pt x="51" y="1022"/>
                    </a:lnTo>
                    <a:lnTo>
                      <a:pt x="88" y="907"/>
                    </a:lnTo>
                    <a:lnTo>
                      <a:pt x="135" y="796"/>
                    </a:lnTo>
                    <a:lnTo>
                      <a:pt x="192" y="690"/>
                    </a:lnTo>
                    <a:lnTo>
                      <a:pt x="256" y="590"/>
                    </a:lnTo>
                    <a:lnTo>
                      <a:pt x="328" y="495"/>
                    </a:lnTo>
                    <a:lnTo>
                      <a:pt x="409" y="408"/>
                    </a:lnTo>
                    <a:lnTo>
                      <a:pt x="496" y="328"/>
                    </a:lnTo>
                    <a:lnTo>
                      <a:pt x="591" y="255"/>
                    </a:lnTo>
                    <a:lnTo>
                      <a:pt x="691" y="191"/>
                    </a:lnTo>
                    <a:lnTo>
                      <a:pt x="797" y="135"/>
                    </a:lnTo>
                    <a:lnTo>
                      <a:pt x="908" y="88"/>
                    </a:lnTo>
                    <a:lnTo>
                      <a:pt x="1023" y="51"/>
                    </a:lnTo>
                    <a:lnTo>
                      <a:pt x="1143" y="24"/>
                    </a:lnTo>
                    <a:lnTo>
                      <a:pt x="1265" y="7"/>
                    </a:lnTo>
                    <a:lnTo>
                      <a:pt x="139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ln w="0"/>
                  <a:solidFill>
                    <a:schemeClr val="accent1"/>
                  </a:solidFill>
                  <a:effectLst>
                    <a:outerShdw blurRad="38100" dist="25400" dir="5400000" algn="ctr" rotWithShape="0">
                      <a:srgbClr val="6E747A">
                        <a:alpha val="43000"/>
                      </a:srgbClr>
                    </a:outerShdw>
                  </a:effectLst>
                </a:endParaRPr>
              </a:p>
            </p:txBody>
          </p:sp>
          <p:sp>
            <p:nvSpPr>
              <p:cNvPr id="50" name="Freeform 49"/>
              <p:cNvSpPr>
                <a:spLocks/>
              </p:cNvSpPr>
              <p:nvPr/>
            </p:nvSpPr>
            <p:spPr bwMode="auto">
              <a:xfrm>
                <a:off x="5667375" y="3843338"/>
                <a:ext cx="1341438" cy="811213"/>
              </a:xfrm>
              <a:custGeom>
                <a:avLst/>
                <a:gdLst>
                  <a:gd name="T0" fmla="*/ 1024 w 1691"/>
                  <a:gd name="T1" fmla="*/ 0 h 1024"/>
                  <a:gd name="T2" fmla="*/ 1131 w 1691"/>
                  <a:gd name="T3" fmla="*/ 7 h 1024"/>
                  <a:gd name="T4" fmla="*/ 1235 w 1691"/>
                  <a:gd name="T5" fmla="*/ 24 h 1024"/>
                  <a:gd name="T6" fmla="*/ 1335 w 1691"/>
                  <a:gd name="T7" fmla="*/ 49 h 1024"/>
                  <a:gd name="T8" fmla="*/ 1432 w 1691"/>
                  <a:gd name="T9" fmla="*/ 86 h 1024"/>
                  <a:gd name="T10" fmla="*/ 1525 w 1691"/>
                  <a:gd name="T11" fmla="*/ 131 h 1024"/>
                  <a:gd name="T12" fmla="*/ 1610 w 1691"/>
                  <a:gd name="T13" fmla="*/ 186 h 1024"/>
                  <a:gd name="T14" fmla="*/ 1691 w 1691"/>
                  <a:gd name="T15" fmla="*/ 248 h 1024"/>
                  <a:gd name="T16" fmla="*/ 1607 w 1691"/>
                  <a:gd name="T17" fmla="*/ 346 h 1024"/>
                  <a:gd name="T18" fmla="*/ 1532 w 1691"/>
                  <a:gd name="T19" fmla="*/ 448 h 1024"/>
                  <a:gd name="T20" fmla="*/ 1465 w 1691"/>
                  <a:gd name="T21" fmla="*/ 556 h 1024"/>
                  <a:gd name="T22" fmla="*/ 1405 w 1691"/>
                  <a:gd name="T23" fmla="*/ 669 h 1024"/>
                  <a:gd name="T24" fmla="*/ 1354 w 1691"/>
                  <a:gd name="T25" fmla="*/ 783 h 1024"/>
                  <a:gd name="T26" fmla="*/ 1312 w 1691"/>
                  <a:gd name="T27" fmla="*/ 902 h 1024"/>
                  <a:gd name="T28" fmla="*/ 1277 w 1691"/>
                  <a:gd name="T29" fmla="*/ 1024 h 1024"/>
                  <a:gd name="T30" fmla="*/ 0 w 1691"/>
                  <a:gd name="T31" fmla="*/ 1024 h 1024"/>
                  <a:gd name="T32" fmla="*/ 5 w 1691"/>
                  <a:gd name="T33" fmla="*/ 920 h 1024"/>
                  <a:gd name="T34" fmla="*/ 20 w 1691"/>
                  <a:gd name="T35" fmla="*/ 818 h 1024"/>
                  <a:gd name="T36" fmla="*/ 46 w 1691"/>
                  <a:gd name="T37" fmla="*/ 720 h 1024"/>
                  <a:gd name="T38" fmla="*/ 80 w 1691"/>
                  <a:gd name="T39" fmla="*/ 625 h 1024"/>
                  <a:gd name="T40" fmla="*/ 124 w 1691"/>
                  <a:gd name="T41" fmla="*/ 536 h 1024"/>
                  <a:gd name="T42" fmla="*/ 175 w 1691"/>
                  <a:gd name="T43" fmla="*/ 452 h 1024"/>
                  <a:gd name="T44" fmla="*/ 233 w 1691"/>
                  <a:gd name="T45" fmla="*/ 373 h 1024"/>
                  <a:gd name="T46" fmla="*/ 301 w 1691"/>
                  <a:gd name="T47" fmla="*/ 301 h 1024"/>
                  <a:gd name="T48" fmla="*/ 372 w 1691"/>
                  <a:gd name="T49" fmla="*/ 235 h 1024"/>
                  <a:gd name="T50" fmla="*/ 452 w 1691"/>
                  <a:gd name="T51" fmla="*/ 175 h 1024"/>
                  <a:gd name="T52" fmla="*/ 536 w 1691"/>
                  <a:gd name="T53" fmla="*/ 124 h 1024"/>
                  <a:gd name="T54" fmla="*/ 625 w 1691"/>
                  <a:gd name="T55" fmla="*/ 82 h 1024"/>
                  <a:gd name="T56" fmla="*/ 720 w 1691"/>
                  <a:gd name="T57" fmla="*/ 47 h 1024"/>
                  <a:gd name="T58" fmla="*/ 816 w 1691"/>
                  <a:gd name="T59" fmla="*/ 22 h 1024"/>
                  <a:gd name="T60" fmla="*/ 918 w 1691"/>
                  <a:gd name="T61" fmla="*/ 6 h 1024"/>
                  <a:gd name="T62" fmla="*/ 1024 w 1691"/>
                  <a:gd name="T63" fmla="*/ 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1" h="1024">
                    <a:moveTo>
                      <a:pt x="1024" y="0"/>
                    </a:moveTo>
                    <a:lnTo>
                      <a:pt x="1131" y="7"/>
                    </a:lnTo>
                    <a:lnTo>
                      <a:pt x="1235" y="24"/>
                    </a:lnTo>
                    <a:lnTo>
                      <a:pt x="1335" y="49"/>
                    </a:lnTo>
                    <a:lnTo>
                      <a:pt x="1432" y="86"/>
                    </a:lnTo>
                    <a:lnTo>
                      <a:pt x="1525" y="131"/>
                    </a:lnTo>
                    <a:lnTo>
                      <a:pt x="1610" y="186"/>
                    </a:lnTo>
                    <a:lnTo>
                      <a:pt x="1691" y="248"/>
                    </a:lnTo>
                    <a:lnTo>
                      <a:pt x="1607" y="346"/>
                    </a:lnTo>
                    <a:lnTo>
                      <a:pt x="1532" y="448"/>
                    </a:lnTo>
                    <a:lnTo>
                      <a:pt x="1465" y="556"/>
                    </a:lnTo>
                    <a:lnTo>
                      <a:pt x="1405" y="669"/>
                    </a:lnTo>
                    <a:lnTo>
                      <a:pt x="1354" y="783"/>
                    </a:lnTo>
                    <a:lnTo>
                      <a:pt x="1312" y="902"/>
                    </a:lnTo>
                    <a:lnTo>
                      <a:pt x="1277" y="1024"/>
                    </a:lnTo>
                    <a:lnTo>
                      <a:pt x="0" y="1024"/>
                    </a:lnTo>
                    <a:lnTo>
                      <a:pt x="5" y="920"/>
                    </a:lnTo>
                    <a:lnTo>
                      <a:pt x="20" y="818"/>
                    </a:lnTo>
                    <a:lnTo>
                      <a:pt x="46" y="720"/>
                    </a:lnTo>
                    <a:lnTo>
                      <a:pt x="80" y="625"/>
                    </a:lnTo>
                    <a:lnTo>
                      <a:pt x="124" y="536"/>
                    </a:lnTo>
                    <a:lnTo>
                      <a:pt x="175" y="452"/>
                    </a:lnTo>
                    <a:lnTo>
                      <a:pt x="233" y="373"/>
                    </a:lnTo>
                    <a:lnTo>
                      <a:pt x="301" y="301"/>
                    </a:lnTo>
                    <a:lnTo>
                      <a:pt x="372" y="235"/>
                    </a:lnTo>
                    <a:lnTo>
                      <a:pt x="452" y="175"/>
                    </a:lnTo>
                    <a:lnTo>
                      <a:pt x="536" y="124"/>
                    </a:lnTo>
                    <a:lnTo>
                      <a:pt x="625" y="82"/>
                    </a:lnTo>
                    <a:lnTo>
                      <a:pt x="720" y="47"/>
                    </a:lnTo>
                    <a:lnTo>
                      <a:pt x="816" y="22"/>
                    </a:lnTo>
                    <a:lnTo>
                      <a:pt x="918" y="6"/>
                    </a:lnTo>
                    <a:lnTo>
                      <a:pt x="10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ln w="0"/>
                  <a:solidFill>
                    <a:schemeClr val="accent1"/>
                  </a:solidFill>
                  <a:effectLst>
                    <a:outerShdw blurRad="38100" dist="25400" dir="5400000" algn="ctr" rotWithShape="0">
                      <a:srgbClr val="6E747A">
                        <a:alpha val="43000"/>
                      </a:srgbClr>
                    </a:outerShdw>
                  </a:effectLst>
                </a:endParaRPr>
              </a:p>
            </p:txBody>
          </p:sp>
          <p:sp>
            <p:nvSpPr>
              <p:cNvPr id="51" name="Freeform 50"/>
              <p:cNvSpPr>
                <a:spLocks/>
              </p:cNvSpPr>
              <p:nvPr/>
            </p:nvSpPr>
            <p:spPr bwMode="auto">
              <a:xfrm>
                <a:off x="7442200" y="2360613"/>
                <a:ext cx="1217613" cy="1219200"/>
              </a:xfrm>
              <a:custGeom>
                <a:avLst/>
                <a:gdLst>
                  <a:gd name="T0" fmla="*/ 767 w 1534"/>
                  <a:gd name="T1" fmla="*/ 0 h 1536"/>
                  <a:gd name="T2" fmla="*/ 857 w 1534"/>
                  <a:gd name="T3" fmla="*/ 6 h 1536"/>
                  <a:gd name="T4" fmla="*/ 944 w 1534"/>
                  <a:gd name="T5" fmla="*/ 20 h 1536"/>
                  <a:gd name="T6" fmla="*/ 1026 w 1534"/>
                  <a:gd name="T7" fmla="*/ 46 h 1536"/>
                  <a:gd name="T8" fmla="*/ 1104 w 1534"/>
                  <a:gd name="T9" fmla="*/ 78 h 1536"/>
                  <a:gd name="T10" fmla="*/ 1179 w 1534"/>
                  <a:gd name="T11" fmla="*/ 120 h 1536"/>
                  <a:gd name="T12" fmla="*/ 1246 w 1534"/>
                  <a:gd name="T13" fmla="*/ 170 h 1536"/>
                  <a:gd name="T14" fmla="*/ 1310 w 1534"/>
                  <a:gd name="T15" fmla="*/ 226 h 1536"/>
                  <a:gd name="T16" fmla="*/ 1367 w 1534"/>
                  <a:gd name="T17" fmla="*/ 288 h 1536"/>
                  <a:gd name="T18" fmla="*/ 1416 w 1534"/>
                  <a:gd name="T19" fmla="*/ 357 h 1536"/>
                  <a:gd name="T20" fmla="*/ 1456 w 1534"/>
                  <a:gd name="T21" fmla="*/ 430 h 1536"/>
                  <a:gd name="T22" fmla="*/ 1491 w 1534"/>
                  <a:gd name="T23" fmla="*/ 508 h 1536"/>
                  <a:gd name="T24" fmla="*/ 1514 w 1534"/>
                  <a:gd name="T25" fmla="*/ 592 h 1536"/>
                  <a:gd name="T26" fmla="*/ 1529 w 1534"/>
                  <a:gd name="T27" fmla="*/ 678 h 1536"/>
                  <a:gd name="T28" fmla="*/ 1534 w 1534"/>
                  <a:gd name="T29" fmla="*/ 769 h 1536"/>
                  <a:gd name="T30" fmla="*/ 1529 w 1534"/>
                  <a:gd name="T31" fmla="*/ 858 h 1536"/>
                  <a:gd name="T32" fmla="*/ 1514 w 1534"/>
                  <a:gd name="T33" fmla="*/ 944 h 1536"/>
                  <a:gd name="T34" fmla="*/ 1491 w 1534"/>
                  <a:gd name="T35" fmla="*/ 1027 h 1536"/>
                  <a:gd name="T36" fmla="*/ 1456 w 1534"/>
                  <a:gd name="T37" fmla="*/ 1106 h 1536"/>
                  <a:gd name="T38" fmla="*/ 1416 w 1534"/>
                  <a:gd name="T39" fmla="*/ 1179 h 1536"/>
                  <a:gd name="T40" fmla="*/ 1367 w 1534"/>
                  <a:gd name="T41" fmla="*/ 1248 h 1536"/>
                  <a:gd name="T42" fmla="*/ 1310 w 1534"/>
                  <a:gd name="T43" fmla="*/ 1310 h 1536"/>
                  <a:gd name="T44" fmla="*/ 1246 w 1534"/>
                  <a:gd name="T45" fmla="*/ 1366 h 1536"/>
                  <a:gd name="T46" fmla="*/ 1179 w 1534"/>
                  <a:gd name="T47" fmla="*/ 1415 h 1536"/>
                  <a:gd name="T48" fmla="*/ 1104 w 1534"/>
                  <a:gd name="T49" fmla="*/ 1457 h 1536"/>
                  <a:gd name="T50" fmla="*/ 1026 w 1534"/>
                  <a:gd name="T51" fmla="*/ 1490 h 1536"/>
                  <a:gd name="T52" fmla="*/ 944 w 1534"/>
                  <a:gd name="T53" fmla="*/ 1516 h 1536"/>
                  <a:gd name="T54" fmla="*/ 857 w 1534"/>
                  <a:gd name="T55" fmla="*/ 1530 h 1536"/>
                  <a:gd name="T56" fmla="*/ 767 w 1534"/>
                  <a:gd name="T57" fmla="*/ 1536 h 1536"/>
                  <a:gd name="T58" fmla="*/ 678 w 1534"/>
                  <a:gd name="T59" fmla="*/ 1530 h 1536"/>
                  <a:gd name="T60" fmla="*/ 591 w 1534"/>
                  <a:gd name="T61" fmla="*/ 1516 h 1536"/>
                  <a:gd name="T62" fmla="*/ 509 w 1534"/>
                  <a:gd name="T63" fmla="*/ 1490 h 1536"/>
                  <a:gd name="T64" fmla="*/ 430 w 1534"/>
                  <a:gd name="T65" fmla="*/ 1457 h 1536"/>
                  <a:gd name="T66" fmla="*/ 356 w 1534"/>
                  <a:gd name="T67" fmla="*/ 1415 h 1536"/>
                  <a:gd name="T68" fmla="*/ 286 w 1534"/>
                  <a:gd name="T69" fmla="*/ 1366 h 1536"/>
                  <a:gd name="T70" fmla="*/ 224 w 1534"/>
                  <a:gd name="T71" fmla="*/ 1310 h 1536"/>
                  <a:gd name="T72" fmla="*/ 168 w 1534"/>
                  <a:gd name="T73" fmla="*/ 1248 h 1536"/>
                  <a:gd name="T74" fmla="*/ 119 w 1534"/>
                  <a:gd name="T75" fmla="*/ 1179 h 1536"/>
                  <a:gd name="T76" fmla="*/ 79 w 1534"/>
                  <a:gd name="T77" fmla="*/ 1106 h 1536"/>
                  <a:gd name="T78" fmla="*/ 44 w 1534"/>
                  <a:gd name="T79" fmla="*/ 1027 h 1536"/>
                  <a:gd name="T80" fmla="*/ 20 w 1534"/>
                  <a:gd name="T81" fmla="*/ 944 h 1536"/>
                  <a:gd name="T82" fmla="*/ 6 w 1534"/>
                  <a:gd name="T83" fmla="*/ 858 h 1536"/>
                  <a:gd name="T84" fmla="*/ 0 w 1534"/>
                  <a:gd name="T85" fmla="*/ 769 h 1536"/>
                  <a:gd name="T86" fmla="*/ 6 w 1534"/>
                  <a:gd name="T87" fmla="*/ 678 h 1536"/>
                  <a:gd name="T88" fmla="*/ 20 w 1534"/>
                  <a:gd name="T89" fmla="*/ 592 h 1536"/>
                  <a:gd name="T90" fmla="*/ 44 w 1534"/>
                  <a:gd name="T91" fmla="*/ 508 h 1536"/>
                  <a:gd name="T92" fmla="*/ 79 w 1534"/>
                  <a:gd name="T93" fmla="*/ 430 h 1536"/>
                  <a:gd name="T94" fmla="*/ 119 w 1534"/>
                  <a:gd name="T95" fmla="*/ 357 h 1536"/>
                  <a:gd name="T96" fmla="*/ 168 w 1534"/>
                  <a:gd name="T97" fmla="*/ 288 h 1536"/>
                  <a:gd name="T98" fmla="*/ 224 w 1534"/>
                  <a:gd name="T99" fmla="*/ 226 h 1536"/>
                  <a:gd name="T100" fmla="*/ 286 w 1534"/>
                  <a:gd name="T101" fmla="*/ 170 h 1536"/>
                  <a:gd name="T102" fmla="*/ 356 w 1534"/>
                  <a:gd name="T103" fmla="*/ 120 h 1536"/>
                  <a:gd name="T104" fmla="*/ 430 w 1534"/>
                  <a:gd name="T105" fmla="*/ 78 h 1536"/>
                  <a:gd name="T106" fmla="*/ 509 w 1534"/>
                  <a:gd name="T107" fmla="*/ 46 h 1536"/>
                  <a:gd name="T108" fmla="*/ 591 w 1534"/>
                  <a:gd name="T109" fmla="*/ 20 h 1536"/>
                  <a:gd name="T110" fmla="*/ 678 w 1534"/>
                  <a:gd name="T111" fmla="*/ 6 h 1536"/>
                  <a:gd name="T112" fmla="*/ 767 w 1534"/>
                  <a:gd name="T113"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34" h="1536">
                    <a:moveTo>
                      <a:pt x="767" y="0"/>
                    </a:moveTo>
                    <a:lnTo>
                      <a:pt x="857" y="6"/>
                    </a:lnTo>
                    <a:lnTo>
                      <a:pt x="944" y="20"/>
                    </a:lnTo>
                    <a:lnTo>
                      <a:pt x="1026" y="46"/>
                    </a:lnTo>
                    <a:lnTo>
                      <a:pt x="1104" y="78"/>
                    </a:lnTo>
                    <a:lnTo>
                      <a:pt x="1179" y="120"/>
                    </a:lnTo>
                    <a:lnTo>
                      <a:pt x="1246" y="170"/>
                    </a:lnTo>
                    <a:lnTo>
                      <a:pt x="1310" y="226"/>
                    </a:lnTo>
                    <a:lnTo>
                      <a:pt x="1367" y="288"/>
                    </a:lnTo>
                    <a:lnTo>
                      <a:pt x="1416" y="357"/>
                    </a:lnTo>
                    <a:lnTo>
                      <a:pt x="1456" y="430"/>
                    </a:lnTo>
                    <a:lnTo>
                      <a:pt x="1491" y="508"/>
                    </a:lnTo>
                    <a:lnTo>
                      <a:pt x="1514" y="592"/>
                    </a:lnTo>
                    <a:lnTo>
                      <a:pt x="1529" y="678"/>
                    </a:lnTo>
                    <a:lnTo>
                      <a:pt x="1534" y="769"/>
                    </a:lnTo>
                    <a:lnTo>
                      <a:pt x="1529" y="858"/>
                    </a:lnTo>
                    <a:lnTo>
                      <a:pt x="1514" y="944"/>
                    </a:lnTo>
                    <a:lnTo>
                      <a:pt x="1491" y="1027"/>
                    </a:lnTo>
                    <a:lnTo>
                      <a:pt x="1456" y="1106"/>
                    </a:lnTo>
                    <a:lnTo>
                      <a:pt x="1416" y="1179"/>
                    </a:lnTo>
                    <a:lnTo>
                      <a:pt x="1367" y="1248"/>
                    </a:lnTo>
                    <a:lnTo>
                      <a:pt x="1310" y="1310"/>
                    </a:lnTo>
                    <a:lnTo>
                      <a:pt x="1246" y="1366"/>
                    </a:lnTo>
                    <a:lnTo>
                      <a:pt x="1179" y="1415"/>
                    </a:lnTo>
                    <a:lnTo>
                      <a:pt x="1104" y="1457"/>
                    </a:lnTo>
                    <a:lnTo>
                      <a:pt x="1026" y="1490"/>
                    </a:lnTo>
                    <a:lnTo>
                      <a:pt x="944" y="1516"/>
                    </a:lnTo>
                    <a:lnTo>
                      <a:pt x="857" y="1530"/>
                    </a:lnTo>
                    <a:lnTo>
                      <a:pt x="767" y="1536"/>
                    </a:lnTo>
                    <a:lnTo>
                      <a:pt x="678" y="1530"/>
                    </a:lnTo>
                    <a:lnTo>
                      <a:pt x="591" y="1516"/>
                    </a:lnTo>
                    <a:lnTo>
                      <a:pt x="509" y="1490"/>
                    </a:lnTo>
                    <a:lnTo>
                      <a:pt x="430" y="1457"/>
                    </a:lnTo>
                    <a:lnTo>
                      <a:pt x="356" y="1415"/>
                    </a:lnTo>
                    <a:lnTo>
                      <a:pt x="286" y="1366"/>
                    </a:lnTo>
                    <a:lnTo>
                      <a:pt x="224" y="1310"/>
                    </a:lnTo>
                    <a:lnTo>
                      <a:pt x="168" y="1248"/>
                    </a:lnTo>
                    <a:lnTo>
                      <a:pt x="119" y="1179"/>
                    </a:lnTo>
                    <a:lnTo>
                      <a:pt x="79" y="1106"/>
                    </a:lnTo>
                    <a:lnTo>
                      <a:pt x="44" y="1027"/>
                    </a:lnTo>
                    <a:lnTo>
                      <a:pt x="20" y="944"/>
                    </a:lnTo>
                    <a:lnTo>
                      <a:pt x="6" y="858"/>
                    </a:lnTo>
                    <a:lnTo>
                      <a:pt x="0" y="769"/>
                    </a:lnTo>
                    <a:lnTo>
                      <a:pt x="6" y="678"/>
                    </a:lnTo>
                    <a:lnTo>
                      <a:pt x="20" y="592"/>
                    </a:lnTo>
                    <a:lnTo>
                      <a:pt x="44" y="508"/>
                    </a:lnTo>
                    <a:lnTo>
                      <a:pt x="79" y="430"/>
                    </a:lnTo>
                    <a:lnTo>
                      <a:pt x="119" y="357"/>
                    </a:lnTo>
                    <a:lnTo>
                      <a:pt x="168" y="288"/>
                    </a:lnTo>
                    <a:lnTo>
                      <a:pt x="224" y="226"/>
                    </a:lnTo>
                    <a:lnTo>
                      <a:pt x="286" y="170"/>
                    </a:lnTo>
                    <a:lnTo>
                      <a:pt x="356" y="120"/>
                    </a:lnTo>
                    <a:lnTo>
                      <a:pt x="430" y="78"/>
                    </a:lnTo>
                    <a:lnTo>
                      <a:pt x="509" y="46"/>
                    </a:lnTo>
                    <a:lnTo>
                      <a:pt x="591" y="20"/>
                    </a:lnTo>
                    <a:lnTo>
                      <a:pt x="678" y="6"/>
                    </a:lnTo>
                    <a:lnTo>
                      <a:pt x="76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ln w="0"/>
                  <a:solidFill>
                    <a:schemeClr val="accent1"/>
                  </a:solidFill>
                  <a:effectLst>
                    <a:outerShdw blurRad="38100" dist="25400" dir="5400000" algn="ctr" rotWithShape="0">
                      <a:srgbClr val="6E747A">
                        <a:alpha val="43000"/>
                      </a:srgbClr>
                    </a:outerShdw>
                  </a:effectLst>
                </a:endParaRPr>
              </a:p>
            </p:txBody>
          </p:sp>
        </p:grpSp>
        <p:sp>
          <p:nvSpPr>
            <p:cNvPr id="35" name="Rectangle 34"/>
            <p:cNvSpPr/>
            <p:nvPr/>
          </p:nvSpPr>
          <p:spPr>
            <a:xfrm>
              <a:off x="3033179" y="1125207"/>
              <a:ext cx="2639762" cy="946413"/>
            </a:xfrm>
            <a:prstGeom prst="rect">
              <a:avLst/>
            </a:prstGeom>
            <a:noFill/>
          </p:spPr>
          <p:txBody>
            <a:bodyPr wrap="none" lIns="68580" tIns="34290" rIns="68580" bIns="34290">
              <a:spAutoFit/>
            </a:bodyPr>
            <a:lstStyle/>
            <a:p>
              <a:pPr algn="ctr"/>
              <a:r>
                <a:rPr lang="en-US" sz="2400" b="1" dirty="0" err="1">
                  <a:ln w="0"/>
                  <a:solidFill>
                    <a:schemeClr val="accent6">
                      <a:lumMod val="60000"/>
                      <a:lumOff val="40000"/>
                    </a:schemeClr>
                  </a:solidFill>
                  <a:effectLst>
                    <a:outerShdw blurRad="38100" dist="25400" dir="5400000" algn="ctr" rotWithShape="0">
                      <a:srgbClr val="6E747A">
                        <a:alpha val="43000"/>
                      </a:srgbClr>
                    </a:outerShdw>
                  </a:effectLst>
                </a:rPr>
                <a:t>Rombongan</a:t>
              </a:r>
              <a:r>
                <a:rPr lang="en-US" sz="2400" b="1" dirty="0">
                  <a:ln w="0"/>
                  <a:solidFill>
                    <a:schemeClr val="accent6">
                      <a:lumMod val="60000"/>
                      <a:lumOff val="40000"/>
                    </a:schemeClr>
                  </a:solidFill>
                  <a:effectLst>
                    <a:outerShdw blurRad="38100" dist="25400" dir="5400000" algn="ctr" rotWithShape="0">
                      <a:srgbClr val="6E747A">
                        <a:alpha val="43000"/>
                      </a:srgbClr>
                    </a:outerShdw>
                  </a:effectLst>
                </a:rPr>
                <a:t> </a:t>
              </a:r>
              <a:r>
                <a:rPr lang="en-US" sz="2400" b="1" dirty="0" err="1">
                  <a:ln w="0"/>
                  <a:solidFill>
                    <a:schemeClr val="accent6">
                      <a:lumMod val="60000"/>
                      <a:lumOff val="40000"/>
                    </a:schemeClr>
                  </a:solidFill>
                  <a:effectLst>
                    <a:outerShdw blurRad="38100" dist="25400" dir="5400000" algn="ctr" rotWithShape="0">
                      <a:srgbClr val="6E747A">
                        <a:alpha val="43000"/>
                      </a:srgbClr>
                    </a:outerShdw>
                  </a:effectLst>
                </a:rPr>
                <a:t>Belajar</a:t>
              </a:r>
              <a:endParaRPr lang="en-US" sz="2400" b="1" dirty="0">
                <a:ln w="0"/>
                <a:solidFill>
                  <a:schemeClr val="accent6">
                    <a:lumMod val="60000"/>
                    <a:lumOff val="40000"/>
                  </a:schemeClr>
                </a:solidFill>
                <a:effectLst>
                  <a:outerShdw blurRad="38100" dist="25400" dir="5400000" algn="ctr" rotWithShape="0">
                    <a:srgbClr val="6E747A">
                      <a:alpha val="43000"/>
                    </a:srgbClr>
                  </a:outerShdw>
                </a:effectLst>
              </a:endParaRPr>
            </a:p>
            <a:p>
              <a:r>
                <a:rPr lang="en-US" sz="3300" b="1" dirty="0">
                  <a:ln w="0"/>
                  <a:solidFill>
                    <a:schemeClr val="accent6">
                      <a:lumMod val="60000"/>
                      <a:lumOff val="40000"/>
                    </a:schemeClr>
                  </a:solidFill>
                  <a:effectLst>
                    <a:outerShdw blurRad="38100" dist="25400" dir="5400000" algn="ctr" rotWithShape="0">
                      <a:srgbClr val="6E747A">
                        <a:alpha val="43000"/>
                      </a:srgbClr>
                    </a:outerShdw>
                  </a:effectLst>
                </a:rPr>
                <a:t>154.534</a:t>
              </a:r>
            </a:p>
          </p:txBody>
        </p:sp>
        <p:pic>
          <p:nvPicPr>
            <p:cNvPr id="36" name="Picture 35"/>
            <p:cNvPicPr>
              <a:picLocks noChangeAspect="1"/>
            </p:cNvPicPr>
            <p:nvPr/>
          </p:nvPicPr>
          <p:blipFill>
            <a:blip r:embed="rId3"/>
            <a:stretch>
              <a:fillRect/>
            </a:stretch>
          </p:blipFill>
          <p:spPr>
            <a:xfrm rot="19776654">
              <a:off x="1494760" y="2159012"/>
              <a:ext cx="2130737" cy="2057579"/>
            </a:xfrm>
            <a:prstGeom prst="rect">
              <a:avLst/>
            </a:prstGeom>
          </p:spPr>
        </p:pic>
        <p:sp>
          <p:nvSpPr>
            <p:cNvPr id="37" name="TextBox 36"/>
            <p:cNvSpPr txBox="1"/>
            <p:nvPr/>
          </p:nvSpPr>
          <p:spPr>
            <a:xfrm>
              <a:off x="3434014" y="2175056"/>
              <a:ext cx="2369486" cy="609398"/>
            </a:xfrm>
            <a:prstGeom prst="rect">
              <a:avLst/>
            </a:prstGeom>
            <a:noFill/>
          </p:spPr>
          <p:txBody>
            <a:bodyPr wrap="square" lIns="0" rIns="0" rtlCol="0">
              <a:spAutoFit/>
            </a:bodyPr>
            <a:lstStyle/>
            <a:p>
              <a:pPr defTabSz="914240">
                <a:lnSpc>
                  <a:spcPct val="80000"/>
                </a:lnSpc>
              </a:pPr>
              <a:r>
                <a:rPr lang="en-IN" sz="2400" b="1" dirty="0">
                  <a:solidFill>
                    <a:schemeClr val="accent5">
                      <a:lumMod val="60000"/>
                      <a:lumOff val="40000"/>
                    </a:schemeClr>
                  </a:solidFill>
                  <a:effectLst>
                    <a:outerShdw blurRad="38100" dist="38100" dir="2700000" algn="tl">
                      <a:srgbClr val="000000">
                        <a:alpha val="43137"/>
                      </a:srgbClr>
                    </a:outerShdw>
                  </a:effectLst>
                  <a:cs typeface="Arial" panose="020B0604020202020204" pitchFamily="34" charset="0"/>
                </a:rPr>
                <a:t>29%</a:t>
              </a:r>
            </a:p>
            <a:p>
              <a:pPr defTabSz="914240">
                <a:lnSpc>
                  <a:spcPct val="80000"/>
                </a:lnSpc>
              </a:pPr>
              <a:r>
                <a:rPr lang="en-IN" b="1" dirty="0" err="1">
                  <a:solidFill>
                    <a:schemeClr val="accent5">
                      <a:lumMod val="60000"/>
                      <a:lumOff val="40000"/>
                    </a:schemeClr>
                  </a:solidFill>
                  <a:effectLst>
                    <a:outerShdw blurRad="38100" dist="38100" dir="2700000" algn="tl">
                      <a:srgbClr val="000000">
                        <a:alpha val="43137"/>
                      </a:srgbClr>
                    </a:outerShdw>
                  </a:effectLst>
                  <a:cs typeface="Arial" panose="020B0604020202020204" pitchFamily="34" charset="0"/>
                </a:rPr>
                <a:t>rombel</a:t>
              </a:r>
              <a:r>
                <a:rPr lang="en-IN" b="1" dirty="0">
                  <a:solidFill>
                    <a:schemeClr val="accent5">
                      <a:lumMod val="60000"/>
                      <a:lumOff val="40000"/>
                    </a:schemeClr>
                  </a:solidFill>
                  <a:effectLst>
                    <a:outerShdw blurRad="38100" dist="38100" dir="2700000" algn="tl">
                      <a:srgbClr val="000000">
                        <a:alpha val="43137"/>
                      </a:srgbClr>
                    </a:outerShdw>
                  </a:effectLst>
                  <a:cs typeface="Arial" panose="020B0604020202020204" pitchFamily="34" charset="0"/>
                </a:rPr>
                <a:t> SMA </a:t>
              </a:r>
              <a:r>
                <a:rPr lang="en-IN" b="1" dirty="0" err="1">
                  <a:solidFill>
                    <a:schemeClr val="accent5">
                      <a:lumMod val="60000"/>
                      <a:lumOff val="40000"/>
                    </a:schemeClr>
                  </a:solidFill>
                  <a:effectLst>
                    <a:outerShdw blurRad="38100" dist="38100" dir="2700000" algn="tl">
                      <a:srgbClr val="000000">
                        <a:alpha val="43137"/>
                      </a:srgbClr>
                    </a:outerShdw>
                  </a:effectLst>
                  <a:cs typeface="Arial" panose="020B0604020202020204" pitchFamily="34" charset="0"/>
                </a:rPr>
                <a:t>swasta</a:t>
              </a:r>
              <a:endParaRPr lang="en-IN" sz="1200" dirty="0">
                <a:solidFill>
                  <a:schemeClr val="accent5">
                    <a:lumMod val="60000"/>
                    <a:lumOff val="40000"/>
                  </a:schemeClr>
                </a:solidFill>
                <a:effectLst>
                  <a:outerShdw blurRad="38100" dist="38100" dir="2700000" algn="tl">
                    <a:srgbClr val="000000">
                      <a:alpha val="43137"/>
                    </a:srgbClr>
                  </a:outerShdw>
                </a:effectLst>
                <a:cs typeface="Arial" panose="020B0604020202020204" pitchFamily="34" charset="0"/>
              </a:endParaRPr>
            </a:p>
          </p:txBody>
        </p:sp>
        <p:sp>
          <p:nvSpPr>
            <p:cNvPr id="38" name="TextBox 37"/>
            <p:cNvSpPr txBox="1"/>
            <p:nvPr/>
          </p:nvSpPr>
          <p:spPr>
            <a:xfrm>
              <a:off x="3470947" y="3051068"/>
              <a:ext cx="1920200" cy="609398"/>
            </a:xfrm>
            <a:prstGeom prst="rect">
              <a:avLst/>
            </a:prstGeom>
            <a:noFill/>
          </p:spPr>
          <p:txBody>
            <a:bodyPr wrap="square" lIns="0" rIns="0" rtlCol="0">
              <a:spAutoFit/>
            </a:bodyPr>
            <a:lstStyle/>
            <a:p>
              <a:pPr defTabSz="914240">
                <a:lnSpc>
                  <a:spcPct val="80000"/>
                </a:lnSpc>
              </a:pPr>
              <a:r>
                <a:rPr lang="en-IN" sz="2400" b="1" dirty="0">
                  <a:solidFill>
                    <a:srgbClr val="8FAADC"/>
                  </a:solidFill>
                  <a:effectLst>
                    <a:outerShdw blurRad="38100" dist="38100" dir="2700000" algn="tl">
                      <a:srgbClr val="000000">
                        <a:alpha val="43137"/>
                      </a:srgbClr>
                    </a:outerShdw>
                  </a:effectLst>
                  <a:cs typeface="Arial" panose="020B0604020202020204" pitchFamily="34" charset="0"/>
                </a:rPr>
                <a:t>71%</a:t>
              </a:r>
            </a:p>
            <a:p>
              <a:pPr defTabSz="914240">
                <a:lnSpc>
                  <a:spcPct val="80000"/>
                </a:lnSpc>
              </a:pPr>
              <a:r>
                <a:rPr lang="en-IN" b="1" dirty="0" err="1">
                  <a:solidFill>
                    <a:srgbClr val="8FAADC"/>
                  </a:solidFill>
                  <a:effectLst>
                    <a:outerShdw blurRad="38100" dist="38100" dir="2700000" algn="tl">
                      <a:srgbClr val="000000">
                        <a:alpha val="43137"/>
                      </a:srgbClr>
                    </a:outerShdw>
                  </a:effectLst>
                  <a:cs typeface="Arial" panose="020B0604020202020204" pitchFamily="34" charset="0"/>
                </a:rPr>
                <a:t>rombel</a:t>
              </a:r>
              <a:r>
                <a:rPr lang="en-IN" b="1" dirty="0">
                  <a:solidFill>
                    <a:srgbClr val="8FAADC"/>
                  </a:solidFill>
                  <a:effectLst>
                    <a:outerShdw blurRad="38100" dist="38100" dir="2700000" algn="tl">
                      <a:srgbClr val="000000">
                        <a:alpha val="43137"/>
                      </a:srgbClr>
                    </a:outerShdw>
                  </a:effectLst>
                  <a:cs typeface="Arial" panose="020B0604020202020204" pitchFamily="34" charset="0"/>
                </a:rPr>
                <a:t> SMA </a:t>
              </a:r>
              <a:r>
                <a:rPr lang="en-IN" b="1" dirty="0" err="1">
                  <a:solidFill>
                    <a:srgbClr val="8FAADC"/>
                  </a:solidFill>
                  <a:effectLst>
                    <a:outerShdw blurRad="38100" dist="38100" dir="2700000" algn="tl">
                      <a:srgbClr val="000000">
                        <a:alpha val="43137"/>
                      </a:srgbClr>
                    </a:outerShdw>
                  </a:effectLst>
                  <a:cs typeface="Arial" panose="020B0604020202020204" pitchFamily="34" charset="0"/>
                </a:rPr>
                <a:t>negeri</a:t>
              </a:r>
              <a:endParaRPr lang="en-IN" sz="1200" dirty="0">
                <a:solidFill>
                  <a:srgbClr val="8FAADC"/>
                </a:solidFill>
                <a:effectLst>
                  <a:outerShdw blurRad="38100" dist="38100" dir="2700000" algn="tl">
                    <a:srgbClr val="000000">
                      <a:alpha val="43137"/>
                    </a:srgbClr>
                  </a:outerShdw>
                </a:effectLst>
                <a:cs typeface="Arial" panose="020B0604020202020204" pitchFamily="34" charset="0"/>
              </a:endParaRPr>
            </a:p>
          </p:txBody>
        </p:sp>
        <p:cxnSp>
          <p:nvCxnSpPr>
            <p:cNvPr id="39" name="Straight Connector 38"/>
            <p:cNvCxnSpPr/>
            <p:nvPr/>
          </p:nvCxnSpPr>
          <p:spPr>
            <a:xfrm>
              <a:off x="3363231" y="2788754"/>
              <a:ext cx="2027916" cy="0"/>
            </a:xfrm>
            <a:prstGeom prst="line">
              <a:avLst/>
            </a:prstGeom>
            <a:ln w="47625">
              <a:solidFill>
                <a:srgbClr val="FFD966"/>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20357" y="3637382"/>
              <a:ext cx="2170791" cy="0"/>
            </a:xfrm>
            <a:prstGeom prst="line">
              <a:avLst/>
            </a:prstGeom>
            <a:ln w="47625">
              <a:solidFill>
                <a:srgbClr val="8FAADC"/>
              </a:solidFill>
              <a:tailEnd type="oval"/>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rot="12041857">
              <a:off x="7639660" y="1398266"/>
              <a:ext cx="520023" cy="4938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p:cNvSpPr/>
            <p:nvPr/>
          </p:nvSpPr>
          <p:spPr>
            <a:xfrm>
              <a:off x="6027343" y="1209769"/>
              <a:ext cx="4342133" cy="4848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rtlCol="0" anchor="ctr"/>
            <a:lstStyle/>
            <a:p>
              <a:pPr algn="ctr"/>
              <a:r>
                <a:rPr lang="en-US" sz="1350" dirty="0">
                  <a:solidFill>
                    <a:schemeClr val="bg1"/>
                  </a:solidFill>
                  <a:latin typeface="Arial" pitchFamily="34" charset="0"/>
                  <a:cs typeface="Arial" pitchFamily="34" charset="0"/>
                </a:rPr>
                <a:t>PROFIL PESERTA DIDIK</a:t>
              </a:r>
              <a:endParaRPr lang="id-ID" sz="1350" dirty="0">
                <a:solidFill>
                  <a:schemeClr val="bg1"/>
                </a:solidFill>
                <a:latin typeface="Arial" pitchFamily="34" charset="0"/>
                <a:cs typeface="Arial" pitchFamily="34" charset="0"/>
              </a:endParaRPr>
            </a:p>
            <a:p>
              <a:pPr algn="ctr"/>
              <a:r>
                <a:rPr lang="en-US" sz="1350" dirty="0">
                  <a:solidFill>
                    <a:schemeClr val="bg1"/>
                  </a:solidFill>
                  <a:latin typeface="Arial" pitchFamily="34" charset="0"/>
                  <a:cs typeface="Arial" pitchFamily="34" charset="0"/>
                </a:rPr>
                <a:t>MENGULANG</a:t>
              </a:r>
              <a:r>
                <a:rPr lang="id-ID" sz="1350" dirty="0">
                  <a:solidFill>
                    <a:schemeClr val="bg1"/>
                  </a:solidFill>
                  <a:latin typeface="Arial" pitchFamily="34" charset="0"/>
                  <a:cs typeface="Arial" pitchFamily="34" charset="0"/>
                </a:rPr>
                <a:t> </a:t>
              </a:r>
              <a:r>
                <a:rPr lang="en-US" sz="1350" dirty="0">
                  <a:solidFill>
                    <a:schemeClr val="bg1"/>
                  </a:solidFill>
                  <a:latin typeface="Arial" pitchFamily="34" charset="0"/>
                  <a:cs typeface="Arial" pitchFamily="34" charset="0"/>
                </a:rPr>
                <a:t>DAN PUTUS SEKOLAH</a:t>
              </a:r>
            </a:p>
          </p:txBody>
        </p:sp>
      </p:grpSp>
    </p:spTree>
    <p:extLst>
      <p:ext uri="{BB962C8B-B14F-4D97-AF65-F5344CB8AC3E}">
        <p14:creationId xmlns:p14="http://schemas.microsoft.com/office/powerpoint/2010/main" val="1777634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1345" y="2804257"/>
            <a:ext cx="2744788" cy="1044575"/>
          </a:xfrm>
        </p:spPr>
        <p:txBody>
          <a:bodyPr>
            <a:normAutofit/>
          </a:bodyPr>
          <a:lstStyle/>
          <a:p>
            <a:r>
              <a:rPr lang="en-US" sz="4800" dirty="0">
                <a:latin typeface="Adobe Fan Heiti Std B" panose="020B0700000000000000" pitchFamily="34" charset="-128"/>
                <a:ea typeface="Adobe Fan Heiti Std B" panose="020B0700000000000000" pitchFamily="34" charset="-128"/>
              </a:rPr>
              <a:t>DAFTAR ISI</a:t>
            </a:r>
          </a:p>
        </p:txBody>
      </p:sp>
      <p:sp>
        <p:nvSpPr>
          <p:cNvPr id="3" name="Trapezoid 2"/>
          <p:cNvSpPr/>
          <p:nvPr/>
        </p:nvSpPr>
        <p:spPr>
          <a:xfrm>
            <a:off x="4770312" y="7556"/>
            <a:ext cx="8788732" cy="6858000"/>
          </a:xfrm>
          <a:prstGeom prst="trapezoid">
            <a:avLst>
              <a:gd name="adj" fmla="val 19936"/>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15" name="Oval 14"/>
          <p:cNvSpPr/>
          <p:nvPr/>
        </p:nvSpPr>
        <p:spPr>
          <a:xfrm>
            <a:off x="5347823" y="1236072"/>
            <a:ext cx="823566" cy="823566"/>
          </a:xfrm>
          <a:prstGeom prst="ellipse">
            <a:avLst/>
          </a:prstGeom>
          <a:solidFill>
            <a:schemeClr val="tx1">
              <a:lumMod val="75000"/>
              <a:lumOff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5538231" y="1334714"/>
            <a:ext cx="442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cxnSp>
        <p:nvCxnSpPr>
          <p:cNvPr id="17" name="Straight Connector 16"/>
          <p:cNvCxnSpPr/>
          <p:nvPr/>
        </p:nvCxnSpPr>
        <p:spPr>
          <a:xfrm>
            <a:off x="5759606" y="2143440"/>
            <a:ext cx="6441493" cy="12906"/>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31733" y="1445944"/>
            <a:ext cx="6849096" cy="400110"/>
          </a:xfrm>
          <a:prstGeom prst="rect">
            <a:avLst/>
          </a:prstGeom>
          <a:noFill/>
        </p:spPr>
        <p:txBody>
          <a:bodyPr wrap="square" rtlCol="0">
            <a:spAutoFit/>
          </a:bodyPr>
          <a:lstStyle/>
          <a:p>
            <a:pPr marL="633178"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Century Gothic"/>
                <a:ea typeface="+mn-ea"/>
                <a:cs typeface="Century Gothic"/>
              </a:rPr>
              <a:t>Arah</a:t>
            </a:r>
            <a:r>
              <a:rPr kumimoji="0" lang="en-US" sz="2000" b="1" i="0" u="none" strike="noStrike" kern="1200" cap="none" spc="0" normalizeH="0" baseline="0" noProof="0" dirty="0" smtClean="0">
                <a:ln>
                  <a:noFill/>
                </a:ln>
                <a:solidFill>
                  <a:prstClr val="white"/>
                </a:solidFill>
                <a:effectLst/>
                <a:uLnTx/>
                <a:uFillTx/>
                <a:latin typeface="Century Gothic"/>
                <a:ea typeface="+mn-ea"/>
                <a:cs typeface="Century Gothic"/>
              </a:rPr>
              <a:t> </a:t>
            </a:r>
            <a:r>
              <a:rPr kumimoji="0" lang="en-US" sz="2000" b="1" i="0" u="none" strike="noStrike" kern="1200" cap="none" spc="0" normalizeH="0" baseline="0" noProof="0" dirty="0" err="1" smtClean="0">
                <a:ln>
                  <a:noFill/>
                </a:ln>
                <a:solidFill>
                  <a:prstClr val="white"/>
                </a:solidFill>
                <a:effectLst/>
                <a:uLnTx/>
                <a:uFillTx/>
                <a:latin typeface="Century Gothic"/>
                <a:ea typeface="+mn-ea"/>
                <a:cs typeface="Century Gothic"/>
              </a:rPr>
              <a:t>Kebijakan</a:t>
            </a:r>
            <a:r>
              <a:rPr kumimoji="0" lang="en-US" sz="2000" b="1" i="0" u="none" strike="noStrike" kern="1200" cap="none" spc="0" normalizeH="0" baseline="0" noProof="0" dirty="0" smtClean="0">
                <a:ln>
                  <a:noFill/>
                </a:ln>
                <a:solidFill>
                  <a:prstClr val="white"/>
                </a:solidFill>
                <a:effectLst/>
                <a:uLnTx/>
                <a:uFillTx/>
                <a:latin typeface="Century Gothic"/>
                <a:ea typeface="+mn-ea"/>
                <a:cs typeface="Century Gothic"/>
              </a:rPr>
              <a:t> Pembangunan SMA </a:t>
            </a:r>
            <a:r>
              <a:rPr kumimoji="0" lang="en-US" sz="2000" b="1" i="0" u="none" strike="noStrike" kern="1200" cap="none" spc="0" normalizeH="0" baseline="0" noProof="0" dirty="0" err="1" smtClean="0">
                <a:ln>
                  <a:noFill/>
                </a:ln>
                <a:solidFill>
                  <a:prstClr val="white"/>
                </a:solidFill>
                <a:effectLst/>
                <a:uLnTx/>
                <a:uFillTx/>
                <a:latin typeface="Century Gothic"/>
                <a:ea typeface="+mn-ea"/>
                <a:cs typeface="Century Gothic"/>
              </a:rPr>
              <a:t>Tahun</a:t>
            </a:r>
            <a:r>
              <a:rPr kumimoji="0" lang="en-US" sz="2000" b="1" i="0" u="none" strike="noStrike" kern="1200" cap="none" spc="0" normalizeH="0" baseline="0" noProof="0" dirty="0" smtClean="0">
                <a:ln>
                  <a:noFill/>
                </a:ln>
                <a:solidFill>
                  <a:prstClr val="white"/>
                </a:solidFill>
                <a:effectLst/>
                <a:uLnTx/>
                <a:uFillTx/>
                <a:latin typeface="Century Gothic"/>
                <a:ea typeface="+mn-ea"/>
                <a:cs typeface="Century Gothic"/>
              </a:rPr>
              <a:t> 2018</a:t>
            </a:r>
            <a:endParaRPr kumimoji="0" lang="id-ID" sz="2000" b="1"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14" name="Oval 13"/>
          <p:cNvSpPr/>
          <p:nvPr/>
        </p:nvSpPr>
        <p:spPr>
          <a:xfrm>
            <a:off x="4972862" y="2796766"/>
            <a:ext cx="823566" cy="938964"/>
          </a:xfrm>
          <a:prstGeom prst="ellipse">
            <a:avLst/>
          </a:prstGeom>
          <a:solidFill>
            <a:schemeClr val="tx1">
              <a:lumMod val="75000"/>
              <a:lumOff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5163270" y="2928033"/>
            <a:ext cx="442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cxnSp>
        <p:nvCxnSpPr>
          <p:cNvPr id="24" name="Straight Connector 23"/>
          <p:cNvCxnSpPr/>
          <p:nvPr/>
        </p:nvCxnSpPr>
        <p:spPr>
          <a:xfrm flipV="1">
            <a:off x="5488386" y="3812818"/>
            <a:ext cx="7135793" cy="24687"/>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759606" y="2798938"/>
            <a:ext cx="6535105" cy="908864"/>
          </a:xfrm>
          <a:prstGeom prst="roundRect">
            <a:avLst>
              <a:gd name="adj" fmla="val 50000"/>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b="1" dirty="0" err="1" smtClean="0">
                <a:solidFill>
                  <a:prstClr val="white"/>
                </a:solidFill>
                <a:latin typeface="Century Gothic" panose="020B0502020202020204" pitchFamily="34" charset="0"/>
              </a:rPr>
              <a:t>Pemanfaatan</a:t>
            </a:r>
            <a:r>
              <a:rPr lang="en-US" sz="2000" b="1" dirty="0" smtClean="0">
                <a:solidFill>
                  <a:prstClr val="white"/>
                </a:solidFill>
                <a:latin typeface="Century Gothic" panose="020B0502020202020204" pitchFamily="34" charset="0"/>
              </a:rPr>
              <a:t> Data SMA </a:t>
            </a:r>
            <a:r>
              <a:rPr lang="en-US" sz="2000" b="1" dirty="0" err="1" smtClean="0">
                <a:solidFill>
                  <a:prstClr val="white"/>
                </a:solidFill>
                <a:latin typeface="Century Gothic" panose="020B0502020202020204" pitchFamily="34" charset="0"/>
              </a:rPr>
              <a:t>dalam</a:t>
            </a:r>
            <a:r>
              <a:rPr lang="en-US" sz="2000" b="1" dirty="0" smtClean="0">
                <a:solidFill>
                  <a:prstClr val="white"/>
                </a:solidFill>
                <a:latin typeface="Century Gothic" panose="020B0502020202020204" pitchFamily="34" charset="0"/>
              </a:rPr>
              <a:t> </a:t>
            </a:r>
            <a:r>
              <a:rPr lang="en-US" sz="2000" b="1" dirty="0" err="1" smtClean="0">
                <a:solidFill>
                  <a:prstClr val="white"/>
                </a:solidFill>
                <a:latin typeface="Century Gothic" panose="020B0502020202020204" pitchFamily="34" charset="0"/>
              </a:rPr>
              <a:t>Pengambilan</a:t>
            </a:r>
            <a:r>
              <a:rPr lang="en-US" sz="2000" b="1" dirty="0" smtClean="0">
                <a:solidFill>
                  <a:prstClr val="white"/>
                </a:solidFill>
                <a:latin typeface="Century Gothic" panose="020B0502020202020204" pitchFamily="34" charset="0"/>
              </a:rPr>
              <a:t> </a:t>
            </a:r>
            <a:r>
              <a:rPr lang="en-US" sz="2000" b="1" dirty="0" err="1" smtClean="0">
                <a:solidFill>
                  <a:prstClr val="white"/>
                </a:solidFill>
                <a:latin typeface="Century Gothic" panose="020B0502020202020204" pitchFamily="34" charset="0"/>
              </a:rPr>
              <a:t>Kebijakan</a:t>
            </a:r>
            <a:r>
              <a:rPr lang="en-US" sz="2000" b="1" dirty="0" smtClean="0">
                <a:solidFill>
                  <a:prstClr val="white"/>
                </a:solidFill>
                <a:latin typeface="Century Gothic" panose="020B0502020202020204" pitchFamily="34" charset="0"/>
              </a:rPr>
              <a:t> </a:t>
            </a:r>
            <a:r>
              <a:rPr lang="en-US" sz="2000" b="1" dirty="0" err="1" smtClean="0">
                <a:solidFill>
                  <a:prstClr val="white"/>
                </a:solidFill>
                <a:latin typeface="Century Gothic" panose="020B0502020202020204" pitchFamily="34" charset="0"/>
              </a:rPr>
              <a:t>dan</a:t>
            </a:r>
            <a:r>
              <a:rPr lang="en-US" sz="2000" b="1" dirty="0" smtClean="0">
                <a:solidFill>
                  <a:prstClr val="white"/>
                </a:solidFill>
                <a:latin typeface="Century Gothic" panose="020B0502020202020204" pitchFamily="34" charset="0"/>
              </a:rPr>
              <a:t> </a:t>
            </a:r>
            <a:r>
              <a:rPr lang="en-US" sz="2000" b="1" dirty="0" err="1" smtClean="0">
                <a:solidFill>
                  <a:prstClr val="white"/>
                </a:solidFill>
                <a:latin typeface="Century Gothic" panose="020B0502020202020204" pitchFamily="34" charset="0"/>
              </a:rPr>
              <a:t>Perencanaan</a:t>
            </a:r>
            <a:r>
              <a:rPr lang="en-US" sz="2000" b="1" dirty="0" smtClean="0">
                <a:solidFill>
                  <a:prstClr val="white"/>
                </a:solidFill>
                <a:latin typeface="Century Gothic" panose="020B0502020202020204" pitchFamily="34" charset="0"/>
              </a:rPr>
              <a:t> Program</a:t>
            </a:r>
            <a:endParaRPr kumimoji="0" lang="fi-FI"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51" y="164525"/>
            <a:ext cx="647058" cy="608921"/>
          </a:xfrm>
          <a:prstGeom prst="rect">
            <a:avLst/>
          </a:prstGeom>
        </p:spPr>
      </p:pic>
      <p:sp>
        <p:nvSpPr>
          <p:cNvPr id="21" name="Rounded Rectangle 20"/>
          <p:cNvSpPr/>
          <p:nvPr/>
        </p:nvSpPr>
        <p:spPr>
          <a:xfrm>
            <a:off x="5503849" y="4624965"/>
            <a:ext cx="7135793" cy="519351"/>
          </a:xfrm>
          <a:prstGeom prst="roundRect">
            <a:avLst>
              <a:gd name="adj" fmla="val 50000"/>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Anggaran</a:t>
            </a: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dan</a:t>
            </a: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Program </a:t>
            </a:r>
            <a:r>
              <a:rPr kumimoji="0" lang="en-US"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Prioritas</a:t>
            </a: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Dit</a:t>
            </a: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PSMA </a:t>
            </a:r>
            <a:r>
              <a:rPr kumimoji="0" lang="en-US"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Tahun</a:t>
            </a:r>
            <a:r>
              <a:rPr kumimoji="0" lang="en-US"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2018</a:t>
            </a:r>
            <a:endParaRPr kumimoji="0" lang="fi-FI"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22" name="Straight Connector 21"/>
          <p:cNvCxnSpPr/>
          <p:nvPr/>
        </p:nvCxnSpPr>
        <p:spPr>
          <a:xfrm flipV="1">
            <a:off x="5178120" y="5377945"/>
            <a:ext cx="7787253" cy="7707"/>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664820" y="4472858"/>
            <a:ext cx="823566" cy="823566"/>
          </a:xfrm>
          <a:prstGeom prst="ellipse">
            <a:avLst/>
          </a:prstGeom>
          <a:solidFill>
            <a:schemeClr val="tx1">
              <a:lumMod val="75000"/>
              <a:lumOff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3</a:t>
            </a:r>
            <a:endPar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792009" y="161334"/>
            <a:ext cx="62191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600"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600"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600"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600"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600"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600"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600"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600"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600"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600"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600"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600"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103342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Profil</a:t>
            </a:r>
            <a:r>
              <a:rPr lang="en-US" sz="2400" b="1" dirty="0" smtClean="0">
                <a:solidFill>
                  <a:schemeClr val="bg1"/>
                </a:solidFill>
              </a:rPr>
              <a:t> </a:t>
            </a:r>
            <a:r>
              <a:rPr lang="en-US" sz="2400" b="1" dirty="0" err="1" smtClean="0">
                <a:solidFill>
                  <a:srgbClr val="FFFF00"/>
                </a:solidFill>
              </a:rPr>
              <a:t>Sarana</a:t>
            </a:r>
            <a:r>
              <a:rPr lang="en-US" sz="2400" b="1" dirty="0" smtClean="0">
                <a:solidFill>
                  <a:srgbClr val="FFFF00"/>
                </a:solidFill>
              </a:rPr>
              <a:t> </a:t>
            </a:r>
            <a:r>
              <a:rPr lang="en-US" sz="2400" b="1" dirty="0" err="1" smtClean="0">
                <a:solidFill>
                  <a:srgbClr val="FFFF00"/>
                </a:solidFill>
              </a:rPr>
              <a:t>Prasarana</a:t>
            </a:r>
            <a:r>
              <a:rPr lang="en-US" sz="2400" b="1" dirty="0" smtClean="0">
                <a:solidFill>
                  <a:srgbClr val="FFFF00"/>
                </a:solidFill>
              </a:rPr>
              <a:t> </a:t>
            </a:r>
            <a:r>
              <a:rPr lang="en-US" sz="2400" b="1" dirty="0" smtClean="0">
                <a:solidFill>
                  <a:schemeClr val="bg1"/>
                </a:solidFill>
              </a:rPr>
              <a:t>SMA - 1</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20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2" name="Group 61"/>
          <p:cNvGrpSpPr/>
          <p:nvPr/>
        </p:nvGrpSpPr>
        <p:grpSpPr>
          <a:xfrm>
            <a:off x="427626" y="976557"/>
            <a:ext cx="10940959" cy="5287765"/>
            <a:chOff x="1090615" y="976557"/>
            <a:chExt cx="9493543" cy="5287765"/>
          </a:xfrm>
        </p:grpSpPr>
        <p:sp>
          <p:nvSpPr>
            <p:cNvPr id="63" name="Oval 62"/>
            <p:cNvSpPr/>
            <p:nvPr/>
          </p:nvSpPr>
          <p:spPr>
            <a:xfrm>
              <a:off x="1090615" y="3203170"/>
              <a:ext cx="3659823" cy="313698"/>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71">
                <a:defRPr/>
              </a:pPr>
              <a:endParaRPr lang="en-US" sz="1799" kern="0">
                <a:solidFill>
                  <a:sysClr val="window" lastClr="FFFFFF"/>
                </a:solidFill>
              </a:endParaRPr>
            </a:p>
          </p:txBody>
        </p:sp>
        <p:grpSp>
          <p:nvGrpSpPr>
            <p:cNvPr id="64" name="Group 43"/>
            <p:cNvGrpSpPr/>
            <p:nvPr/>
          </p:nvGrpSpPr>
          <p:grpSpPr>
            <a:xfrm>
              <a:off x="2049332" y="976557"/>
              <a:ext cx="2383391" cy="2342852"/>
              <a:chOff x="2438399" y="1581150"/>
              <a:chExt cx="2671482" cy="2671482"/>
            </a:xfrm>
            <a:scene3d>
              <a:camera prst="perspectiveContrastingRightFacing" fov="7200000">
                <a:rot lat="600000" lon="19200000" rev="600000"/>
              </a:camera>
              <a:lightRig rig="threePt" dir="t"/>
            </a:scene3d>
          </p:grpSpPr>
          <p:sp>
            <p:nvSpPr>
              <p:cNvPr id="88" name="Oval 87"/>
              <p:cNvSpPr/>
              <p:nvPr/>
            </p:nvSpPr>
            <p:spPr>
              <a:xfrm>
                <a:off x="2438399" y="1581150"/>
                <a:ext cx="2671482" cy="2671482"/>
              </a:xfrm>
              <a:prstGeom prst="ellipse">
                <a:avLst/>
              </a:prstGeom>
              <a:solidFill>
                <a:schemeClr val="accent3"/>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89" name="Oval 88"/>
              <p:cNvSpPr/>
              <p:nvPr/>
            </p:nvSpPr>
            <p:spPr>
              <a:xfrm>
                <a:off x="2683248" y="1825999"/>
                <a:ext cx="2181785" cy="2181785"/>
              </a:xfrm>
              <a:prstGeom prst="ellipse">
                <a:avLst/>
              </a:prstGeom>
              <a:solidFill>
                <a:schemeClr val="bg1"/>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90" name="Oval 89"/>
              <p:cNvSpPr/>
              <p:nvPr/>
            </p:nvSpPr>
            <p:spPr>
              <a:xfrm>
                <a:off x="3140168" y="2282919"/>
                <a:ext cx="1267945" cy="1267945"/>
              </a:xfrm>
              <a:prstGeom prst="ellipse">
                <a:avLst/>
              </a:prstGeom>
              <a:solidFill>
                <a:schemeClr val="bg1"/>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grpSp>
        <p:sp>
          <p:nvSpPr>
            <p:cNvPr id="65" name="Isosceles Triangle 64"/>
            <p:cNvSpPr/>
            <p:nvPr/>
          </p:nvSpPr>
          <p:spPr>
            <a:xfrm rot="16200000">
              <a:off x="4047225" y="1556832"/>
              <a:ext cx="848742" cy="122368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66" name="Chevron 65"/>
            <p:cNvSpPr/>
            <p:nvPr/>
          </p:nvSpPr>
          <p:spPr>
            <a:xfrm flipH="1">
              <a:off x="4510468" y="1980913"/>
              <a:ext cx="339914" cy="33413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black"/>
                </a:solidFill>
              </a:endParaRPr>
            </a:p>
          </p:txBody>
        </p:sp>
        <p:pic>
          <p:nvPicPr>
            <p:cNvPr id="67" name="Picture 2" descr="Gambar terka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4117" y="1231897"/>
              <a:ext cx="1687692" cy="1875585"/>
            </a:xfrm>
            <a:prstGeom prst="ellipse">
              <a:avLst/>
            </a:prstGeom>
            <a:ln w="190500" cap="rnd">
              <a:solidFill>
                <a:srgbClr val="C8C6BD"/>
              </a:solidFill>
              <a:prstDash val="solid"/>
            </a:ln>
            <a:effectLst>
              <a:outerShdw blurRad="127000" algn="bl" rotWithShape="0">
                <a:srgbClr val="000000"/>
              </a:outerShdw>
            </a:effectLst>
            <a:scene3d>
              <a:camera prst="perspectiveFront" fov="5400000">
                <a:rot lat="0" lon="19799991" rev="0"/>
              </a:camera>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5161185" y="1963210"/>
              <a:ext cx="5386924" cy="470898"/>
            </a:xfrm>
            <a:prstGeom prst="rect">
              <a:avLst/>
            </a:prstGeom>
            <a:noFill/>
          </p:spPr>
          <p:txBody>
            <a:bodyPr wrap="none" lIns="0" rIns="0" rtlCol="0">
              <a:spAutoFit/>
            </a:bodyPr>
            <a:lstStyle/>
            <a:p>
              <a:pPr>
                <a:lnSpc>
                  <a:spcPct val="80000"/>
                </a:lnSpc>
              </a:pPr>
              <a:r>
                <a:rPr lang="en-IN" sz="3000" b="1" spc="450" dirty="0" smtClean="0">
                  <a:solidFill>
                    <a:schemeClr val="accent3"/>
                  </a:solidFill>
                  <a:latin typeface="+mj-lt"/>
                  <a:cs typeface="Arial" panose="020B0604020202020204" pitchFamily="34" charset="0"/>
                </a:rPr>
                <a:t>SARANA </a:t>
              </a:r>
              <a:r>
                <a:rPr lang="en-IN" sz="3000" b="1" spc="450" dirty="0">
                  <a:solidFill>
                    <a:schemeClr val="accent3"/>
                  </a:solidFill>
                  <a:latin typeface="+mj-lt"/>
                  <a:cs typeface="Arial" panose="020B0604020202020204" pitchFamily="34" charset="0"/>
                </a:rPr>
                <a:t>DAN PRASARANA</a:t>
              </a:r>
            </a:p>
          </p:txBody>
        </p:sp>
        <p:grpSp>
          <p:nvGrpSpPr>
            <p:cNvPr id="69" name="Group 68"/>
            <p:cNvGrpSpPr/>
            <p:nvPr/>
          </p:nvGrpSpPr>
          <p:grpSpPr>
            <a:xfrm>
              <a:off x="8031293" y="3077638"/>
              <a:ext cx="2513945" cy="3186684"/>
              <a:chOff x="533400" y="1733550"/>
              <a:chExt cx="2514600" cy="2743200"/>
            </a:xfrm>
          </p:grpSpPr>
          <p:sp>
            <p:nvSpPr>
              <p:cNvPr id="85" name="Rectangle 84"/>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86" name="Rectangle 85"/>
              <p:cNvSpPr/>
              <p:nvPr/>
            </p:nvSpPr>
            <p:spPr>
              <a:xfrm>
                <a:off x="533400" y="173355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Akses</a:t>
                </a:r>
                <a:r>
                  <a:rPr lang="en-US" sz="1400" b="1" dirty="0">
                    <a:solidFill>
                      <a:prstClr val="white"/>
                    </a:solidFill>
                    <a:latin typeface="Arial" pitchFamily="34" charset="0"/>
                    <a:cs typeface="Arial" pitchFamily="34" charset="0"/>
                  </a:rPr>
                  <a:t> Internet</a:t>
                </a:r>
              </a:p>
            </p:txBody>
          </p:sp>
          <p:sp>
            <p:nvSpPr>
              <p:cNvPr id="87" name="TextBox 86"/>
              <p:cNvSpPr txBox="1"/>
              <p:nvPr/>
            </p:nvSpPr>
            <p:spPr>
              <a:xfrm>
                <a:off x="600941" y="2212266"/>
                <a:ext cx="2274037" cy="243040"/>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70" name="Group 69"/>
            <p:cNvGrpSpPr/>
            <p:nvPr/>
          </p:nvGrpSpPr>
          <p:grpSpPr>
            <a:xfrm>
              <a:off x="5414721" y="3077638"/>
              <a:ext cx="2513945" cy="3186684"/>
              <a:chOff x="533400" y="1733550"/>
              <a:chExt cx="2514600" cy="2743200"/>
            </a:xfrm>
          </p:grpSpPr>
          <p:sp>
            <p:nvSpPr>
              <p:cNvPr id="82" name="Rectangle 81"/>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83" name="Rectangle 82"/>
              <p:cNvSpPr/>
              <p:nvPr/>
            </p:nvSpPr>
            <p:spPr>
              <a:xfrm>
                <a:off x="533400" y="173355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err="1">
                    <a:solidFill>
                      <a:prstClr val="white"/>
                    </a:solidFill>
                    <a:latin typeface="Arial" pitchFamily="34" charset="0"/>
                    <a:cs typeface="Arial" pitchFamily="34" charset="0"/>
                  </a:rPr>
                  <a:t>Ketersediaan</a:t>
                </a:r>
                <a:r>
                  <a:rPr lang="en-US" sz="1400" b="1" dirty="0">
                    <a:solidFill>
                      <a:prstClr val="white"/>
                    </a:solidFill>
                    <a:latin typeface="Arial" pitchFamily="34" charset="0"/>
                    <a:cs typeface="Arial" pitchFamily="34" charset="0"/>
                  </a:rPr>
                  <a:t> </a:t>
                </a:r>
                <a:r>
                  <a:rPr lang="en-US" sz="1400" b="1" dirty="0" err="1">
                    <a:solidFill>
                      <a:prstClr val="white"/>
                    </a:solidFill>
                    <a:latin typeface="Arial" pitchFamily="34" charset="0"/>
                    <a:cs typeface="Arial" pitchFamily="34" charset="0"/>
                  </a:rPr>
                  <a:t>Listrik</a:t>
                </a:r>
                <a:endParaRPr lang="en-US" sz="1400" b="1" dirty="0">
                  <a:solidFill>
                    <a:prstClr val="white"/>
                  </a:solidFill>
                  <a:latin typeface="Arial" pitchFamily="34" charset="0"/>
                  <a:cs typeface="Arial" pitchFamily="34" charset="0"/>
                </a:endParaRPr>
              </a:p>
            </p:txBody>
          </p:sp>
          <p:sp>
            <p:nvSpPr>
              <p:cNvPr id="84" name="TextBox 83"/>
              <p:cNvSpPr txBox="1"/>
              <p:nvPr/>
            </p:nvSpPr>
            <p:spPr>
              <a:xfrm>
                <a:off x="600941" y="2212266"/>
                <a:ext cx="2274037" cy="243040"/>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grpSp>
          <p:nvGrpSpPr>
            <p:cNvPr id="71" name="Group 70"/>
            <p:cNvGrpSpPr/>
            <p:nvPr/>
          </p:nvGrpSpPr>
          <p:grpSpPr>
            <a:xfrm>
              <a:off x="1628702" y="3471716"/>
              <a:ext cx="3680565" cy="2471885"/>
              <a:chOff x="533400" y="1733550"/>
              <a:chExt cx="2514600" cy="2743200"/>
            </a:xfrm>
          </p:grpSpPr>
          <p:sp>
            <p:nvSpPr>
              <p:cNvPr id="79" name="Rectangle 78"/>
              <p:cNvSpPr/>
              <p:nvPr/>
            </p:nvSpPr>
            <p:spPr>
              <a:xfrm>
                <a:off x="533400" y="1733550"/>
                <a:ext cx="2514600" cy="2743200"/>
              </a:xfrm>
              <a:prstGeom prst="rect">
                <a:avLst/>
              </a:prstGeom>
              <a:gradFill flip="none" rotWithShape="1">
                <a:gsLst>
                  <a:gs pos="0">
                    <a:schemeClr val="bg1"/>
                  </a:gs>
                  <a:gs pos="50000">
                    <a:schemeClr val="bg1"/>
                  </a:gs>
                  <a:gs pos="100000">
                    <a:schemeClr val="bg1">
                      <a:lumMod val="85000"/>
                    </a:schemeClr>
                  </a:gs>
                </a:gsLst>
                <a:lin ang="5400000" scaled="1"/>
                <a:tileRect/>
              </a:gradFill>
              <a:ln>
                <a:noFill/>
              </a:ln>
              <a:effectLst>
                <a:outerShdw blurRad="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80" name="Rectangle 79"/>
              <p:cNvSpPr/>
              <p:nvPr/>
            </p:nvSpPr>
            <p:spPr>
              <a:xfrm>
                <a:off x="533400" y="1733550"/>
                <a:ext cx="2514600" cy="381000"/>
              </a:xfrm>
              <a:prstGeom prst="rect">
                <a:avLst/>
              </a:pr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r>
                  <a:rPr lang="en-US" sz="1400" b="1" dirty="0">
                    <a:solidFill>
                      <a:prstClr val="white"/>
                    </a:solidFill>
                    <a:latin typeface="Arial" pitchFamily="34" charset="0"/>
                    <a:cs typeface="Arial" pitchFamily="34" charset="0"/>
                  </a:rPr>
                  <a:t>Luas </a:t>
                </a:r>
                <a:r>
                  <a:rPr lang="en-US" sz="1400" b="1" dirty="0" err="1">
                    <a:solidFill>
                      <a:prstClr val="white"/>
                    </a:solidFill>
                    <a:latin typeface="Arial" pitchFamily="34" charset="0"/>
                    <a:cs typeface="Arial" pitchFamily="34" charset="0"/>
                  </a:rPr>
                  <a:t>Lahan</a:t>
                </a:r>
                <a:r>
                  <a:rPr lang="en-US" sz="1400" b="1" dirty="0">
                    <a:solidFill>
                      <a:prstClr val="white"/>
                    </a:solidFill>
                    <a:latin typeface="Arial" pitchFamily="34" charset="0"/>
                    <a:cs typeface="Arial" pitchFamily="34" charset="0"/>
                  </a:rPr>
                  <a:t> </a:t>
                </a:r>
                <a:r>
                  <a:rPr lang="en-US" sz="1400" b="1" dirty="0" err="1">
                    <a:solidFill>
                      <a:prstClr val="white"/>
                    </a:solidFill>
                    <a:latin typeface="Arial" pitchFamily="34" charset="0"/>
                    <a:cs typeface="Arial" pitchFamily="34" charset="0"/>
                  </a:rPr>
                  <a:t>Sekolah</a:t>
                </a:r>
                <a:endParaRPr lang="en-US" sz="1400" b="1" dirty="0">
                  <a:solidFill>
                    <a:prstClr val="white"/>
                  </a:solidFill>
                  <a:latin typeface="Arial" pitchFamily="34" charset="0"/>
                  <a:cs typeface="Arial" pitchFamily="34" charset="0"/>
                </a:endParaRPr>
              </a:p>
            </p:txBody>
          </p:sp>
          <p:sp>
            <p:nvSpPr>
              <p:cNvPr id="81" name="TextBox 80"/>
              <p:cNvSpPr txBox="1"/>
              <p:nvPr/>
            </p:nvSpPr>
            <p:spPr>
              <a:xfrm>
                <a:off x="600941" y="2212266"/>
                <a:ext cx="2274037" cy="281786"/>
              </a:xfrm>
              <a:prstGeom prst="rect">
                <a:avLst/>
              </a:prstGeom>
              <a:noFill/>
              <a:ln>
                <a:noFill/>
              </a:ln>
            </p:spPr>
            <p:txBody>
              <a:bodyPr wrap="square" rtlCol="0">
                <a:spAutoFit/>
              </a:bodyPr>
              <a:lstStyle/>
              <a:p>
                <a:pPr defTabSz="914171"/>
                <a:endParaRPr lang="en-US" sz="1050" dirty="0">
                  <a:solidFill>
                    <a:srgbClr val="595959"/>
                  </a:solidFill>
                  <a:latin typeface="Arial" pitchFamily="34" charset="0"/>
                  <a:cs typeface="Arial" pitchFamily="34" charset="0"/>
                </a:endParaRPr>
              </a:p>
            </p:txBody>
          </p:sp>
        </p:grpSp>
        <p:pic>
          <p:nvPicPr>
            <p:cNvPr id="72" name="Picture 71"/>
            <p:cNvPicPr>
              <a:picLocks noChangeAspect="1"/>
            </p:cNvPicPr>
            <p:nvPr/>
          </p:nvPicPr>
          <p:blipFill>
            <a:blip r:embed="rId4"/>
            <a:stretch>
              <a:fillRect/>
            </a:stretch>
          </p:blipFill>
          <p:spPr>
            <a:xfrm>
              <a:off x="1631682" y="3815034"/>
              <a:ext cx="3656535" cy="2123723"/>
            </a:xfrm>
            <a:prstGeom prst="rect">
              <a:avLst/>
            </a:prstGeom>
          </p:spPr>
        </p:pic>
        <p:pic>
          <p:nvPicPr>
            <p:cNvPr id="73" name="Picture 72"/>
            <p:cNvPicPr>
              <a:picLocks noChangeAspect="1"/>
            </p:cNvPicPr>
            <p:nvPr/>
          </p:nvPicPr>
          <p:blipFill>
            <a:blip r:embed="rId5"/>
            <a:stretch>
              <a:fillRect/>
            </a:stretch>
          </p:blipFill>
          <p:spPr>
            <a:xfrm>
              <a:off x="5452175" y="3471715"/>
              <a:ext cx="1680900" cy="1755000"/>
            </a:xfrm>
            <a:prstGeom prst="rect">
              <a:avLst/>
            </a:prstGeom>
          </p:spPr>
        </p:pic>
        <p:sp>
          <p:nvSpPr>
            <p:cNvPr id="74" name="Rectangle 73"/>
            <p:cNvSpPr/>
            <p:nvPr/>
          </p:nvSpPr>
          <p:spPr>
            <a:xfrm>
              <a:off x="5847354" y="4103996"/>
              <a:ext cx="1031611" cy="553998"/>
            </a:xfrm>
            <a:prstGeom prst="rect">
              <a:avLst/>
            </a:prstGeom>
          </p:spPr>
          <p:txBody>
            <a:bodyPr wrap="square">
              <a:spAutoFit/>
            </a:bodyPr>
            <a:lstStyle/>
            <a:p>
              <a:pPr algn="ctr"/>
              <a:r>
                <a:rPr lang="en-US" sz="3000" spc="-113" dirty="0">
                  <a:solidFill>
                    <a:schemeClr val="tx1">
                      <a:lumMod val="65000"/>
                      <a:lumOff val="35000"/>
                    </a:schemeClr>
                  </a:solidFill>
                  <a:latin typeface="Arial" panose="020B0604020202020204" pitchFamily="34" charset="0"/>
                  <a:cs typeface="Arial" panose="020B0604020202020204" pitchFamily="34" charset="0"/>
                </a:rPr>
                <a:t>97</a:t>
              </a:r>
              <a:r>
                <a:rPr lang="en-US" sz="3000" spc="-113" baseline="30000" dirty="0">
                  <a:solidFill>
                    <a:schemeClr val="tx1">
                      <a:lumMod val="65000"/>
                      <a:lumOff val="35000"/>
                    </a:schemeClr>
                  </a:solidFill>
                  <a:latin typeface="Arial" panose="020B0604020202020204" pitchFamily="34" charset="0"/>
                  <a:cs typeface="Arial" panose="020B0604020202020204" pitchFamily="34" charset="0"/>
                </a:rPr>
                <a:t>%</a:t>
              </a:r>
              <a:endParaRPr lang="en-US" sz="3000" baseline="30000" dirty="0">
                <a:solidFill>
                  <a:schemeClr val="tx1">
                    <a:lumMod val="65000"/>
                    <a:lumOff val="35000"/>
                  </a:schemeClr>
                </a:solidFill>
              </a:endParaRPr>
            </a:p>
          </p:txBody>
        </p:sp>
        <p:sp>
          <p:nvSpPr>
            <p:cNvPr id="75" name="Rectangle 74"/>
            <p:cNvSpPr/>
            <p:nvPr/>
          </p:nvSpPr>
          <p:spPr>
            <a:xfrm>
              <a:off x="6270214" y="5160845"/>
              <a:ext cx="1620967" cy="992579"/>
            </a:xfrm>
            <a:prstGeom prst="rect">
              <a:avLst/>
            </a:prstGeom>
          </p:spPr>
          <p:txBody>
            <a:bodyPr wrap="square">
              <a:spAutoFit/>
            </a:bodyPr>
            <a:lstStyle/>
            <a:p>
              <a:r>
                <a:rPr lang="en-US" b="1" spc="-113" dirty="0">
                  <a:solidFill>
                    <a:srgbClr val="D75992"/>
                  </a:solidFill>
                  <a:latin typeface="Arial" panose="020B0604020202020204" pitchFamily="34" charset="0"/>
                  <a:cs typeface="Arial" panose="020B0604020202020204" pitchFamily="34" charset="0"/>
                </a:rPr>
                <a:t>97</a:t>
              </a:r>
              <a:r>
                <a:rPr lang="en-US" sz="1350" spc="-113" dirty="0">
                  <a:solidFill>
                    <a:srgbClr val="D75992"/>
                  </a:solidFill>
                  <a:latin typeface="Arial" panose="020B0604020202020204" pitchFamily="34" charset="0"/>
                  <a:cs typeface="Arial" panose="020B0604020202020204" pitchFamily="34" charset="0"/>
                </a:rPr>
                <a:t>%</a:t>
              </a:r>
              <a:r>
                <a:rPr lang="en-US" sz="1350" spc="-113" dirty="0">
                  <a:solidFill>
                    <a:srgbClr val="28AEA1"/>
                  </a:solidFill>
                  <a:latin typeface="Arial" panose="020B0604020202020204" pitchFamily="34" charset="0"/>
                  <a:cs typeface="Arial" panose="020B0604020202020204" pitchFamily="34" charset="0"/>
                </a:rPr>
                <a:t> </a:t>
              </a:r>
              <a:r>
                <a:rPr lang="en-US" sz="1350" spc="-113" dirty="0">
                  <a:solidFill>
                    <a:schemeClr val="tx1">
                      <a:lumMod val="75000"/>
                      <a:lumOff val="25000"/>
                    </a:schemeClr>
                  </a:solidFill>
                  <a:latin typeface="Arial" panose="020B0604020202020204" pitchFamily="34" charset="0"/>
                  <a:cs typeface="Arial" panose="020B0604020202020204" pitchFamily="34" charset="0"/>
                </a:rPr>
                <a:t>SMA di Indonesia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sudah</a:t>
              </a:r>
              <a:r>
                <a:rPr lang="en-US" sz="1350" spc="-113" dirty="0">
                  <a:solidFill>
                    <a:schemeClr val="tx1">
                      <a:lumMod val="75000"/>
                      <a:lumOff val="25000"/>
                    </a:schemeClr>
                  </a:solidFill>
                  <a:latin typeface="Arial" panose="020B0604020202020204" pitchFamily="34" charset="0"/>
                  <a:cs typeface="Arial" panose="020B0604020202020204" pitchFamily="34" charset="0"/>
                </a:rPr>
                <a:t>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tersedia</a:t>
              </a:r>
              <a:r>
                <a:rPr lang="en-US" sz="1350" spc="-113" dirty="0">
                  <a:solidFill>
                    <a:schemeClr val="tx1">
                      <a:lumMod val="75000"/>
                      <a:lumOff val="25000"/>
                    </a:schemeClr>
                  </a:solidFill>
                  <a:latin typeface="Arial" panose="020B0604020202020204" pitchFamily="34" charset="0"/>
                  <a:cs typeface="Arial" panose="020B0604020202020204" pitchFamily="34" charset="0"/>
                </a:rPr>
                <a:t>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listrik</a:t>
              </a:r>
              <a:r>
                <a:rPr lang="en-US" sz="1350" spc="-113" dirty="0">
                  <a:solidFill>
                    <a:schemeClr val="tx1">
                      <a:lumMod val="75000"/>
                      <a:lumOff val="25000"/>
                    </a:schemeClr>
                  </a:solidFill>
                  <a:latin typeface="Arial" panose="020B0604020202020204" pitchFamily="34" charset="0"/>
                  <a:cs typeface="Arial" panose="020B0604020202020204" pitchFamily="34" charset="0"/>
                </a:rPr>
                <a:t> di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sekolah</a:t>
              </a:r>
              <a:endParaRPr lang="en-US" sz="1350" dirty="0"/>
            </a:p>
          </p:txBody>
        </p:sp>
        <p:pic>
          <p:nvPicPr>
            <p:cNvPr id="76" name="Picture 75"/>
            <p:cNvPicPr>
              <a:picLocks noChangeAspect="1"/>
            </p:cNvPicPr>
            <p:nvPr/>
          </p:nvPicPr>
          <p:blipFill>
            <a:blip r:embed="rId6"/>
            <a:stretch>
              <a:fillRect/>
            </a:stretch>
          </p:blipFill>
          <p:spPr>
            <a:xfrm>
              <a:off x="8070212" y="3471715"/>
              <a:ext cx="1680900" cy="1755000"/>
            </a:xfrm>
            <a:prstGeom prst="rect">
              <a:avLst/>
            </a:prstGeom>
          </p:spPr>
        </p:pic>
        <p:sp>
          <p:nvSpPr>
            <p:cNvPr id="77" name="Rectangle 76"/>
            <p:cNvSpPr/>
            <p:nvPr/>
          </p:nvSpPr>
          <p:spPr>
            <a:xfrm>
              <a:off x="8461966" y="4091155"/>
              <a:ext cx="1031611" cy="553998"/>
            </a:xfrm>
            <a:prstGeom prst="rect">
              <a:avLst/>
            </a:prstGeom>
          </p:spPr>
          <p:txBody>
            <a:bodyPr wrap="square">
              <a:spAutoFit/>
            </a:bodyPr>
            <a:lstStyle/>
            <a:p>
              <a:pPr algn="ctr"/>
              <a:r>
                <a:rPr lang="en-US" sz="3000" spc="-113" dirty="0">
                  <a:solidFill>
                    <a:schemeClr val="tx1">
                      <a:lumMod val="65000"/>
                      <a:lumOff val="35000"/>
                    </a:schemeClr>
                  </a:solidFill>
                  <a:latin typeface="Arial" panose="020B0604020202020204" pitchFamily="34" charset="0"/>
                  <a:cs typeface="Arial" panose="020B0604020202020204" pitchFamily="34" charset="0"/>
                </a:rPr>
                <a:t>63</a:t>
              </a:r>
              <a:r>
                <a:rPr lang="en-US" sz="3000" spc="-113" baseline="30000" dirty="0">
                  <a:solidFill>
                    <a:schemeClr val="tx1">
                      <a:lumMod val="65000"/>
                      <a:lumOff val="35000"/>
                    </a:schemeClr>
                  </a:solidFill>
                  <a:latin typeface="Arial" panose="020B0604020202020204" pitchFamily="34" charset="0"/>
                  <a:cs typeface="Arial" panose="020B0604020202020204" pitchFamily="34" charset="0"/>
                </a:rPr>
                <a:t>%</a:t>
              </a:r>
              <a:endParaRPr lang="en-US" sz="3000" baseline="30000" dirty="0">
                <a:solidFill>
                  <a:schemeClr val="tx1">
                    <a:lumMod val="65000"/>
                    <a:lumOff val="35000"/>
                  </a:schemeClr>
                </a:solidFill>
              </a:endParaRPr>
            </a:p>
          </p:txBody>
        </p:sp>
        <p:sp>
          <p:nvSpPr>
            <p:cNvPr id="78" name="Rectangle 77"/>
            <p:cNvSpPr/>
            <p:nvPr/>
          </p:nvSpPr>
          <p:spPr>
            <a:xfrm>
              <a:off x="8799202" y="5177009"/>
              <a:ext cx="1784956" cy="784830"/>
            </a:xfrm>
            <a:prstGeom prst="rect">
              <a:avLst/>
            </a:prstGeom>
          </p:spPr>
          <p:txBody>
            <a:bodyPr wrap="square">
              <a:spAutoFit/>
            </a:bodyPr>
            <a:lstStyle/>
            <a:p>
              <a:r>
                <a:rPr lang="en-US" b="1" spc="-113" dirty="0">
                  <a:solidFill>
                    <a:srgbClr val="D75992"/>
                  </a:solidFill>
                  <a:latin typeface="Arial" panose="020B0604020202020204" pitchFamily="34" charset="0"/>
                  <a:cs typeface="Arial" panose="020B0604020202020204" pitchFamily="34" charset="0"/>
                </a:rPr>
                <a:t>63</a:t>
              </a:r>
              <a:r>
                <a:rPr lang="en-US" sz="1350" spc="-113" dirty="0">
                  <a:solidFill>
                    <a:srgbClr val="D75992"/>
                  </a:solidFill>
                  <a:latin typeface="Arial" panose="020B0604020202020204" pitchFamily="34" charset="0"/>
                  <a:cs typeface="Arial" panose="020B0604020202020204" pitchFamily="34" charset="0"/>
                </a:rPr>
                <a:t>%</a:t>
              </a:r>
              <a:r>
                <a:rPr lang="en-US" sz="1350" spc="-113" dirty="0">
                  <a:solidFill>
                    <a:srgbClr val="28AEA1"/>
                  </a:solidFill>
                  <a:latin typeface="Arial" panose="020B0604020202020204" pitchFamily="34" charset="0"/>
                  <a:cs typeface="Arial" panose="020B0604020202020204" pitchFamily="34" charset="0"/>
                </a:rPr>
                <a:t> </a:t>
              </a:r>
              <a:r>
                <a:rPr lang="en-US" sz="1350" spc="-113" dirty="0">
                  <a:solidFill>
                    <a:schemeClr val="tx1">
                      <a:lumMod val="75000"/>
                      <a:lumOff val="25000"/>
                    </a:schemeClr>
                  </a:solidFill>
                  <a:latin typeface="Arial" panose="020B0604020202020204" pitchFamily="34" charset="0"/>
                  <a:cs typeface="Arial" panose="020B0604020202020204" pitchFamily="34" charset="0"/>
                </a:rPr>
                <a:t>SMA di Indonesia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sudah</a:t>
              </a:r>
              <a:r>
                <a:rPr lang="en-US" sz="1350" spc="-113" dirty="0">
                  <a:solidFill>
                    <a:schemeClr val="tx1">
                      <a:lumMod val="75000"/>
                      <a:lumOff val="25000"/>
                    </a:schemeClr>
                  </a:solidFill>
                  <a:latin typeface="Arial" panose="020B0604020202020204" pitchFamily="34" charset="0"/>
                  <a:cs typeface="Arial" panose="020B0604020202020204" pitchFamily="34" charset="0"/>
                </a:rPr>
                <a:t>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memiliki</a:t>
              </a:r>
              <a:r>
                <a:rPr lang="en-US" sz="1350" spc="-113" dirty="0">
                  <a:solidFill>
                    <a:schemeClr val="tx1">
                      <a:lumMod val="75000"/>
                      <a:lumOff val="25000"/>
                    </a:schemeClr>
                  </a:solidFill>
                  <a:latin typeface="Arial" panose="020B0604020202020204" pitchFamily="34" charset="0"/>
                  <a:cs typeface="Arial" panose="020B0604020202020204" pitchFamily="34" charset="0"/>
                </a:rPr>
                <a:t>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akses</a:t>
              </a:r>
              <a:r>
                <a:rPr lang="en-US" sz="1350" spc="-113" dirty="0">
                  <a:solidFill>
                    <a:schemeClr val="tx1">
                      <a:lumMod val="75000"/>
                      <a:lumOff val="25000"/>
                    </a:schemeClr>
                  </a:solidFill>
                  <a:latin typeface="Arial" panose="020B0604020202020204" pitchFamily="34" charset="0"/>
                  <a:cs typeface="Arial" panose="020B0604020202020204" pitchFamily="34" charset="0"/>
                </a:rPr>
                <a:t> internet di </a:t>
              </a:r>
              <a:r>
                <a:rPr lang="en-US" sz="1350" spc="-113" dirty="0" err="1">
                  <a:solidFill>
                    <a:schemeClr val="tx1">
                      <a:lumMod val="75000"/>
                      <a:lumOff val="25000"/>
                    </a:schemeClr>
                  </a:solidFill>
                  <a:latin typeface="Arial" panose="020B0604020202020204" pitchFamily="34" charset="0"/>
                  <a:cs typeface="Arial" panose="020B0604020202020204" pitchFamily="34" charset="0"/>
                </a:rPr>
                <a:t>sekolah</a:t>
              </a:r>
              <a:endParaRPr lang="en-US" sz="1350" dirty="0"/>
            </a:p>
          </p:txBody>
        </p:sp>
      </p:grpSp>
    </p:spTree>
    <p:extLst>
      <p:ext uri="{BB962C8B-B14F-4D97-AF65-F5344CB8AC3E}">
        <p14:creationId xmlns:p14="http://schemas.microsoft.com/office/powerpoint/2010/main" val="16272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Profil</a:t>
            </a:r>
            <a:r>
              <a:rPr lang="en-US" sz="2400" b="1" dirty="0" smtClean="0">
                <a:solidFill>
                  <a:schemeClr val="bg1"/>
                </a:solidFill>
              </a:rPr>
              <a:t> </a:t>
            </a:r>
            <a:r>
              <a:rPr lang="en-US" sz="2400" b="1" dirty="0" err="1" smtClean="0">
                <a:solidFill>
                  <a:srgbClr val="FFFF00"/>
                </a:solidFill>
              </a:rPr>
              <a:t>Sarana</a:t>
            </a:r>
            <a:r>
              <a:rPr lang="en-US" sz="2400" b="1" dirty="0" smtClean="0">
                <a:solidFill>
                  <a:srgbClr val="FFFF00"/>
                </a:solidFill>
              </a:rPr>
              <a:t> </a:t>
            </a:r>
            <a:r>
              <a:rPr lang="en-US" sz="2400" b="1" dirty="0" err="1" smtClean="0">
                <a:solidFill>
                  <a:srgbClr val="FFFF00"/>
                </a:solidFill>
              </a:rPr>
              <a:t>Prasarana</a:t>
            </a:r>
            <a:r>
              <a:rPr lang="en-US" sz="2400" b="1" dirty="0" smtClean="0">
                <a:solidFill>
                  <a:srgbClr val="FFFF00"/>
                </a:solidFill>
              </a:rPr>
              <a:t> </a:t>
            </a:r>
            <a:r>
              <a:rPr lang="en-US" sz="2400" b="1" dirty="0" smtClean="0">
                <a:solidFill>
                  <a:schemeClr val="bg1"/>
                </a:solidFill>
              </a:rPr>
              <a:t>SMA - 2</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21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805218" y="791570"/>
            <a:ext cx="10631606" cy="5650173"/>
            <a:chOff x="1735584" y="1013223"/>
            <a:chExt cx="8739537" cy="4862931"/>
          </a:xfrm>
        </p:grpSpPr>
        <p:grpSp>
          <p:nvGrpSpPr>
            <p:cNvPr id="6" name="Group 5"/>
            <p:cNvGrpSpPr/>
            <p:nvPr/>
          </p:nvGrpSpPr>
          <p:grpSpPr>
            <a:xfrm>
              <a:off x="1735584" y="1013223"/>
              <a:ext cx="4249341" cy="2379153"/>
              <a:chOff x="7288213" y="2017713"/>
              <a:chExt cx="4311650" cy="2635250"/>
            </a:xfrm>
          </p:grpSpPr>
          <p:sp>
            <p:nvSpPr>
              <p:cNvPr id="40" name="Rectangle 39"/>
              <p:cNvSpPr/>
              <p:nvPr/>
            </p:nvSpPr>
            <p:spPr>
              <a:xfrm>
                <a:off x="7376874" y="2133600"/>
                <a:ext cx="4124780" cy="2336800"/>
              </a:xfrm>
              <a:prstGeom prst="rect">
                <a:avLst/>
              </a:prstGeom>
              <a:gradFill flip="none" rotWithShape="1">
                <a:gsLst>
                  <a:gs pos="0">
                    <a:srgbClr val="16A1CA">
                      <a:shade val="30000"/>
                      <a:satMod val="115000"/>
                    </a:srgbClr>
                  </a:gs>
                  <a:gs pos="50000">
                    <a:srgbClr val="16A1CA">
                      <a:shade val="67500"/>
                      <a:satMod val="115000"/>
                    </a:srgbClr>
                  </a:gs>
                  <a:gs pos="100000">
                    <a:srgbClr val="16A1CA">
                      <a:shade val="100000"/>
                      <a:satMod val="115000"/>
                    </a:srgbClr>
                  </a:gs>
                </a:gsLst>
                <a:lin ang="5400000" scaled="1"/>
                <a:tileRect/>
              </a:gradFill>
              <a:ln w="12700" cap="flat" cmpd="sng" algn="ctr">
                <a:noFill/>
                <a:prstDash val="solid"/>
                <a:miter lim="800000"/>
              </a:ln>
              <a:effectLst/>
            </p:spPr>
            <p:txBody>
              <a:bodyPr rtlCol="0" anchor="ctr"/>
              <a:lstStyle/>
              <a:p>
                <a:pPr algn="ctr" defTabSz="685800">
                  <a:lnSpc>
                    <a:spcPct val="150000"/>
                  </a:lnSpc>
                  <a:defRPr/>
                </a:pPr>
                <a:endParaRPr lang="en-US" sz="1500" kern="0" dirty="0">
                  <a:solidFill>
                    <a:prstClr val="white"/>
                  </a:solidFill>
                  <a:latin typeface="Arial" panose="020B0604020202020204" pitchFamily="34" charset="0"/>
                  <a:cs typeface="Arial" panose="020B0604020202020204" pitchFamily="34" charset="0"/>
                </a:endParaRPr>
              </a:p>
            </p:txBody>
          </p:sp>
          <p:sp>
            <p:nvSpPr>
              <p:cNvPr id="41" name="Freeform 38"/>
              <p:cNvSpPr>
                <a:spLocks noEditPoints="1"/>
              </p:cNvSpPr>
              <p:nvPr/>
            </p:nvSpPr>
            <p:spPr bwMode="auto">
              <a:xfrm>
                <a:off x="7288213" y="2017713"/>
                <a:ext cx="4311650" cy="2635250"/>
              </a:xfrm>
              <a:custGeom>
                <a:avLst/>
                <a:gdLst>
                  <a:gd name="T0" fmla="*/ 1323 w 1356"/>
                  <a:gd name="T1" fmla="*/ 0 h 828"/>
                  <a:gd name="T2" fmla="*/ 35 w 1356"/>
                  <a:gd name="T3" fmla="*/ 0 h 828"/>
                  <a:gd name="T4" fmla="*/ 0 w 1356"/>
                  <a:gd name="T5" fmla="*/ 36 h 828"/>
                  <a:gd name="T6" fmla="*/ 0 w 1356"/>
                  <a:gd name="T7" fmla="*/ 792 h 828"/>
                  <a:gd name="T8" fmla="*/ 35 w 1356"/>
                  <a:gd name="T9" fmla="*/ 828 h 828"/>
                  <a:gd name="T10" fmla="*/ 512 w 1356"/>
                  <a:gd name="T11" fmla="*/ 828 h 828"/>
                  <a:gd name="T12" fmla="*/ 539 w 1356"/>
                  <a:gd name="T13" fmla="*/ 828 h 828"/>
                  <a:gd name="T14" fmla="*/ 820 w 1356"/>
                  <a:gd name="T15" fmla="*/ 828 h 828"/>
                  <a:gd name="T16" fmla="*/ 849 w 1356"/>
                  <a:gd name="T17" fmla="*/ 828 h 828"/>
                  <a:gd name="T18" fmla="*/ 1323 w 1356"/>
                  <a:gd name="T19" fmla="*/ 828 h 828"/>
                  <a:gd name="T20" fmla="*/ 1356 w 1356"/>
                  <a:gd name="T21" fmla="*/ 792 h 828"/>
                  <a:gd name="T22" fmla="*/ 1356 w 1356"/>
                  <a:gd name="T23" fmla="*/ 36 h 828"/>
                  <a:gd name="T24" fmla="*/ 1323 w 1356"/>
                  <a:gd name="T25" fmla="*/ 0 h 828"/>
                  <a:gd name="T26" fmla="*/ 1300 w 1356"/>
                  <a:gd name="T27" fmla="*/ 768 h 828"/>
                  <a:gd name="T28" fmla="*/ 52 w 1356"/>
                  <a:gd name="T29" fmla="*/ 768 h 828"/>
                  <a:gd name="T30" fmla="*/ 52 w 1356"/>
                  <a:gd name="T31" fmla="*/ 60 h 828"/>
                  <a:gd name="T32" fmla="*/ 1300 w 1356"/>
                  <a:gd name="T33" fmla="*/ 60 h 828"/>
                  <a:gd name="T34" fmla="*/ 1300 w 1356"/>
                  <a:gd name="T35" fmla="*/ 76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6" h="828">
                    <a:moveTo>
                      <a:pt x="1323" y="0"/>
                    </a:moveTo>
                    <a:cubicBezTo>
                      <a:pt x="35" y="0"/>
                      <a:pt x="35" y="0"/>
                      <a:pt x="35" y="0"/>
                    </a:cubicBezTo>
                    <a:cubicBezTo>
                      <a:pt x="16" y="0"/>
                      <a:pt x="0" y="17"/>
                      <a:pt x="0" y="36"/>
                    </a:cubicBezTo>
                    <a:cubicBezTo>
                      <a:pt x="0" y="792"/>
                      <a:pt x="0" y="792"/>
                      <a:pt x="0" y="792"/>
                    </a:cubicBezTo>
                    <a:cubicBezTo>
                      <a:pt x="0" y="811"/>
                      <a:pt x="16" y="828"/>
                      <a:pt x="35" y="828"/>
                    </a:cubicBezTo>
                    <a:cubicBezTo>
                      <a:pt x="512" y="828"/>
                      <a:pt x="512" y="828"/>
                      <a:pt x="512" y="828"/>
                    </a:cubicBezTo>
                    <a:cubicBezTo>
                      <a:pt x="539" y="828"/>
                      <a:pt x="539" y="828"/>
                      <a:pt x="539" y="828"/>
                    </a:cubicBezTo>
                    <a:cubicBezTo>
                      <a:pt x="820" y="828"/>
                      <a:pt x="820" y="828"/>
                      <a:pt x="820" y="828"/>
                    </a:cubicBezTo>
                    <a:cubicBezTo>
                      <a:pt x="849" y="828"/>
                      <a:pt x="849" y="828"/>
                      <a:pt x="849" y="828"/>
                    </a:cubicBezTo>
                    <a:cubicBezTo>
                      <a:pt x="1323" y="828"/>
                      <a:pt x="1323" y="828"/>
                      <a:pt x="1323" y="828"/>
                    </a:cubicBezTo>
                    <a:cubicBezTo>
                      <a:pt x="1342" y="828"/>
                      <a:pt x="1356" y="811"/>
                      <a:pt x="1356" y="792"/>
                    </a:cubicBezTo>
                    <a:cubicBezTo>
                      <a:pt x="1356" y="36"/>
                      <a:pt x="1356" y="36"/>
                      <a:pt x="1356" y="36"/>
                    </a:cubicBezTo>
                    <a:cubicBezTo>
                      <a:pt x="1356" y="17"/>
                      <a:pt x="1342" y="0"/>
                      <a:pt x="1323" y="0"/>
                    </a:cubicBezTo>
                    <a:close/>
                    <a:moveTo>
                      <a:pt x="1300" y="768"/>
                    </a:moveTo>
                    <a:cubicBezTo>
                      <a:pt x="52" y="768"/>
                      <a:pt x="52" y="768"/>
                      <a:pt x="52" y="768"/>
                    </a:cubicBezTo>
                    <a:cubicBezTo>
                      <a:pt x="52" y="60"/>
                      <a:pt x="52" y="60"/>
                      <a:pt x="52" y="60"/>
                    </a:cubicBezTo>
                    <a:cubicBezTo>
                      <a:pt x="1300" y="60"/>
                      <a:pt x="1300" y="60"/>
                      <a:pt x="1300" y="60"/>
                    </a:cubicBezTo>
                    <a:lnTo>
                      <a:pt x="1300" y="76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prstClr val="black"/>
                  </a:solidFill>
                </a:endParaRPr>
              </a:p>
            </p:txBody>
          </p:sp>
        </p:grpSp>
        <p:sp>
          <p:nvSpPr>
            <p:cNvPr id="7" name="Oval 6"/>
            <p:cNvSpPr/>
            <p:nvPr/>
          </p:nvSpPr>
          <p:spPr>
            <a:xfrm>
              <a:off x="1822963" y="1859536"/>
              <a:ext cx="1174682" cy="118357"/>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71">
                <a:defRPr/>
              </a:pPr>
              <a:endParaRPr lang="en-US" sz="1799" kern="0">
                <a:solidFill>
                  <a:sysClr val="window" lastClr="FFFFFF"/>
                </a:solidFill>
              </a:endParaRPr>
            </a:p>
          </p:txBody>
        </p:sp>
        <p:grpSp>
          <p:nvGrpSpPr>
            <p:cNvPr id="8" name="Group 7"/>
            <p:cNvGrpSpPr/>
            <p:nvPr/>
          </p:nvGrpSpPr>
          <p:grpSpPr>
            <a:xfrm>
              <a:off x="1735584" y="3497001"/>
              <a:ext cx="4249341" cy="2379153"/>
              <a:chOff x="7288213" y="2017713"/>
              <a:chExt cx="4311650" cy="2635250"/>
            </a:xfrm>
          </p:grpSpPr>
          <p:sp>
            <p:nvSpPr>
              <p:cNvPr id="38" name="Rectangle 37"/>
              <p:cNvSpPr/>
              <p:nvPr/>
            </p:nvSpPr>
            <p:spPr>
              <a:xfrm>
                <a:off x="7376874" y="2133600"/>
                <a:ext cx="4124780" cy="2336800"/>
              </a:xfrm>
              <a:prstGeom prst="rect">
                <a:avLst/>
              </a:prstGeom>
              <a:gradFill flip="none" rotWithShape="1">
                <a:gsLst>
                  <a:gs pos="0">
                    <a:srgbClr val="16A1CA">
                      <a:shade val="30000"/>
                      <a:satMod val="115000"/>
                    </a:srgbClr>
                  </a:gs>
                  <a:gs pos="50000">
                    <a:srgbClr val="16A1CA">
                      <a:shade val="67500"/>
                      <a:satMod val="115000"/>
                    </a:srgbClr>
                  </a:gs>
                  <a:gs pos="100000">
                    <a:srgbClr val="16A1CA">
                      <a:shade val="100000"/>
                      <a:satMod val="115000"/>
                    </a:srgbClr>
                  </a:gs>
                </a:gsLst>
                <a:lin ang="5400000" scaled="1"/>
                <a:tileRect/>
              </a:gradFill>
              <a:ln w="12700" cap="flat" cmpd="sng" algn="ctr">
                <a:noFill/>
                <a:prstDash val="solid"/>
                <a:miter lim="800000"/>
              </a:ln>
              <a:effectLst/>
            </p:spPr>
            <p:txBody>
              <a:bodyPr rtlCol="0" anchor="ctr"/>
              <a:lstStyle/>
              <a:p>
                <a:pPr algn="ctr" defTabSz="685800">
                  <a:lnSpc>
                    <a:spcPct val="150000"/>
                  </a:lnSpc>
                  <a:defRPr/>
                </a:pPr>
                <a:endParaRPr lang="en-US" sz="1500" kern="0" dirty="0">
                  <a:solidFill>
                    <a:prstClr val="white"/>
                  </a:solidFill>
                  <a:latin typeface="Arial" panose="020B0604020202020204" pitchFamily="34" charset="0"/>
                  <a:cs typeface="Arial" panose="020B0604020202020204" pitchFamily="34" charset="0"/>
                </a:endParaRPr>
              </a:p>
            </p:txBody>
          </p:sp>
          <p:sp>
            <p:nvSpPr>
              <p:cNvPr id="39" name="Freeform 38"/>
              <p:cNvSpPr>
                <a:spLocks noEditPoints="1"/>
              </p:cNvSpPr>
              <p:nvPr/>
            </p:nvSpPr>
            <p:spPr bwMode="auto">
              <a:xfrm>
                <a:off x="7288213" y="2017713"/>
                <a:ext cx="4311650" cy="2635250"/>
              </a:xfrm>
              <a:custGeom>
                <a:avLst/>
                <a:gdLst>
                  <a:gd name="T0" fmla="*/ 1323 w 1356"/>
                  <a:gd name="T1" fmla="*/ 0 h 828"/>
                  <a:gd name="T2" fmla="*/ 35 w 1356"/>
                  <a:gd name="T3" fmla="*/ 0 h 828"/>
                  <a:gd name="T4" fmla="*/ 0 w 1356"/>
                  <a:gd name="T5" fmla="*/ 36 h 828"/>
                  <a:gd name="T6" fmla="*/ 0 w 1356"/>
                  <a:gd name="T7" fmla="*/ 792 h 828"/>
                  <a:gd name="T8" fmla="*/ 35 w 1356"/>
                  <a:gd name="T9" fmla="*/ 828 h 828"/>
                  <a:gd name="T10" fmla="*/ 512 w 1356"/>
                  <a:gd name="T11" fmla="*/ 828 h 828"/>
                  <a:gd name="T12" fmla="*/ 539 w 1356"/>
                  <a:gd name="T13" fmla="*/ 828 h 828"/>
                  <a:gd name="T14" fmla="*/ 820 w 1356"/>
                  <a:gd name="T15" fmla="*/ 828 h 828"/>
                  <a:gd name="T16" fmla="*/ 849 w 1356"/>
                  <a:gd name="T17" fmla="*/ 828 h 828"/>
                  <a:gd name="T18" fmla="*/ 1323 w 1356"/>
                  <a:gd name="T19" fmla="*/ 828 h 828"/>
                  <a:gd name="T20" fmla="*/ 1356 w 1356"/>
                  <a:gd name="T21" fmla="*/ 792 h 828"/>
                  <a:gd name="T22" fmla="*/ 1356 w 1356"/>
                  <a:gd name="T23" fmla="*/ 36 h 828"/>
                  <a:gd name="T24" fmla="*/ 1323 w 1356"/>
                  <a:gd name="T25" fmla="*/ 0 h 828"/>
                  <a:gd name="T26" fmla="*/ 1300 w 1356"/>
                  <a:gd name="T27" fmla="*/ 768 h 828"/>
                  <a:gd name="T28" fmla="*/ 52 w 1356"/>
                  <a:gd name="T29" fmla="*/ 768 h 828"/>
                  <a:gd name="T30" fmla="*/ 52 w 1356"/>
                  <a:gd name="T31" fmla="*/ 60 h 828"/>
                  <a:gd name="T32" fmla="*/ 1300 w 1356"/>
                  <a:gd name="T33" fmla="*/ 60 h 828"/>
                  <a:gd name="T34" fmla="*/ 1300 w 1356"/>
                  <a:gd name="T35" fmla="*/ 76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6" h="828">
                    <a:moveTo>
                      <a:pt x="1323" y="0"/>
                    </a:moveTo>
                    <a:cubicBezTo>
                      <a:pt x="35" y="0"/>
                      <a:pt x="35" y="0"/>
                      <a:pt x="35" y="0"/>
                    </a:cubicBezTo>
                    <a:cubicBezTo>
                      <a:pt x="16" y="0"/>
                      <a:pt x="0" y="17"/>
                      <a:pt x="0" y="36"/>
                    </a:cubicBezTo>
                    <a:cubicBezTo>
                      <a:pt x="0" y="792"/>
                      <a:pt x="0" y="792"/>
                      <a:pt x="0" y="792"/>
                    </a:cubicBezTo>
                    <a:cubicBezTo>
                      <a:pt x="0" y="811"/>
                      <a:pt x="16" y="828"/>
                      <a:pt x="35" y="828"/>
                    </a:cubicBezTo>
                    <a:cubicBezTo>
                      <a:pt x="512" y="828"/>
                      <a:pt x="512" y="828"/>
                      <a:pt x="512" y="828"/>
                    </a:cubicBezTo>
                    <a:cubicBezTo>
                      <a:pt x="539" y="828"/>
                      <a:pt x="539" y="828"/>
                      <a:pt x="539" y="828"/>
                    </a:cubicBezTo>
                    <a:cubicBezTo>
                      <a:pt x="820" y="828"/>
                      <a:pt x="820" y="828"/>
                      <a:pt x="820" y="828"/>
                    </a:cubicBezTo>
                    <a:cubicBezTo>
                      <a:pt x="849" y="828"/>
                      <a:pt x="849" y="828"/>
                      <a:pt x="849" y="828"/>
                    </a:cubicBezTo>
                    <a:cubicBezTo>
                      <a:pt x="1323" y="828"/>
                      <a:pt x="1323" y="828"/>
                      <a:pt x="1323" y="828"/>
                    </a:cubicBezTo>
                    <a:cubicBezTo>
                      <a:pt x="1342" y="828"/>
                      <a:pt x="1356" y="811"/>
                      <a:pt x="1356" y="792"/>
                    </a:cubicBezTo>
                    <a:cubicBezTo>
                      <a:pt x="1356" y="36"/>
                      <a:pt x="1356" y="36"/>
                      <a:pt x="1356" y="36"/>
                    </a:cubicBezTo>
                    <a:cubicBezTo>
                      <a:pt x="1356" y="17"/>
                      <a:pt x="1342" y="0"/>
                      <a:pt x="1323" y="0"/>
                    </a:cubicBezTo>
                    <a:close/>
                    <a:moveTo>
                      <a:pt x="1300" y="768"/>
                    </a:moveTo>
                    <a:cubicBezTo>
                      <a:pt x="52" y="768"/>
                      <a:pt x="52" y="768"/>
                      <a:pt x="52" y="768"/>
                    </a:cubicBezTo>
                    <a:cubicBezTo>
                      <a:pt x="52" y="60"/>
                      <a:pt x="52" y="60"/>
                      <a:pt x="52" y="60"/>
                    </a:cubicBezTo>
                    <a:cubicBezTo>
                      <a:pt x="1300" y="60"/>
                      <a:pt x="1300" y="60"/>
                      <a:pt x="1300" y="60"/>
                    </a:cubicBezTo>
                    <a:lnTo>
                      <a:pt x="1300" y="76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prstClr val="black"/>
                  </a:solidFill>
                </a:endParaRPr>
              </a:p>
            </p:txBody>
          </p:sp>
        </p:grpSp>
        <p:grpSp>
          <p:nvGrpSpPr>
            <p:cNvPr id="9" name="Group 8"/>
            <p:cNvGrpSpPr/>
            <p:nvPr/>
          </p:nvGrpSpPr>
          <p:grpSpPr>
            <a:xfrm>
              <a:off x="6225780" y="1013223"/>
              <a:ext cx="4249341" cy="2379153"/>
              <a:chOff x="7288213" y="2017713"/>
              <a:chExt cx="4311650" cy="2635250"/>
            </a:xfrm>
          </p:grpSpPr>
          <p:sp>
            <p:nvSpPr>
              <p:cNvPr id="36" name="Rectangle 35"/>
              <p:cNvSpPr/>
              <p:nvPr/>
            </p:nvSpPr>
            <p:spPr>
              <a:xfrm>
                <a:off x="7376874" y="2133600"/>
                <a:ext cx="4051122" cy="2336800"/>
              </a:xfrm>
              <a:prstGeom prst="rect">
                <a:avLst/>
              </a:prstGeom>
              <a:gradFill flip="none" rotWithShape="1">
                <a:gsLst>
                  <a:gs pos="0">
                    <a:srgbClr val="16A1CA">
                      <a:shade val="30000"/>
                      <a:satMod val="115000"/>
                    </a:srgbClr>
                  </a:gs>
                  <a:gs pos="50000">
                    <a:srgbClr val="16A1CA">
                      <a:shade val="67500"/>
                      <a:satMod val="115000"/>
                    </a:srgbClr>
                  </a:gs>
                  <a:gs pos="100000">
                    <a:srgbClr val="16A1CA">
                      <a:shade val="100000"/>
                      <a:satMod val="115000"/>
                    </a:srgbClr>
                  </a:gs>
                </a:gsLst>
                <a:lin ang="5400000" scaled="1"/>
                <a:tileRect/>
              </a:gradFill>
              <a:ln w="12700" cap="flat" cmpd="sng" algn="ctr">
                <a:noFill/>
                <a:prstDash val="solid"/>
                <a:miter lim="800000"/>
              </a:ln>
              <a:effectLst/>
            </p:spPr>
            <p:txBody>
              <a:bodyPr rtlCol="0" anchor="ctr"/>
              <a:lstStyle/>
              <a:p>
                <a:pPr algn="ctr" defTabSz="685800">
                  <a:lnSpc>
                    <a:spcPct val="150000"/>
                  </a:lnSpc>
                  <a:defRPr/>
                </a:pPr>
                <a:endParaRPr lang="en-US" sz="1500" kern="0" dirty="0">
                  <a:solidFill>
                    <a:prstClr val="white"/>
                  </a:solidFill>
                  <a:latin typeface="Arial" panose="020B0604020202020204" pitchFamily="34" charset="0"/>
                  <a:cs typeface="Arial" panose="020B0604020202020204" pitchFamily="34" charset="0"/>
                </a:endParaRPr>
              </a:p>
            </p:txBody>
          </p:sp>
          <p:sp>
            <p:nvSpPr>
              <p:cNvPr id="37" name="Freeform 38"/>
              <p:cNvSpPr>
                <a:spLocks noEditPoints="1"/>
              </p:cNvSpPr>
              <p:nvPr/>
            </p:nvSpPr>
            <p:spPr bwMode="auto">
              <a:xfrm>
                <a:off x="7288213" y="2017713"/>
                <a:ext cx="4311650" cy="2635250"/>
              </a:xfrm>
              <a:custGeom>
                <a:avLst/>
                <a:gdLst>
                  <a:gd name="T0" fmla="*/ 1323 w 1356"/>
                  <a:gd name="T1" fmla="*/ 0 h 828"/>
                  <a:gd name="T2" fmla="*/ 35 w 1356"/>
                  <a:gd name="T3" fmla="*/ 0 h 828"/>
                  <a:gd name="T4" fmla="*/ 0 w 1356"/>
                  <a:gd name="T5" fmla="*/ 36 h 828"/>
                  <a:gd name="T6" fmla="*/ 0 w 1356"/>
                  <a:gd name="T7" fmla="*/ 792 h 828"/>
                  <a:gd name="T8" fmla="*/ 35 w 1356"/>
                  <a:gd name="T9" fmla="*/ 828 h 828"/>
                  <a:gd name="T10" fmla="*/ 512 w 1356"/>
                  <a:gd name="T11" fmla="*/ 828 h 828"/>
                  <a:gd name="T12" fmla="*/ 539 w 1356"/>
                  <a:gd name="T13" fmla="*/ 828 h 828"/>
                  <a:gd name="T14" fmla="*/ 820 w 1356"/>
                  <a:gd name="T15" fmla="*/ 828 h 828"/>
                  <a:gd name="T16" fmla="*/ 849 w 1356"/>
                  <a:gd name="T17" fmla="*/ 828 h 828"/>
                  <a:gd name="T18" fmla="*/ 1323 w 1356"/>
                  <a:gd name="T19" fmla="*/ 828 h 828"/>
                  <a:gd name="T20" fmla="*/ 1356 w 1356"/>
                  <a:gd name="T21" fmla="*/ 792 h 828"/>
                  <a:gd name="T22" fmla="*/ 1356 w 1356"/>
                  <a:gd name="T23" fmla="*/ 36 h 828"/>
                  <a:gd name="T24" fmla="*/ 1323 w 1356"/>
                  <a:gd name="T25" fmla="*/ 0 h 828"/>
                  <a:gd name="T26" fmla="*/ 1300 w 1356"/>
                  <a:gd name="T27" fmla="*/ 768 h 828"/>
                  <a:gd name="T28" fmla="*/ 52 w 1356"/>
                  <a:gd name="T29" fmla="*/ 768 h 828"/>
                  <a:gd name="T30" fmla="*/ 52 w 1356"/>
                  <a:gd name="T31" fmla="*/ 60 h 828"/>
                  <a:gd name="T32" fmla="*/ 1300 w 1356"/>
                  <a:gd name="T33" fmla="*/ 60 h 828"/>
                  <a:gd name="T34" fmla="*/ 1300 w 1356"/>
                  <a:gd name="T35" fmla="*/ 76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6" h="828">
                    <a:moveTo>
                      <a:pt x="1323" y="0"/>
                    </a:moveTo>
                    <a:cubicBezTo>
                      <a:pt x="35" y="0"/>
                      <a:pt x="35" y="0"/>
                      <a:pt x="35" y="0"/>
                    </a:cubicBezTo>
                    <a:cubicBezTo>
                      <a:pt x="16" y="0"/>
                      <a:pt x="0" y="17"/>
                      <a:pt x="0" y="36"/>
                    </a:cubicBezTo>
                    <a:cubicBezTo>
                      <a:pt x="0" y="792"/>
                      <a:pt x="0" y="792"/>
                      <a:pt x="0" y="792"/>
                    </a:cubicBezTo>
                    <a:cubicBezTo>
                      <a:pt x="0" y="811"/>
                      <a:pt x="16" y="828"/>
                      <a:pt x="35" y="828"/>
                    </a:cubicBezTo>
                    <a:cubicBezTo>
                      <a:pt x="512" y="828"/>
                      <a:pt x="512" y="828"/>
                      <a:pt x="512" y="828"/>
                    </a:cubicBezTo>
                    <a:cubicBezTo>
                      <a:pt x="539" y="828"/>
                      <a:pt x="539" y="828"/>
                      <a:pt x="539" y="828"/>
                    </a:cubicBezTo>
                    <a:cubicBezTo>
                      <a:pt x="820" y="828"/>
                      <a:pt x="820" y="828"/>
                      <a:pt x="820" y="828"/>
                    </a:cubicBezTo>
                    <a:cubicBezTo>
                      <a:pt x="849" y="828"/>
                      <a:pt x="849" y="828"/>
                      <a:pt x="849" y="828"/>
                    </a:cubicBezTo>
                    <a:cubicBezTo>
                      <a:pt x="1323" y="828"/>
                      <a:pt x="1323" y="828"/>
                      <a:pt x="1323" y="828"/>
                    </a:cubicBezTo>
                    <a:cubicBezTo>
                      <a:pt x="1342" y="828"/>
                      <a:pt x="1356" y="811"/>
                      <a:pt x="1356" y="792"/>
                    </a:cubicBezTo>
                    <a:cubicBezTo>
                      <a:pt x="1356" y="36"/>
                      <a:pt x="1356" y="36"/>
                      <a:pt x="1356" y="36"/>
                    </a:cubicBezTo>
                    <a:cubicBezTo>
                      <a:pt x="1356" y="17"/>
                      <a:pt x="1342" y="0"/>
                      <a:pt x="1323" y="0"/>
                    </a:cubicBezTo>
                    <a:close/>
                    <a:moveTo>
                      <a:pt x="1300" y="768"/>
                    </a:moveTo>
                    <a:cubicBezTo>
                      <a:pt x="52" y="768"/>
                      <a:pt x="52" y="768"/>
                      <a:pt x="52" y="768"/>
                    </a:cubicBezTo>
                    <a:cubicBezTo>
                      <a:pt x="52" y="60"/>
                      <a:pt x="52" y="60"/>
                      <a:pt x="52" y="60"/>
                    </a:cubicBezTo>
                    <a:cubicBezTo>
                      <a:pt x="1300" y="60"/>
                      <a:pt x="1300" y="60"/>
                      <a:pt x="1300" y="60"/>
                    </a:cubicBezTo>
                    <a:lnTo>
                      <a:pt x="1300" y="76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prstClr val="black"/>
                  </a:solidFill>
                </a:endParaRPr>
              </a:p>
            </p:txBody>
          </p:sp>
        </p:grpSp>
        <p:sp>
          <p:nvSpPr>
            <p:cNvPr id="10" name="Oval 9"/>
            <p:cNvSpPr/>
            <p:nvPr/>
          </p:nvSpPr>
          <p:spPr>
            <a:xfrm>
              <a:off x="6426949" y="1841926"/>
              <a:ext cx="1174682" cy="118357"/>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71">
                <a:defRPr/>
              </a:pPr>
              <a:endParaRPr lang="en-US" sz="1799" kern="0">
                <a:solidFill>
                  <a:sysClr val="window" lastClr="FFFFFF"/>
                </a:solidFill>
              </a:endParaRPr>
            </a:p>
          </p:txBody>
        </p:sp>
        <p:grpSp>
          <p:nvGrpSpPr>
            <p:cNvPr id="11" name="Group 10"/>
            <p:cNvGrpSpPr/>
            <p:nvPr/>
          </p:nvGrpSpPr>
          <p:grpSpPr>
            <a:xfrm>
              <a:off x="6225780" y="3497001"/>
              <a:ext cx="4249341" cy="2379153"/>
              <a:chOff x="7288213" y="2017713"/>
              <a:chExt cx="4311650" cy="2635250"/>
            </a:xfrm>
          </p:grpSpPr>
          <p:sp>
            <p:nvSpPr>
              <p:cNvPr id="34" name="Rectangle 33"/>
              <p:cNvSpPr/>
              <p:nvPr/>
            </p:nvSpPr>
            <p:spPr>
              <a:xfrm>
                <a:off x="7376874" y="2133600"/>
                <a:ext cx="4124780" cy="2336800"/>
              </a:xfrm>
              <a:prstGeom prst="rect">
                <a:avLst/>
              </a:prstGeom>
              <a:gradFill flip="none" rotWithShape="1">
                <a:gsLst>
                  <a:gs pos="0">
                    <a:srgbClr val="16A1CA">
                      <a:shade val="30000"/>
                      <a:satMod val="115000"/>
                    </a:srgbClr>
                  </a:gs>
                  <a:gs pos="50000">
                    <a:srgbClr val="16A1CA">
                      <a:shade val="67500"/>
                      <a:satMod val="115000"/>
                    </a:srgbClr>
                  </a:gs>
                  <a:gs pos="100000">
                    <a:srgbClr val="16A1CA">
                      <a:shade val="100000"/>
                      <a:satMod val="115000"/>
                    </a:srgbClr>
                  </a:gs>
                </a:gsLst>
                <a:lin ang="5400000" scaled="1"/>
                <a:tileRect/>
              </a:gradFill>
              <a:ln w="12700" cap="flat" cmpd="sng" algn="ctr">
                <a:noFill/>
                <a:prstDash val="solid"/>
                <a:miter lim="800000"/>
              </a:ln>
              <a:effectLst/>
            </p:spPr>
            <p:txBody>
              <a:bodyPr rtlCol="0" anchor="ctr"/>
              <a:lstStyle/>
              <a:p>
                <a:pPr algn="ctr" defTabSz="685800">
                  <a:lnSpc>
                    <a:spcPct val="150000"/>
                  </a:lnSpc>
                  <a:defRPr/>
                </a:pPr>
                <a:endParaRPr lang="en-US" sz="1500" kern="0" dirty="0">
                  <a:solidFill>
                    <a:prstClr val="white"/>
                  </a:solidFill>
                  <a:latin typeface="Arial" panose="020B0604020202020204" pitchFamily="34" charset="0"/>
                  <a:cs typeface="Arial" panose="020B0604020202020204" pitchFamily="34" charset="0"/>
                </a:endParaRPr>
              </a:p>
            </p:txBody>
          </p:sp>
          <p:sp>
            <p:nvSpPr>
              <p:cNvPr id="35" name="Freeform 38"/>
              <p:cNvSpPr>
                <a:spLocks noEditPoints="1"/>
              </p:cNvSpPr>
              <p:nvPr/>
            </p:nvSpPr>
            <p:spPr bwMode="auto">
              <a:xfrm>
                <a:off x="7288213" y="2017713"/>
                <a:ext cx="4311650" cy="2635250"/>
              </a:xfrm>
              <a:custGeom>
                <a:avLst/>
                <a:gdLst>
                  <a:gd name="T0" fmla="*/ 1323 w 1356"/>
                  <a:gd name="T1" fmla="*/ 0 h 828"/>
                  <a:gd name="T2" fmla="*/ 35 w 1356"/>
                  <a:gd name="T3" fmla="*/ 0 h 828"/>
                  <a:gd name="T4" fmla="*/ 0 w 1356"/>
                  <a:gd name="T5" fmla="*/ 36 h 828"/>
                  <a:gd name="T6" fmla="*/ 0 w 1356"/>
                  <a:gd name="T7" fmla="*/ 792 h 828"/>
                  <a:gd name="T8" fmla="*/ 35 w 1356"/>
                  <a:gd name="T9" fmla="*/ 828 h 828"/>
                  <a:gd name="T10" fmla="*/ 512 w 1356"/>
                  <a:gd name="T11" fmla="*/ 828 h 828"/>
                  <a:gd name="T12" fmla="*/ 539 w 1356"/>
                  <a:gd name="T13" fmla="*/ 828 h 828"/>
                  <a:gd name="T14" fmla="*/ 820 w 1356"/>
                  <a:gd name="T15" fmla="*/ 828 h 828"/>
                  <a:gd name="T16" fmla="*/ 849 w 1356"/>
                  <a:gd name="T17" fmla="*/ 828 h 828"/>
                  <a:gd name="T18" fmla="*/ 1323 w 1356"/>
                  <a:gd name="T19" fmla="*/ 828 h 828"/>
                  <a:gd name="T20" fmla="*/ 1356 w 1356"/>
                  <a:gd name="T21" fmla="*/ 792 h 828"/>
                  <a:gd name="T22" fmla="*/ 1356 w 1356"/>
                  <a:gd name="T23" fmla="*/ 36 h 828"/>
                  <a:gd name="T24" fmla="*/ 1323 w 1356"/>
                  <a:gd name="T25" fmla="*/ 0 h 828"/>
                  <a:gd name="T26" fmla="*/ 1300 w 1356"/>
                  <a:gd name="T27" fmla="*/ 768 h 828"/>
                  <a:gd name="T28" fmla="*/ 52 w 1356"/>
                  <a:gd name="T29" fmla="*/ 768 h 828"/>
                  <a:gd name="T30" fmla="*/ 52 w 1356"/>
                  <a:gd name="T31" fmla="*/ 60 h 828"/>
                  <a:gd name="T32" fmla="*/ 1300 w 1356"/>
                  <a:gd name="T33" fmla="*/ 60 h 828"/>
                  <a:gd name="T34" fmla="*/ 1300 w 1356"/>
                  <a:gd name="T35" fmla="*/ 76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6" h="828">
                    <a:moveTo>
                      <a:pt x="1323" y="0"/>
                    </a:moveTo>
                    <a:cubicBezTo>
                      <a:pt x="35" y="0"/>
                      <a:pt x="35" y="0"/>
                      <a:pt x="35" y="0"/>
                    </a:cubicBezTo>
                    <a:cubicBezTo>
                      <a:pt x="16" y="0"/>
                      <a:pt x="0" y="17"/>
                      <a:pt x="0" y="36"/>
                    </a:cubicBezTo>
                    <a:cubicBezTo>
                      <a:pt x="0" y="792"/>
                      <a:pt x="0" y="792"/>
                      <a:pt x="0" y="792"/>
                    </a:cubicBezTo>
                    <a:cubicBezTo>
                      <a:pt x="0" y="811"/>
                      <a:pt x="16" y="828"/>
                      <a:pt x="35" y="828"/>
                    </a:cubicBezTo>
                    <a:cubicBezTo>
                      <a:pt x="512" y="828"/>
                      <a:pt x="512" y="828"/>
                      <a:pt x="512" y="828"/>
                    </a:cubicBezTo>
                    <a:cubicBezTo>
                      <a:pt x="539" y="828"/>
                      <a:pt x="539" y="828"/>
                      <a:pt x="539" y="828"/>
                    </a:cubicBezTo>
                    <a:cubicBezTo>
                      <a:pt x="820" y="828"/>
                      <a:pt x="820" y="828"/>
                      <a:pt x="820" y="828"/>
                    </a:cubicBezTo>
                    <a:cubicBezTo>
                      <a:pt x="849" y="828"/>
                      <a:pt x="849" y="828"/>
                      <a:pt x="849" y="828"/>
                    </a:cubicBezTo>
                    <a:cubicBezTo>
                      <a:pt x="1323" y="828"/>
                      <a:pt x="1323" y="828"/>
                      <a:pt x="1323" y="828"/>
                    </a:cubicBezTo>
                    <a:cubicBezTo>
                      <a:pt x="1342" y="828"/>
                      <a:pt x="1356" y="811"/>
                      <a:pt x="1356" y="792"/>
                    </a:cubicBezTo>
                    <a:cubicBezTo>
                      <a:pt x="1356" y="36"/>
                      <a:pt x="1356" y="36"/>
                      <a:pt x="1356" y="36"/>
                    </a:cubicBezTo>
                    <a:cubicBezTo>
                      <a:pt x="1356" y="17"/>
                      <a:pt x="1342" y="0"/>
                      <a:pt x="1323" y="0"/>
                    </a:cubicBezTo>
                    <a:close/>
                    <a:moveTo>
                      <a:pt x="1300" y="768"/>
                    </a:moveTo>
                    <a:cubicBezTo>
                      <a:pt x="52" y="768"/>
                      <a:pt x="52" y="768"/>
                      <a:pt x="52" y="768"/>
                    </a:cubicBezTo>
                    <a:cubicBezTo>
                      <a:pt x="52" y="60"/>
                      <a:pt x="52" y="60"/>
                      <a:pt x="52" y="60"/>
                    </a:cubicBezTo>
                    <a:cubicBezTo>
                      <a:pt x="1300" y="60"/>
                      <a:pt x="1300" y="60"/>
                      <a:pt x="1300" y="60"/>
                    </a:cubicBezTo>
                    <a:lnTo>
                      <a:pt x="1300" y="76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1350" kern="0">
                  <a:solidFill>
                    <a:prstClr val="black"/>
                  </a:solidFill>
                </a:endParaRPr>
              </a:p>
            </p:txBody>
          </p:sp>
        </p:grpSp>
        <p:pic>
          <p:nvPicPr>
            <p:cNvPr id="12" name="Picture 4" descr="Hasil gambar untuk icon scho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2847" y="1241871"/>
              <a:ext cx="675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asil gambar untuk icon scho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725" y="1241871"/>
              <a:ext cx="675000" cy="6750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6376139" y="4352222"/>
              <a:ext cx="1174682" cy="118357"/>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71">
                <a:defRPr/>
              </a:pPr>
              <a:endParaRPr lang="en-US" sz="1799" kern="0">
                <a:solidFill>
                  <a:sysClr val="window" lastClr="FFFFFF"/>
                </a:solidFill>
              </a:endParaRPr>
            </a:p>
          </p:txBody>
        </p:sp>
        <p:sp>
          <p:nvSpPr>
            <p:cNvPr id="15" name="Oval 14"/>
            <p:cNvSpPr/>
            <p:nvPr/>
          </p:nvSpPr>
          <p:spPr>
            <a:xfrm>
              <a:off x="1843932" y="4359340"/>
              <a:ext cx="1174682" cy="118357"/>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171">
                <a:defRPr/>
              </a:pPr>
              <a:endParaRPr lang="en-US" sz="1799" kern="0">
                <a:solidFill>
                  <a:sysClr val="window" lastClr="FFFFFF"/>
                </a:solidFill>
              </a:endParaRPr>
            </a:p>
          </p:txBody>
        </p:sp>
        <p:pic>
          <p:nvPicPr>
            <p:cNvPr id="16" name="Picture 8" descr="Gambar terka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2847" y="3743325"/>
              <a:ext cx="675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Gambar terka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0725" y="3743325"/>
              <a:ext cx="675000" cy="675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04690" y="1971754"/>
              <a:ext cx="1171539" cy="300082"/>
            </a:xfrm>
            <a:prstGeom prst="rect">
              <a:avLst/>
            </a:prstGeom>
            <a:noFill/>
          </p:spPr>
          <p:txBody>
            <a:bodyPr wrap="none" rtlCol="0">
              <a:spAutoFit/>
            </a:bodyPr>
            <a:lstStyle/>
            <a:p>
              <a:r>
                <a:rPr lang="en-AU" sz="1350" u="sng" dirty="0">
                  <a:solidFill>
                    <a:schemeClr val="bg1"/>
                  </a:solidFill>
                </a:rPr>
                <a:t>RUANG KELAS</a:t>
              </a:r>
            </a:p>
          </p:txBody>
        </p:sp>
        <p:sp>
          <p:nvSpPr>
            <p:cNvPr id="19" name="TextBox 18"/>
            <p:cNvSpPr txBox="1"/>
            <p:nvPr/>
          </p:nvSpPr>
          <p:spPr>
            <a:xfrm>
              <a:off x="6376141" y="1971754"/>
              <a:ext cx="1304909" cy="300082"/>
            </a:xfrm>
            <a:prstGeom prst="rect">
              <a:avLst/>
            </a:prstGeom>
            <a:noFill/>
          </p:spPr>
          <p:txBody>
            <a:bodyPr wrap="none" rtlCol="0">
              <a:spAutoFit/>
            </a:bodyPr>
            <a:lstStyle/>
            <a:p>
              <a:r>
                <a:rPr lang="en-AU" sz="1350" u="sng" dirty="0">
                  <a:solidFill>
                    <a:schemeClr val="bg1"/>
                  </a:solidFill>
                </a:rPr>
                <a:t>PERPUSTAKAAN</a:t>
              </a:r>
            </a:p>
          </p:txBody>
        </p:sp>
        <p:sp>
          <p:nvSpPr>
            <p:cNvPr id="20" name="TextBox 19"/>
            <p:cNvSpPr txBox="1"/>
            <p:nvPr/>
          </p:nvSpPr>
          <p:spPr>
            <a:xfrm>
              <a:off x="1894400" y="4443437"/>
              <a:ext cx="1341842" cy="300082"/>
            </a:xfrm>
            <a:prstGeom prst="rect">
              <a:avLst/>
            </a:prstGeom>
            <a:noFill/>
          </p:spPr>
          <p:txBody>
            <a:bodyPr wrap="none" rtlCol="0">
              <a:spAutoFit/>
            </a:bodyPr>
            <a:lstStyle/>
            <a:p>
              <a:r>
                <a:rPr lang="en-AU" sz="1350" dirty="0">
                  <a:solidFill>
                    <a:schemeClr val="bg1"/>
                  </a:solidFill>
                </a:rPr>
                <a:t>LAB. KOMPUTER</a:t>
              </a:r>
            </a:p>
          </p:txBody>
        </p:sp>
        <p:sp>
          <p:nvSpPr>
            <p:cNvPr id="21" name="TextBox 20"/>
            <p:cNvSpPr txBox="1"/>
            <p:nvPr/>
          </p:nvSpPr>
          <p:spPr>
            <a:xfrm>
              <a:off x="6376139" y="4443437"/>
              <a:ext cx="752194" cy="300082"/>
            </a:xfrm>
            <a:prstGeom prst="rect">
              <a:avLst/>
            </a:prstGeom>
            <a:noFill/>
          </p:spPr>
          <p:txBody>
            <a:bodyPr wrap="none" rtlCol="0">
              <a:spAutoFit/>
            </a:bodyPr>
            <a:lstStyle/>
            <a:p>
              <a:r>
                <a:rPr lang="en-AU" sz="1350" dirty="0">
                  <a:solidFill>
                    <a:schemeClr val="bg1"/>
                  </a:solidFill>
                </a:rPr>
                <a:t>LAB. IPA</a:t>
              </a:r>
            </a:p>
          </p:txBody>
        </p:sp>
        <p:sp>
          <p:nvSpPr>
            <p:cNvPr id="22" name="TextBox 21"/>
            <p:cNvSpPr txBox="1"/>
            <p:nvPr/>
          </p:nvSpPr>
          <p:spPr>
            <a:xfrm>
              <a:off x="1894400" y="2152265"/>
              <a:ext cx="1505540" cy="415498"/>
            </a:xfrm>
            <a:prstGeom prst="rect">
              <a:avLst/>
            </a:prstGeom>
            <a:noFill/>
          </p:spPr>
          <p:txBody>
            <a:bodyPr wrap="none" rtlCol="0">
              <a:spAutoFit/>
            </a:bodyPr>
            <a:lstStyle/>
            <a:p>
              <a:r>
                <a:rPr lang="en-AU" sz="2100" b="1" dirty="0">
                  <a:solidFill>
                    <a:schemeClr val="bg1"/>
                  </a:solidFill>
                  <a:effectLst>
                    <a:outerShdw blurRad="38100" dist="38100" dir="2700000" algn="tl">
                      <a:srgbClr val="000000">
                        <a:alpha val="43137"/>
                      </a:srgbClr>
                    </a:outerShdw>
                  </a:effectLst>
                </a:rPr>
                <a:t>160.730 </a:t>
              </a:r>
              <a:r>
                <a:rPr lang="en-AU" sz="1200" b="1" dirty="0" err="1">
                  <a:solidFill>
                    <a:schemeClr val="bg1"/>
                  </a:solidFill>
                  <a:effectLst>
                    <a:outerShdw blurRad="38100" dist="38100" dir="2700000" algn="tl">
                      <a:srgbClr val="000000">
                        <a:alpha val="43137"/>
                      </a:srgbClr>
                    </a:outerShdw>
                  </a:effectLst>
                </a:rPr>
                <a:t>ruang</a:t>
              </a:r>
              <a:endParaRPr lang="en-AU" sz="1200" b="1" dirty="0">
                <a:solidFill>
                  <a:schemeClr val="bg1"/>
                </a:solidFill>
                <a:effectLst>
                  <a:outerShdw blurRad="38100" dist="38100" dir="2700000" algn="tl">
                    <a:srgbClr val="000000">
                      <a:alpha val="43137"/>
                    </a:srgbClr>
                  </a:outerShdw>
                </a:effectLst>
              </a:endParaRPr>
            </a:p>
          </p:txBody>
        </p:sp>
        <p:sp>
          <p:nvSpPr>
            <p:cNvPr id="23" name="TextBox 22"/>
            <p:cNvSpPr txBox="1"/>
            <p:nvPr/>
          </p:nvSpPr>
          <p:spPr>
            <a:xfrm>
              <a:off x="1884715" y="2701452"/>
              <a:ext cx="1175322" cy="577081"/>
            </a:xfrm>
            <a:prstGeom prst="rect">
              <a:avLst/>
            </a:prstGeom>
            <a:noFill/>
          </p:spPr>
          <p:txBody>
            <a:bodyPr wrap="none" rtlCol="0">
              <a:spAutoFit/>
            </a:bodyPr>
            <a:lstStyle/>
            <a:p>
              <a:r>
                <a:rPr lang="en-AU" sz="1350" u="sng" dirty="0">
                  <a:solidFill>
                    <a:schemeClr val="accent4">
                      <a:lumMod val="40000"/>
                      <a:lumOff val="60000"/>
                    </a:schemeClr>
                  </a:solidFill>
                </a:rPr>
                <a:t>KEBUTUHAN</a:t>
              </a:r>
              <a:endParaRPr lang="id-ID" sz="1350" u="sng" dirty="0">
                <a:solidFill>
                  <a:schemeClr val="accent4">
                    <a:lumMod val="40000"/>
                    <a:lumOff val="60000"/>
                  </a:schemeClr>
                </a:solidFill>
              </a:endParaRPr>
            </a:p>
            <a:p>
              <a:r>
                <a:rPr lang="id-ID" b="1" dirty="0">
                  <a:solidFill>
                    <a:schemeClr val="accent4">
                      <a:lumMod val="40000"/>
                      <a:lumOff val="60000"/>
                    </a:schemeClr>
                  </a:solidFill>
                </a:rPr>
                <a:t>6.495 </a:t>
              </a:r>
              <a:r>
                <a:rPr lang="id-ID" sz="1350" dirty="0">
                  <a:solidFill>
                    <a:schemeClr val="accent4">
                      <a:lumMod val="40000"/>
                      <a:lumOff val="60000"/>
                    </a:schemeClr>
                  </a:solidFill>
                </a:rPr>
                <a:t>ruang</a:t>
              </a:r>
              <a:endParaRPr lang="en-AU" sz="1350" dirty="0">
                <a:solidFill>
                  <a:schemeClr val="accent4">
                    <a:lumMod val="40000"/>
                    <a:lumOff val="60000"/>
                  </a:schemeClr>
                </a:solidFill>
              </a:endParaRPr>
            </a:p>
          </p:txBody>
        </p:sp>
        <p:sp>
          <p:nvSpPr>
            <p:cNvPr id="24" name="TextBox 23"/>
            <p:cNvSpPr txBox="1"/>
            <p:nvPr/>
          </p:nvSpPr>
          <p:spPr>
            <a:xfrm>
              <a:off x="6376141" y="2701452"/>
              <a:ext cx="1160895" cy="577081"/>
            </a:xfrm>
            <a:prstGeom prst="rect">
              <a:avLst/>
            </a:prstGeom>
            <a:noFill/>
          </p:spPr>
          <p:txBody>
            <a:bodyPr wrap="none" rtlCol="0">
              <a:spAutoFit/>
            </a:bodyPr>
            <a:lstStyle/>
            <a:p>
              <a:r>
                <a:rPr lang="en-AU" sz="1350" u="sng" dirty="0">
                  <a:solidFill>
                    <a:schemeClr val="accent4">
                      <a:lumMod val="40000"/>
                      <a:lumOff val="60000"/>
                    </a:schemeClr>
                  </a:solidFill>
                </a:rPr>
                <a:t>KEBUTUHAN</a:t>
              </a:r>
            </a:p>
            <a:p>
              <a:r>
                <a:rPr lang="en-AU" b="1" dirty="0">
                  <a:solidFill>
                    <a:schemeClr val="accent4">
                      <a:lumMod val="40000"/>
                      <a:lumOff val="60000"/>
                    </a:schemeClr>
                  </a:solidFill>
                </a:rPr>
                <a:t>2.</a:t>
              </a:r>
              <a:r>
                <a:rPr lang="id-ID" b="1" dirty="0">
                  <a:solidFill>
                    <a:schemeClr val="accent4">
                      <a:lumMod val="40000"/>
                      <a:lumOff val="60000"/>
                    </a:schemeClr>
                  </a:solidFill>
                </a:rPr>
                <a:t>405</a:t>
              </a:r>
              <a:r>
                <a:rPr lang="en-AU" sz="1350" dirty="0">
                  <a:solidFill>
                    <a:schemeClr val="accent4">
                      <a:lumMod val="40000"/>
                      <a:lumOff val="60000"/>
                    </a:schemeClr>
                  </a:solidFill>
                </a:rPr>
                <a:t> </a:t>
              </a:r>
              <a:r>
                <a:rPr lang="en-AU" sz="1350" dirty="0" err="1">
                  <a:solidFill>
                    <a:schemeClr val="accent4">
                      <a:lumMod val="40000"/>
                      <a:lumOff val="60000"/>
                    </a:schemeClr>
                  </a:solidFill>
                </a:rPr>
                <a:t>ruang</a:t>
              </a:r>
              <a:endParaRPr lang="en-AU" sz="1350" dirty="0">
                <a:solidFill>
                  <a:schemeClr val="accent4">
                    <a:lumMod val="40000"/>
                    <a:lumOff val="60000"/>
                  </a:schemeClr>
                </a:solidFill>
              </a:endParaRPr>
            </a:p>
          </p:txBody>
        </p:sp>
        <p:sp>
          <p:nvSpPr>
            <p:cNvPr id="25" name="TextBox 24"/>
            <p:cNvSpPr txBox="1"/>
            <p:nvPr/>
          </p:nvSpPr>
          <p:spPr>
            <a:xfrm>
              <a:off x="1885795" y="5173092"/>
              <a:ext cx="1160895" cy="577081"/>
            </a:xfrm>
            <a:prstGeom prst="rect">
              <a:avLst/>
            </a:prstGeom>
            <a:noFill/>
          </p:spPr>
          <p:txBody>
            <a:bodyPr wrap="none" rtlCol="0">
              <a:spAutoFit/>
            </a:bodyPr>
            <a:lstStyle/>
            <a:p>
              <a:r>
                <a:rPr lang="en-AU" sz="1350" u="sng" dirty="0">
                  <a:solidFill>
                    <a:schemeClr val="accent4">
                      <a:lumMod val="40000"/>
                      <a:lumOff val="60000"/>
                    </a:schemeClr>
                  </a:solidFill>
                </a:rPr>
                <a:t>KEBUTUHAN</a:t>
              </a:r>
            </a:p>
            <a:p>
              <a:r>
                <a:rPr lang="id-ID" b="1" dirty="0">
                  <a:solidFill>
                    <a:schemeClr val="accent4">
                      <a:lumMod val="40000"/>
                      <a:lumOff val="60000"/>
                    </a:schemeClr>
                  </a:solidFill>
                </a:rPr>
                <a:t>4.696</a:t>
              </a:r>
              <a:r>
                <a:rPr lang="en-AU" sz="1350" dirty="0">
                  <a:solidFill>
                    <a:schemeClr val="accent4">
                      <a:lumMod val="40000"/>
                      <a:lumOff val="60000"/>
                    </a:schemeClr>
                  </a:solidFill>
                </a:rPr>
                <a:t> </a:t>
              </a:r>
              <a:r>
                <a:rPr lang="en-AU" sz="1350" dirty="0" err="1">
                  <a:solidFill>
                    <a:schemeClr val="accent4">
                      <a:lumMod val="40000"/>
                      <a:lumOff val="60000"/>
                    </a:schemeClr>
                  </a:solidFill>
                </a:rPr>
                <a:t>ruang</a:t>
              </a:r>
              <a:endParaRPr lang="en-AU" sz="1350" dirty="0">
                <a:solidFill>
                  <a:schemeClr val="accent4">
                    <a:lumMod val="40000"/>
                    <a:lumOff val="60000"/>
                  </a:schemeClr>
                </a:solidFill>
              </a:endParaRPr>
            </a:p>
          </p:txBody>
        </p:sp>
        <p:sp>
          <p:nvSpPr>
            <p:cNvPr id="26" name="TextBox 25"/>
            <p:cNvSpPr txBox="1"/>
            <p:nvPr/>
          </p:nvSpPr>
          <p:spPr>
            <a:xfrm>
              <a:off x="6376141" y="5161695"/>
              <a:ext cx="1160895" cy="577081"/>
            </a:xfrm>
            <a:prstGeom prst="rect">
              <a:avLst/>
            </a:prstGeom>
            <a:noFill/>
          </p:spPr>
          <p:txBody>
            <a:bodyPr wrap="none" rtlCol="0">
              <a:spAutoFit/>
            </a:bodyPr>
            <a:lstStyle/>
            <a:p>
              <a:r>
                <a:rPr lang="en-AU" sz="1350" u="sng" dirty="0">
                  <a:solidFill>
                    <a:schemeClr val="accent4">
                      <a:lumMod val="40000"/>
                      <a:lumOff val="60000"/>
                    </a:schemeClr>
                  </a:solidFill>
                </a:rPr>
                <a:t>KEBUTUHAN</a:t>
              </a:r>
            </a:p>
            <a:p>
              <a:r>
                <a:rPr lang="en-AU" b="1" dirty="0">
                  <a:solidFill>
                    <a:schemeClr val="accent4">
                      <a:lumMod val="40000"/>
                      <a:lumOff val="60000"/>
                    </a:schemeClr>
                  </a:solidFill>
                </a:rPr>
                <a:t>7.303</a:t>
              </a:r>
              <a:r>
                <a:rPr lang="en-AU" sz="1350" dirty="0">
                  <a:solidFill>
                    <a:schemeClr val="accent4">
                      <a:lumMod val="40000"/>
                      <a:lumOff val="60000"/>
                    </a:schemeClr>
                  </a:solidFill>
                </a:rPr>
                <a:t> </a:t>
              </a:r>
              <a:r>
                <a:rPr lang="en-AU" sz="1350" dirty="0" err="1">
                  <a:solidFill>
                    <a:schemeClr val="accent4">
                      <a:lumMod val="40000"/>
                      <a:lumOff val="60000"/>
                    </a:schemeClr>
                  </a:solidFill>
                </a:rPr>
                <a:t>ruang</a:t>
              </a:r>
              <a:endParaRPr lang="en-AU" sz="1350" dirty="0">
                <a:solidFill>
                  <a:schemeClr val="accent4">
                    <a:lumMod val="40000"/>
                    <a:lumOff val="60000"/>
                  </a:schemeClr>
                </a:solidFill>
              </a:endParaRPr>
            </a:p>
          </p:txBody>
        </p:sp>
        <p:sp>
          <p:nvSpPr>
            <p:cNvPr id="27" name="TextBox 26"/>
            <p:cNvSpPr txBox="1"/>
            <p:nvPr/>
          </p:nvSpPr>
          <p:spPr>
            <a:xfrm>
              <a:off x="6380780" y="2138955"/>
              <a:ext cx="1791167" cy="600164"/>
            </a:xfrm>
            <a:prstGeom prst="rect">
              <a:avLst/>
            </a:prstGeom>
            <a:noFill/>
          </p:spPr>
          <p:txBody>
            <a:bodyPr wrap="square" rtlCol="0">
              <a:spAutoFit/>
            </a:bodyPr>
            <a:lstStyle/>
            <a:p>
              <a:r>
                <a:rPr lang="en-AU" sz="2100" b="1" dirty="0">
                  <a:solidFill>
                    <a:schemeClr val="bg1"/>
                  </a:solidFill>
                  <a:effectLst>
                    <a:outerShdw blurRad="38100" dist="38100" dir="2700000" algn="tl">
                      <a:srgbClr val="000000">
                        <a:alpha val="43137"/>
                      </a:srgbClr>
                    </a:outerShdw>
                  </a:effectLst>
                </a:rPr>
                <a:t>10.691</a:t>
              </a:r>
              <a:r>
                <a:rPr lang="en-AU" sz="1200" b="1" dirty="0">
                  <a:solidFill>
                    <a:schemeClr val="bg1"/>
                  </a:solidFill>
                  <a:effectLst>
                    <a:outerShdw blurRad="38100" dist="38100" dir="2700000" algn="tl">
                      <a:srgbClr val="000000">
                        <a:alpha val="43137"/>
                      </a:srgbClr>
                    </a:outerShdw>
                  </a:effectLst>
                </a:rPr>
                <a:t> SMA </a:t>
              </a:r>
              <a:r>
                <a:rPr lang="en-AU" sz="1200" b="1" dirty="0" err="1">
                  <a:solidFill>
                    <a:schemeClr val="bg1"/>
                  </a:solidFill>
                  <a:effectLst>
                    <a:outerShdw blurRad="38100" dist="38100" dir="2700000" algn="tl">
                      <a:srgbClr val="000000">
                        <a:alpha val="43137"/>
                      </a:srgbClr>
                    </a:outerShdw>
                  </a:effectLst>
                </a:rPr>
                <a:t>sudah</a:t>
              </a:r>
              <a:r>
                <a:rPr lang="en-AU" sz="1200" b="1" dirty="0">
                  <a:solidFill>
                    <a:schemeClr val="bg1"/>
                  </a:solidFill>
                  <a:effectLst>
                    <a:outerShdw blurRad="38100" dist="38100" dir="2700000" algn="tl">
                      <a:srgbClr val="000000">
                        <a:alpha val="43137"/>
                      </a:srgbClr>
                    </a:outerShdw>
                  </a:effectLst>
                </a:rPr>
                <a:t> </a:t>
              </a:r>
              <a:r>
                <a:rPr lang="en-AU" sz="1200" b="1" dirty="0" err="1">
                  <a:solidFill>
                    <a:schemeClr val="bg1"/>
                  </a:solidFill>
                  <a:effectLst>
                    <a:outerShdw blurRad="38100" dist="38100" dir="2700000" algn="tl">
                      <a:srgbClr val="000000">
                        <a:alpha val="43137"/>
                      </a:srgbClr>
                    </a:outerShdw>
                  </a:effectLst>
                </a:rPr>
                <a:t>memiliki</a:t>
              </a:r>
              <a:r>
                <a:rPr lang="en-AU" sz="1200" b="1" dirty="0">
                  <a:solidFill>
                    <a:schemeClr val="bg1"/>
                  </a:solidFill>
                  <a:effectLst>
                    <a:outerShdw blurRad="38100" dist="38100" dir="2700000" algn="tl">
                      <a:srgbClr val="000000">
                        <a:alpha val="43137"/>
                      </a:srgbClr>
                    </a:outerShdw>
                  </a:effectLst>
                </a:rPr>
                <a:t> </a:t>
              </a:r>
              <a:r>
                <a:rPr lang="en-AU" sz="1200" b="1" dirty="0" err="1">
                  <a:solidFill>
                    <a:schemeClr val="bg1"/>
                  </a:solidFill>
                  <a:effectLst>
                    <a:outerShdw blurRad="38100" dist="38100" dir="2700000" algn="tl">
                      <a:srgbClr val="000000">
                        <a:alpha val="43137"/>
                      </a:srgbClr>
                    </a:outerShdw>
                  </a:effectLst>
                </a:rPr>
                <a:t>perpustakaan</a:t>
              </a:r>
              <a:endParaRPr lang="en-AU" sz="1200" b="1" dirty="0">
                <a:solidFill>
                  <a:schemeClr val="bg1"/>
                </a:solidFill>
                <a:effectLst>
                  <a:outerShdw blurRad="38100" dist="38100" dir="2700000" algn="tl">
                    <a:srgbClr val="000000">
                      <a:alpha val="43137"/>
                    </a:srgbClr>
                  </a:outerShdw>
                </a:effectLst>
              </a:endParaRPr>
            </a:p>
          </p:txBody>
        </p:sp>
        <p:sp>
          <p:nvSpPr>
            <p:cNvPr id="28" name="TextBox 27"/>
            <p:cNvSpPr txBox="1"/>
            <p:nvPr/>
          </p:nvSpPr>
          <p:spPr>
            <a:xfrm>
              <a:off x="1884717" y="4588973"/>
              <a:ext cx="1791167" cy="600164"/>
            </a:xfrm>
            <a:prstGeom prst="rect">
              <a:avLst/>
            </a:prstGeom>
            <a:noFill/>
          </p:spPr>
          <p:txBody>
            <a:bodyPr wrap="square" rtlCol="0">
              <a:spAutoFit/>
            </a:bodyPr>
            <a:lstStyle/>
            <a:p>
              <a:r>
                <a:rPr lang="en-AU" sz="2100" b="1" dirty="0">
                  <a:solidFill>
                    <a:schemeClr val="bg1"/>
                  </a:solidFill>
                  <a:effectLst>
                    <a:outerShdw blurRad="38100" dist="38100" dir="2700000" algn="tl">
                      <a:srgbClr val="000000">
                        <a:alpha val="43137"/>
                      </a:srgbClr>
                    </a:outerShdw>
                  </a:effectLst>
                </a:rPr>
                <a:t>7.433</a:t>
              </a:r>
              <a:r>
                <a:rPr lang="en-AU" sz="1200" b="1" dirty="0">
                  <a:solidFill>
                    <a:schemeClr val="bg1"/>
                  </a:solidFill>
                  <a:effectLst>
                    <a:outerShdw blurRad="38100" dist="38100" dir="2700000" algn="tl">
                      <a:srgbClr val="000000">
                        <a:alpha val="43137"/>
                      </a:srgbClr>
                    </a:outerShdw>
                  </a:effectLst>
                </a:rPr>
                <a:t> SMA </a:t>
              </a:r>
              <a:r>
                <a:rPr lang="en-AU" sz="1200" b="1" dirty="0" err="1">
                  <a:solidFill>
                    <a:schemeClr val="bg1"/>
                  </a:solidFill>
                  <a:effectLst>
                    <a:outerShdw blurRad="38100" dist="38100" dir="2700000" algn="tl">
                      <a:srgbClr val="000000">
                        <a:alpha val="43137"/>
                      </a:srgbClr>
                    </a:outerShdw>
                  </a:effectLst>
                </a:rPr>
                <a:t>sudah</a:t>
              </a:r>
              <a:r>
                <a:rPr lang="en-AU" sz="1200" b="1" dirty="0">
                  <a:solidFill>
                    <a:schemeClr val="bg1"/>
                  </a:solidFill>
                  <a:effectLst>
                    <a:outerShdw blurRad="38100" dist="38100" dir="2700000" algn="tl">
                      <a:srgbClr val="000000">
                        <a:alpha val="43137"/>
                      </a:srgbClr>
                    </a:outerShdw>
                  </a:effectLst>
                </a:rPr>
                <a:t> </a:t>
              </a:r>
              <a:r>
                <a:rPr lang="en-AU" sz="1200" b="1" dirty="0" err="1">
                  <a:solidFill>
                    <a:schemeClr val="bg1"/>
                  </a:solidFill>
                  <a:effectLst>
                    <a:outerShdw blurRad="38100" dist="38100" dir="2700000" algn="tl">
                      <a:srgbClr val="000000">
                        <a:alpha val="43137"/>
                      </a:srgbClr>
                    </a:outerShdw>
                  </a:effectLst>
                </a:rPr>
                <a:t>memiliki</a:t>
              </a:r>
              <a:r>
                <a:rPr lang="en-AU" sz="1200" b="1" dirty="0">
                  <a:solidFill>
                    <a:schemeClr val="bg1"/>
                  </a:solidFill>
                  <a:effectLst>
                    <a:outerShdw blurRad="38100" dist="38100" dir="2700000" algn="tl">
                      <a:srgbClr val="000000">
                        <a:alpha val="43137"/>
                      </a:srgbClr>
                    </a:outerShdw>
                  </a:effectLst>
                </a:rPr>
                <a:t> lab. </a:t>
              </a:r>
              <a:r>
                <a:rPr lang="en-AU" sz="1200" b="1" dirty="0" err="1">
                  <a:solidFill>
                    <a:schemeClr val="bg1"/>
                  </a:solidFill>
                  <a:effectLst>
                    <a:outerShdw blurRad="38100" dist="38100" dir="2700000" algn="tl">
                      <a:srgbClr val="000000">
                        <a:alpha val="43137"/>
                      </a:srgbClr>
                    </a:outerShdw>
                  </a:effectLst>
                </a:rPr>
                <a:t>komputer</a:t>
              </a:r>
              <a:endParaRPr lang="en-AU" sz="1200" b="1" dirty="0">
                <a:solidFill>
                  <a:schemeClr val="bg1"/>
                </a:solidFill>
                <a:effectLst>
                  <a:outerShdw blurRad="38100" dist="38100" dir="2700000" algn="tl">
                    <a:srgbClr val="000000">
                      <a:alpha val="43137"/>
                    </a:srgbClr>
                  </a:outerShdw>
                </a:effectLst>
              </a:endParaRPr>
            </a:p>
          </p:txBody>
        </p:sp>
        <p:sp>
          <p:nvSpPr>
            <p:cNvPr id="29" name="TextBox 28"/>
            <p:cNvSpPr txBox="1"/>
            <p:nvPr/>
          </p:nvSpPr>
          <p:spPr>
            <a:xfrm>
              <a:off x="6379136" y="4588973"/>
              <a:ext cx="1791167" cy="600164"/>
            </a:xfrm>
            <a:prstGeom prst="rect">
              <a:avLst/>
            </a:prstGeom>
            <a:noFill/>
          </p:spPr>
          <p:txBody>
            <a:bodyPr wrap="square" rtlCol="0">
              <a:spAutoFit/>
            </a:bodyPr>
            <a:lstStyle/>
            <a:p>
              <a:r>
                <a:rPr lang="en-AU" sz="2100" b="1" dirty="0">
                  <a:solidFill>
                    <a:schemeClr val="bg1"/>
                  </a:solidFill>
                  <a:effectLst>
                    <a:outerShdw blurRad="38100" dist="38100" dir="2700000" algn="tl">
                      <a:srgbClr val="000000">
                        <a:alpha val="43137"/>
                      </a:srgbClr>
                    </a:outerShdw>
                  </a:effectLst>
                </a:rPr>
                <a:t>6.380</a:t>
              </a:r>
              <a:r>
                <a:rPr lang="en-AU" sz="1200" b="1" dirty="0">
                  <a:solidFill>
                    <a:schemeClr val="bg1"/>
                  </a:solidFill>
                  <a:effectLst>
                    <a:outerShdw blurRad="38100" dist="38100" dir="2700000" algn="tl">
                      <a:srgbClr val="000000">
                        <a:alpha val="43137"/>
                      </a:srgbClr>
                    </a:outerShdw>
                  </a:effectLst>
                </a:rPr>
                <a:t> SMA </a:t>
              </a:r>
              <a:r>
                <a:rPr lang="en-AU" sz="1200" b="1" dirty="0" err="1">
                  <a:solidFill>
                    <a:schemeClr val="bg1"/>
                  </a:solidFill>
                  <a:effectLst>
                    <a:outerShdw blurRad="38100" dist="38100" dir="2700000" algn="tl">
                      <a:srgbClr val="000000">
                        <a:alpha val="43137"/>
                      </a:srgbClr>
                    </a:outerShdw>
                  </a:effectLst>
                </a:rPr>
                <a:t>sudah</a:t>
              </a:r>
              <a:r>
                <a:rPr lang="en-AU" sz="1200" b="1" dirty="0">
                  <a:solidFill>
                    <a:schemeClr val="bg1"/>
                  </a:solidFill>
                  <a:effectLst>
                    <a:outerShdw blurRad="38100" dist="38100" dir="2700000" algn="tl">
                      <a:srgbClr val="000000">
                        <a:alpha val="43137"/>
                      </a:srgbClr>
                    </a:outerShdw>
                  </a:effectLst>
                </a:rPr>
                <a:t> </a:t>
              </a:r>
              <a:r>
                <a:rPr lang="en-AU" sz="1200" b="1" dirty="0" err="1">
                  <a:solidFill>
                    <a:schemeClr val="bg1"/>
                  </a:solidFill>
                  <a:effectLst>
                    <a:outerShdw blurRad="38100" dist="38100" dir="2700000" algn="tl">
                      <a:srgbClr val="000000">
                        <a:alpha val="43137"/>
                      </a:srgbClr>
                    </a:outerShdw>
                  </a:effectLst>
                </a:rPr>
                <a:t>memiliki</a:t>
              </a:r>
              <a:r>
                <a:rPr lang="en-AU" sz="1200" b="1" dirty="0">
                  <a:solidFill>
                    <a:schemeClr val="bg1"/>
                  </a:solidFill>
                  <a:effectLst>
                    <a:outerShdw blurRad="38100" dist="38100" dir="2700000" algn="tl">
                      <a:srgbClr val="000000">
                        <a:alpha val="43137"/>
                      </a:srgbClr>
                    </a:outerShdw>
                  </a:effectLst>
                </a:rPr>
                <a:t> lab. IPA</a:t>
              </a:r>
            </a:p>
          </p:txBody>
        </p:sp>
        <p:pic>
          <p:nvPicPr>
            <p:cNvPr id="30" name="Picture 29">
              <a:extLst>
                <a:ext uri="{FF2B5EF4-FFF2-40B4-BE49-F238E27FC236}">
                  <a16:creationId xmlns:a16="http://schemas.microsoft.com/office/drawing/2014/main" id="{29A30BF5-9CF9-42F1-94A5-FD3380758F06}"/>
                </a:ext>
              </a:extLst>
            </p:cNvPr>
            <p:cNvPicPr>
              <a:picLocks noChangeAspect="1"/>
            </p:cNvPicPr>
            <p:nvPr/>
          </p:nvPicPr>
          <p:blipFill>
            <a:blip r:embed="rId7"/>
            <a:stretch>
              <a:fillRect/>
            </a:stretch>
          </p:blipFill>
          <p:spPr>
            <a:xfrm>
              <a:off x="3466388" y="1162473"/>
              <a:ext cx="2309060" cy="2053006"/>
            </a:xfrm>
            <a:prstGeom prst="rect">
              <a:avLst/>
            </a:prstGeom>
          </p:spPr>
        </p:pic>
        <p:pic>
          <p:nvPicPr>
            <p:cNvPr id="31" name="Picture 30">
              <a:extLst>
                <a:ext uri="{FF2B5EF4-FFF2-40B4-BE49-F238E27FC236}">
                  <a16:creationId xmlns:a16="http://schemas.microsoft.com/office/drawing/2014/main" id="{49FAD0DB-25BE-48DB-8CA2-6F63CAEC4E38}"/>
                </a:ext>
              </a:extLst>
            </p:cNvPr>
            <p:cNvPicPr>
              <a:picLocks noChangeAspect="1"/>
            </p:cNvPicPr>
            <p:nvPr/>
          </p:nvPicPr>
          <p:blipFill>
            <a:blip r:embed="rId8"/>
            <a:stretch>
              <a:fillRect/>
            </a:stretch>
          </p:blipFill>
          <p:spPr>
            <a:xfrm>
              <a:off x="8012334" y="1183924"/>
              <a:ext cx="2295343" cy="2057579"/>
            </a:xfrm>
            <a:prstGeom prst="rect">
              <a:avLst/>
            </a:prstGeom>
          </p:spPr>
        </p:pic>
        <p:pic>
          <p:nvPicPr>
            <p:cNvPr id="32" name="Picture 31">
              <a:extLst>
                <a:ext uri="{FF2B5EF4-FFF2-40B4-BE49-F238E27FC236}">
                  <a16:creationId xmlns:a16="http://schemas.microsoft.com/office/drawing/2014/main" id="{4CDA9E21-3647-4ACD-8928-E96188CBCAA3}"/>
                </a:ext>
              </a:extLst>
            </p:cNvPr>
            <p:cNvPicPr>
              <a:picLocks noChangeAspect="1"/>
            </p:cNvPicPr>
            <p:nvPr/>
          </p:nvPicPr>
          <p:blipFill>
            <a:blip r:embed="rId9"/>
            <a:stretch>
              <a:fillRect/>
            </a:stretch>
          </p:blipFill>
          <p:spPr>
            <a:xfrm>
              <a:off x="3466389" y="3681957"/>
              <a:ext cx="2290771" cy="2057579"/>
            </a:xfrm>
            <a:prstGeom prst="rect">
              <a:avLst/>
            </a:prstGeom>
          </p:spPr>
        </p:pic>
        <p:pic>
          <p:nvPicPr>
            <p:cNvPr id="33" name="Picture 32">
              <a:extLst>
                <a:ext uri="{FF2B5EF4-FFF2-40B4-BE49-F238E27FC236}">
                  <a16:creationId xmlns:a16="http://schemas.microsoft.com/office/drawing/2014/main" id="{73DFF329-809A-4D67-A691-073AE0186372}"/>
                </a:ext>
              </a:extLst>
            </p:cNvPr>
            <p:cNvPicPr>
              <a:picLocks noChangeAspect="1"/>
            </p:cNvPicPr>
            <p:nvPr/>
          </p:nvPicPr>
          <p:blipFill>
            <a:blip r:embed="rId10"/>
            <a:stretch>
              <a:fillRect/>
            </a:stretch>
          </p:blipFill>
          <p:spPr>
            <a:xfrm>
              <a:off x="8014966" y="3676717"/>
              <a:ext cx="2290771" cy="2057579"/>
            </a:xfrm>
            <a:prstGeom prst="rect">
              <a:avLst/>
            </a:prstGeom>
          </p:spPr>
        </p:pic>
      </p:grpSp>
    </p:spTree>
    <p:extLst>
      <p:ext uri="{BB962C8B-B14F-4D97-AF65-F5344CB8AC3E}">
        <p14:creationId xmlns:p14="http://schemas.microsoft.com/office/powerpoint/2010/main" val="3762980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Rasio</a:t>
            </a:r>
            <a:r>
              <a:rPr lang="en-US" sz="2400" b="1" dirty="0" smtClean="0">
                <a:solidFill>
                  <a:srgbClr val="FFFF00"/>
                </a:solidFill>
              </a:rPr>
              <a:t> </a:t>
            </a:r>
            <a:r>
              <a:rPr lang="en-US" sz="2400" b="1" dirty="0" err="1" smtClean="0">
                <a:solidFill>
                  <a:srgbClr val="FFFF00"/>
                </a:solidFill>
              </a:rPr>
              <a:t>Pendidikan</a:t>
            </a:r>
            <a:r>
              <a:rPr lang="en-US" sz="2400" b="1" dirty="0" smtClean="0">
                <a:solidFill>
                  <a:srgbClr val="FFFF00"/>
                </a:solidFill>
              </a:rPr>
              <a:t> </a:t>
            </a:r>
            <a:r>
              <a:rPr lang="en-US" sz="2400" b="1" dirty="0" smtClean="0">
                <a:solidFill>
                  <a:schemeClr val="bg1"/>
                </a:solidFill>
              </a:rPr>
              <a:t>SMA T.P 2017/2018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22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4" name="Group 303"/>
          <p:cNvGrpSpPr/>
          <p:nvPr/>
        </p:nvGrpSpPr>
        <p:grpSpPr>
          <a:xfrm>
            <a:off x="1682243" y="933456"/>
            <a:ext cx="8160370" cy="4983447"/>
            <a:chOff x="1682243" y="933456"/>
            <a:chExt cx="8160370" cy="4983447"/>
          </a:xfrm>
        </p:grpSpPr>
        <p:grpSp>
          <p:nvGrpSpPr>
            <p:cNvPr id="306" name="Group 305"/>
            <p:cNvGrpSpPr/>
            <p:nvPr/>
          </p:nvGrpSpPr>
          <p:grpSpPr>
            <a:xfrm>
              <a:off x="1682243" y="933456"/>
              <a:ext cx="2280726" cy="2491490"/>
              <a:chOff x="3506788" y="1241425"/>
              <a:chExt cx="5176838" cy="5616576"/>
            </a:xfrm>
          </p:grpSpPr>
          <p:sp>
            <p:nvSpPr>
              <p:cNvPr id="383" name="Freeform 5"/>
              <p:cNvSpPr>
                <a:spLocks/>
              </p:cNvSpPr>
              <p:nvPr/>
            </p:nvSpPr>
            <p:spPr bwMode="auto">
              <a:xfrm>
                <a:off x="4200526" y="5394325"/>
                <a:ext cx="1524000" cy="1463675"/>
              </a:xfrm>
              <a:custGeom>
                <a:avLst/>
                <a:gdLst>
                  <a:gd name="T0" fmla="*/ 0 w 688"/>
                  <a:gd name="T1" fmla="*/ 0 h 661"/>
                  <a:gd name="T2" fmla="*/ 0 w 688"/>
                  <a:gd name="T3" fmla="*/ 246 h 661"/>
                  <a:gd name="T4" fmla="*/ 82 w 688"/>
                  <a:gd name="T5" fmla="*/ 328 h 661"/>
                  <a:gd name="T6" fmla="*/ 606 w 688"/>
                  <a:gd name="T7" fmla="*/ 328 h 661"/>
                  <a:gd name="T8" fmla="*/ 688 w 688"/>
                  <a:gd name="T9" fmla="*/ 409 h 661"/>
                  <a:gd name="T10" fmla="*/ 688 w 688"/>
                  <a:gd name="T11" fmla="*/ 661 h 661"/>
                </a:gdLst>
                <a:ahLst/>
                <a:cxnLst>
                  <a:cxn ang="0">
                    <a:pos x="T0" y="T1"/>
                  </a:cxn>
                  <a:cxn ang="0">
                    <a:pos x="T2" y="T3"/>
                  </a:cxn>
                  <a:cxn ang="0">
                    <a:pos x="T4" y="T5"/>
                  </a:cxn>
                  <a:cxn ang="0">
                    <a:pos x="T6" y="T7"/>
                  </a:cxn>
                  <a:cxn ang="0">
                    <a:pos x="T8" y="T9"/>
                  </a:cxn>
                  <a:cxn ang="0">
                    <a:pos x="T10" y="T11"/>
                  </a:cxn>
                </a:cxnLst>
                <a:rect l="0" t="0" r="r" b="b"/>
                <a:pathLst>
                  <a:path w="688" h="661">
                    <a:moveTo>
                      <a:pt x="0" y="0"/>
                    </a:moveTo>
                    <a:cubicBezTo>
                      <a:pt x="0" y="246"/>
                      <a:pt x="0" y="246"/>
                      <a:pt x="0" y="246"/>
                    </a:cubicBezTo>
                    <a:cubicBezTo>
                      <a:pt x="0" y="291"/>
                      <a:pt x="37" y="328"/>
                      <a:pt x="82" y="328"/>
                    </a:cubicBezTo>
                    <a:cubicBezTo>
                      <a:pt x="606" y="328"/>
                      <a:pt x="606" y="328"/>
                      <a:pt x="606" y="328"/>
                    </a:cubicBezTo>
                    <a:cubicBezTo>
                      <a:pt x="651" y="328"/>
                      <a:pt x="688" y="364"/>
                      <a:pt x="688" y="409"/>
                    </a:cubicBezTo>
                    <a:cubicBezTo>
                      <a:pt x="688" y="661"/>
                      <a:pt x="688" y="661"/>
                      <a:pt x="688" y="661"/>
                    </a:cubicBezTo>
                  </a:path>
                </a:pathLst>
              </a:custGeom>
              <a:noFill/>
              <a:ln w="793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84" name="Freeform 6"/>
              <p:cNvSpPr>
                <a:spLocks/>
              </p:cNvSpPr>
              <p:nvPr/>
            </p:nvSpPr>
            <p:spPr bwMode="auto">
              <a:xfrm>
                <a:off x="4165601" y="4892675"/>
                <a:ext cx="69850" cy="300038"/>
              </a:xfrm>
              <a:custGeom>
                <a:avLst/>
                <a:gdLst>
                  <a:gd name="T0" fmla="*/ 32 w 32"/>
                  <a:gd name="T1" fmla="*/ 0 h 136"/>
                  <a:gd name="T2" fmla="*/ 0 w 32"/>
                  <a:gd name="T3" fmla="*/ 0 h 136"/>
                  <a:gd name="T4" fmla="*/ 1 w 32"/>
                  <a:gd name="T5" fmla="*/ 25 h 136"/>
                  <a:gd name="T6" fmla="*/ 1 w 32"/>
                  <a:gd name="T7" fmla="*/ 136 h 136"/>
                  <a:gd name="T8" fmla="*/ 30 w 32"/>
                  <a:gd name="T9" fmla="*/ 136 h 136"/>
                  <a:gd name="T10" fmla="*/ 30 w 32"/>
                  <a:gd name="T11" fmla="*/ 25 h 136"/>
                  <a:gd name="T12" fmla="*/ 32 w 32"/>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32" h="136">
                    <a:moveTo>
                      <a:pt x="32" y="0"/>
                    </a:moveTo>
                    <a:cubicBezTo>
                      <a:pt x="0" y="0"/>
                      <a:pt x="0" y="0"/>
                      <a:pt x="0" y="0"/>
                    </a:cubicBezTo>
                    <a:cubicBezTo>
                      <a:pt x="2" y="14"/>
                      <a:pt x="1" y="25"/>
                      <a:pt x="1" y="25"/>
                    </a:cubicBezTo>
                    <a:cubicBezTo>
                      <a:pt x="1" y="136"/>
                      <a:pt x="1" y="136"/>
                      <a:pt x="1" y="136"/>
                    </a:cubicBezTo>
                    <a:cubicBezTo>
                      <a:pt x="30" y="136"/>
                      <a:pt x="30" y="136"/>
                      <a:pt x="30" y="136"/>
                    </a:cubicBezTo>
                    <a:cubicBezTo>
                      <a:pt x="30" y="25"/>
                      <a:pt x="30" y="25"/>
                      <a:pt x="30" y="25"/>
                    </a:cubicBezTo>
                    <a:cubicBezTo>
                      <a:pt x="30" y="25"/>
                      <a:pt x="30" y="14"/>
                      <a:pt x="32" y="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85" name="Freeform 7"/>
              <p:cNvSpPr>
                <a:spLocks/>
              </p:cNvSpPr>
              <p:nvPr/>
            </p:nvSpPr>
            <p:spPr bwMode="auto">
              <a:xfrm>
                <a:off x="4260851" y="4781550"/>
                <a:ext cx="120650" cy="88900"/>
              </a:xfrm>
              <a:custGeom>
                <a:avLst/>
                <a:gdLst>
                  <a:gd name="T0" fmla="*/ 41 w 55"/>
                  <a:gd name="T1" fmla="*/ 4 h 40"/>
                  <a:gd name="T2" fmla="*/ 26 w 55"/>
                  <a:gd name="T3" fmla="*/ 0 h 40"/>
                  <a:gd name="T4" fmla="*/ 0 w 55"/>
                  <a:gd name="T5" fmla="*/ 40 h 40"/>
                  <a:gd name="T6" fmla="*/ 36 w 55"/>
                  <a:gd name="T7" fmla="*/ 40 h 40"/>
                  <a:gd name="T8" fmla="*/ 54 w 55"/>
                  <a:gd name="T9" fmla="*/ 28 h 40"/>
                  <a:gd name="T10" fmla="*/ 41 w 55"/>
                  <a:gd name="T11" fmla="*/ 4 h 40"/>
                </a:gdLst>
                <a:ahLst/>
                <a:cxnLst>
                  <a:cxn ang="0">
                    <a:pos x="T0" y="T1"/>
                  </a:cxn>
                  <a:cxn ang="0">
                    <a:pos x="T2" y="T3"/>
                  </a:cxn>
                  <a:cxn ang="0">
                    <a:pos x="T4" y="T5"/>
                  </a:cxn>
                  <a:cxn ang="0">
                    <a:pos x="T6" y="T7"/>
                  </a:cxn>
                  <a:cxn ang="0">
                    <a:pos x="T8" y="T9"/>
                  </a:cxn>
                  <a:cxn ang="0">
                    <a:pos x="T10" y="T11"/>
                  </a:cxn>
                </a:cxnLst>
                <a:rect l="0" t="0" r="r" b="b"/>
                <a:pathLst>
                  <a:path w="55" h="40">
                    <a:moveTo>
                      <a:pt x="41" y="4"/>
                    </a:moveTo>
                    <a:cubicBezTo>
                      <a:pt x="35" y="1"/>
                      <a:pt x="31" y="0"/>
                      <a:pt x="26" y="0"/>
                    </a:cubicBezTo>
                    <a:cubicBezTo>
                      <a:pt x="10" y="0"/>
                      <a:pt x="3" y="23"/>
                      <a:pt x="0" y="40"/>
                    </a:cubicBezTo>
                    <a:cubicBezTo>
                      <a:pt x="36" y="40"/>
                      <a:pt x="36" y="40"/>
                      <a:pt x="36" y="40"/>
                    </a:cubicBezTo>
                    <a:cubicBezTo>
                      <a:pt x="45" y="40"/>
                      <a:pt x="52" y="35"/>
                      <a:pt x="54" y="28"/>
                    </a:cubicBezTo>
                    <a:cubicBezTo>
                      <a:pt x="55" y="21"/>
                      <a:pt x="53" y="11"/>
                      <a:pt x="41" y="4"/>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86" name="Freeform 8"/>
              <p:cNvSpPr>
                <a:spLocks/>
              </p:cNvSpPr>
              <p:nvPr/>
            </p:nvSpPr>
            <p:spPr bwMode="auto">
              <a:xfrm>
                <a:off x="4016376" y="4781550"/>
                <a:ext cx="123825" cy="88900"/>
              </a:xfrm>
              <a:custGeom>
                <a:avLst/>
                <a:gdLst>
                  <a:gd name="T0" fmla="*/ 30 w 56"/>
                  <a:gd name="T1" fmla="*/ 0 h 40"/>
                  <a:gd name="T2" fmla="*/ 15 w 56"/>
                  <a:gd name="T3" fmla="*/ 4 h 40"/>
                  <a:gd name="T4" fmla="*/ 2 w 56"/>
                  <a:gd name="T5" fmla="*/ 28 h 40"/>
                  <a:gd name="T6" fmla="*/ 20 w 56"/>
                  <a:gd name="T7" fmla="*/ 40 h 40"/>
                  <a:gd name="T8" fmla="*/ 56 w 56"/>
                  <a:gd name="T9" fmla="*/ 40 h 40"/>
                  <a:gd name="T10" fmla="*/ 30 w 56"/>
                  <a:gd name="T11" fmla="*/ 0 h 40"/>
                </a:gdLst>
                <a:ahLst/>
                <a:cxnLst>
                  <a:cxn ang="0">
                    <a:pos x="T0" y="T1"/>
                  </a:cxn>
                  <a:cxn ang="0">
                    <a:pos x="T2" y="T3"/>
                  </a:cxn>
                  <a:cxn ang="0">
                    <a:pos x="T4" y="T5"/>
                  </a:cxn>
                  <a:cxn ang="0">
                    <a:pos x="T6" y="T7"/>
                  </a:cxn>
                  <a:cxn ang="0">
                    <a:pos x="T8" y="T9"/>
                  </a:cxn>
                  <a:cxn ang="0">
                    <a:pos x="T10" y="T11"/>
                  </a:cxn>
                </a:cxnLst>
                <a:rect l="0" t="0" r="r" b="b"/>
                <a:pathLst>
                  <a:path w="56" h="40">
                    <a:moveTo>
                      <a:pt x="30" y="0"/>
                    </a:moveTo>
                    <a:cubicBezTo>
                      <a:pt x="25" y="0"/>
                      <a:pt x="21" y="1"/>
                      <a:pt x="15" y="4"/>
                    </a:cubicBezTo>
                    <a:cubicBezTo>
                      <a:pt x="3" y="11"/>
                      <a:pt x="0" y="21"/>
                      <a:pt x="2" y="28"/>
                    </a:cubicBezTo>
                    <a:cubicBezTo>
                      <a:pt x="4" y="35"/>
                      <a:pt x="11" y="40"/>
                      <a:pt x="20" y="40"/>
                    </a:cubicBezTo>
                    <a:cubicBezTo>
                      <a:pt x="56" y="40"/>
                      <a:pt x="56" y="40"/>
                      <a:pt x="56" y="40"/>
                    </a:cubicBezTo>
                    <a:cubicBezTo>
                      <a:pt x="53" y="23"/>
                      <a:pt x="46" y="0"/>
                      <a:pt x="30" y="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87" name="Freeform 9"/>
              <p:cNvSpPr>
                <a:spLocks noEditPoints="1"/>
              </p:cNvSpPr>
              <p:nvPr/>
            </p:nvSpPr>
            <p:spPr bwMode="auto">
              <a:xfrm>
                <a:off x="3867151" y="4454525"/>
                <a:ext cx="658813" cy="968375"/>
              </a:xfrm>
              <a:custGeom>
                <a:avLst/>
                <a:gdLst>
                  <a:gd name="T0" fmla="*/ 139 w 297"/>
                  <a:gd name="T1" fmla="*/ 6 h 438"/>
                  <a:gd name="T2" fmla="*/ 3 w 297"/>
                  <a:gd name="T3" fmla="*/ 142 h 438"/>
                  <a:gd name="T4" fmla="*/ 50 w 297"/>
                  <a:gd name="T5" fmla="*/ 261 h 438"/>
                  <a:gd name="T6" fmla="*/ 86 w 297"/>
                  <a:gd name="T7" fmla="*/ 342 h 438"/>
                  <a:gd name="T8" fmla="*/ 86 w 297"/>
                  <a:gd name="T9" fmla="*/ 394 h 438"/>
                  <a:gd name="T10" fmla="*/ 105 w 297"/>
                  <a:gd name="T11" fmla="*/ 414 h 438"/>
                  <a:gd name="T12" fmla="*/ 116 w 297"/>
                  <a:gd name="T13" fmla="*/ 414 h 438"/>
                  <a:gd name="T14" fmla="*/ 150 w 297"/>
                  <a:gd name="T15" fmla="*/ 438 h 438"/>
                  <a:gd name="T16" fmla="*/ 184 w 297"/>
                  <a:gd name="T17" fmla="*/ 414 h 438"/>
                  <a:gd name="T18" fmla="*/ 195 w 297"/>
                  <a:gd name="T19" fmla="*/ 414 h 438"/>
                  <a:gd name="T20" fmla="*/ 214 w 297"/>
                  <a:gd name="T21" fmla="*/ 394 h 438"/>
                  <a:gd name="T22" fmla="*/ 214 w 297"/>
                  <a:gd name="T23" fmla="*/ 342 h 438"/>
                  <a:gd name="T24" fmla="*/ 249 w 297"/>
                  <a:gd name="T25" fmla="*/ 261 h 438"/>
                  <a:gd name="T26" fmla="*/ 297 w 297"/>
                  <a:gd name="T27" fmla="*/ 153 h 438"/>
                  <a:gd name="T28" fmla="*/ 139 w 297"/>
                  <a:gd name="T29" fmla="*/ 6 h 438"/>
                  <a:gd name="T30" fmla="*/ 240 w 297"/>
                  <a:gd name="T31" fmla="*/ 178 h 438"/>
                  <a:gd name="T32" fmla="*/ 213 w 297"/>
                  <a:gd name="T33" fmla="*/ 198 h 438"/>
                  <a:gd name="T34" fmla="*/ 176 w 297"/>
                  <a:gd name="T35" fmla="*/ 198 h 438"/>
                  <a:gd name="T36" fmla="*/ 174 w 297"/>
                  <a:gd name="T37" fmla="*/ 223 h 438"/>
                  <a:gd name="T38" fmla="*/ 174 w 297"/>
                  <a:gd name="T39" fmla="*/ 334 h 438"/>
                  <a:gd name="T40" fmla="*/ 197 w 297"/>
                  <a:gd name="T41" fmla="*/ 334 h 438"/>
                  <a:gd name="T42" fmla="*/ 202 w 297"/>
                  <a:gd name="T43" fmla="*/ 338 h 438"/>
                  <a:gd name="T44" fmla="*/ 197 w 297"/>
                  <a:gd name="T45" fmla="*/ 343 h 438"/>
                  <a:gd name="T46" fmla="*/ 141 w 297"/>
                  <a:gd name="T47" fmla="*/ 343 h 438"/>
                  <a:gd name="T48" fmla="*/ 199 w 297"/>
                  <a:gd name="T49" fmla="*/ 358 h 438"/>
                  <a:gd name="T50" fmla="*/ 202 w 297"/>
                  <a:gd name="T51" fmla="*/ 363 h 438"/>
                  <a:gd name="T52" fmla="*/ 198 w 297"/>
                  <a:gd name="T53" fmla="*/ 368 h 438"/>
                  <a:gd name="T54" fmla="*/ 141 w 297"/>
                  <a:gd name="T55" fmla="*/ 370 h 438"/>
                  <a:gd name="T56" fmla="*/ 198 w 297"/>
                  <a:gd name="T57" fmla="*/ 383 h 438"/>
                  <a:gd name="T58" fmla="*/ 202 w 297"/>
                  <a:gd name="T59" fmla="*/ 388 h 438"/>
                  <a:gd name="T60" fmla="*/ 197 w 297"/>
                  <a:gd name="T61" fmla="*/ 392 h 438"/>
                  <a:gd name="T62" fmla="*/ 102 w 297"/>
                  <a:gd name="T63" fmla="*/ 392 h 438"/>
                  <a:gd name="T64" fmla="*/ 98 w 297"/>
                  <a:gd name="T65" fmla="*/ 387 h 438"/>
                  <a:gd name="T66" fmla="*/ 102 w 297"/>
                  <a:gd name="T67" fmla="*/ 383 h 438"/>
                  <a:gd name="T68" fmla="*/ 151 w 297"/>
                  <a:gd name="T69" fmla="*/ 383 h 438"/>
                  <a:gd name="T70" fmla="*/ 101 w 297"/>
                  <a:gd name="T71" fmla="*/ 372 h 438"/>
                  <a:gd name="T72" fmla="*/ 98 w 297"/>
                  <a:gd name="T73" fmla="*/ 367 h 438"/>
                  <a:gd name="T74" fmla="*/ 102 w 297"/>
                  <a:gd name="T75" fmla="*/ 362 h 438"/>
                  <a:gd name="T76" fmla="*/ 165 w 297"/>
                  <a:gd name="T77" fmla="*/ 360 h 438"/>
                  <a:gd name="T78" fmla="*/ 101 w 297"/>
                  <a:gd name="T79" fmla="*/ 343 h 438"/>
                  <a:gd name="T80" fmla="*/ 98 w 297"/>
                  <a:gd name="T81" fmla="*/ 338 h 438"/>
                  <a:gd name="T82" fmla="*/ 102 w 297"/>
                  <a:gd name="T83" fmla="*/ 334 h 438"/>
                  <a:gd name="T84" fmla="*/ 126 w 297"/>
                  <a:gd name="T85" fmla="*/ 334 h 438"/>
                  <a:gd name="T86" fmla="*/ 126 w 297"/>
                  <a:gd name="T87" fmla="*/ 223 h 438"/>
                  <a:gd name="T88" fmla="*/ 124 w 297"/>
                  <a:gd name="T89" fmla="*/ 198 h 438"/>
                  <a:gd name="T90" fmla="*/ 87 w 297"/>
                  <a:gd name="T91" fmla="*/ 198 h 438"/>
                  <a:gd name="T92" fmla="*/ 60 w 297"/>
                  <a:gd name="T93" fmla="*/ 178 h 438"/>
                  <a:gd name="T94" fmla="*/ 78 w 297"/>
                  <a:gd name="T95" fmla="*/ 144 h 438"/>
                  <a:gd name="T96" fmla="*/ 97 w 297"/>
                  <a:gd name="T97" fmla="*/ 138 h 438"/>
                  <a:gd name="T98" fmla="*/ 133 w 297"/>
                  <a:gd name="T99" fmla="*/ 188 h 438"/>
                  <a:gd name="T100" fmla="*/ 167 w 297"/>
                  <a:gd name="T101" fmla="*/ 188 h 438"/>
                  <a:gd name="T102" fmla="*/ 203 w 297"/>
                  <a:gd name="T103" fmla="*/ 138 h 438"/>
                  <a:gd name="T104" fmla="*/ 222 w 297"/>
                  <a:gd name="T105" fmla="*/ 144 h 438"/>
                  <a:gd name="T106" fmla="*/ 240 w 297"/>
                  <a:gd name="T107" fmla="*/ 17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7" h="438">
                    <a:moveTo>
                      <a:pt x="139" y="6"/>
                    </a:moveTo>
                    <a:cubicBezTo>
                      <a:pt x="67" y="11"/>
                      <a:pt x="8" y="70"/>
                      <a:pt x="3" y="142"/>
                    </a:cubicBezTo>
                    <a:cubicBezTo>
                      <a:pt x="0" y="189"/>
                      <a:pt x="18" y="232"/>
                      <a:pt x="50" y="261"/>
                    </a:cubicBezTo>
                    <a:cubicBezTo>
                      <a:pt x="72" y="282"/>
                      <a:pt x="86" y="311"/>
                      <a:pt x="86" y="342"/>
                    </a:cubicBezTo>
                    <a:cubicBezTo>
                      <a:pt x="86" y="394"/>
                      <a:pt x="86" y="394"/>
                      <a:pt x="86" y="394"/>
                    </a:cubicBezTo>
                    <a:cubicBezTo>
                      <a:pt x="86" y="405"/>
                      <a:pt x="94" y="414"/>
                      <a:pt x="105" y="414"/>
                    </a:cubicBezTo>
                    <a:cubicBezTo>
                      <a:pt x="116" y="414"/>
                      <a:pt x="116" y="414"/>
                      <a:pt x="116" y="414"/>
                    </a:cubicBezTo>
                    <a:cubicBezTo>
                      <a:pt x="121" y="428"/>
                      <a:pt x="134" y="438"/>
                      <a:pt x="150" y="438"/>
                    </a:cubicBezTo>
                    <a:cubicBezTo>
                      <a:pt x="166" y="438"/>
                      <a:pt x="179" y="428"/>
                      <a:pt x="184" y="414"/>
                    </a:cubicBezTo>
                    <a:cubicBezTo>
                      <a:pt x="195" y="414"/>
                      <a:pt x="195" y="414"/>
                      <a:pt x="195" y="414"/>
                    </a:cubicBezTo>
                    <a:cubicBezTo>
                      <a:pt x="205" y="414"/>
                      <a:pt x="214" y="405"/>
                      <a:pt x="214" y="394"/>
                    </a:cubicBezTo>
                    <a:cubicBezTo>
                      <a:pt x="214" y="342"/>
                      <a:pt x="214" y="342"/>
                      <a:pt x="214" y="342"/>
                    </a:cubicBezTo>
                    <a:cubicBezTo>
                      <a:pt x="214" y="311"/>
                      <a:pt x="227" y="282"/>
                      <a:pt x="249" y="261"/>
                    </a:cubicBezTo>
                    <a:cubicBezTo>
                      <a:pt x="279" y="235"/>
                      <a:pt x="297" y="196"/>
                      <a:pt x="297" y="153"/>
                    </a:cubicBezTo>
                    <a:cubicBezTo>
                      <a:pt x="297" y="68"/>
                      <a:pt x="225" y="0"/>
                      <a:pt x="139" y="6"/>
                    </a:cubicBezTo>
                    <a:close/>
                    <a:moveTo>
                      <a:pt x="240" y="178"/>
                    </a:moveTo>
                    <a:cubicBezTo>
                      <a:pt x="237" y="190"/>
                      <a:pt x="226" y="198"/>
                      <a:pt x="213" y="198"/>
                    </a:cubicBezTo>
                    <a:cubicBezTo>
                      <a:pt x="176" y="198"/>
                      <a:pt x="176" y="198"/>
                      <a:pt x="176" y="198"/>
                    </a:cubicBezTo>
                    <a:cubicBezTo>
                      <a:pt x="174" y="212"/>
                      <a:pt x="174" y="223"/>
                      <a:pt x="174" y="223"/>
                    </a:cubicBezTo>
                    <a:cubicBezTo>
                      <a:pt x="174" y="334"/>
                      <a:pt x="174" y="334"/>
                      <a:pt x="174" y="334"/>
                    </a:cubicBezTo>
                    <a:cubicBezTo>
                      <a:pt x="197" y="334"/>
                      <a:pt x="197" y="334"/>
                      <a:pt x="197" y="334"/>
                    </a:cubicBezTo>
                    <a:cubicBezTo>
                      <a:pt x="200" y="334"/>
                      <a:pt x="202" y="336"/>
                      <a:pt x="202" y="338"/>
                    </a:cubicBezTo>
                    <a:cubicBezTo>
                      <a:pt x="202" y="341"/>
                      <a:pt x="200" y="343"/>
                      <a:pt x="197" y="343"/>
                    </a:cubicBezTo>
                    <a:cubicBezTo>
                      <a:pt x="141" y="343"/>
                      <a:pt x="141" y="343"/>
                      <a:pt x="141" y="343"/>
                    </a:cubicBezTo>
                    <a:cubicBezTo>
                      <a:pt x="199" y="358"/>
                      <a:pt x="199" y="358"/>
                      <a:pt x="199" y="358"/>
                    </a:cubicBezTo>
                    <a:cubicBezTo>
                      <a:pt x="201" y="359"/>
                      <a:pt x="203" y="361"/>
                      <a:pt x="202" y="363"/>
                    </a:cubicBezTo>
                    <a:cubicBezTo>
                      <a:pt x="202" y="366"/>
                      <a:pt x="200" y="368"/>
                      <a:pt x="198" y="368"/>
                    </a:cubicBezTo>
                    <a:cubicBezTo>
                      <a:pt x="141" y="370"/>
                      <a:pt x="141" y="370"/>
                      <a:pt x="141" y="370"/>
                    </a:cubicBezTo>
                    <a:cubicBezTo>
                      <a:pt x="198" y="383"/>
                      <a:pt x="198" y="383"/>
                      <a:pt x="198" y="383"/>
                    </a:cubicBezTo>
                    <a:cubicBezTo>
                      <a:pt x="201" y="383"/>
                      <a:pt x="203" y="385"/>
                      <a:pt x="202" y="388"/>
                    </a:cubicBezTo>
                    <a:cubicBezTo>
                      <a:pt x="202" y="390"/>
                      <a:pt x="200" y="392"/>
                      <a:pt x="197" y="392"/>
                    </a:cubicBezTo>
                    <a:cubicBezTo>
                      <a:pt x="102" y="392"/>
                      <a:pt x="102" y="392"/>
                      <a:pt x="102" y="392"/>
                    </a:cubicBezTo>
                    <a:cubicBezTo>
                      <a:pt x="100" y="392"/>
                      <a:pt x="98" y="390"/>
                      <a:pt x="98" y="387"/>
                    </a:cubicBezTo>
                    <a:cubicBezTo>
                      <a:pt x="98" y="385"/>
                      <a:pt x="100" y="383"/>
                      <a:pt x="102" y="383"/>
                    </a:cubicBezTo>
                    <a:cubicBezTo>
                      <a:pt x="151" y="383"/>
                      <a:pt x="151" y="383"/>
                      <a:pt x="151" y="383"/>
                    </a:cubicBezTo>
                    <a:cubicBezTo>
                      <a:pt x="101" y="372"/>
                      <a:pt x="101" y="372"/>
                      <a:pt x="101" y="372"/>
                    </a:cubicBezTo>
                    <a:cubicBezTo>
                      <a:pt x="99" y="372"/>
                      <a:pt x="97" y="369"/>
                      <a:pt x="98" y="367"/>
                    </a:cubicBezTo>
                    <a:cubicBezTo>
                      <a:pt x="98" y="365"/>
                      <a:pt x="100" y="363"/>
                      <a:pt x="102" y="362"/>
                    </a:cubicBezTo>
                    <a:cubicBezTo>
                      <a:pt x="165" y="360"/>
                      <a:pt x="165" y="360"/>
                      <a:pt x="165" y="360"/>
                    </a:cubicBezTo>
                    <a:cubicBezTo>
                      <a:pt x="101" y="343"/>
                      <a:pt x="101" y="343"/>
                      <a:pt x="101" y="343"/>
                    </a:cubicBezTo>
                    <a:cubicBezTo>
                      <a:pt x="99" y="343"/>
                      <a:pt x="97" y="340"/>
                      <a:pt x="98" y="338"/>
                    </a:cubicBezTo>
                    <a:cubicBezTo>
                      <a:pt x="98" y="335"/>
                      <a:pt x="100" y="334"/>
                      <a:pt x="102" y="334"/>
                    </a:cubicBezTo>
                    <a:cubicBezTo>
                      <a:pt x="126" y="334"/>
                      <a:pt x="126" y="334"/>
                      <a:pt x="126" y="334"/>
                    </a:cubicBezTo>
                    <a:cubicBezTo>
                      <a:pt x="126" y="223"/>
                      <a:pt x="126" y="223"/>
                      <a:pt x="126" y="223"/>
                    </a:cubicBezTo>
                    <a:cubicBezTo>
                      <a:pt x="126" y="223"/>
                      <a:pt x="126" y="212"/>
                      <a:pt x="124" y="198"/>
                    </a:cubicBezTo>
                    <a:cubicBezTo>
                      <a:pt x="87" y="198"/>
                      <a:pt x="87" y="198"/>
                      <a:pt x="87" y="198"/>
                    </a:cubicBezTo>
                    <a:cubicBezTo>
                      <a:pt x="74" y="198"/>
                      <a:pt x="63" y="190"/>
                      <a:pt x="60" y="178"/>
                    </a:cubicBezTo>
                    <a:cubicBezTo>
                      <a:pt x="56" y="165"/>
                      <a:pt x="63" y="151"/>
                      <a:pt x="78" y="144"/>
                    </a:cubicBezTo>
                    <a:cubicBezTo>
                      <a:pt x="84" y="140"/>
                      <a:pt x="91" y="138"/>
                      <a:pt x="97" y="138"/>
                    </a:cubicBezTo>
                    <a:cubicBezTo>
                      <a:pt x="109" y="138"/>
                      <a:pt x="126" y="147"/>
                      <a:pt x="133" y="188"/>
                    </a:cubicBezTo>
                    <a:cubicBezTo>
                      <a:pt x="167" y="188"/>
                      <a:pt x="167" y="188"/>
                      <a:pt x="167" y="188"/>
                    </a:cubicBezTo>
                    <a:cubicBezTo>
                      <a:pt x="174" y="147"/>
                      <a:pt x="191" y="138"/>
                      <a:pt x="203" y="138"/>
                    </a:cubicBezTo>
                    <a:cubicBezTo>
                      <a:pt x="209" y="138"/>
                      <a:pt x="216" y="140"/>
                      <a:pt x="222" y="144"/>
                    </a:cubicBezTo>
                    <a:cubicBezTo>
                      <a:pt x="236" y="151"/>
                      <a:pt x="243" y="165"/>
                      <a:pt x="240" y="17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88" name="Freeform 10"/>
              <p:cNvSpPr>
                <a:spLocks noEditPoints="1"/>
              </p:cNvSpPr>
              <p:nvPr/>
            </p:nvSpPr>
            <p:spPr bwMode="auto">
              <a:xfrm>
                <a:off x="8056563" y="3081338"/>
                <a:ext cx="627063" cy="730250"/>
              </a:xfrm>
              <a:custGeom>
                <a:avLst/>
                <a:gdLst>
                  <a:gd name="T0" fmla="*/ 194 w 283"/>
                  <a:gd name="T1" fmla="*/ 330 h 330"/>
                  <a:gd name="T2" fmla="*/ 89 w 283"/>
                  <a:gd name="T3" fmla="*/ 330 h 330"/>
                  <a:gd name="T4" fmla="*/ 85 w 283"/>
                  <a:gd name="T5" fmla="*/ 325 h 330"/>
                  <a:gd name="T6" fmla="*/ 86 w 283"/>
                  <a:gd name="T7" fmla="*/ 322 h 330"/>
                  <a:gd name="T8" fmla="*/ 43 w 283"/>
                  <a:gd name="T9" fmla="*/ 229 h 330"/>
                  <a:gd name="T10" fmla="*/ 0 w 283"/>
                  <a:gd name="T11" fmla="*/ 132 h 330"/>
                  <a:gd name="T12" fmla="*/ 142 w 283"/>
                  <a:gd name="T13" fmla="*/ 0 h 330"/>
                  <a:gd name="T14" fmla="*/ 240 w 283"/>
                  <a:gd name="T15" fmla="*/ 40 h 330"/>
                  <a:gd name="T16" fmla="*/ 283 w 283"/>
                  <a:gd name="T17" fmla="*/ 132 h 330"/>
                  <a:gd name="T18" fmla="*/ 240 w 283"/>
                  <a:gd name="T19" fmla="*/ 229 h 330"/>
                  <a:gd name="T20" fmla="*/ 197 w 283"/>
                  <a:gd name="T21" fmla="*/ 322 h 330"/>
                  <a:gd name="T22" fmla="*/ 199 w 283"/>
                  <a:gd name="T23" fmla="*/ 325 h 330"/>
                  <a:gd name="T24" fmla="*/ 194 w 283"/>
                  <a:gd name="T25" fmla="*/ 330 h 330"/>
                  <a:gd name="T26" fmla="*/ 95 w 283"/>
                  <a:gd name="T27" fmla="*/ 320 h 330"/>
                  <a:gd name="T28" fmla="*/ 188 w 283"/>
                  <a:gd name="T29" fmla="*/ 320 h 330"/>
                  <a:gd name="T30" fmla="*/ 232 w 283"/>
                  <a:gd name="T31" fmla="*/ 224 h 330"/>
                  <a:gd name="T32" fmla="*/ 274 w 283"/>
                  <a:gd name="T33" fmla="*/ 132 h 330"/>
                  <a:gd name="T34" fmla="*/ 142 w 283"/>
                  <a:gd name="T35" fmla="*/ 9 h 330"/>
                  <a:gd name="T36" fmla="*/ 9 w 283"/>
                  <a:gd name="T37" fmla="*/ 132 h 330"/>
                  <a:gd name="T38" fmla="*/ 51 w 283"/>
                  <a:gd name="T39" fmla="*/ 224 h 330"/>
                  <a:gd name="T40" fmla="*/ 95 w 283"/>
                  <a:gd name="T41" fmla="*/ 32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330">
                    <a:moveTo>
                      <a:pt x="194" y="330"/>
                    </a:moveTo>
                    <a:cubicBezTo>
                      <a:pt x="89" y="330"/>
                      <a:pt x="89" y="330"/>
                      <a:pt x="89" y="330"/>
                    </a:cubicBezTo>
                    <a:cubicBezTo>
                      <a:pt x="87" y="330"/>
                      <a:pt x="85" y="328"/>
                      <a:pt x="85" y="325"/>
                    </a:cubicBezTo>
                    <a:cubicBezTo>
                      <a:pt x="85" y="324"/>
                      <a:pt x="85" y="323"/>
                      <a:pt x="86" y="322"/>
                    </a:cubicBezTo>
                    <a:cubicBezTo>
                      <a:pt x="85" y="287"/>
                      <a:pt x="64" y="258"/>
                      <a:pt x="43" y="229"/>
                    </a:cubicBezTo>
                    <a:cubicBezTo>
                      <a:pt x="22" y="200"/>
                      <a:pt x="0" y="169"/>
                      <a:pt x="0" y="132"/>
                    </a:cubicBezTo>
                    <a:cubicBezTo>
                      <a:pt x="0" y="68"/>
                      <a:pt x="54" y="0"/>
                      <a:pt x="142" y="0"/>
                    </a:cubicBezTo>
                    <a:cubicBezTo>
                      <a:pt x="177" y="0"/>
                      <a:pt x="213" y="14"/>
                      <a:pt x="240" y="40"/>
                    </a:cubicBezTo>
                    <a:cubicBezTo>
                      <a:pt x="267" y="65"/>
                      <a:pt x="283" y="99"/>
                      <a:pt x="283" y="132"/>
                    </a:cubicBezTo>
                    <a:cubicBezTo>
                      <a:pt x="283" y="169"/>
                      <a:pt x="261" y="200"/>
                      <a:pt x="240" y="229"/>
                    </a:cubicBezTo>
                    <a:cubicBezTo>
                      <a:pt x="219" y="258"/>
                      <a:pt x="199" y="287"/>
                      <a:pt x="197" y="322"/>
                    </a:cubicBezTo>
                    <a:cubicBezTo>
                      <a:pt x="198" y="323"/>
                      <a:pt x="199" y="324"/>
                      <a:pt x="199" y="325"/>
                    </a:cubicBezTo>
                    <a:cubicBezTo>
                      <a:pt x="199" y="328"/>
                      <a:pt x="197" y="330"/>
                      <a:pt x="194" y="330"/>
                    </a:cubicBezTo>
                    <a:close/>
                    <a:moveTo>
                      <a:pt x="95" y="320"/>
                    </a:moveTo>
                    <a:cubicBezTo>
                      <a:pt x="188" y="320"/>
                      <a:pt x="188" y="320"/>
                      <a:pt x="188" y="320"/>
                    </a:cubicBezTo>
                    <a:cubicBezTo>
                      <a:pt x="190" y="283"/>
                      <a:pt x="212" y="253"/>
                      <a:pt x="232" y="224"/>
                    </a:cubicBezTo>
                    <a:cubicBezTo>
                      <a:pt x="254" y="194"/>
                      <a:pt x="274" y="166"/>
                      <a:pt x="274" y="132"/>
                    </a:cubicBezTo>
                    <a:cubicBezTo>
                      <a:pt x="274" y="67"/>
                      <a:pt x="211" y="9"/>
                      <a:pt x="142" y="9"/>
                    </a:cubicBezTo>
                    <a:cubicBezTo>
                      <a:pt x="60" y="9"/>
                      <a:pt x="9" y="73"/>
                      <a:pt x="9" y="132"/>
                    </a:cubicBezTo>
                    <a:cubicBezTo>
                      <a:pt x="9" y="166"/>
                      <a:pt x="30" y="194"/>
                      <a:pt x="51" y="224"/>
                    </a:cubicBezTo>
                    <a:cubicBezTo>
                      <a:pt x="72" y="253"/>
                      <a:pt x="93" y="283"/>
                      <a:pt x="95" y="32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89" name="Freeform 11"/>
              <p:cNvSpPr>
                <a:spLocks/>
              </p:cNvSpPr>
              <p:nvPr/>
            </p:nvSpPr>
            <p:spPr bwMode="auto">
              <a:xfrm>
                <a:off x="8242301" y="3836988"/>
                <a:ext cx="257175" cy="96838"/>
              </a:xfrm>
              <a:custGeom>
                <a:avLst/>
                <a:gdLst>
                  <a:gd name="T0" fmla="*/ 111 w 116"/>
                  <a:gd name="T1" fmla="*/ 44 h 44"/>
                  <a:gd name="T2" fmla="*/ 4 w 116"/>
                  <a:gd name="T3" fmla="*/ 44 h 44"/>
                  <a:gd name="T4" fmla="*/ 0 w 116"/>
                  <a:gd name="T5" fmla="*/ 40 h 44"/>
                  <a:gd name="T6" fmla="*/ 3 w 116"/>
                  <a:gd name="T7" fmla="*/ 35 h 44"/>
                  <a:gd name="T8" fmla="*/ 82 w 116"/>
                  <a:gd name="T9" fmla="*/ 9 h 44"/>
                  <a:gd name="T10" fmla="*/ 4 w 116"/>
                  <a:gd name="T11" fmla="*/ 9 h 44"/>
                  <a:gd name="T12" fmla="*/ 0 w 116"/>
                  <a:gd name="T13" fmla="*/ 4 h 44"/>
                  <a:gd name="T14" fmla="*/ 4 w 116"/>
                  <a:gd name="T15" fmla="*/ 0 h 44"/>
                  <a:gd name="T16" fmla="*/ 111 w 116"/>
                  <a:gd name="T17" fmla="*/ 0 h 44"/>
                  <a:gd name="T18" fmla="*/ 115 w 116"/>
                  <a:gd name="T19" fmla="*/ 4 h 44"/>
                  <a:gd name="T20" fmla="*/ 112 w 116"/>
                  <a:gd name="T21" fmla="*/ 9 h 44"/>
                  <a:gd name="T22" fmla="*/ 33 w 116"/>
                  <a:gd name="T23" fmla="*/ 35 h 44"/>
                  <a:gd name="T24" fmla="*/ 111 w 116"/>
                  <a:gd name="T25" fmla="*/ 35 h 44"/>
                  <a:gd name="T26" fmla="*/ 115 w 116"/>
                  <a:gd name="T27" fmla="*/ 39 h 44"/>
                  <a:gd name="T28" fmla="*/ 111 w 116"/>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44">
                    <a:moveTo>
                      <a:pt x="111" y="44"/>
                    </a:moveTo>
                    <a:cubicBezTo>
                      <a:pt x="4" y="44"/>
                      <a:pt x="4" y="44"/>
                      <a:pt x="4" y="44"/>
                    </a:cubicBezTo>
                    <a:cubicBezTo>
                      <a:pt x="2" y="44"/>
                      <a:pt x="0" y="42"/>
                      <a:pt x="0" y="40"/>
                    </a:cubicBezTo>
                    <a:cubicBezTo>
                      <a:pt x="0" y="38"/>
                      <a:pt x="1" y="36"/>
                      <a:pt x="3" y="35"/>
                    </a:cubicBezTo>
                    <a:cubicBezTo>
                      <a:pt x="82" y="9"/>
                      <a:pt x="82" y="9"/>
                      <a:pt x="82" y="9"/>
                    </a:cubicBezTo>
                    <a:cubicBezTo>
                      <a:pt x="4" y="9"/>
                      <a:pt x="4" y="9"/>
                      <a:pt x="4" y="9"/>
                    </a:cubicBezTo>
                    <a:cubicBezTo>
                      <a:pt x="2" y="9"/>
                      <a:pt x="0" y="7"/>
                      <a:pt x="0" y="4"/>
                    </a:cubicBezTo>
                    <a:cubicBezTo>
                      <a:pt x="0" y="2"/>
                      <a:pt x="2" y="0"/>
                      <a:pt x="4" y="0"/>
                    </a:cubicBezTo>
                    <a:cubicBezTo>
                      <a:pt x="111" y="0"/>
                      <a:pt x="111" y="0"/>
                      <a:pt x="111" y="0"/>
                    </a:cubicBezTo>
                    <a:cubicBezTo>
                      <a:pt x="113" y="0"/>
                      <a:pt x="115" y="1"/>
                      <a:pt x="115" y="4"/>
                    </a:cubicBezTo>
                    <a:cubicBezTo>
                      <a:pt x="116" y="6"/>
                      <a:pt x="114" y="8"/>
                      <a:pt x="112" y="9"/>
                    </a:cubicBezTo>
                    <a:cubicBezTo>
                      <a:pt x="33" y="35"/>
                      <a:pt x="33" y="35"/>
                      <a:pt x="33" y="35"/>
                    </a:cubicBezTo>
                    <a:cubicBezTo>
                      <a:pt x="111" y="35"/>
                      <a:pt x="111" y="35"/>
                      <a:pt x="111" y="35"/>
                    </a:cubicBezTo>
                    <a:cubicBezTo>
                      <a:pt x="113" y="35"/>
                      <a:pt x="115" y="37"/>
                      <a:pt x="115" y="39"/>
                    </a:cubicBezTo>
                    <a:cubicBezTo>
                      <a:pt x="115" y="42"/>
                      <a:pt x="113" y="44"/>
                      <a:pt x="111" y="4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0" name="Freeform 12"/>
              <p:cNvSpPr>
                <a:spLocks/>
              </p:cNvSpPr>
              <p:nvPr/>
            </p:nvSpPr>
            <p:spPr bwMode="auto">
              <a:xfrm>
                <a:off x="8242301" y="3960813"/>
                <a:ext cx="254000" cy="19050"/>
              </a:xfrm>
              <a:custGeom>
                <a:avLst/>
                <a:gdLst>
                  <a:gd name="T0" fmla="*/ 111 w 115"/>
                  <a:gd name="T1" fmla="*/ 9 h 9"/>
                  <a:gd name="T2" fmla="*/ 4 w 115"/>
                  <a:gd name="T3" fmla="*/ 9 h 9"/>
                  <a:gd name="T4" fmla="*/ 0 w 115"/>
                  <a:gd name="T5" fmla="*/ 4 h 9"/>
                  <a:gd name="T6" fmla="*/ 4 w 115"/>
                  <a:gd name="T7" fmla="*/ 0 h 9"/>
                  <a:gd name="T8" fmla="*/ 111 w 115"/>
                  <a:gd name="T9" fmla="*/ 0 h 9"/>
                  <a:gd name="T10" fmla="*/ 115 w 115"/>
                  <a:gd name="T11" fmla="*/ 4 h 9"/>
                  <a:gd name="T12" fmla="*/ 111 w 115"/>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15" h="9">
                    <a:moveTo>
                      <a:pt x="111" y="9"/>
                    </a:moveTo>
                    <a:cubicBezTo>
                      <a:pt x="4" y="9"/>
                      <a:pt x="4" y="9"/>
                      <a:pt x="4" y="9"/>
                    </a:cubicBezTo>
                    <a:cubicBezTo>
                      <a:pt x="2" y="9"/>
                      <a:pt x="0" y="7"/>
                      <a:pt x="0" y="4"/>
                    </a:cubicBezTo>
                    <a:cubicBezTo>
                      <a:pt x="0" y="2"/>
                      <a:pt x="2" y="0"/>
                      <a:pt x="4" y="0"/>
                    </a:cubicBezTo>
                    <a:cubicBezTo>
                      <a:pt x="111" y="0"/>
                      <a:pt x="111" y="0"/>
                      <a:pt x="111" y="0"/>
                    </a:cubicBezTo>
                    <a:cubicBezTo>
                      <a:pt x="113" y="0"/>
                      <a:pt x="115" y="2"/>
                      <a:pt x="115" y="4"/>
                    </a:cubicBezTo>
                    <a:cubicBezTo>
                      <a:pt x="115" y="7"/>
                      <a:pt x="113" y="9"/>
                      <a:pt x="111" y="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1" name="Freeform 13"/>
              <p:cNvSpPr>
                <a:spLocks noEditPoints="1"/>
              </p:cNvSpPr>
              <p:nvPr/>
            </p:nvSpPr>
            <p:spPr bwMode="auto">
              <a:xfrm>
                <a:off x="8399463" y="3402013"/>
                <a:ext cx="147638" cy="112713"/>
              </a:xfrm>
              <a:custGeom>
                <a:avLst/>
                <a:gdLst>
                  <a:gd name="T0" fmla="*/ 40 w 67"/>
                  <a:gd name="T1" fmla="*/ 51 h 51"/>
                  <a:gd name="T2" fmla="*/ 5 w 67"/>
                  <a:gd name="T3" fmla="*/ 51 h 51"/>
                  <a:gd name="T4" fmla="*/ 1 w 67"/>
                  <a:gd name="T5" fmla="*/ 50 h 51"/>
                  <a:gd name="T6" fmla="*/ 0 w 67"/>
                  <a:gd name="T7" fmla="*/ 46 h 51"/>
                  <a:gd name="T8" fmla="*/ 32 w 67"/>
                  <a:gd name="T9" fmla="*/ 0 h 51"/>
                  <a:gd name="T10" fmla="*/ 48 w 67"/>
                  <a:gd name="T11" fmla="*/ 4 h 51"/>
                  <a:gd name="T12" fmla="*/ 64 w 67"/>
                  <a:gd name="T13" fmla="*/ 34 h 51"/>
                  <a:gd name="T14" fmla="*/ 40 w 67"/>
                  <a:gd name="T15" fmla="*/ 51 h 51"/>
                  <a:gd name="T16" fmla="*/ 10 w 67"/>
                  <a:gd name="T17" fmla="*/ 42 h 51"/>
                  <a:gd name="T18" fmla="*/ 40 w 67"/>
                  <a:gd name="T19" fmla="*/ 42 h 51"/>
                  <a:gd name="T20" fmla="*/ 55 w 67"/>
                  <a:gd name="T21" fmla="*/ 32 h 51"/>
                  <a:gd name="T22" fmla="*/ 44 w 67"/>
                  <a:gd name="T23" fmla="*/ 12 h 51"/>
                  <a:gd name="T24" fmla="*/ 32 w 67"/>
                  <a:gd name="T25" fmla="*/ 9 h 51"/>
                  <a:gd name="T26" fmla="*/ 10 w 67"/>
                  <a:gd name="T27"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40" y="51"/>
                    </a:moveTo>
                    <a:cubicBezTo>
                      <a:pt x="5" y="51"/>
                      <a:pt x="5" y="51"/>
                      <a:pt x="5" y="51"/>
                    </a:cubicBezTo>
                    <a:cubicBezTo>
                      <a:pt x="4" y="51"/>
                      <a:pt x="2" y="51"/>
                      <a:pt x="1" y="50"/>
                    </a:cubicBezTo>
                    <a:cubicBezTo>
                      <a:pt x="1" y="49"/>
                      <a:pt x="0" y="47"/>
                      <a:pt x="0" y="46"/>
                    </a:cubicBezTo>
                    <a:cubicBezTo>
                      <a:pt x="6" y="8"/>
                      <a:pt x="21" y="0"/>
                      <a:pt x="32" y="0"/>
                    </a:cubicBezTo>
                    <a:cubicBezTo>
                      <a:pt x="37" y="0"/>
                      <a:pt x="42" y="1"/>
                      <a:pt x="48" y="4"/>
                    </a:cubicBezTo>
                    <a:cubicBezTo>
                      <a:pt x="60" y="11"/>
                      <a:pt x="67" y="23"/>
                      <a:pt x="64" y="34"/>
                    </a:cubicBezTo>
                    <a:cubicBezTo>
                      <a:pt x="61" y="44"/>
                      <a:pt x="52" y="51"/>
                      <a:pt x="40" y="51"/>
                    </a:cubicBezTo>
                    <a:close/>
                    <a:moveTo>
                      <a:pt x="10" y="42"/>
                    </a:moveTo>
                    <a:cubicBezTo>
                      <a:pt x="40" y="42"/>
                      <a:pt x="40" y="42"/>
                      <a:pt x="40" y="42"/>
                    </a:cubicBezTo>
                    <a:cubicBezTo>
                      <a:pt x="48" y="42"/>
                      <a:pt x="53" y="38"/>
                      <a:pt x="55" y="32"/>
                    </a:cubicBezTo>
                    <a:cubicBezTo>
                      <a:pt x="56" y="26"/>
                      <a:pt x="54" y="18"/>
                      <a:pt x="44" y="12"/>
                    </a:cubicBezTo>
                    <a:cubicBezTo>
                      <a:pt x="39" y="10"/>
                      <a:pt x="35" y="9"/>
                      <a:pt x="32" y="9"/>
                    </a:cubicBezTo>
                    <a:cubicBezTo>
                      <a:pt x="19" y="9"/>
                      <a:pt x="13" y="28"/>
                      <a:pt x="10" y="4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2" name="Freeform 14"/>
              <p:cNvSpPr>
                <a:spLocks noEditPoints="1"/>
              </p:cNvSpPr>
              <p:nvPr/>
            </p:nvSpPr>
            <p:spPr bwMode="auto">
              <a:xfrm>
                <a:off x="8193088" y="3402013"/>
                <a:ext cx="146050" cy="112713"/>
              </a:xfrm>
              <a:custGeom>
                <a:avLst/>
                <a:gdLst>
                  <a:gd name="T0" fmla="*/ 61 w 66"/>
                  <a:gd name="T1" fmla="*/ 51 h 51"/>
                  <a:gd name="T2" fmla="*/ 26 w 66"/>
                  <a:gd name="T3" fmla="*/ 51 h 51"/>
                  <a:gd name="T4" fmla="*/ 3 w 66"/>
                  <a:gd name="T5" fmla="*/ 34 h 51"/>
                  <a:gd name="T6" fmla="*/ 18 w 66"/>
                  <a:gd name="T7" fmla="*/ 4 h 51"/>
                  <a:gd name="T8" fmla="*/ 34 w 66"/>
                  <a:gd name="T9" fmla="*/ 0 h 51"/>
                  <a:gd name="T10" fmla="*/ 66 w 66"/>
                  <a:gd name="T11" fmla="*/ 46 h 51"/>
                  <a:gd name="T12" fmla="*/ 65 w 66"/>
                  <a:gd name="T13" fmla="*/ 50 h 51"/>
                  <a:gd name="T14" fmla="*/ 61 w 66"/>
                  <a:gd name="T15" fmla="*/ 51 h 51"/>
                  <a:gd name="T16" fmla="*/ 34 w 66"/>
                  <a:gd name="T17" fmla="*/ 9 h 51"/>
                  <a:gd name="T18" fmla="*/ 22 w 66"/>
                  <a:gd name="T19" fmla="*/ 12 h 51"/>
                  <a:gd name="T20" fmla="*/ 11 w 66"/>
                  <a:gd name="T21" fmla="*/ 32 h 51"/>
                  <a:gd name="T22" fmla="*/ 26 w 66"/>
                  <a:gd name="T23" fmla="*/ 42 h 51"/>
                  <a:gd name="T24" fmla="*/ 56 w 66"/>
                  <a:gd name="T25" fmla="*/ 42 h 51"/>
                  <a:gd name="T26" fmla="*/ 34 w 66"/>
                  <a:gd name="T27"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51">
                    <a:moveTo>
                      <a:pt x="61" y="51"/>
                    </a:moveTo>
                    <a:cubicBezTo>
                      <a:pt x="26" y="51"/>
                      <a:pt x="26" y="51"/>
                      <a:pt x="26" y="51"/>
                    </a:cubicBezTo>
                    <a:cubicBezTo>
                      <a:pt x="15" y="51"/>
                      <a:pt x="5" y="44"/>
                      <a:pt x="3" y="34"/>
                    </a:cubicBezTo>
                    <a:cubicBezTo>
                      <a:pt x="0" y="23"/>
                      <a:pt x="6" y="11"/>
                      <a:pt x="18" y="4"/>
                    </a:cubicBezTo>
                    <a:cubicBezTo>
                      <a:pt x="24" y="1"/>
                      <a:pt x="29" y="0"/>
                      <a:pt x="34" y="0"/>
                    </a:cubicBezTo>
                    <a:cubicBezTo>
                      <a:pt x="46" y="0"/>
                      <a:pt x="60" y="8"/>
                      <a:pt x="66" y="46"/>
                    </a:cubicBezTo>
                    <a:cubicBezTo>
                      <a:pt x="66" y="47"/>
                      <a:pt x="66" y="49"/>
                      <a:pt x="65" y="50"/>
                    </a:cubicBezTo>
                    <a:cubicBezTo>
                      <a:pt x="64" y="51"/>
                      <a:pt x="63" y="51"/>
                      <a:pt x="61" y="51"/>
                    </a:cubicBezTo>
                    <a:close/>
                    <a:moveTo>
                      <a:pt x="34" y="9"/>
                    </a:moveTo>
                    <a:cubicBezTo>
                      <a:pt x="31" y="9"/>
                      <a:pt x="27" y="10"/>
                      <a:pt x="22" y="12"/>
                    </a:cubicBezTo>
                    <a:cubicBezTo>
                      <a:pt x="12" y="18"/>
                      <a:pt x="10" y="26"/>
                      <a:pt x="11" y="32"/>
                    </a:cubicBezTo>
                    <a:cubicBezTo>
                      <a:pt x="13" y="38"/>
                      <a:pt x="19" y="42"/>
                      <a:pt x="26" y="42"/>
                    </a:cubicBezTo>
                    <a:cubicBezTo>
                      <a:pt x="56" y="42"/>
                      <a:pt x="56" y="42"/>
                      <a:pt x="56" y="42"/>
                    </a:cubicBezTo>
                    <a:cubicBezTo>
                      <a:pt x="53" y="28"/>
                      <a:pt x="47" y="9"/>
                      <a:pt x="34" y="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3" name="Freeform 15"/>
              <p:cNvSpPr>
                <a:spLocks noEditPoints="1"/>
              </p:cNvSpPr>
              <p:nvPr/>
            </p:nvSpPr>
            <p:spPr bwMode="auto">
              <a:xfrm>
                <a:off x="8320088" y="3495675"/>
                <a:ext cx="101600" cy="314325"/>
              </a:xfrm>
              <a:custGeom>
                <a:avLst/>
                <a:gdLst>
                  <a:gd name="T0" fmla="*/ 39 w 46"/>
                  <a:gd name="T1" fmla="*/ 142 h 142"/>
                  <a:gd name="T2" fmla="*/ 6 w 46"/>
                  <a:gd name="T3" fmla="*/ 142 h 142"/>
                  <a:gd name="T4" fmla="*/ 2 w 46"/>
                  <a:gd name="T5" fmla="*/ 137 h 142"/>
                  <a:gd name="T6" fmla="*/ 2 w 46"/>
                  <a:gd name="T7" fmla="*/ 30 h 142"/>
                  <a:gd name="T8" fmla="*/ 0 w 46"/>
                  <a:gd name="T9" fmla="*/ 5 h 142"/>
                  <a:gd name="T10" fmla="*/ 1 w 46"/>
                  <a:gd name="T11" fmla="*/ 2 h 142"/>
                  <a:gd name="T12" fmla="*/ 4 w 46"/>
                  <a:gd name="T13" fmla="*/ 0 h 142"/>
                  <a:gd name="T14" fmla="*/ 41 w 46"/>
                  <a:gd name="T15" fmla="*/ 0 h 142"/>
                  <a:gd name="T16" fmla="*/ 44 w 46"/>
                  <a:gd name="T17" fmla="*/ 2 h 142"/>
                  <a:gd name="T18" fmla="*/ 45 w 46"/>
                  <a:gd name="T19" fmla="*/ 5 h 142"/>
                  <a:gd name="T20" fmla="*/ 44 w 46"/>
                  <a:gd name="T21" fmla="*/ 30 h 142"/>
                  <a:gd name="T22" fmla="*/ 44 w 46"/>
                  <a:gd name="T23" fmla="*/ 137 h 142"/>
                  <a:gd name="T24" fmla="*/ 39 w 46"/>
                  <a:gd name="T25" fmla="*/ 142 h 142"/>
                  <a:gd name="T26" fmla="*/ 11 w 46"/>
                  <a:gd name="T27" fmla="*/ 133 h 142"/>
                  <a:gd name="T28" fmla="*/ 35 w 46"/>
                  <a:gd name="T29" fmla="*/ 133 h 142"/>
                  <a:gd name="T30" fmla="*/ 35 w 46"/>
                  <a:gd name="T31" fmla="*/ 30 h 142"/>
                  <a:gd name="T32" fmla="*/ 36 w 46"/>
                  <a:gd name="T33" fmla="*/ 9 h 142"/>
                  <a:gd name="T34" fmla="*/ 10 w 46"/>
                  <a:gd name="T35" fmla="*/ 9 h 142"/>
                  <a:gd name="T36" fmla="*/ 11 w 46"/>
                  <a:gd name="T37" fmla="*/ 31 h 142"/>
                  <a:gd name="T38" fmla="*/ 11 w 46"/>
                  <a:gd name="T39"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142">
                    <a:moveTo>
                      <a:pt x="39" y="142"/>
                    </a:moveTo>
                    <a:cubicBezTo>
                      <a:pt x="6" y="142"/>
                      <a:pt x="6" y="142"/>
                      <a:pt x="6" y="142"/>
                    </a:cubicBezTo>
                    <a:cubicBezTo>
                      <a:pt x="4" y="142"/>
                      <a:pt x="2" y="140"/>
                      <a:pt x="2" y="137"/>
                    </a:cubicBezTo>
                    <a:cubicBezTo>
                      <a:pt x="2" y="30"/>
                      <a:pt x="2" y="30"/>
                      <a:pt x="2" y="30"/>
                    </a:cubicBezTo>
                    <a:cubicBezTo>
                      <a:pt x="2" y="30"/>
                      <a:pt x="2" y="19"/>
                      <a:pt x="0" y="5"/>
                    </a:cubicBezTo>
                    <a:cubicBezTo>
                      <a:pt x="0" y="4"/>
                      <a:pt x="0" y="3"/>
                      <a:pt x="1" y="2"/>
                    </a:cubicBezTo>
                    <a:cubicBezTo>
                      <a:pt x="2" y="1"/>
                      <a:pt x="3" y="0"/>
                      <a:pt x="4" y="0"/>
                    </a:cubicBezTo>
                    <a:cubicBezTo>
                      <a:pt x="41" y="0"/>
                      <a:pt x="41" y="0"/>
                      <a:pt x="41" y="0"/>
                    </a:cubicBezTo>
                    <a:cubicBezTo>
                      <a:pt x="42" y="0"/>
                      <a:pt x="43" y="1"/>
                      <a:pt x="44" y="2"/>
                    </a:cubicBezTo>
                    <a:cubicBezTo>
                      <a:pt x="45" y="3"/>
                      <a:pt x="46" y="4"/>
                      <a:pt x="45" y="5"/>
                    </a:cubicBezTo>
                    <a:cubicBezTo>
                      <a:pt x="43" y="19"/>
                      <a:pt x="44" y="30"/>
                      <a:pt x="44" y="30"/>
                    </a:cubicBezTo>
                    <a:cubicBezTo>
                      <a:pt x="44" y="137"/>
                      <a:pt x="44" y="137"/>
                      <a:pt x="44" y="137"/>
                    </a:cubicBezTo>
                    <a:cubicBezTo>
                      <a:pt x="44" y="140"/>
                      <a:pt x="42" y="142"/>
                      <a:pt x="39" y="142"/>
                    </a:cubicBezTo>
                    <a:close/>
                    <a:moveTo>
                      <a:pt x="11" y="133"/>
                    </a:moveTo>
                    <a:cubicBezTo>
                      <a:pt x="35" y="133"/>
                      <a:pt x="35" y="133"/>
                      <a:pt x="35" y="133"/>
                    </a:cubicBezTo>
                    <a:cubicBezTo>
                      <a:pt x="35" y="30"/>
                      <a:pt x="35" y="30"/>
                      <a:pt x="35" y="30"/>
                    </a:cubicBezTo>
                    <a:cubicBezTo>
                      <a:pt x="35" y="30"/>
                      <a:pt x="34" y="21"/>
                      <a:pt x="36" y="9"/>
                    </a:cubicBezTo>
                    <a:cubicBezTo>
                      <a:pt x="10" y="9"/>
                      <a:pt x="10" y="9"/>
                      <a:pt x="10" y="9"/>
                    </a:cubicBezTo>
                    <a:cubicBezTo>
                      <a:pt x="11" y="21"/>
                      <a:pt x="11" y="30"/>
                      <a:pt x="11" y="31"/>
                    </a:cubicBezTo>
                    <a:lnTo>
                      <a:pt x="11" y="13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4" name="Freeform 16"/>
              <p:cNvSpPr>
                <a:spLocks/>
              </p:cNvSpPr>
              <p:nvPr/>
            </p:nvSpPr>
            <p:spPr bwMode="auto">
              <a:xfrm>
                <a:off x="5411788" y="3960813"/>
                <a:ext cx="2959100" cy="2897188"/>
              </a:xfrm>
              <a:custGeom>
                <a:avLst/>
                <a:gdLst>
                  <a:gd name="T0" fmla="*/ 1335 w 1335"/>
                  <a:gd name="T1" fmla="*/ 0 h 1309"/>
                  <a:gd name="T2" fmla="*/ 1335 w 1335"/>
                  <a:gd name="T3" fmla="*/ 578 h 1309"/>
                  <a:gd name="T4" fmla="*/ 1215 w 1335"/>
                  <a:gd name="T5" fmla="*/ 697 h 1309"/>
                  <a:gd name="T6" fmla="*/ 119 w 1335"/>
                  <a:gd name="T7" fmla="*/ 697 h 1309"/>
                  <a:gd name="T8" fmla="*/ 0 w 1335"/>
                  <a:gd name="T9" fmla="*/ 817 h 1309"/>
                  <a:gd name="T10" fmla="*/ 0 w 1335"/>
                  <a:gd name="T11" fmla="*/ 1309 h 1309"/>
                </a:gdLst>
                <a:ahLst/>
                <a:cxnLst>
                  <a:cxn ang="0">
                    <a:pos x="T0" y="T1"/>
                  </a:cxn>
                  <a:cxn ang="0">
                    <a:pos x="T2" y="T3"/>
                  </a:cxn>
                  <a:cxn ang="0">
                    <a:pos x="T4" y="T5"/>
                  </a:cxn>
                  <a:cxn ang="0">
                    <a:pos x="T6" y="T7"/>
                  </a:cxn>
                  <a:cxn ang="0">
                    <a:pos x="T8" y="T9"/>
                  </a:cxn>
                  <a:cxn ang="0">
                    <a:pos x="T10" y="T11"/>
                  </a:cxn>
                </a:cxnLst>
                <a:rect l="0" t="0" r="r" b="b"/>
                <a:pathLst>
                  <a:path w="1335" h="1309">
                    <a:moveTo>
                      <a:pt x="1335" y="0"/>
                    </a:moveTo>
                    <a:cubicBezTo>
                      <a:pt x="1335" y="578"/>
                      <a:pt x="1335" y="578"/>
                      <a:pt x="1335" y="578"/>
                    </a:cubicBezTo>
                    <a:cubicBezTo>
                      <a:pt x="1335" y="644"/>
                      <a:pt x="1281" y="697"/>
                      <a:pt x="1215" y="697"/>
                    </a:cubicBezTo>
                    <a:cubicBezTo>
                      <a:pt x="119" y="697"/>
                      <a:pt x="119" y="697"/>
                      <a:pt x="119" y="697"/>
                    </a:cubicBezTo>
                    <a:cubicBezTo>
                      <a:pt x="53" y="697"/>
                      <a:pt x="0" y="751"/>
                      <a:pt x="0" y="817"/>
                    </a:cubicBezTo>
                    <a:cubicBezTo>
                      <a:pt x="0" y="1309"/>
                      <a:pt x="0" y="1309"/>
                      <a:pt x="0" y="1309"/>
                    </a:cubicBezTo>
                  </a:path>
                </a:pathLst>
              </a:cu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95" name="Freeform 17"/>
              <p:cNvSpPr>
                <a:spLocks/>
              </p:cNvSpPr>
              <p:nvPr/>
            </p:nvSpPr>
            <p:spPr bwMode="auto">
              <a:xfrm>
                <a:off x="6429376" y="2733675"/>
                <a:ext cx="1182688" cy="4124325"/>
              </a:xfrm>
              <a:custGeom>
                <a:avLst/>
                <a:gdLst>
                  <a:gd name="T0" fmla="*/ 534 w 534"/>
                  <a:gd name="T1" fmla="*/ 0 h 1863"/>
                  <a:gd name="T2" fmla="*/ 534 w 534"/>
                  <a:gd name="T3" fmla="*/ 275 h 1863"/>
                  <a:gd name="T4" fmla="*/ 413 w 534"/>
                  <a:gd name="T5" fmla="*/ 395 h 1863"/>
                  <a:gd name="T6" fmla="*/ 134 w 534"/>
                  <a:gd name="T7" fmla="*/ 395 h 1863"/>
                  <a:gd name="T8" fmla="*/ 0 w 534"/>
                  <a:gd name="T9" fmla="*/ 530 h 1863"/>
                  <a:gd name="T10" fmla="*/ 0 w 534"/>
                  <a:gd name="T11" fmla="*/ 1863 h 1863"/>
                </a:gdLst>
                <a:ahLst/>
                <a:cxnLst>
                  <a:cxn ang="0">
                    <a:pos x="T0" y="T1"/>
                  </a:cxn>
                  <a:cxn ang="0">
                    <a:pos x="T2" y="T3"/>
                  </a:cxn>
                  <a:cxn ang="0">
                    <a:pos x="T4" y="T5"/>
                  </a:cxn>
                  <a:cxn ang="0">
                    <a:pos x="T6" y="T7"/>
                  </a:cxn>
                  <a:cxn ang="0">
                    <a:pos x="T8" y="T9"/>
                  </a:cxn>
                  <a:cxn ang="0">
                    <a:pos x="T10" y="T11"/>
                  </a:cxn>
                </a:cxnLst>
                <a:rect l="0" t="0" r="r" b="b"/>
                <a:pathLst>
                  <a:path w="534" h="1863">
                    <a:moveTo>
                      <a:pt x="534" y="0"/>
                    </a:moveTo>
                    <a:cubicBezTo>
                      <a:pt x="534" y="275"/>
                      <a:pt x="534" y="275"/>
                      <a:pt x="534" y="275"/>
                    </a:cubicBezTo>
                    <a:cubicBezTo>
                      <a:pt x="534" y="341"/>
                      <a:pt x="480" y="395"/>
                      <a:pt x="413" y="395"/>
                    </a:cubicBezTo>
                    <a:cubicBezTo>
                      <a:pt x="134" y="395"/>
                      <a:pt x="134" y="395"/>
                      <a:pt x="134" y="395"/>
                    </a:cubicBezTo>
                    <a:cubicBezTo>
                      <a:pt x="60" y="395"/>
                      <a:pt x="0" y="455"/>
                      <a:pt x="0" y="530"/>
                    </a:cubicBezTo>
                    <a:cubicBezTo>
                      <a:pt x="0" y="1863"/>
                      <a:pt x="0" y="1863"/>
                      <a:pt x="0" y="1863"/>
                    </a:cubicBezTo>
                  </a:path>
                </a:pathLst>
              </a:custGeom>
              <a:noFill/>
              <a:ln w="61913" cap="flat">
                <a:solidFill>
                  <a:schemeClr val="accent4"/>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96" name="Freeform 18"/>
              <p:cNvSpPr>
                <a:spLocks noEditPoints="1"/>
              </p:cNvSpPr>
              <p:nvPr/>
            </p:nvSpPr>
            <p:spPr bwMode="auto">
              <a:xfrm>
                <a:off x="7477126" y="2546350"/>
                <a:ext cx="260350" cy="157163"/>
              </a:xfrm>
              <a:custGeom>
                <a:avLst/>
                <a:gdLst>
                  <a:gd name="T0" fmla="*/ 107 w 117"/>
                  <a:gd name="T1" fmla="*/ 0 h 71"/>
                  <a:gd name="T2" fmla="*/ 10 w 117"/>
                  <a:gd name="T3" fmla="*/ 0 h 71"/>
                  <a:gd name="T4" fmla="*/ 0 w 117"/>
                  <a:gd name="T5" fmla="*/ 10 h 71"/>
                  <a:gd name="T6" fmla="*/ 0 w 117"/>
                  <a:gd name="T7" fmla="*/ 61 h 71"/>
                  <a:gd name="T8" fmla="*/ 10 w 117"/>
                  <a:gd name="T9" fmla="*/ 71 h 71"/>
                  <a:gd name="T10" fmla="*/ 107 w 117"/>
                  <a:gd name="T11" fmla="*/ 71 h 71"/>
                  <a:gd name="T12" fmla="*/ 117 w 117"/>
                  <a:gd name="T13" fmla="*/ 61 h 71"/>
                  <a:gd name="T14" fmla="*/ 117 w 117"/>
                  <a:gd name="T15" fmla="*/ 10 h 71"/>
                  <a:gd name="T16" fmla="*/ 107 w 117"/>
                  <a:gd name="T17" fmla="*/ 0 h 71"/>
                  <a:gd name="T18" fmla="*/ 102 w 117"/>
                  <a:gd name="T19" fmla="*/ 49 h 71"/>
                  <a:gd name="T20" fmla="*/ 105 w 117"/>
                  <a:gd name="T21" fmla="*/ 55 h 71"/>
                  <a:gd name="T22" fmla="*/ 100 w 117"/>
                  <a:gd name="T23" fmla="*/ 59 h 71"/>
                  <a:gd name="T24" fmla="*/ 17 w 117"/>
                  <a:gd name="T25" fmla="*/ 59 h 71"/>
                  <a:gd name="T26" fmla="*/ 12 w 117"/>
                  <a:gd name="T27" fmla="*/ 54 h 71"/>
                  <a:gd name="T28" fmla="*/ 17 w 117"/>
                  <a:gd name="T29" fmla="*/ 49 h 71"/>
                  <a:gd name="T30" fmla="*/ 74 w 117"/>
                  <a:gd name="T31" fmla="*/ 49 h 71"/>
                  <a:gd name="T32" fmla="*/ 15 w 117"/>
                  <a:gd name="T33" fmla="*/ 24 h 71"/>
                  <a:gd name="T34" fmla="*/ 12 w 117"/>
                  <a:gd name="T35" fmla="*/ 18 h 71"/>
                  <a:gd name="T36" fmla="*/ 17 w 117"/>
                  <a:gd name="T37" fmla="*/ 14 h 71"/>
                  <a:gd name="T38" fmla="*/ 100 w 117"/>
                  <a:gd name="T39" fmla="*/ 14 h 71"/>
                  <a:gd name="T40" fmla="*/ 105 w 117"/>
                  <a:gd name="T41" fmla="*/ 19 h 71"/>
                  <a:gd name="T42" fmla="*/ 100 w 117"/>
                  <a:gd name="T43" fmla="*/ 24 h 71"/>
                  <a:gd name="T44" fmla="*/ 43 w 117"/>
                  <a:gd name="T45" fmla="*/ 24 h 71"/>
                  <a:gd name="T46" fmla="*/ 102 w 117"/>
                  <a:gd name="T47"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1">
                    <a:moveTo>
                      <a:pt x="107" y="0"/>
                    </a:moveTo>
                    <a:cubicBezTo>
                      <a:pt x="10" y="0"/>
                      <a:pt x="10" y="0"/>
                      <a:pt x="10" y="0"/>
                    </a:cubicBezTo>
                    <a:cubicBezTo>
                      <a:pt x="5" y="0"/>
                      <a:pt x="0" y="5"/>
                      <a:pt x="0" y="10"/>
                    </a:cubicBezTo>
                    <a:cubicBezTo>
                      <a:pt x="0" y="61"/>
                      <a:pt x="0" y="61"/>
                      <a:pt x="0" y="61"/>
                    </a:cubicBezTo>
                    <a:cubicBezTo>
                      <a:pt x="0" y="67"/>
                      <a:pt x="5" y="71"/>
                      <a:pt x="10" y="71"/>
                    </a:cubicBezTo>
                    <a:cubicBezTo>
                      <a:pt x="107" y="71"/>
                      <a:pt x="107" y="71"/>
                      <a:pt x="107" y="71"/>
                    </a:cubicBezTo>
                    <a:cubicBezTo>
                      <a:pt x="112" y="71"/>
                      <a:pt x="117" y="67"/>
                      <a:pt x="117" y="61"/>
                    </a:cubicBezTo>
                    <a:cubicBezTo>
                      <a:pt x="117" y="10"/>
                      <a:pt x="117" y="10"/>
                      <a:pt x="117" y="10"/>
                    </a:cubicBezTo>
                    <a:cubicBezTo>
                      <a:pt x="117" y="5"/>
                      <a:pt x="112" y="0"/>
                      <a:pt x="107" y="0"/>
                    </a:cubicBezTo>
                    <a:close/>
                    <a:moveTo>
                      <a:pt x="102" y="49"/>
                    </a:moveTo>
                    <a:cubicBezTo>
                      <a:pt x="104" y="50"/>
                      <a:pt x="106" y="53"/>
                      <a:pt x="105" y="55"/>
                    </a:cubicBezTo>
                    <a:cubicBezTo>
                      <a:pt x="105" y="58"/>
                      <a:pt x="102" y="59"/>
                      <a:pt x="100" y="59"/>
                    </a:cubicBezTo>
                    <a:cubicBezTo>
                      <a:pt x="17" y="59"/>
                      <a:pt x="17" y="59"/>
                      <a:pt x="17" y="59"/>
                    </a:cubicBezTo>
                    <a:cubicBezTo>
                      <a:pt x="14" y="59"/>
                      <a:pt x="12" y="57"/>
                      <a:pt x="12" y="54"/>
                    </a:cubicBezTo>
                    <a:cubicBezTo>
                      <a:pt x="12" y="51"/>
                      <a:pt x="14" y="49"/>
                      <a:pt x="17" y="49"/>
                    </a:cubicBezTo>
                    <a:cubicBezTo>
                      <a:pt x="74" y="49"/>
                      <a:pt x="74" y="49"/>
                      <a:pt x="74" y="49"/>
                    </a:cubicBezTo>
                    <a:cubicBezTo>
                      <a:pt x="15" y="24"/>
                      <a:pt x="15" y="24"/>
                      <a:pt x="15" y="24"/>
                    </a:cubicBezTo>
                    <a:cubicBezTo>
                      <a:pt x="13" y="23"/>
                      <a:pt x="11" y="20"/>
                      <a:pt x="12" y="18"/>
                    </a:cubicBezTo>
                    <a:cubicBezTo>
                      <a:pt x="12" y="16"/>
                      <a:pt x="15" y="14"/>
                      <a:pt x="17" y="14"/>
                    </a:cubicBezTo>
                    <a:cubicBezTo>
                      <a:pt x="100" y="14"/>
                      <a:pt x="100" y="14"/>
                      <a:pt x="100" y="14"/>
                    </a:cubicBezTo>
                    <a:cubicBezTo>
                      <a:pt x="103" y="14"/>
                      <a:pt x="105" y="16"/>
                      <a:pt x="105" y="19"/>
                    </a:cubicBezTo>
                    <a:cubicBezTo>
                      <a:pt x="105" y="22"/>
                      <a:pt x="103" y="24"/>
                      <a:pt x="100" y="24"/>
                    </a:cubicBezTo>
                    <a:cubicBezTo>
                      <a:pt x="43" y="24"/>
                      <a:pt x="43" y="24"/>
                      <a:pt x="43" y="24"/>
                    </a:cubicBezTo>
                    <a:lnTo>
                      <a:pt x="102" y="49"/>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7" name="Freeform 19"/>
              <p:cNvSpPr>
                <a:spLocks/>
              </p:cNvSpPr>
              <p:nvPr/>
            </p:nvSpPr>
            <p:spPr bwMode="auto">
              <a:xfrm>
                <a:off x="7543801" y="2722563"/>
                <a:ext cx="127000" cy="28575"/>
              </a:xfrm>
              <a:custGeom>
                <a:avLst/>
                <a:gdLst>
                  <a:gd name="T0" fmla="*/ 0 w 57"/>
                  <a:gd name="T1" fmla="*/ 0 h 13"/>
                  <a:gd name="T2" fmla="*/ 29 w 57"/>
                  <a:gd name="T3" fmla="*/ 13 h 13"/>
                  <a:gd name="T4" fmla="*/ 57 w 57"/>
                  <a:gd name="T5" fmla="*/ 0 h 13"/>
                  <a:gd name="T6" fmla="*/ 0 w 57"/>
                  <a:gd name="T7" fmla="*/ 0 h 13"/>
                </a:gdLst>
                <a:ahLst/>
                <a:cxnLst>
                  <a:cxn ang="0">
                    <a:pos x="T0" y="T1"/>
                  </a:cxn>
                  <a:cxn ang="0">
                    <a:pos x="T2" y="T3"/>
                  </a:cxn>
                  <a:cxn ang="0">
                    <a:pos x="T4" y="T5"/>
                  </a:cxn>
                  <a:cxn ang="0">
                    <a:pos x="T6" y="T7"/>
                  </a:cxn>
                </a:cxnLst>
                <a:rect l="0" t="0" r="r" b="b"/>
                <a:pathLst>
                  <a:path w="57" h="13">
                    <a:moveTo>
                      <a:pt x="0" y="0"/>
                    </a:moveTo>
                    <a:cubicBezTo>
                      <a:pt x="7" y="8"/>
                      <a:pt x="17" y="13"/>
                      <a:pt x="29" y="13"/>
                    </a:cubicBezTo>
                    <a:cubicBezTo>
                      <a:pt x="40" y="13"/>
                      <a:pt x="50" y="8"/>
                      <a:pt x="57" y="0"/>
                    </a:cubicBezTo>
                    <a:lnTo>
                      <a:pt x="0"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8" name="Freeform 20"/>
              <p:cNvSpPr>
                <a:spLocks noEditPoints="1"/>
              </p:cNvSpPr>
              <p:nvPr/>
            </p:nvSpPr>
            <p:spPr bwMode="auto">
              <a:xfrm>
                <a:off x="7258051" y="1735138"/>
                <a:ext cx="698500" cy="788988"/>
              </a:xfrm>
              <a:custGeom>
                <a:avLst/>
                <a:gdLst>
                  <a:gd name="T0" fmla="*/ 158 w 315"/>
                  <a:gd name="T1" fmla="*/ 0 h 356"/>
                  <a:gd name="T2" fmla="*/ 0 w 315"/>
                  <a:gd name="T3" fmla="*/ 158 h 356"/>
                  <a:gd name="T4" fmla="*/ 99 w 315"/>
                  <a:gd name="T5" fmla="*/ 305 h 356"/>
                  <a:gd name="T6" fmla="*/ 99 w 315"/>
                  <a:gd name="T7" fmla="*/ 346 h 356"/>
                  <a:gd name="T8" fmla="*/ 109 w 315"/>
                  <a:gd name="T9" fmla="*/ 356 h 356"/>
                  <a:gd name="T10" fmla="*/ 206 w 315"/>
                  <a:gd name="T11" fmla="*/ 356 h 356"/>
                  <a:gd name="T12" fmla="*/ 216 w 315"/>
                  <a:gd name="T13" fmla="*/ 346 h 356"/>
                  <a:gd name="T14" fmla="*/ 216 w 315"/>
                  <a:gd name="T15" fmla="*/ 305 h 356"/>
                  <a:gd name="T16" fmla="*/ 315 w 315"/>
                  <a:gd name="T17" fmla="*/ 158 h 356"/>
                  <a:gd name="T18" fmla="*/ 158 w 315"/>
                  <a:gd name="T19" fmla="*/ 0 h 356"/>
                  <a:gd name="T20" fmla="*/ 149 w 315"/>
                  <a:gd name="T21" fmla="*/ 250 h 356"/>
                  <a:gd name="T22" fmla="*/ 149 w 315"/>
                  <a:gd name="T23" fmla="*/ 182 h 356"/>
                  <a:gd name="T24" fmla="*/ 128 w 315"/>
                  <a:gd name="T25" fmla="*/ 182 h 356"/>
                  <a:gd name="T26" fmla="*/ 166 w 315"/>
                  <a:gd name="T27" fmla="*/ 91 h 356"/>
                  <a:gd name="T28" fmla="*/ 166 w 315"/>
                  <a:gd name="T29" fmla="*/ 159 h 356"/>
                  <a:gd name="T30" fmla="*/ 187 w 315"/>
                  <a:gd name="T31" fmla="*/ 159 h 356"/>
                  <a:gd name="T32" fmla="*/ 149 w 315"/>
                  <a:gd name="T33" fmla="*/ 25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356">
                    <a:moveTo>
                      <a:pt x="158" y="0"/>
                    </a:moveTo>
                    <a:cubicBezTo>
                      <a:pt x="70" y="0"/>
                      <a:pt x="0" y="70"/>
                      <a:pt x="0" y="158"/>
                    </a:cubicBezTo>
                    <a:cubicBezTo>
                      <a:pt x="0" y="224"/>
                      <a:pt x="41" y="281"/>
                      <a:pt x="99" y="305"/>
                    </a:cubicBezTo>
                    <a:cubicBezTo>
                      <a:pt x="99" y="346"/>
                      <a:pt x="99" y="346"/>
                      <a:pt x="99" y="346"/>
                    </a:cubicBezTo>
                    <a:cubicBezTo>
                      <a:pt x="99" y="352"/>
                      <a:pt x="104" y="356"/>
                      <a:pt x="109" y="356"/>
                    </a:cubicBezTo>
                    <a:cubicBezTo>
                      <a:pt x="206" y="356"/>
                      <a:pt x="206" y="356"/>
                      <a:pt x="206" y="356"/>
                    </a:cubicBezTo>
                    <a:cubicBezTo>
                      <a:pt x="212" y="356"/>
                      <a:pt x="216" y="352"/>
                      <a:pt x="216" y="346"/>
                    </a:cubicBezTo>
                    <a:cubicBezTo>
                      <a:pt x="216" y="305"/>
                      <a:pt x="216" y="305"/>
                      <a:pt x="216" y="305"/>
                    </a:cubicBezTo>
                    <a:cubicBezTo>
                      <a:pt x="274" y="281"/>
                      <a:pt x="315" y="224"/>
                      <a:pt x="315" y="158"/>
                    </a:cubicBezTo>
                    <a:cubicBezTo>
                      <a:pt x="315" y="70"/>
                      <a:pt x="245" y="0"/>
                      <a:pt x="158" y="0"/>
                    </a:cubicBezTo>
                    <a:close/>
                    <a:moveTo>
                      <a:pt x="149" y="250"/>
                    </a:moveTo>
                    <a:cubicBezTo>
                      <a:pt x="149" y="182"/>
                      <a:pt x="149" y="182"/>
                      <a:pt x="149" y="182"/>
                    </a:cubicBezTo>
                    <a:cubicBezTo>
                      <a:pt x="128" y="182"/>
                      <a:pt x="128" y="182"/>
                      <a:pt x="128" y="182"/>
                    </a:cubicBezTo>
                    <a:cubicBezTo>
                      <a:pt x="166" y="91"/>
                      <a:pt x="166" y="91"/>
                      <a:pt x="166" y="91"/>
                    </a:cubicBezTo>
                    <a:cubicBezTo>
                      <a:pt x="166" y="159"/>
                      <a:pt x="166" y="159"/>
                      <a:pt x="166" y="159"/>
                    </a:cubicBezTo>
                    <a:cubicBezTo>
                      <a:pt x="187" y="159"/>
                      <a:pt x="187" y="159"/>
                      <a:pt x="187" y="159"/>
                    </a:cubicBezTo>
                    <a:lnTo>
                      <a:pt x="149" y="25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99" name="Line 21"/>
              <p:cNvSpPr>
                <a:spLocks noChangeShapeType="1"/>
              </p:cNvSpPr>
              <p:nvPr/>
            </p:nvSpPr>
            <p:spPr bwMode="auto">
              <a:xfrm>
                <a:off x="6724651" y="6858000"/>
                <a:ext cx="0" cy="0"/>
              </a:xfrm>
              <a:prstGeom prst="line">
                <a:avLst/>
              </a:prstGeom>
              <a:noFill/>
              <a:ln w="46038" cap="flat">
                <a:solidFill>
                  <a:srgbClr val="00BCD4"/>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00" name="Freeform 22"/>
              <p:cNvSpPr>
                <a:spLocks/>
              </p:cNvSpPr>
              <p:nvPr/>
            </p:nvSpPr>
            <p:spPr bwMode="auto">
              <a:xfrm>
                <a:off x="3665538" y="3743325"/>
                <a:ext cx="228600" cy="31750"/>
              </a:xfrm>
              <a:custGeom>
                <a:avLst/>
                <a:gdLst>
                  <a:gd name="T0" fmla="*/ 97 w 103"/>
                  <a:gd name="T1" fmla="*/ 14 h 14"/>
                  <a:gd name="T2" fmla="*/ 7 w 103"/>
                  <a:gd name="T3" fmla="*/ 14 h 14"/>
                  <a:gd name="T4" fmla="*/ 0 w 103"/>
                  <a:gd name="T5" fmla="*/ 7 h 14"/>
                  <a:gd name="T6" fmla="*/ 0 w 103"/>
                  <a:gd name="T7" fmla="*/ 7 h 14"/>
                  <a:gd name="T8" fmla="*/ 7 w 103"/>
                  <a:gd name="T9" fmla="*/ 0 h 14"/>
                  <a:gd name="T10" fmla="*/ 97 w 103"/>
                  <a:gd name="T11" fmla="*/ 0 h 14"/>
                  <a:gd name="T12" fmla="*/ 103 w 103"/>
                  <a:gd name="T13" fmla="*/ 7 h 14"/>
                  <a:gd name="T14" fmla="*/ 103 w 103"/>
                  <a:gd name="T15" fmla="*/ 7 h 14"/>
                  <a:gd name="T16" fmla="*/ 97 w 10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4">
                    <a:moveTo>
                      <a:pt x="97" y="14"/>
                    </a:moveTo>
                    <a:cubicBezTo>
                      <a:pt x="7" y="14"/>
                      <a:pt x="7" y="14"/>
                      <a:pt x="7" y="14"/>
                    </a:cubicBezTo>
                    <a:cubicBezTo>
                      <a:pt x="3" y="14"/>
                      <a:pt x="0" y="11"/>
                      <a:pt x="0" y="7"/>
                    </a:cubicBezTo>
                    <a:cubicBezTo>
                      <a:pt x="0" y="7"/>
                      <a:pt x="0" y="7"/>
                      <a:pt x="0" y="7"/>
                    </a:cubicBezTo>
                    <a:cubicBezTo>
                      <a:pt x="0" y="3"/>
                      <a:pt x="3" y="0"/>
                      <a:pt x="7" y="0"/>
                    </a:cubicBezTo>
                    <a:cubicBezTo>
                      <a:pt x="97" y="0"/>
                      <a:pt x="97" y="0"/>
                      <a:pt x="97" y="0"/>
                    </a:cubicBezTo>
                    <a:cubicBezTo>
                      <a:pt x="100" y="0"/>
                      <a:pt x="103" y="3"/>
                      <a:pt x="103" y="7"/>
                    </a:cubicBezTo>
                    <a:cubicBezTo>
                      <a:pt x="103" y="7"/>
                      <a:pt x="103" y="7"/>
                      <a:pt x="103" y="7"/>
                    </a:cubicBezTo>
                    <a:cubicBezTo>
                      <a:pt x="103" y="11"/>
                      <a:pt x="100" y="14"/>
                      <a:pt x="97" y="14"/>
                    </a:cubicBez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1" name="Freeform 23"/>
              <p:cNvSpPr>
                <a:spLocks/>
              </p:cNvSpPr>
              <p:nvPr/>
            </p:nvSpPr>
            <p:spPr bwMode="auto">
              <a:xfrm>
                <a:off x="3703638" y="3786188"/>
                <a:ext cx="153988" cy="28575"/>
              </a:xfrm>
              <a:custGeom>
                <a:avLst/>
                <a:gdLst>
                  <a:gd name="T0" fmla="*/ 63 w 69"/>
                  <a:gd name="T1" fmla="*/ 13 h 13"/>
                  <a:gd name="T2" fmla="*/ 6 w 69"/>
                  <a:gd name="T3" fmla="*/ 13 h 13"/>
                  <a:gd name="T4" fmla="*/ 0 w 69"/>
                  <a:gd name="T5" fmla="*/ 8 h 13"/>
                  <a:gd name="T6" fmla="*/ 0 w 69"/>
                  <a:gd name="T7" fmla="*/ 5 h 13"/>
                  <a:gd name="T8" fmla="*/ 6 w 69"/>
                  <a:gd name="T9" fmla="*/ 0 h 13"/>
                  <a:gd name="T10" fmla="*/ 63 w 69"/>
                  <a:gd name="T11" fmla="*/ 0 h 13"/>
                  <a:gd name="T12" fmla="*/ 69 w 69"/>
                  <a:gd name="T13" fmla="*/ 5 h 13"/>
                  <a:gd name="T14" fmla="*/ 69 w 69"/>
                  <a:gd name="T15" fmla="*/ 8 h 13"/>
                  <a:gd name="T16" fmla="*/ 63 w 6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
                    <a:moveTo>
                      <a:pt x="63" y="13"/>
                    </a:moveTo>
                    <a:cubicBezTo>
                      <a:pt x="6" y="13"/>
                      <a:pt x="6" y="13"/>
                      <a:pt x="6" y="13"/>
                    </a:cubicBezTo>
                    <a:cubicBezTo>
                      <a:pt x="3" y="13"/>
                      <a:pt x="0" y="11"/>
                      <a:pt x="0" y="8"/>
                    </a:cubicBezTo>
                    <a:cubicBezTo>
                      <a:pt x="0" y="5"/>
                      <a:pt x="0" y="5"/>
                      <a:pt x="0" y="5"/>
                    </a:cubicBezTo>
                    <a:cubicBezTo>
                      <a:pt x="0" y="2"/>
                      <a:pt x="3" y="0"/>
                      <a:pt x="6" y="0"/>
                    </a:cubicBezTo>
                    <a:cubicBezTo>
                      <a:pt x="63" y="0"/>
                      <a:pt x="63" y="0"/>
                      <a:pt x="63" y="0"/>
                    </a:cubicBezTo>
                    <a:cubicBezTo>
                      <a:pt x="67" y="0"/>
                      <a:pt x="69" y="2"/>
                      <a:pt x="69" y="5"/>
                    </a:cubicBezTo>
                    <a:cubicBezTo>
                      <a:pt x="69" y="8"/>
                      <a:pt x="69" y="8"/>
                      <a:pt x="69" y="8"/>
                    </a:cubicBezTo>
                    <a:cubicBezTo>
                      <a:pt x="69" y="11"/>
                      <a:pt x="67" y="13"/>
                      <a:pt x="63" y="13"/>
                    </a:cubicBez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2" name="Freeform 24"/>
              <p:cNvSpPr>
                <a:spLocks/>
              </p:cNvSpPr>
              <p:nvPr/>
            </p:nvSpPr>
            <p:spPr bwMode="auto">
              <a:xfrm>
                <a:off x="3665538" y="3702050"/>
                <a:ext cx="228600" cy="30163"/>
              </a:xfrm>
              <a:custGeom>
                <a:avLst/>
                <a:gdLst>
                  <a:gd name="T0" fmla="*/ 97 w 103"/>
                  <a:gd name="T1" fmla="*/ 14 h 14"/>
                  <a:gd name="T2" fmla="*/ 7 w 103"/>
                  <a:gd name="T3" fmla="*/ 14 h 14"/>
                  <a:gd name="T4" fmla="*/ 0 w 103"/>
                  <a:gd name="T5" fmla="*/ 7 h 14"/>
                  <a:gd name="T6" fmla="*/ 0 w 103"/>
                  <a:gd name="T7" fmla="*/ 7 h 14"/>
                  <a:gd name="T8" fmla="*/ 7 w 103"/>
                  <a:gd name="T9" fmla="*/ 0 h 14"/>
                  <a:gd name="T10" fmla="*/ 97 w 103"/>
                  <a:gd name="T11" fmla="*/ 0 h 14"/>
                  <a:gd name="T12" fmla="*/ 103 w 103"/>
                  <a:gd name="T13" fmla="*/ 7 h 14"/>
                  <a:gd name="T14" fmla="*/ 103 w 103"/>
                  <a:gd name="T15" fmla="*/ 7 h 14"/>
                  <a:gd name="T16" fmla="*/ 97 w 10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4">
                    <a:moveTo>
                      <a:pt x="97" y="14"/>
                    </a:moveTo>
                    <a:cubicBezTo>
                      <a:pt x="7" y="14"/>
                      <a:pt x="7" y="14"/>
                      <a:pt x="7" y="14"/>
                    </a:cubicBezTo>
                    <a:cubicBezTo>
                      <a:pt x="3" y="14"/>
                      <a:pt x="0" y="11"/>
                      <a:pt x="0" y="7"/>
                    </a:cubicBezTo>
                    <a:cubicBezTo>
                      <a:pt x="0" y="7"/>
                      <a:pt x="0" y="7"/>
                      <a:pt x="0" y="7"/>
                    </a:cubicBezTo>
                    <a:cubicBezTo>
                      <a:pt x="0" y="3"/>
                      <a:pt x="3" y="0"/>
                      <a:pt x="7" y="0"/>
                    </a:cubicBezTo>
                    <a:cubicBezTo>
                      <a:pt x="97" y="0"/>
                      <a:pt x="97" y="0"/>
                      <a:pt x="97" y="0"/>
                    </a:cubicBezTo>
                    <a:cubicBezTo>
                      <a:pt x="100" y="0"/>
                      <a:pt x="103" y="3"/>
                      <a:pt x="103" y="7"/>
                    </a:cubicBezTo>
                    <a:cubicBezTo>
                      <a:pt x="103" y="7"/>
                      <a:pt x="103" y="7"/>
                      <a:pt x="103" y="7"/>
                    </a:cubicBezTo>
                    <a:cubicBezTo>
                      <a:pt x="103" y="11"/>
                      <a:pt x="100" y="14"/>
                      <a:pt x="97" y="14"/>
                    </a:cubicBez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3" name="Freeform 25"/>
              <p:cNvSpPr>
                <a:spLocks/>
              </p:cNvSpPr>
              <p:nvPr/>
            </p:nvSpPr>
            <p:spPr bwMode="auto">
              <a:xfrm>
                <a:off x="3692526" y="3433763"/>
                <a:ext cx="177800" cy="247650"/>
              </a:xfrm>
              <a:custGeom>
                <a:avLst/>
                <a:gdLst>
                  <a:gd name="T0" fmla="*/ 50 w 80"/>
                  <a:gd name="T1" fmla="*/ 112 h 112"/>
                  <a:gd name="T2" fmla="*/ 46 w 80"/>
                  <a:gd name="T3" fmla="*/ 108 h 112"/>
                  <a:gd name="T4" fmla="*/ 46 w 80"/>
                  <a:gd name="T5" fmla="*/ 53 h 112"/>
                  <a:gd name="T6" fmla="*/ 46 w 80"/>
                  <a:gd name="T7" fmla="*/ 51 h 112"/>
                  <a:gd name="T8" fmla="*/ 69 w 80"/>
                  <a:gd name="T9" fmla="*/ 8 h 112"/>
                  <a:gd name="T10" fmla="*/ 11 w 80"/>
                  <a:gd name="T11" fmla="*/ 8 h 112"/>
                  <a:gd name="T12" fmla="*/ 33 w 80"/>
                  <a:gd name="T13" fmla="*/ 51 h 112"/>
                  <a:gd name="T14" fmla="*/ 34 w 80"/>
                  <a:gd name="T15" fmla="*/ 53 h 112"/>
                  <a:gd name="T16" fmla="*/ 34 w 80"/>
                  <a:gd name="T17" fmla="*/ 108 h 112"/>
                  <a:gd name="T18" fmla="*/ 29 w 80"/>
                  <a:gd name="T19" fmla="*/ 112 h 112"/>
                  <a:gd name="T20" fmla="*/ 25 w 80"/>
                  <a:gd name="T21" fmla="*/ 108 h 112"/>
                  <a:gd name="T22" fmla="*/ 25 w 80"/>
                  <a:gd name="T23" fmla="*/ 54 h 112"/>
                  <a:gd name="T24" fmla="*/ 0 w 80"/>
                  <a:gd name="T25" fmla="*/ 6 h 112"/>
                  <a:gd name="T26" fmla="*/ 0 w 80"/>
                  <a:gd name="T27" fmla="*/ 2 h 112"/>
                  <a:gd name="T28" fmla="*/ 4 w 80"/>
                  <a:gd name="T29" fmla="*/ 0 h 112"/>
                  <a:gd name="T30" fmla="*/ 75 w 80"/>
                  <a:gd name="T31" fmla="*/ 0 h 112"/>
                  <a:gd name="T32" fmla="*/ 79 w 80"/>
                  <a:gd name="T33" fmla="*/ 2 h 112"/>
                  <a:gd name="T34" fmla="*/ 79 w 80"/>
                  <a:gd name="T35" fmla="*/ 6 h 112"/>
                  <a:gd name="T36" fmla="*/ 54 w 80"/>
                  <a:gd name="T37" fmla="*/ 54 h 112"/>
                  <a:gd name="T38" fmla="*/ 54 w 80"/>
                  <a:gd name="T39" fmla="*/ 108 h 112"/>
                  <a:gd name="T40" fmla="*/ 50 w 80"/>
                  <a:gd name="T4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12">
                    <a:moveTo>
                      <a:pt x="50" y="112"/>
                    </a:moveTo>
                    <a:cubicBezTo>
                      <a:pt x="48" y="112"/>
                      <a:pt x="46" y="110"/>
                      <a:pt x="46" y="108"/>
                    </a:cubicBezTo>
                    <a:cubicBezTo>
                      <a:pt x="46" y="53"/>
                      <a:pt x="46" y="53"/>
                      <a:pt x="46" y="53"/>
                    </a:cubicBezTo>
                    <a:cubicBezTo>
                      <a:pt x="46" y="52"/>
                      <a:pt x="46" y="51"/>
                      <a:pt x="46" y="51"/>
                    </a:cubicBezTo>
                    <a:cubicBezTo>
                      <a:pt x="69" y="8"/>
                      <a:pt x="69" y="8"/>
                      <a:pt x="69" y="8"/>
                    </a:cubicBezTo>
                    <a:cubicBezTo>
                      <a:pt x="11" y="8"/>
                      <a:pt x="11" y="8"/>
                      <a:pt x="11" y="8"/>
                    </a:cubicBezTo>
                    <a:cubicBezTo>
                      <a:pt x="33" y="51"/>
                      <a:pt x="33" y="51"/>
                      <a:pt x="33" y="51"/>
                    </a:cubicBezTo>
                    <a:cubicBezTo>
                      <a:pt x="33" y="51"/>
                      <a:pt x="34" y="52"/>
                      <a:pt x="34" y="53"/>
                    </a:cubicBezTo>
                    <a:cubicBezTo>
                      <a:pt x="34" y="108"/>
                      <a:pt x="34" y="108"/>
                      <a:pt x="34" y="108"/>
                    </a:cubicBezTo>
                    <a:cubicBezTo>
                      <a:pt x="34" y="110"/>
                      <a:pt x="32" y="112"/>
                      <a:pt x="29" y="112"/>
                    </a:cubicBezTo>
                    <a:cubicBezTo>
                      <a:pt x="27" y="112"/>
                      <a:pt x="25" y="110"/>
                      <a:pt x="25" y="108"/>
                    </a:cubicBezTo>
                    <a:cubicBezTo>
                      <a:pt x="25" y="54"/>
                      <a:pt x="25" y="54"/>
                      <a:pt x="25" y="54"/>
                    </a:cubicBezTo>
                    <a:cubicBezTo>
                      <a:pt x="0" y="6"/>
                      <a:pt x="0" y="6"/>
                      <a:pt x="0" y="6"/>
                    </a:cubicBezTo>
                    <a:cubicBezTo>
                      <a:pt x="0" y="5"/>
                      <a:pt x="0" y="3"/>
                      <a:pt x="0" y="2"/>
                    </a:cubicBezTo>
                    <a:cubicBezTo>
                      <a:pt x="1" y="1"/>
                      <a:pt x="3" y="0"/>
                      <a:pt x="4" y="0"/>
                    </a:cubicBezTo>
                    <a:cubicBezTo>
                      <a:pt x="75" y="0"/>
                      <a:pt x="75" y="0"/>
                      <a:pt x="75" y="0"/>
                    </a:cubicBezTo>
                    <a:cubicBezTo>
                      <a:pt x="77" y="0"/>
                      <a:pt x="78" y="1"/>
                      <a:pt x="79" y="2"/>
                    </a:cubicBezTo>
                    <a:cubicBezTo>
                      <a:pt x="80" y="3"/>
                      <a:pt x="80" y="5"/>
                      <a:pt x="79" y="6"/>
                    </a:cubicBezTo>
                    <a:cubicBezTo>
                      <a:pt x="54" y="54"/>
                      <a:pt x="54" y="54"/>
                      <a:pt x="54" y="54"/>
                    </a:cubicBezTo>
                    <a:cubicBezTo>
                      <a:pt x="54" y="108"/>
                      <a:pt x="54" y="108"/>
                      <a:pt x="54" y="108"/>
                    </a:cubicBezTo>
                    <a:cubicBezTo>
                      <a:pt x="54" y="110"/>
                      <a:pt x="52" y="112"/>
                      <a:pt x="50" y="112"/>
                    </a:cubicBez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4" name="Freeform 26"/>
              <p:cNvSpPr>
                <a:spLocks noEditPoints="1"/>
              </p:cNvSpPr>
              <p:nvPr/>
            </p:nvSpPr>
            <p:spPr bwMode="auto">
              <a:xfrm>
                <a:off x="3506788" y="3014663"/>
                <a:ext cx="547688" cy="666750"/>
              </a:xfrm>
              <a:custGeom>
                <a:avLst/>
                <a:gdLst>
                  <a:gd name="T0" fmla="*/ 166 w 247"/>
                  <a:gd name="T1" fmla="*/ 301 h 301"/>
                  <a:gd name="T2" fmla="*/ 81 w 247"/>
                  <a:gd name="T3" fmla="*/ 301 h 301"/>
                  <a:gd name="T4" fmla="*/ 70 w 247"/>
                  <a:gd name="T5" fmla="*/ 290 h 301"/>
                  <a:gd name="T6" fmla="*/ 35 w 247"/>
                  <a:gd name="T7" fmla="*/ 205 h 301"/>
                  <a:gd name="T8" fmla="*/ 0 w 247"/>
                  <a:gd name="T9" fmla="*/ 112 h 301"/>
                  <a:gd name="T10" fmla="*/ 124 w 247"/>
                  <a:gd name="T11" fmla="*/ 0 h 301"/>
                  <a:gd name="T12" fmla="*/ 247 w 247"/>
                  <a:gd name="T13" fmla="*/ 112 h 301"/>
                  <a:gd name="T14" fmla="*/ 212 w 247"/>
                  <a:gd name="T15" fmla="*/ 205 h 301"/>
                  <a:gd name="T16" fmla="*/ 178 w 247"/>
                  <a:gd name="T17" fmla="*/ 290 h 301"/>
                  <a:gd name="T18" fmla="*/ 166 w 247"/>
                  <a:gd name="T19" fmla="*/ 301 h 301"/>
                  <a:gd name="T20" fmla="*/ 124 w 247"/>
                  <a:gd name="T21" fmla="*/ 8 h 301"/>
                  <a:gd name="T22" fmla="*/ 9 w 247"/>
                  <a:gd name="T23" fmla="*/ 112 h 301"/>
                  <a:gd name="T24" fmla="*/ 42 w 247"/>
                  <a:gd name="T25" fmla="*/ 201 h 301"/>
                  <a:gd name="T26" fmla="*/ 78 w 247"/>
                  <a:gd name="T27" fmla="*/ 290 h 301"/>
                  <a:gd name="T28" fmla="*/ 81 w 247"/>
                  <a:gd name="T29" fmla="*/ 293 h 301"/>
                  <a:gd name="T30" fmla="*/ 166 w 247"/>
                  <a:gd name="T31" fmla="*/ 293 h 301"/>
                  <a:gd name="T32" fmla="*/ 170 w 247"/>
                  <a:gd name="T33" fmla="*/ 290 h 301"/>
                  <a:gd name="T34" fmla="*/ 205 w 247"/>
                  <a:gd name="T35" fmla="*/ 201 h 301"/>
                  <a:gd name="T36" fmla="*/ 239 w 247"/>
                  <a:gd name="T37" fmla="*/ 112 h 301"/>
                  <a:gd name="T38" fmla="*/ 124 w 247"/>
                  <a:gd name="T39" fmla="*/ 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301">
                    <a:moveTo>
                      <a:pt x="166" y="301"/>
                    </a:moveTo>
                    <a:cubicBezTo>
                      <a:pt x="81" y="301"/>
                      <a:pt x="81" y="301"/>
                      <a:pt x="81" y="301"/>
                    </a:cubicBezTo>
                    <a:cubicBezTo>
                      <a:pt x="75" y="301"/>
                      <a:pt x="70" y="296"/>
                      <a:pt x="70" y="290"/>
                    </a:cubicBezTo>
                    <a:cubicBezTo>
                      <a:pt x="68" y="258"/>
                      <a:pt x="51" y="231"/>
                      <a:pt x="35" y="205"/>
                    </a:cubicBezTo>
                    <a:cubicBezTo>
                      <a:pt x="18" y="177"/>
                      <a:pt x="0" y="148"/>
                      <a:pt x="0" y="112"/>
                    </a:cubicBezTo>
                    <a:cubicBezTo>
                      <a:pt x="0" y="58"/>
                      <a:pt x="43" y="0"/>
                      <a:pt x="124" y="0"/>
                    </a:cubicBezTo>
                    <a:cubicBezTo>
                      <a:pt x="194" y="0"/>
                      <a:pt x="247" y="59"/>
                      <a:pt x="247" y="112"/>
                    </a:cubicBezTo>
                    <a:cubicBezTo>
                      <a:pt x="247" y="148"/>
                      <a:pt x="230" y="177"/>
                      <a:pt x="212" y="205"/>
                    </a:cubicBezTo>
                    <a:cubicBezTo>
                      <a:pt x="196" y="231"/>
                      <a:pt x="180" y="258"/>
                      <a:pt x="178" y="290"/>
                    </a:cubicBezTo>
                    <a:cubicBezTo>
                      <a:pt x="177" y="296"/>
                      <a:pt x="172" y="301"/>
                      <a:pt x="166" y="301"/>
                    </a:cubicBezTo>
                    <a:close/>
                    <a:moveTo>
                      <a:pt x="124" y="8"/>
                    </a:moveTo>
                    <a:cubicBezTo>
                      <a:pt x="49" y="8"/>
                      <a:pt x="9" y="62"/>
                      <a:pt x="9" y="112"/>
                    </a:cubicBezTo>
                    <a:cubicBezTo>
                      <a:pt x="9" y="145"/>
                      <a:pt x="25" y="172"/>
                      <a:pt x="42" y="201"/>
                    </a:cubicBezTo>
                    <a:cubicBezTo>
                      <a:pt x="59" y="228"/>
                      <a:pt x="76" y="256"/>
                      <a:pt x="78" y="290"/>
                    </a:cubicBezTo>
                    <a:cubicBezTo>
                      <a:pt x="78" y="292"/>
                      <a:pt x="80" y="293"/>
                      <a:pt x="81" y="293"/>
                    </a:cubicBezTo>
                    <a:cubicBezTo>
                      <a:pt x="166" y="293"/>
                      <a:pt x="166" y="293"/>
                      <a:pt x="166" y="293"/>
                    </a:cubicBezTo>
                    <a:cubicBezTo>
                      <a:pt x="168" y="293"/>
                      <a:pt x="169" y="292"/>
                      <a:pt x="170" y="290"/>
                    </a:cubicBezTo>
                    <a:cubicBezTo>
                      <a:pt x="172" y="256"/>
                      <a:pt x="189" y="228"/>
                      <a:pt x="205" y="201"/>
                    </a:cubicBezTo>
                    <a:cubicBezTo>
                      <a:pt x="223" y="172"/>
                      <a:pt x="239" y="145"/>
                      <a:pt x="239" y="112"/>
                    </a:cubicBezTo>
                    <a:cubicBezTo>
                      <a:pt x="239" y="63"/>
                      <a:pt x="190" y="8"/>
                      <a:pt x="124" y="8"/>
                    </a:cubicBezTo>
                    <a:close/>
                  </a:path>
                </a:pathLst>
              </a:custGeom>
              <a:solidFill>
                <a:schemeClr val="accent4"/>
              </a:solidFill>
              <a:ln w="9525">
                <a:solidFill>
                  <a:schemeClr val="accent4"/>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5" name="Freeform 27"/>
              <p:cNvSpPr>
                <a:spLocks/>
              </p:cNvSpPr>
              <p:nvPr/>
            </p:nvSpPr>
            <p:spPr bwMode="auto">
              <a:xfrm>
                <a:off x="3781426" y="3803650"/>
                <a:ext cx="2071688" cy="3054350"/>
              </a:xfrm>
              <a:custGeom>
                <a:avLst/>
                <a:gdLst>
                  <a:gd name="T0" fmla="*/ 0 w 935"/>
                  <a:gd name="T1" fmla="*/ 0 h 1380"/>
                  <a:gd name="T2" fmla="*/ 0 w 935"/>
                  <a:gd name="T3" fmla="*/ 104 h 1380"/>
                  <a:gd name="T4" fmla="*/ 80 w 935"/>
                  <a:gd name="T5" fmla="*/ 183 h 1380"/>
                  <a:gd name="T6" fmla="*/ 855 w 935"/>
                  <a:gd name="T7" fmla="*/ 183 h 1380"/>
                  <a:gd name="T8" fmla="*/ 935 w 935"/>
                  <a:gd name="T9" fmla="*/ 263 h 1380"/>
                  <a:gd name="T10" fmla="*/ 935 w 935"/>
                  <a:gd name="T11" fmla="*/ 1380 h 1380"/>
                </a:gdLst>
                <a:ahLst/>
                <a:cxnLst>
                  <a:cxn ang="0">
                    <a:pos x="T0" y="T1"/>
                  </a:cxn>
                  <a:cxn ang="0">
                    <a:pos x="T2" y="T3"/>
                  </a:cxn>
                  <a:cxn ang="0">
                    <a:pos x="T4" y="T5"/>
                  </a:cxn>
                  <a:cxn ang="0">
                    <a:pos x="T6" y="T7"/>
                  </a:cxn>
                  <a:cxn ang="0">
                    <a:pos x="T8" y="T9"/>
                  </a:cxn>
                  <a:cxn ang="0">
                    <a:pos x="T10" y="T11"/>
                  </a:cxn>
                </a:cxnLst>
                <a:rect l="0" t="0" r="r" b="b"/>
                <a:pathLst>
                  <a:path w="935" h="1380">
                    <a:moveTo>
                      <a:pt x="0" y="0"/>
                    </a:moveTo>
                    <a:cubicBezTo>
                      <a:pt x="0" y="104"/>
                      <a:pt x="0" y="104"/>
                      <a:pt x="0" y="104"/>
                    </a:cubicBezTo>
                    <a:cubicBezTo>
                      <a:pt x="0" y="148"/>
                      <a:pt x="35" y="183"/>
                      <a:pt x="80" y="183"/>
                    </a:cubicBezTo>
                    <a:cubicBezTo>
                      <a:pt x="855" y="183"/>
                      <a:pt x="855" y="183"/>
                      <a:pt x="855" y="183"/>
                    </a:cubicBezTo>
                    <a:cubicBezTo>
                      <a:pt x="899" y="183"/>
                      <a:pt x="935" y="219"/>
                      <a:pt x="935" y="263"/>
                    </a:cubicBezTo>
                    <a:cubicBezTo>
                      <a:pt x="935" y="1380"/>
                      <a:pt x="935" y="1380"/>
                      <a:pt x="935" y="1380"/>
                    </a:cubicBezTo>
                  </a:path>
                </a:pathLst>
              </a:custGeom>
              <a:noFill/>
              <a:ln w="3492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06" name="Freeform 28"/>
              <p:cNvSpPr>
                <a:spLocks/>
              </p:cNvSpPr>
              <p:nvPr/>
            </p:nvSpPr>
            <p:spPr bwMode="auto">
              <a:xfrm>
                <a:off x="5218113" y="3910013"/>
                <a:ext cx="219075" cy="44450"/>
              </a:xfrm>
              <a:custGeom>
                <a:avLst/>
                <a:gdLst>
                  <a:gd name="T0" fmla="*/ 99 w 99"/>
                  <a:gd name="T1" fmla="*/ 20 h 20"/>
                  <a:gd name="T2" fmla="*/ 99 w 99"/>
                  <a:gd name="T3" fmla="*/ 8 h 20"/>
                  <a:gd name="T4" fmla="*/ 91 w 99"/>
                  <a:gd name="T5" fmla="*/ 0 h 20"/>
                  <a:gd name="T6" fmla="*/ 8 w 99"/>
                  <a:gd name="T7" fmla="*/ 0 h 20"/>
                  <a:gd name="T8" fmla="*/ 0 w 99"/>
                  <a:gd name="T9" fmla="*/ 8 h 20"/>
                  <a:gd name="T10" fmla="*/ 0 w 99"/>
                  <a:gd name="T11" fmla="*/ 20 h 20"/>
                  <a:gd name="T12" fmla="*/ 99 w 99"/>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99" h="20">
                    <a:moveTo>
                      <a:pt x="99" y="20"/>
                    </a:moveTo>
                    <a:cubicBezTo>
                      <a:pt x="99" y="8"/>
                      <a:pt x="99" y="8"/>
                      <a:pt x="99" y="8"/>
                    </a:cubicBezTo>
                    <a:cubicBezTo>
                      <a:pt x="99" y="4"/>
                      <a:pt x="95" y="0"/>
                      <a:pt x="91" y="0"/>
                    </a:cubicBezTo>
                    <a:cubicBezTo>
                      <a:pt x="8" y="0"/>
                      <a:pt x="8" y="0"/>
                      <a:pt x="8" y="0"/>
                    </a:cubicBezTo>
                    <a:cubicBezTo>
                      <a:pt x="3" y="0"/>
                      <a:pt x="0" y="4"/>
                      <a:pt x="0" y="8"/>
                    </a:cubicBezTo>
                    <a:cubicBezTo>
                      <a:pt x="0" y="20"/>
                      <a:pt x="0" y="20"/>
                      <a:pt x="0" y="20"/>
                    </a:cubicBezTo>
                    <a:lnTo>
                      <a:pt x="99" y="20"/>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07" name="Rectangle 29"/>
              <p:cNvSpPr>
                <a:spLocks noChangeArrowheads="1"/>
              </p:cNvSpPr>
              <p:nvPr/>
            </p:nvSpPr>
            <p:spPr bwMode="auto">
              <a:xfrm>
                <a:off x="5218113" y="3973513"/>
                <a:ext cx="219075" cy="28575"/>
              </a:xfrm>
              <a:prstGeom prst="rect">
                <a:avLst/>
              </a:pr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08" name="Freeform 30"/>
              <p:cNvSpPr>
                <a:spLocks/>
              </p:cNvSpPr>
              <p:nvPr/>
            </p:nvSpPr>
            <p:spPr bwMode="auto">
              <a:xfrm>
                <a:off x="5218113" y="4022725"/>
                <a:ext cx="219075" cy="44450"/>
              </a:xfrm>
              <a:custGeom>
                <a:avLst/>
                <a:gdLst>
                  <a:gd name="T0" fmla="*/ 0 w 99"/>
                  <a:gd name="T1" fmla="*/ 0 h 20"/>
                  <a:gd name="T2" fmla="*/ 0 w 99"/>
                  <a:gd name="T3" fmla="*/ 12 h 20"/>
                  <a:gd name="T4" fmla="*/ 8 w 99"/>
                  <a:gd name="T5" fmla="*/ 20 h 20"/>
                  <a:gd name="T6" fmla="*/ 91 w 99"/>
                  <a:gd name="T7" fmla="*/ 20 h 20"/>
                  <a:gd name="T8" fmla="*/ 99 w 99"/>
                  <a:gd name="T9" fmla="*/ 12 h 20"/>
                  <a:gd name="T10" fmla="*/ 99 w 99"/>
                  <a:gd name="T11" fmla="*/ 0 h 20"/>
                  <a:gd name="T12" fmla="*/ 0 w 9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99" h="20">
                    <a:moveTo>
                      <a:pt x="0" y="0"/>
                    </a:moveTo>
                    <a:cubicBezTo>
                      <a:pt x="0" y="12"/>
                      <a:pt x="0" y="12"/>
                      <a:pt x="0" y="12"/>
                    </a:cubicBezTo>
                    <a:cubicBezTo>
                      <a:pt x="0" y="16"/>
                      <a:pt x="3" y="20"/>
                      <a:pt x="8" y="20"/>
                    </a:cubicBezTo>
                    <a:cubicBezTo>
                      <a:pt x="91" y="20"/>
                      <a:pt x="91" y="20"/>
                      <a:pt x="91" y="20"/>
                    </a:cubicBezTo>
                    <a:cubicBezTo>
                      <a:pt x="95" y="20"/>
                      <a:pt x="99" y="16"/>
                      <a:pt x="99" y="12"/>
                    </a:cubicBezTo>
                    <a:cubicBezTo>
                      <a:pt x="99" y="0"/>
                      <a:pt x="99" y="0"/>
                      <a:pt x="99" y="0"/>
                    </a:cubicBezTo>
                    <a:lnTo>
                      <a:pt x="0" y="0"/>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09" name="Freeform 31"/>
              <p:cNvSpPr>
                <a:spLocks noEditPoints="1"/>
              </p:cNvSpPr>
              <p:nvPr/>
            </p:nvSpPr>
            <p:spPr bwMode="auto">
              <a:xfrm>
                <a:off x="5046663" y="3181350"/>
                <a:ext cx="560388" cy="700088"/>
              </a:xfrm>
              <a:custGeom>
                <a:avLst/>
                <a:gdLst>
                  <a:gd name="T0" fmla="*/ 126 w 253"/>
                  <a:gd name="T1" fmla="*/ 0 h 316"/>
                  <a:gd name="T2" fmla="*/ 0 w 253"/>
                  <a:gd name="T3" fmla="*/ 111 h 316"/>
                  <a:gd name="T4" fmla="*/ 70 w 253"/>
                  <a:gd name="T5" fmla="*/ 305 h 316"/>
                  <a:gd name="T6" fmla="*/ 83 w 253"/>
                  <a:gd name="T7" fmla="*/ 316 h 316"/>
                  <a:gd name="T8" fmla="*/ 169 w 253"/>
                  <a:gd name="T9" fmla="*/ 316 h 316"/>
                  <a:gd name="T10" fmla="*/ 182 w 253"/>
                  <a:gd name="T11" fmla="*/ 305 h 316"/>
                  <a:gd name="T12" fmla="*/ 253 w 253"/>
                  <a:gd name="T13" fmla="*/ 111 h 316"/>
                  <a:gd name="T14" fmla="*/ 126 w 253"/>
                  <a:gd name="T15" fmla="*/ 0 h 316"/>
                  <a:gd name="T16" fmla="*/ 113 w 253"/>
                  <a:gd name="T17" fmla="*/ 285 h 316"/>
                  <a:gd name="T18" fmla="*/ 111 w 253"/>
                  <a:gd name="T19" fmla="*/ 285 h 316"/>
                  <a:gd name="T20" fmla="*/ 107 w 253"/>
                  <a:gd name="T21" fmla="*/ 283 h 316"/>
                  <a:gd name="T22" fmla="*/ 66 w 253"/>
                  <a:gd name="T23" fmla="*/ 176 h 316"/>
                  <a:gd name="T24" fmla="*/ 65 w 253"/>
                  <a:gd name="T25" fmla="*/ 176 h 316"/>
                  <a:gd name="T26" fmla="*/ 49 w 253"/>
                  <a:gd name="T27" fmla="*/ 160 h 316"/>
                  <a:gd name="T28" fmla="*/ 65 w 253"/>
                  <a:gd name="T29" fmla="*/ 144 h 316"/>
                  <a:gd name="T30" fmla="*/ 80 w 253"/>
                  <a:gd name="T31" fmla="*/ 160 h 316"/>
                  <a:gd name="T32" fmla="*/ 74 w 253"/>
                  <a:gd name="T33" fmla="*/ 173 h 316"/>
                  <a:gd name="T34" fmla="*/ 115 w 253"/>
                  <a:gd name="T35" fmla="*/ 279 h 316"/>
                  <a:gd name="T36" fmla="*/ 113 w 253"/>
                  <a:gd name="T37" fmla="*/ 285 h 316"/>
                  <a:gd name="T38" fmla="*/ 188 w 253"/>
                  <a:gd name="T39" fmla="*/ 176 h 316"/>
                  <a:gd name="T40" fmla="*/ 187 w 253"/>
                  <a:gd name="T41" fmla="*/ 176 h 316"/>
                  <a:gd name="T42" fmla="*/ 145 w 253"/>
                  <a:gd name="T43" fmla="*/ 283 h 316"/>
                  <a:gd name="T44" fmla="*/ 141 w 253"/>
                  <a:gd name="T45" fmla="*/ 285 h 316"/>
                  <a:gd name="T46" fmla="*/ 140 w 253"/>
                  <a:gd name="T47" fmla="*/ 285 h 316"/>
                  <a:gd name="T48" fmla="*/ 137 w 253"/>
                  <a:gd name="T49" fmla="*/ 279 h 316"/>
                  <a:gd name="T50" fmla="*/ 178 w 253"/>
                  <a:gd name="T51" fmla="*/ 173 h 316"/>
                  <a:gd name="T52" fmla="*/ 172 w 253"/>
                  <a:gd name="T53" fmla="*/ 160 h 316"/>
                  <a:gd name="T54" fmla="*/ 188 w 253"/>
                  <a:gd name="T55" fmla="*/ 144 h 316"/>
                  <a:gd name="T56" fmla="*/ 204 w 253"/>
                  <a:gd name="T57" fmla="*/ 160 h 316"/>
                  <a:gd name="T58" fmla="*/ 188 w 253"/>
                  <a:gd name="T59" fmla="*/ 17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3" h="316">
                    <a:moveTo>
                      <a:pt x="126" y="0"/>
                    </a:moveTo>
                    <a:cubicBezTo>
                      <a:pt x="41" y="0"/>
                      <a:pt x="0" y="51"/>
                      <a:pt x="0" y="111"/>
                    </a:cubicBezTo>
                    <a:cubicBezTo>
                      <a:pt x="0" y="184"/>
                      <a:pt x="55" y="235"/>
                      <a:pt x="70" y="305"/>
                    </a:cubicBezTo>
                    <a:cubicBezTo>
                      <a:pt x="71" y="311"/>
                      <a:pt x="77" y="316"/>
                      <a:pt x="83" y="316"/>
                    </a:cubicBezTo>
                    <a:cubicBezTo>
                      <a:pt x="169" y="316"/>
                      <a:pt x="169" y="316"/>
                      <a:pt x="169" y="316"/>
                    </a:cubicBezTo>
                    <a:cubicBezTo>
                      <a:pt x="176" y="316"/>
                      <a:pt x="181" y="311"/>
                      <a:pt x="182" y="305"/>
                    </a:cubicBezTo>
                    <a:cubicBezTo>
                      <a:pt x="197" y="235"/>
                      <a:pt x="253" y="184"/>
                      <a:pt x="253" y="111"/>
                    </a:cubicBezTo>
                    <a:cubicBezTo>
                      <a:pt x="253" y="51"/>
                      <a:pt x="201" y="0"/>
                      <a:pt x="126" y="0"/>
                    </a:cubicBezTo>
                    <a:close/>
                    <a:moveTo>
                      <a:pt x="113" y="285"/>
                    </a:moveTo>
                    <a:cubicBezTo>
                      <a:pt x="112" y="285"/>
                      <a:pt x="112" y="285"/>
                      <a:pt x="111" y="285"/>
                    </a:cubicBezTo>
                    <a:cubicBezTo>
                      <a:pt x="109" y="285"/>
                      <a:pt x="108" y="284"/>
                      <a:pt x="107" y="283"/>
                    </a:cubicBezTo>
                    <a:cubicBezTo>
                      <a:pt x="66" y="176"/>
                      <a:pt x="66" y="176"/>
                      <a:pt x="66" y="176"/>
                    </a:cubicBezTo>
                    <a:cubicBezTo>
                      <a:pt x="65" y="176"/>
                      <a:pt x="65" y="176"/>
                      <a:pt x="65" y="176"/>
                    </a:cubicBezTo>
                    <a:cubicBezTo>
                      <a:pt x="56" y="176"/>
                      <a:pt x="49" y="169"/>
                      <a:pt x="49" y="160"/>
                    </a:cubicBezTo>
                    <a:cubicBezTo>
                      <a:pt x="49" y="151"/>
                      <a:pt x="56" y="144"/>
                      <a:pt x="65" y="144"/>
                    </a:cubicBezTo>
                    <a:cubicBezTo>
                      <a:pt x="73" y="144"/>
                      <a:pt x="80" y="151"/>
                      <a:pt x="80" y="160"/>
                    </a:cubicBezTo>
                    <a:cubicBezTo>
                      <a:pt x="80" y="165"/>
                      <a:pt x="78" y="170"/>
                      <a:pt x="74" y="173"/>
                    </a:cubicBezTo>
                    <a:cubicBezTo>
                      <a:pt x="115" y="279"/>
                      <a:pt x="115" y="279"/>
                      <a:pt x="115" y="279"/>
                    </a:cubicBezTo>
                    <a:cubicBezTo>
                      <a:pt x="116" y="282"/>
                      <a:pt x="115" y="284"/>
                      <a:pt x="113" y="285"/>
                    </a:cubicBezTo>
                    <a:close/>
                    <a:moveTo>
                      <a:pt x="188" y="176"/>
                    </a:moveTo>
                    <a:cubicBezTo>
                      <a:pt x="187" y="176"/>
                      <a:pt x="187" y="176"/>
                      <a:pt x="187" y="176"/>
                    </a:cubicBezTo>
                    <a:cubicBezTo>
                      <a:pt x="145" y="283"/>
                      <a:pt x="145" y="283"/>
                      <a:pt x="145" y="283"/>
                    </a:cubicBezTo>
                    <a:cubicBezTo>
                      <a:pt x="145" y="284"/>
                      <a:pt x="143" y="285"/>
                      <a:pt x="141" y="285"/>
                    </a:cubicBezTo>
                    <a:cubicBezTo>
                      <a:pt x="141" y="285"/>
                      <a:pt x="140" y="285"/>
                      <a:pt x="140" y="285"/>
                    </a:cubicBezTo>
                    <a:cubicBezTo>
                      <a:pt x="137" y="284"/>
                      <a:pt x="136" y="282"/>
                      <a:pt x="137" y="279"/>
                    </a:cubicBezTo>
                    <a:cubicBezTo>
                      <a:pt x="178" y="173"/>
                      <a:pt x="178" y="173"/>
                      <a:pt x="178" y="173"/>
                    </a:cubicBezTo>
                    <a:cubicBezTo>
                      <a:pt x="174" y="170"/>
                      <a:pt x="172" y="165"/>
                      <a:pt x="172" y="160"/>
                    </a:cubicBezTo>
                    <a:cubicBezTo>
                      <a:pt x="172" y="151"/>
                      <a:pt x="179" y="144"/>
                      <a:pt x="188" y="144"/>
                    </a:cubicBezTo>
                    <a:cubicBezTo>
                      <a:pt x="197" y="144"/>
                      <a:pt x="204" y="151"/>
                      <a:pt x="204" y="160"/>
                    </a:cubicBezTo>
                    <a:cubicBezTo>
                      <a:pt x="204" y="169"/>
                      <a:pt x="197" y="176"/>
                      <a:pt x="188" y="176"/>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10" name="Freeform 32"/>
              <p:cNvSpPr>
                <a:spLocks/>
              </p:cNvSpPr>
              <p:nvPr/>
            </p:nvSpPr>
            <p:spPr bwMode="auto">
              <a:xfrm>
                <a:off x="5327651" y="4040188"/>
                <a:ext cx="230188" cy="2817813"/>
              </a:xfrm>
              <a:custGeom>
                <a:avLst/>
                <a:gdLst>
                  <a:gd name="T0" fmla="*/ 0 w 104"/>
                  <a:gd name="T1" fmla="*/ 0 h 1273"/>
                  <a:gd name="T2" fmla="*/ 0 w 104"/>
                  <a:gd name="T3" fmla="*/ 408 h 1273"/>
                  <a:gd name="T4" fmla="*/ 52 w 104"/>
                  <a:gd name="T5" fmla="*/ 460 h 1273"/>
                  <a:gd name="T6" fmla="*/ 52 w 104"/>
                  <a:gd name="T7" fmla="*/ 460 h 1273"/>
                  <a:gd name="T8" fmla="*/ 104 w 104"/>
                  <a:gd name="T9" fmla="*/ 512 h 1273"/>
                  <a:gd name="T10" fmla="*/ 104 w 104"/>
                  <a:gd name="T11" fmla="*/ 1273 h 1273"/>
                </a:gdLst>
                <a:ahLst/>
                <a:cxnLst>
                  <a:cxn ang="0">
                    <a:pos x="T0" y="T1"/>
                  </a:cxn>
                  <a:cxn ang="0">
                    <a:pos x="T2" y="T3"/>
                  </a:cxn>
                  <a:cxn ang="0">
                    <a:pos x="T4" y="T5"/>
                  </a:cxn>
                  <a:cxn ang="0">
                    <a:pos x="T6" y="T7"/>
                  </a:cxn>
                  <a:cxn ang="0">
                    <a:pos x="T8" y="T9"/>
                  </a:cxn>
                  <a:cxn ang="0">
                    <a:pos x="T10" y="T11"/>
                  </a:cxn>
                </a:cxnLst>
                <a:rect l="0" t="0" r="r" b="b"/>
                <a:pathLst>
                  <a:path w="104" h="1273">
                    <a:moveTo>
                      <a:pt x="0" y="0"/>
                    </a:moveTo>
                    <a:cubicBezTo>
                      <a:pt x="0" y="408"/>
                      <a:pt x="0" y="408"/>
                      <a:pt x="0" y="408"/>
                    </a:cubicBezTo>
                    <a:cubicBezTo>
                      <a:pt x="0" y="437"/>
                      <a:pt x="23" y="460"/>
                      <a:pt x="52" y="460"/>
                    </a:cubicBezTo>
                    <a:cubicBezTo>
                      <a:pt x="52" y="460"/>
                      <a:pt x="52" y="460"/>
                      <a:pt x="52" y="460"/>
                    </a:cubicBezTo>
                    <a:cubicBezTo>
                      <a:pt x="81" y="460"/>
                      <a:pt x="104" y="483"/>
                      <a:pt x="104" y="512"/>
                    </a:cubicBezTo>
                    <a:cubicBezTo>
                      <a:pt x="104" y="1273"/>
                      <a:pt x="104" y="1273"/>
                      <a:pt x="104" y="1273"/>
                    </a:cubicBezTo>
                  </a:path>
                </a:pathLst>
              </a:custGeom>
              <a:noFill/>
              <a:ln w="10636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11" name="Freeform 33"/>
              <p:cNvSpPr>
                <a:spLocks/>
              </p:cNvSpPr>
              <p:nvPr/>
            </p:nvSpPr>
            <p:spPr bwMode="auto">
              <a:xfrm>
                <a:off x="4681538" y="3109913"/>
                <a:ext cx="2043113" cy="3748088"/>
              </a:xfrm>
              <a:custGeom>
                <a:avLst/>
                <a:gdLst>
                  <a:gd name="T0" fmla="*/ 0 w 922"/>
                  <a:gd name="T1" fmla="*/ 0 h 1693"/>
                  <a:gd name="T2" fmla="*/ 0 w 922"/>
                  <a:gd name="T3" fmla="*/ 587 h 1693"/>
                  <a:gd name="T4" fmla="*/ 77 w 922"/>
                  <a:gd name="T5" fmla="*/ 663 h 1693"/>
                  <a:gd name="T6" fmla="*/ 845 w 922"/>
                  <a:gd name="T7" fmla="*/ 663 h 1693"/>
                  <a:gd name="T8" fmla="*/ 922 w 922"/>
                  <a:gd name="T9" fmla="*/ 740 h 1693"/>
                  <a:gd name="T10" fmla="*/ 922 w 922"/>
                  <a:gd name="T11" fmla="*/ 1693 h 1693"/>
                </a:gdLst>
                <a:ahLst/>
                <a:cxnLst>
                  <a:cxn ang="0">
                    <a:pos x="T0" y="T1"/>
                  </a:cxn>
                  <a:cxn ang="0">
                    <a:pos x="T2" y="T3"/>
                  </a:cxn>
                  <a:cxn ang="0">
                    <a:pos x="T4" y="T5"/>
                  </a:cxn>
                  <a:cxn ang="0">
                    <a:pos x="T6" y="T7"/>
                  </a:cxn>
                  <a:cxn ang="0">
                    <a:pos x="T8" y="T9"/>
                  </a:cxn>
                  <a:cxn ang="0">
                    <a:pos x="T10" y="T11"/>
                  </a:cxn>
                </a:cxnLst>
                <a:rect l="0" t="0" r="r" b="b"/>
                <a:pathLst>
                  <a:path w="922" h="1693">
                    <a:moveTo>
                      <a:pt x="0" y="0"/>
                    </a:moveTo>
                    <a:cubicBezTo>
                      <a:pt x="0" y="587"/>
                      <a:pt x="0" y="587"/>
                      <a:pt x="0" y="587"/>
                    </a:cubicBezTo>
                    <a:cubicBezTo>
                      <a:pt x="0" y="629"/>
                      <a:pt x="35" y="663"/>
                      <a:pt x="77" y="663"/>
                    </a:cubicBezTo>
                    <a:cubicBezTo>
                      <a:pt x="845" y="663"/>
                      <a:pt x="845" y="663"/>
                      <a:pt x="845" y="663"/>
                    </a:cubicBezTo>
                    <a:cubicBezTo>
                      <a:pt x="887" y="663"/>
                      <a:pt x="922" y="698"/>
                      <a:pt x="922" y="740"/>
                    </a:cubicBezTo>
                    <a:cubicBezTo>
                      <a:pt x="922" y="1693"/>
                      <a:pt x="922" y="1693"/>
                      <a:pt x="922" y="1693"/>
                    </a:cubicBezTo>
                  </a:path>
                </a:pathLst>
              </a:custGeom>
              <a:noFill/>
              <a:ln w="46038"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12" name="Freeform 34"/>
              <p:cNvSpPr>
                <a:spLocks noEditPoints="1"/>
              </p:cNvSpPr>
              <p:nvPr/>
            </p:nvSpPr>
            <p:spPr bwMode="auto">
              <a:xfrm>
                <a:off x="4437063" y="2339975"/>
                <a:ext cx="492125" cy="606425"/>
              </a:xfrm>
              <a:custGeom>
                <a:avLst/>
                <a:gdLst>
                  <a:gd name="T0" fmla="*/ 147 w 222"/>
                  <a:gd name="T1" fmla="*/ 274 h 274"/>
                  <a:gd name="T2" fmla="*/ 74 w 222"/>
                  <a:gd name="T3" fmla="*/ 274 h 274"/>
                  <a:gd name="T4" fmla="*/ 60 w 222"/>
                  <a:gd name="T5" fmla="*/ 262 h 274"/>
                  <a:gd name="T6" fmla="*/ 31 w 222"/>
                  <a:gd name="T7" fmla="*/ 193 h 274"/>
                  <a:gd name="T8" fmla="*/ 0 w 222"/>
                  <a:gd name="T9" fmla="*/ 97 h 274"/>
                  <a:gd name="T10" fmla="*/ 111 w 222"/>
                  <a:gd name="T11" fmla="*/ 0 h 274"/>
                  <a:gd name="T12" fmla="*/ 222 w 222"/>
                  <a:gd name="T13" fmla="*/ 97 h 274"/>
                  <a:gd name="T14" fmla="*/ 191 w 222"/>
                  <a:gd name="T15" fmla="*/ 193 h 274"/>
                  <a:gd name="T16" fmla="*/ 162 w 222"/>
                  <a:gd name="T17" fmla="*/ 262 h 274"/>
                  <a:gd name="T18" fmla="*/ 147 w 222"/>
                  <a:gd name="T19" fmla="*/ 274 h 274"/>
                  <a:gd name="T20" fmla="*/ 111 w 222"/>
                  <a:gd name="T21" fmla="*/ 8 h 274"/>
                  <a:gd name="T22" fmla="*/ 8 w 222"/>
                  <a:gd name="T23" fmla="*/ 97 h 274"/>
                  <a:gd name="T24" fmla="*/ 38 w 222"/>
                  <a:gd name="T25" fmla="*/ 189 h 274"/>
                  <a:gd name="T26" fmla="*/ 67 w 222"/>
                  <a:gd name="T27" fmla="*/ 260 h 274"/>
                  <a:gd name="T28" fmla="*/ 74 w 222"/>
                  <a:gd name="T29" fmla="*/ 266 h 274"/>
                  <a:gd name="T30" fmla="*/ 147 w 222"/>
                  <a:gd name="T31" fmla="*/ 266 h 274"/>
                  <a:gd name="T32" fmla="*/ 154 w 222"/>
                  <a:gd name="T33" fmla="*/ 260 h 274"/>
                  <a:gd name="T34" fmla="*/ 184 w 222"/>
                  <a:gd name="T35" fmla="*/ 189 h 274"/>
                  <a:gd name="T36" fmla="*/ 214 w 222"/>
                  <a:gd name="T37" fmla="*/ 97 h 274"/>
                  <a:gd name="T38" fmla="*/ 111 w 222"/>
                  <a:gd name="T39" fmla="*/ 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 h="274">
                    <a:moveTo>
                      <a:pt x="147" y="274"/>
                    </a:moveTo>
                    <a:cubicBezTo>
                      <a:pt x="74" y="274"/>
                      <a:pt x="74" y="274"/>
                      <a:pt x="74" y="274"/>
                    </a:cubicBezTo>
                    <a:cubicBezTo>
                      <a:pt x="67" y="274"/>
                      <a:pt x="61" y="269"/>
                      <a:pt x="60" y="262"/>
                    </a:cubicBezTo>
                    <a:cubicBezTo>
                      <a:pt x="54" y="237"/>
                      <a:pt x="43" y="215"/>
                      <a:pt x="31" y="193"/>
                    </a:cubicBezTo>
                    <a:cubicBezTo>
                      <a:pt x="16" y="164"/>
                      <a:pt x="0" y="133"/>
                      <a:pt x="0" y="97"/>
                    </a:cubicBezTo>
                    <a:cubicBezTo>
                      <a:pt x="0" y="38"/>
                      <a:pt x="44" y="0"/>
                      <a:pt x="111" y="0"/>
                    </a:cubicBezTo>
                    <a:cubicBezTo>
                      <a:pt x="174" y="0"/>
                      <a:pt x="222" y="41"/>
                      <a:pt x="222" y="97"/>
                    </a:cubicBezTo>
                    <a:cubicBezTo>
                      <a:pt x="222" y="133"/>
                      <a:pt x="206" y="164"/>
                      <a:pt x="191" y="193"/>
                    </a:cubicBezTo>
                    <a:cubicBezTo>
                      <a:pt x="179" y="215"/>
                      <a:pt x="167" y="237"/>
                      <a:pt x="162" y="262"/>
                    </a:cubicBezTo>
                    <a:cubicBezTo>
                      <a:pt x="161" y="269"/>
                      <a:pt x="155" y="274"/>
                      <a:pt x="147" y="274"/>
                    </a:cubicBezTo>
                    <a:close/>
                    <a:moveTo>
                      <a:pt x="111" y="8"/>
                    </a:moveTo>
                    <a:cubicBezTo>
                      <a:pt x="35" y="8"/>
                      <a:pt x="8" y="54"/>
                      <a:pt x="8" y="97"/>
                    </a:cubicBezTo>
                    <a:cubicBezTo>
                      <a:pt x="8" y="131"/>
                      <a:pt x="23" y="159"/>
                      <a:pt x="38" y="189"/>
                    </a:cubicBezTo>
                    <a:cubicBezTo>
                      <a:pt x="50" y="211"/>
                      <a:pt x="62" y="234"/>
                      <a:pt x="67" y="260"/>
                    </a:cubicBezTo>
                    <a:cubicBezTo>
                      <a:pt x="68" y="264"/>
                      <a:pt x="71" y="266"/>
                      <a:pt x="74" y="266"/>
                    </a:cubicBezTo>
                    <a:cubicBezTo>
                      <a:pt x="147" y="266"/>
                      <a:pt x="147" y="266"/>
                      <a:pt x="147" y="266"/>
                    </a:cubicBezTo>
                    <a:cubicBezTo>
                      <a:pt x="151" y="266"/>
                      <a:pt x="154" y="264"/>
                      <a:pt x="154" y="260"/>
                    </a:cubicBezTo>
                    <a:cubicBezTo>
                      <a:pt x="160" y="234"/>
                      <a:pt x="172" y="211"/>
                      <a:pt x="184" y="189"/>
                    </a:cubicBezTo>
                    <a:cubicBezTo>
                      <a:pt x="199" y="159"/>
                      <a:pt x="214" y="131"/>
                      <a:pt x="214" y="97"/>
                    </a:cubicBezTo>
                    <a:cubicBezTo>
                      <a:pt x="214" y="46"/>
                      <a:pt x="170" y="8"/>
                      <a:pt x="111" y="8"/>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3" name="Freeform 35"/>
              <p:cNvSpPr>
                <a:spLocks/>
              </p:cNvSpPr>
              <p:nvPr/>
            </p:nvSpPr>
            <p:spPr bwMode="auto">
              <a:xfrm>
                <a:off x="4581526" y="2967038"/>
                <a:ext cx="203200" cy="61913"/>
              </a:xfrm>
              <a:custGeom>
                <a:avLst/>
                <a:gdLst>
                  <a:gd name="T0" fmla="*/ 88 w 92"/>
                  <a:gd name="T1" fmla="*/ 28 h 28"/>
                  <a:gd name="T2" fmla="*/ 84 w 92"/>
                  <a:gd name="T3" fmla="*/ 24 h 28"/>
                  <a:gd name="T4" fmla="*/ 84 w 92"/>
                  <a:gd name="T5" fmla="*/ 13 h 28"/>
                  <a:gd name="T6" fmla="*/ 78 w 92"/>
                  <a:gd name="T7" fmla="*/ 8 h 28"/>
                  <a:gd name="T8" fmla="*/ 14 w 92"/>
                  <a:gd name="T9" fmla="*/ 8 h 28"/>
                  <a:gd name="T10" fmla="*/ 8 w 92"/>
                  <a:gd name="T11" fmla="*/ 13 h 28"/>
                  <a:gd name="T12" fmla="*/ 8 w 92"/>
                  <a:gd name="T13" fmla="*/ 24 h 28"/>
                  <a:gd name="T14" fmla="*/ 4 w 92"/>
                  <a:gd name="T15" fmla="*/ 28 h 28"/>
                  <a:gd name="T16" fmla="*/ 0 w 92"/>
                  <a:gd name="T17" fmla="*/ 24 h 28"/>
                  <a:gd name="T18" fmla="*/ 0 w 92"/>
                  <a:gd name="T19" fmla="*/ 13 h 28"/>
                  <a:gd name="T20" fmla="*/ 14 w 92"/>
                  <a:gd name="T21" fmla="*/ 0 h 28"/>
                  <a:gd name="T22" fmla="*/ 78 w 92"/>
                  <a:gd name="T23" fmla="*/ 0 h 28"/>
                  <a:gd name="T24" fmla="*/ 92 w 92"/>
                  <a:gd name="T25" fmla="*/ 13 h 28"/>
                  <a:gd name="T26" fmla="*/ 92 w 92"/>
                  <a:gd name="T27" fmla="*/ 24 h 28"/>
                  <a:gd name="T28" fmla="*/ 88 w 92"/>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28">
                    <a:moveTo>
                      <a:pt x="88" y="28"/>
                    </a:moveTo>
                    <a:cubicBezTo>
                      <a:pt x="86" y="28"/>
                      <a:pt x="84" y="26"/>
                      <a:pt x="84" y="24"/>
                    </a:cubicBezTo>
                    <a:cubicBezTo>
                      <a:pt x="84" y="13"/>
                      <a:pt x="84" y="13"/>
                      <a:pt x="84" y="13"/>
                    </a:cubicBezTo>
                    <a:cubicBezTo>
                      <a:pt x="84" y="10"/>
                      <a:pt x="81" y="8"/>
                      <a:pt x="78" y="8"/>
                    </a:cubicBezTo>
                    <a:cubicBezTo>
                      <a:pt x="14" y="8"/>
                      <a:pt x="14" y="8"/>
                      <a:pt x="14" y="8"/>
                    </a:cubicBezTo>
                    <a:cubicBezTo>
                      <a:pt x="10" y="8"/>
                      <a:pt x="8" y="10"/>
                      <a:pt x="8" y="13"/>
                    </a:cubicBezTo>
                    <a:cubicBezTo>
                      <a:pt x="8" y="24"/>
                      <a:pt x="8" y="24"/>
                      <a:pt x="8" y="24"/>
                    </a:cubicBezTo>
                    <a:cubicBezTo>
                      <a:pt x="8" y="26"/>
                      <a:pt x="6" y="28"/>
                      <a:pt x="4" y="28"/>
                    </a:cubicBezTo>
                    <a:cubicBezTo>
                      <a:pt x="2" y="28"/>
                      <a:pt x="0" y="26"/>
                      <a:pt x="0" y="24"/>
                    </a:cubicBezTo>
                    <a:cubicBezTo>
                      <a:pt x="0" y="13"/>
                      <a:pt x="0" y="13"/>
                      <a:pt x="0" y="13"/>
                    </a:cubicBezTo>
                    <a:cubicBezTo>
                      <a:pt x="0" y="6"/>
                      <a:pt x="6" y="0"/>
                      <a:pt x="14" y="0"/>
                    </a:cubicBezTo>
                    <a:cubicBezTo>
                      <a:pt x="78" y="0"/>
                      <a:pt x="78" y="0"/>
                      <a:pt x="78" y="0"/>
                    </a:cubicBezTo>
                    <a:cubicBezTo>
                      <a:pt x="86" y="0"/>
                      <a:pt x="92" y="6"/>
                      <a:pt x="92" y="13"/>
                    </a:cubicBezTo>
                    <a:cubicBezTo>
                      <a:pt x="92" y="24"/>
                      <a:pt x="92" y="24"/>
                      <a:pt x="92" y="24"/>
                    </a:cubicBezTo>
                    <a:cubicBezTo>
                      <a:pt x="92" y="26"/>
                      <a:pt x="90" y="28"/>
                      <a:pt x="88" y="28"/>
                    </a:cubicBezTo>
                    <a:close/>
                  </a:path>
                </a:pathLst>
              </a:custGeom>
              <a:solidFill>
                <a:srgbClr val="00BCD4"/>
              </a:solidFill>
              <a:ln w="9525">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4" name="Freeform 36"/>
              <p:cNvSpPr>
                <a:spLocks noEditPoints="1"/>
              </p:cNvSpPr>
              <p:nvPr/>
            </p:nvSpPr>
            <p:spPr bwMode="auto">
              <a:xfrm>
                <a:off x="4581526" y="3011488"/>
                <a:ext cx="203200" cy="103188"/>
              </a:xfrm>
              <a:custGeom>
                <a:avLst/>
                <a:gdLst>
                  <a:gd name="T0" fmla="*/ 79 w 92"/>
                  <a:gd name="T1" fmla="*/ 47 h 47"/>
                  <a:gd name="T2" fmla="*/ 12 w 92"/>
                  <a:gd name="T3" fmla="*/ 47 h 47"/>
                  <a:gd name="T4" fmla="*/ 0 w 92"/>
                  <a:gd name="T5" fmla="*/ 35 h 47"/>
                  <a:gd name="T6" fmla="*/ 0 w 92"/>
                  <a:gd name="T7" fmla="*/ 4 h 47"/>
                  <a:gd name="T8" fmla="*/ 4 w 92"/>
                  <a:gd name="T9" fmla="*/ 0 h 47"/>
                  <a:gd name="T10" fmla="*/ 88 w 92"/>
                  <a:gd name="T11" fmla="*/ 0 h 47"/>
                  <a:gd name="T12" fmla="*/ 92 w 92"/>
                  <a:gd name="T13" fmla="*/ 4 h 47"/>
                  <a:gd name="T14" fmla="*/ 92 w 92"/>
                  <a:gd name="T15" fmla="*/ 35 h 47"/>
                  <a:gd name="T16" fmla="*/ 79 w 92"/>
                  <a:gd name="T17" fmla="*/ 47 h 47"/>
                  <a:gd name="T18" fmla="*/ 8 w 92"/>
                  <a:gd name="T19" fmla="*/ 8 h 47"/>
                  <a:gd name="T20" fmla="*/ 8 w 92"/>
                  <a:gd name="T21" fmla="*/ 35 h 47"/>
                  <a:gd name="T22" fmla="*/ 12 w 92"/>
                  <a:gd name="T23" fmla="*/ 39 h 47"/>
                  <a:gd name="T24" fmla="*/ 79 w 92"/>
                  <a:gd name="T25" fmla="*/ 39 h 47"/>
                  <a:gd name="T26" fmla="*/ 84 w 92"/>
                  <a:gd name="T27" fmla="*/ 35 h 47"/>
                  <a:gd name="T28" fmla="*/ 84 w 92"/>
                  <a:gd name="T29" fmla="*/ 8 h 47"/>
                  <a:gd name="T30" fmla="*/ 8 w 92"/>
                  <a:gd name="T3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47">
                    <a:moveTo>
                      <a:pt x="79" y="47"/>
                    </a:moveTo>
                    <a:cubicBezTo>
                      <a:pt x="12" y="47"/>
                      <a:pt x="12" y="47"/>
                      <a:pt x="12" y="47"/>
                    </a:cubicBezTo>
                    <a:cubicBezTo>
                      <a:pt x="6" y="47"/>
                      <a:pt x="0" y="41"/>
                      <a:pt x="0" y="35"/>
                    </a:cubicBezTo>
                    <a:cubicBezTo>
                      <a:pt x="0" y="4"/>
                      <a:pt x="0" y="4"/>
                      <a:pt x="0" y="4"/>
                    </a:cubicBezTo>
                    <a:cubicBezTo>
                      <a:pt x="0" y="1"/>
                      <a:pt x="2" y="0"/>
                      <a:pt x="4" y="0"/>
                    </a:cubicBezTo>
                    <a:cubicBezTo>
                      <a:pt x="88" y="0"/>
                      <a:pt x="88" y="0"/>
                      <a:pt x="88" y="0"/>
                    </a:cubicBezTo>
                    <a:cubicBezTo>
                      <a:pt x="90" y="0"/>
                      <a:pt x="92" y="1"/>
                      <a:pt x="92" y="4"/>
                    </a:cubicBezTo>
                    <a:cubicBezTo>
                      <a:pt x="92" y="35"/>
                      <a:pt x="92" y="35"/>
                      <a:pt x="92" y="35"/>
                    </a:cubicBezTo>
                    <a:cubicBezTo>
                      <a:pt x="92" y="41"/>
                      <a:pt x="86" y="47"/>
                      <a:pt x="79" y="47"/>
                    </a:cubicBezTo>
                    <a:close/>
                    <a:moveTo>
                      <a:pt x="8" y="8"/>
                    </a:moveTo>
                    <a:cubicBezTo>
                      <a:pt x="8" y="35"/>
                      <a:pt x="8" y="35"/>
                      <a:pt x="8" y="35"/>
                    </a:cubicBezTo>
                    <a:cubicBezTo>
                      <a:pt x="8" y="37"/>
                      <a:pt x="10" y="39"/>
                      <a:pt x="12" y="39"/>
                    </a:cubicBezTo>
                    <a:cubicBezTo>
                      <a:pt x="79" y="39"/>
                      <a:pt x="79" y="39"/>
                      <a:pt x="79" y="39"/>
                    </a:cubicBezTo>
                    <a:cubicBezTo>
                      <a:pt x="82" y="39"/>
                      <a:pt x="84" y="37"/>
                      <a:pt x="84" y="35"/>
                    </a:cubicBezTo>
                    <a:cubicBezTo>
                      <a:pt x="84" y="8"/>
                      <a:pt x="84" y="8"/>
                      <a:pt x="84" y="8"/>
                    </a:cubicBezTo>
                    <a:lnTo>
                      <a:pt x="8" y="8"/>
                    </a:lnTo>
                    <a:close/>
                  </a:path>
                </a:pathLst>
              </a:custGeom>
              <a:solidFill>
                <a:srgbClr val="00BCD4"/>
              </a:solidFill>
              <a:ln w="9525">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5" name="Freeform 37"/>
              <p:cNvSpPr>
                <a:spLocks/>
              </p:cNvSpPr>
              <p:nvPr/>
            </p:nvSpPr>
            <p:spPr bwMode="auto">
              <a:xfrm>
                <a:off x="4586288" y="3051175"/>
                <a:ext cx="195263" cy="17463"/>
              </a:xfrm>
              <a:custGeom>
                <a:avLst/>
                <a:gdLst>
                  <a:gd name="T0" fmla="*/ 84 w 88"/>
                  <a:gd name="T1" fmla="*/ 8 h 8"/>
                  <a:gd name="T2" fmla="*/ 4 w 88"/>
                  <a:gd name="T3" fmla="*/ 8 h 8"/>
                  <a:gd name="T4" fmla="*/ 0 w 88"/>
                  <a:gd name="T5" fmla="*/ 4 h 8"/>
                  <a:gd name="T6" fmla="*/ 4 w 88"/>
                  <a:gd name="T7" fmla="*/ 0 h 8"/>
                  <a:gd name="T8" fmla="*/ 84 w 88"/>
                  <a:gd name="T9" fmla="*/ 0 h 8"/>
                  <a:gd name="T10" fmla="*/ 88 w 88"/>
                  <a:gd name="T11" fmla="*/ 4 h 8"/>
                  <a:gd name="T12" fmla="*/ 84 w 8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8" h="8">
                    <a:moveTo>
                      <a:pt x="84" y="8"/>
                    </a:moveTo>
                    <a:cubicBezTo>
                      <a:pt x="4" y="8"/>
                      <a:pt x="4" y="8"/>
                      <a:pt x="4" y="8"/>
                    </a:cubicBezTo>
                    <a:cubicBezTo>
                      <a:pt x="2" y="8"/>
                      <a:pt x="0" y="6"/>
                      <a:pt x="0" y="4"/>
                    </a:cubicBezTo>
                    <a:cubicBezTo>
                      <a:pt x="0" y="2"/>
                      <a:pt x="2" y="0"/>
                      <a:pt x="4" y="0"/>
                    </a:cubicBezTo>
                    <a:cubicBezTo>
                      <a:pt x="84" y="0"/>
                      <a:pt x="84" y="0"/>
                      <a:pt x="84" y="0"/>
                    </a:cubicBezTo>
                    <a:cubicBezTo>
                      <a:pt x="86" y="0"/>
                      <a:pt x="88" y="2"/>
                      <a:pt x="88" y="4"/>
                    </a:cubicBezTo>
                    <a:cubicBezTo>
                      <a:pt x="88" y="6"/>
                      <a:pt x="86" y="8"/>
                      <a:pt x="84" y="8"/>
                    </a:cubicBezTo>
                    <a:close/>
                  </a:path>
                </a:pathLst>
              </a:custGeom>
              <a:solidFill>
                <a:srgbClr val="00BCD4"/>
              </a:solidFill>
              <a:ln w="9525">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6" name="Freeform 38"/>
              <p:cNvSpPr>
                <a:spLocks/>
              </p:cNvSpPr>
              <p:nvPr/>
            </p:nvSpPr>
            <p:spPr bwMode="auto">
              <a:xfrm>
                <a:off x="4700588" y="2636838"/>
                <a:ext cx="106363" cy="246063"/>
              </a:xfrm>
              <a:custGeom>
                <a:avLst/>
                <a:gdLst>
                  <a:gd name="T0" fmla="*/ 5 w 48"/>
                  <a:gd name="T1" fmla="*/ 111 h 111"/>
                  <a:gd name="T2" fmla="*/ 3 w 48"/>
                  <a:gd name="T3" fmla="*/ 110 h 111"/>
                  <a:gd name="T4" fmla="*/ 1 w 48"/>
                  <a:gd name="T5" fmla="*/ 105 h 111"/>
                  <a:gd name="T6" fmla="*/ 40 w 48"/>
                  <a:gd name="T7" fmla="*/ 3 h 111"/>
                  <a:gd name="T8" fmla="*/ 45 w 48"/>
                  <a:gd name="T9" fmla="*/ 1 h 111"/>
                  <a:gd name="T10" fmla="*/ 48 w 48"/>
                  <a:gd name="T11" fmla="*/ 6 h 111"/>
                  <a:gd name="T12" fmla="*/ 8 w 48"/>
                  <a:gd name="T13" fmla="*/ 108 h 111"/>
                  <a:gd name="T14" fmla="*/ 5 w 48"/>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11">
                    <a:moveTo>
                      <a:pt x="5" y="111"/>
                    </a:moveTo>
                    <a:cubicBezTo>
                      <a:pt x="4" y="111"/>
                      <a:pt x="4" y="111"/>
                      <a:pt x="3" y="110"/>
                    </a:cubicBezTo>
                    <a:cubicBezTo>
                      <a:pt x="1" y="110"/>
                      <a:pt x="0" y="107"/>
                      <a:pt x="1" y="105"/>
                    </a:cubicBezTo>
                    <a:cubicBezTo>
                      <a:pt x="40" y="3"/>
                      <a:pt x="40" y="3"/>
                      <a:pt x="40" y="3"/>
                    </a:cubicBezTo>
                    <a:cubicBezTo>
                      <a:pt x="41" y="1"/>
                      <a:pt x="43" y="0"/>
                      <a:pt x="45" y="1"/>
                    </a:cubicBezTo>
                    <a:cubicBezTo>
                      <a:pt x="47" y="2"/>
                      <a:pt x="48" y="4"/>
                      <a:pt x="48" y="6"/>
                    </a:cubicBezTo>
                    <a:cubicBezTo>
                      <a:pt x="8" y="108"/>
                      <a:pt x="8" y="108"/>
                      <a:pt x="8" y="108"/>
                    </a:cubicBezTo>
                    <a:cubicBezTo>
                      <a:pt x="8" y="110"/>
                      <a:pt x="6" y="111"/>
                      <a:pt x="5" y="111"/>
                    </a:cubicBezTo>
                    <a:close/>
                  </a:path>
                </a:pathLst>
              </a:custGeom>
              <a:solidFill>
                <a:srgbClr val="00BCD4"/>
              </a:solidFill>
              <a:ln w="9525">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7" name="Freeform 39"/>
              <p:cNvSpPr>
                <a:spLocks/>
              </p:cNvSpPr>
              <p:nvPr/>
            </p:nvSpPr>
            <p:spPr bwMode="auto">
              <a:xfrm>
                <a:off x="4557713" y="2636838"/>
                <a:ext cx="107950" cy="246063"/>
              </a:xfrm>
              <a:custGeom>
                <a:avLst/>
                <a:gdLst>
                  <a:gd name="T0" fmla="*/ 44 w 49"/>
                  <a:gd name="T1" fmla="*/ 111 h 111"/>
                  <a:gd name="T2" fmla="*/ 41 w 49"/>
                  <a:gd name="T3" fmla="*/ 108 h 111"/>
                  <a:gd name="T4" fmla="*/ 1 w 49"/>
                  <a:gd name="T5" fmla="*/ 6 h 111"/>
                  <a:gd name="T6" fmla="*/ 3 w 49"/>
                  <a:gd name="T7" fmla="*/ 1 h 111"/>
                  <a:gd name="T8" fmla="*/ 9 w 49"/>
                  <a:gd name="T9" fmla="*/ 3 h 111"/>
                  <a:gd name="T10" fmla="*/ 48 w 49"/>
                  <a:gd name="T11" fmla="*/ 105 h 111"/>
                  <a:gd name="T12" fmla="*/ 46 w 49"/>
                  <a:gd name="T13" fmla="*/ 110 h 111"/>
                  <a:gd name="T14" fmla="*/ 44 w 49"/>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11">
                    <a:moveTo>
                      <a:pt x="44" y="111"/>
                    </a:moveTo>
                    <a:cubicBezTo>
                      <a:pt x="43" y="111"/>
                      <a:pt x="41" y="110"/>
                      <a:pt x="41" y="108"/>
                    </a:cubicBezTo>
                    <a:cubicBezTo>
                      <a:pt x="1" y="6"/>
                      <a:pt x="1" y="6"/>
                      <a:pt x="1" y="6"/>
                    </a:cubicBezTo>
                    <a:cubicBezTo>
                      <a:pt x="0" y="4"/>
                      <a:pt x="1" y="2"/>
                      <a:pt x="3" y="1"/>
                    </a:cubicBezTo>
                    <a:cubicBezTo>
                      <a:pt x="5" y="0"/>
                      <a:pt x="8" y="1"/>
                      <a:pt x="9" y="3"/>
                    </a:cubicBezTo>
                    <a:cubicBezTo>
                      <a:pt x="48" y="105"/>
                      <a:pt x="48" y="105"/>
                      <a:pt x="48" y="105"/>
                    </a:cubicBezTo>
                    <a:cubicBezTo>
                      <a:pt x="49" y="107"/>
                      <a:pt x="48" y="110"/>
                      <a:pt x="46" y="110"/>
                    </a:cubicBezTo>
                    <a:cubicBezTo>
                      <a:pt x="45" y="111"/>
                      <a:pt x="45" y="111"/>
                      <a:pt x="44" y="111"/>
                    </a:cubicBezTo>
                    <a:close/>
                  </a:path>
                </a:pathLst>
              </a:custGeom>
              <a:solidFill>
                <a:srgbClr val="00BCD4"/>
              </a:solidFill>
              <a:ln w="9525">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8" name="Oval 40"/>
              <p:cNvSpPr>
                <a:spLocks noChangeArrowheads="1"/>
              </p:cNvSpPr>
              <p:nvPr/>
            </p:nvSpPr>
            <p:spPr bwMode="auto">
              <a:xfrm>
                <a:off x="4770438" y="2616200"/>
                <a:ext cx="57150" cy="60325"/>
              </a:xfrm>
              <a:prstGeom prst="ellipse">
                <a:avLst/>
              </a:prstGeom>
              <a:solidFill>
                <a:srgbClr val="00BCD4"/>
              </a:solidFill>
              <a:ln w="9525">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9" name="Oval 41"/>
              <p:cNvSpPr>
                <a:spLocks noChangeArrowheads="1"/>
              </p:cNvSpPr>
              <p:nvPr/>
            </p:nvSpPr>
            <p:spPr bwMode="auto">
              <a:xfrm>
                <a:off x="4537076" y="2616200"/>
                <a:ext cx="60325" cy="60325"/>
              </a:xfrm>
              <a:prstGeom prst="ellipse">
                <a:avLst/>
              </a:prstGeom>
              <a:solidFill>
                <a:srgbClr val="00BCD4"/>
              </a:solidFill>
              <a:ln w="9525">
                <a:solidFill>
                  <a:schemeClr val="accent2"/>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20" name="Freeform 42"/>
              <p:cNvSpPr>
                <a:spLocks/>
              </p:cNvSpPr>
              <p:nvPr/>
            </p:nvSpPr>
            <p:spPr bwMode="auto">
              <a:xfrm>
                <a:off x="7542213" y="5167313"/>
                <a:ext cx="365125" cy="47625"/>
              </a:xfrm>
              <a:custGeom>
                <a:avLst/>
                <a:gdLst>
                  <a:gd name="T0" fmla="*/ 154 w 165"/>
                  <a:gd name="T1" fmla="*/ 22 h 22"/>
                  <a:gd name="T2" fmla="*/ 11 w 165"/>
                  <a:gd name="T3" fmla="*/ 22 h 22"/>
                  <a:gd name="T4" fmla="*/ 0 w 165"/>
                  <a:gd name="T5" fmla="*/ 11 h 22"/>
                  <a:gd name="T6" fmla="*/ 0 w 165"/>
                  <a:gd name="T7" fmla="*/ 11 h 22"/>
                  <a:gd name="T8" fmla="*/ 11 w 165"/>
                  <a:gd name="T9" fmla="*/ 0 h 22"/>
                  <a:gd name="T10" fmla="*/ 154 w 165"/>
                  <a:gd name="T11" fmla="*/ 0 h 22"/>
                  <a:gd name="T12" fmla="*/ 165 w 165"/>
                  <a:gd name="T13" fmla="*/ 11 h 22"/>
                  <a:gd name="T14" fmla="*/ 165 w 165"/>
                  <a:gd name="T15" fmla="*/ 11 h 22"/>
                  <a:gd name="T16" fmla="*/ 154 w 165"/>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2">
                    <a:moveTo>
                      <a:pt x="154" y="22"/>
                    </a:moveTo>
                    <a:cubicBezTo>
                      <a:pt x="11" y="22"/>
                      <a:pt x="11" y="22"/>
                      <a:pt x="11" y="22"/>
                    </a:cubicBezTo>
                    <a:cubicBezTo>
                      <a:pt x="5" y="22"/>
                      <a:pt x="0" y="17"/>
                      <a:pt x="0" y="11"/>
                    </a:cubicBezTo>
                    <a:cubicBezTo>
                      <a:pt x="0" y="11"/>
                      <a:pt x="0" y="11"/>
                      <a:pt x="0" y="11"/>
                    </a:cubicBezTo>
                    <a:cubicBezTo>
                      <a:pt x="0" y="5"/>
                      <a:pt x="5" y="0"/>
                      <a:pt x="11" y="0"/>
                    </a:cubicBezTo>
                    <a:cubicBezTo>
                      <a:pt x="154" y="0"/>
                      <a:pt x="154" y="0"/>
                      <a:pt x="154" y="0"/>
                    </a:cubicBezTo>
                    <a:cubicBezTo>
                      <a:pt x="160" y="0"/>
                      <a:pt x="165" y="5"/>
                      <a:pt x="165" y="11"/>
                    </a:cubicBezTo>
                    <a:cubicBezTo>
                      <a:pt x="165" y="11"/>
                      <a:pt x="165" y="11"/>
                      <a:pt x="165" y="11"/>
                    </a:cubicBezTo>
                    <a:cubicBezTo>
                      <a:pt x="165" y="17"/>
                      <a:pt x="160" y="22"/>
                      <a:pt x="154" y="2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1" name="Freeform 43"/>
              <p:cNvSpPr>
                <a:spLocks/>
              </p:cNvSpPr>
              <p:nvPr/>
            </p:nvSpPr>
            <p:spPr bwMode="auto">
              <a:xfrm>
                <a:off x="7600951" y="5235575"/>
                <a:ext cx="246063" cy="49213"/>
              </a:xfrm>
              <a:custGeom>
                <a:avLst/>
                <a:gdLst>
                  <a:gd name="T0" fmla="*/ 102 w 111"/>
                  <a:gd name="T1" fmla="*/ 22 h 22"/>
                  <a:gd name="T2" fmla="*/ 9 w 111"/>
                  <a:gd name="T3" fmla="*/ 22 h 22"/>
                  <a:gd name="T4" fmla="*/ 0 w 111"/>
                  <a:gd name="T5" fmla="*/ 13 h 22"/>
                  <a:gd name="T6" fmla="*/ 0 w 111"/>
                  <a:gd name="T7" fmla="*/ 9 h 22"/>
                  <a:gd name="T8" fmla="*/ 9 w 111"/>
                  <a:gd name="T9" fmla="*/ 0 h 22"/>
                  <a:gd name="T10" fmla="*/ 102 w 111"/>
                  <a:gd name="T11" fmla="*/ 0 h 22"/>
                  <a:gd name="T12" fmla="*/ 111 w 111"/>
                  <a:gd name="T13" fmla="*/ 9 h 22"/>
                  <a:gd name="T14" fmla="*/ 111 w 111"/>
                  <a:gd name="T15" fmla="*/ 13 h 22"/>
                  <a:gd name="T16" fmla="*/ 102 w 111"/>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2">
                    <a:moveTo>
                      <a:pt x="102" y="22"/>
                    </a:moveTo>
                    <a:cubicBezTo>
                      <a:pt x="9" y="22"/>
                      <a:pt x="9" y="22"/>
                      <a:pt x="9" y="22"/>
                    </a:cubicBezTo>
                    <a:cubicBezTo>
                      <a:pt x="4" y="22"/>
                      <a:pt x="0" y="18"/>
                      <a:pt x="0" y="13"/>
                    </a:cubicBezTo>
                    <a:cubicBezTo>
                      <a:pt x="0" y="9"/>
                      <a:pt x="0" y="9"/>
                      <a:pt x="0" y="9"/>
                    </a:cubicBezTo>
                    <a:cubicBezTo>
                      <a:pt x="0" y="4"/>
                      <a:pt x="4" y="0"/>
                      <a:pt x="9" y="0"/>
                    </a:cubicBezTo>
                    <a:cubicBezTo>
                      <a:pt x="102" y="0"/>
                      <a:pt x="102" y="0"/>
                      <a:pt x="102" y="0"/>
                    </a:cubicBezTo>
                    <a:cubicBezTo>
                      <a:pt x="107" y="0"/>
                      <a:pt x="111" y="4"/>
                      <a:pt x="111" y="9"/>
                    </a:cubicBezTo>
                    <a:cubicBezTo>
                      <a:pt x="111" y="13"/>
                      <a:pt x="111" y="13"/>
                      <a:pt x="111" y="13"/>
                    </a:cubicBezTo>
                    <a:cubicBezTo>
                      <a:pt x="111" y="18"/>
                      <a:pt x="107" y="22"/>
                      <a:pt x="102" y="2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2" name="Freeform 44"/>
              <p:cNvSpPr>
                <a:spLocks/>
              </p:cNvSpPr>
              <p:nvPr/>
            </p:nvSpPr>
            <p:spPr bwMode="auto">
              <a:xfrm>
                <a:off x="7542213" y="5100638"/>
                <a:ext cx="365125" cy="49213"/>
              </a:xfrm>
              <a:custGeom>
                <a:avLst/>
                <a:gdLst>
                  <a:gd name="T0" fmla="*/ 154 w 165"/>
                  <a:gd name="T1" fmla="*/ 22 h 22"/>
                  <a:gd name="T2" fmla="*/ 11 w 165"/>
                  <a:gd name="T3" fmla="*/ 22 h 22"/>
                  <a:gd name="T4" fmla="*/ 0 w 165"/>
                  <a:gd name="T5" fmla="*/ 11 h 22"/>
                  <a:gd name="T6" fmla="*/ 0 w 165"/>
                  <a:gd name="T7" fmla="*/ 11 h 22"/>
                  <a:gd name="T8" fmla="*/ 11 w 165"/>
                  <a:gd name="T9" fmla="*/ 0 h 22"/>
                  <a:gd name="T10" fmla="*/ 154 w 165"/>
                  <a:gd name="T11" fmla="*/ 0 h 22"/>
                  <a:gd name="T12" fmla="*/ 165 w 165"/>
                  <a:gd name="T13" fmla="*/ 11 h 22"/>
                  <a:gd name="T14" fmla="*/ 165 w 165"/>
                  <a:gd name="T15" fmla="*/ 11 h 22"/>
                  <a:gd name="T16" fmla="*/ 154 w 165"/>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2">
                    <a:moveTo>
                      <a:pt x="154" y="22"/>
                    </a:moveTo>
                    <a:cubicBezTo>
                      <a:pt x="11" y="22"/>
                      <a:pt x="11" y="22"/>
                      <a:pt x="11" y="22"/>
                    </a:cubicBezTo>
                    <a:cubicBezTo>
                      <a:pt x="5" y="22"/>
                      <a:pt x="0" y="17"/>
                      <a:pt x="0" y="11"/>
                    </a:cubicBezTo>
                    <a:cubicBezTo>
                      <a:pt x="0" y="11"/>
                      <a:pt x="0" y="11"/>
                      <a:pt x="0" y="11"/>
                    </a:cubicBezTo>
                    <a:cubicBezTo>
                      <a:pt x="0" y="5"/>
                      <a:pt x="5" y="0"/>
                      <a:pt x="11" y="0"/>
                    </a:cubicBezTo>
                    <a:cubicBezTo>
                      <a:pt x="154" y="0"/>
                      <a:pt x="154" y="0"/>
                      <a:pt x="154" y="0"/>
                    </a:cubicBezTo>
                    <a:cubicBezTo>
                      <a:pt x="160" y="0"/>
                      <a:pt x="165" y="5"/>
                      <a:pt x="165" y="11"/>
                    </a:cubicBezTo>
                    <a:cubicBezTo>
                      <a:pt x="165" y="11"/>
                      <a:pt x="165" y="11"/>
                      <a:pt x="165" y="11"/>
                    </a:cubicBezTo>
                    <a:cubicBezTo>
                      <a:pt x="165" y="17"/>
                      <a:pt x="160" y="22"/>
                      <a:pt x="154" y="2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3" name="Freeform 45"/>
              <p:cNvSpPr>
                <a:spLocks noEditPoints="1"/>
              </p:cNvSpPr>
              <p:nvPr/>
            </p:nvSpPr>
            <p:spPr bwMode="auto">
              <a:xfrm>
                <a:off x="7300913" y="3971925"/>
                <a:ext cx="847725" cy="1108075"/>
              </a:xfrm>
              <a:custGeom>
                <a:avLst/>
                <a:gdLst>
                  <a:gd name="T0" fmla="*/ 273 w 383"/>
                  <a:gd name="T1" fmla="*/ 479 h 501"/>
                  <a:gd name="T2" fmla="*/ 271 w 383"/>
                  <a:gd name="T3" fmla="*/ 479 h 501"/>
                  <a:gd name="T4" fmla="*/ 383 w 383"/>
                  <a:gd name="T5" fmla="*/ 177 h 501"/>
                  <a:gd name="T6" fmla="*/ 192 w 383"/>
                  <a:gd name="T7" fmla="*/ 0 h 501"/>
                  <a:gd name="T8" fmla="*/ 0 w 383"/>
                  <a:gd name="T9" fmla="*/ 177 h 501"/>
                  <a:gd name="T10" fmla="*/ 112 w 383"/>
                  <a:gd name="T11" fmla="*/ 479 h 501"/>
                  <a:gd name="T12" fmla="*/ 110 w 383"/>
                  <a:gd name="T13" fmla="*/ 479 h 501"/>
                  <a:gd name="T14" fmla="*/ 97 w 383"/>
                  <a:gd name="T15" fmla="*/ 490 h 501"/>
                  <a:gd name="T16" fmla="*/ 110 w 383"/>
                  <a:gd name="T17" fmla="*/ 501 h 501"/>
                  <a:gd name="T18" fmla="*/ 273 w 383"/>
                  <a:gd name="T19" fmla="*/ 501 h 501"/>
                  <a:gd name="T20" fmla="*/ 286 w 383"/>
                  <a:gd name="T21" fmla="*/ 490 h 501"/>
                  <a:gd name="T22" fmla="*/ 273 w 383"/>
                  <a:gd name="T23" fmla="*/ 479 h 501"/>
                  <a:gd name="T24" fmla="*/ 255 w 383"/>
                  <a:gd name="T25" fmla="*/ 303 h 501"/>
                  <a:gd name="T26" fmla="*/ 215 w 383"/>
                  <a:gd name="T27" fmla="*/ 381 h 501"/>
                  <a:gd name="T28" fmla="*/ 215 w 383"/>
                  <a:gd name="T29" fmla="*/ 470 h 501"/>
                  <a:gd name="T30" fmla="*/ 208 w 383"/>
                  <a:gd name="T31" fmla="*/ 476 h 501"/>
                  <a:gd name="T32" fmla="*/ 201 w 383"/>
                  <a:gd name="T33" fmla="*/ 470 h 501"/>
                  <a:gd name="T34" fmla="*/ 201 w 383"/>
                  <a:gd name="T35" fmla="*/ 380 h 501"/>
                  <a:gd name="T36" fmla="*/ 202 w 383"/>
                  <a:gd name="T37" fmla="*/ 377 h 501"/>
                  <a:gd name="T38" fmla="*/ 238 w 383"/>
                  <a:gd name="T39" fmla="*/ 307 h 501"/>
                  <a:gd name="T40" fmla="*/ 145 w 383"/>
                  <a:gd name="T41" fmla="*/ 307 h 501"/>
                  <a:gd name="T42" fmla="*/ 181 w 383"/>
                  <a:gd name="T43" fmla="*/ 377 h 501"/>
                  <a:gd name="T44" fmla="*/ 182 w 383"/>
                  <a:gd name="T45" fmla="*/ 380 h 501"/>
                  <a:gd name="T46" fmla="*/ 182 w 383"/>
                  <a:gd name="T47" fmla="*/ 470 h 501"/>
                  <a:gd name="T48" fmla="*/ 175 w 383"/>
                  <a:gd name="T49" fmla="*/ 476 h 501"/>
                  <a:gd name="T50" fmla="*/ 168 w 383"/>
                  <a:gd name="T51" fmla="*/ 470 h 501"/>
                  <a:gd name="T52" fmla="*/ 168 w 383"/>
                  <a:gd name="T53" fmla="*/ 381 h 501"/>
                  <a:gd name="T54" fmla="*/ 128 w 383"/>
                  <a:gd name="T55" fmla="*/ 303 h 501"/>
                  <a:gd name="T56" fmla="*/ 128 w 383"/>
                  <a:gd name="T57" fmla="*/ 297 h 501"/>
                  <a:gd name="T58" fmla="*/ 134 w 383"/>
                  <a:gd name="T59" fmla="*/ 294 h 501"/>
                  <a:gd name="T60" fmla="*/ 249 w 383"/>
                  <a:gd name="T61" fmla="*/ 294 h 501"/>
                  <a:gd name="T62" fmla="*/ 255 w 383"/>
                  <a:gd name="T63" fmla="*/ 297 h 501"/>
                  <a:gd name="T64" fmla="*/ 255 w 383"/>
                  <a:gd name="T65" fmla="*/ 303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3" h="501">
                    <a:moveTo>
                      <a:pt x="273" y="479"/>
                    </a:moveTo>
                    <a:cubicBezTo>
                      <a:pt x="271" y="479"/>
                      <a:pt x="271" y="479"/>
                      <a:pt x="271" y="479"/>
                    </a:cubicBezTo>
                    <a:cubicBezTo>
                      <a:pt x="271" y="363"/>
                      <a:pt x="383" y="290"/>
                      <a:pt x="383" y="177"/>
                    </a:cubicBezTo>
                    <a:cubicBezTo>
                      <a:pt x="383" y="97"/>
                      <a:pt x="305" y="0"/>
                      <a:pt x="192" y="0"/>
                    </a:cubicBezTo>
                    <a:cubicBezTo>
                      <a:pt x="62" y="0"/>
                      <a:pt x="0" y="97"/>
                      <a:pt x="0" y="177"/>
                    </a:cubicBezTo>
                    <a:cubicBezTo>
                      <a:pt x="0" y="290"/>
                      <a:pt x="112" y="363"/>
                      <a:pt x="112" y="479"/>
                    </a:cubicBezTo>
                    <a:cubicBezTo>
                      <a:pt x="110" y="479"/>
                      <a:pt x="110" y="479"/>
                      <a:pt x="110" y="479"/>
                    </a:cubicBezTo>
                    <a:cubicBezTo>
                      <a:pt x="103" y="479"/>
                      <a:pt x="97" y="484"/>
                      <a:pt x="97" y="490"/>
                    </a:cubicBezTo>
                    <a:cubicBezTo>
                      <a:pt x="97" y="496"/>
                      <a:pt x="103" y="501"/>
                      <a:pt x="110" y="501"/>
                    </a:cubicBezTo>
                    <a:cubicBezTo>
                      <a:pt x="273" y="501"/>
                      <a:pt x="273" y="501"/>
                      <a:pt x="273" y="501"/>
                    </a:cubicBezTo>
                    <a:cubicBezTo>
                      <a:pt x="280" y="501"/>
                      <a:pt x="286" y="496"/>
                      <a:pt x="286" y="490"/>
                    </a:cubicBezTo>
                    <a:cubicBezTo>
                      <a:pt x="286" y="484"/>
                      <a:pt x="280" y="479"/>
                      <a:pt x="273" y="479"/>
                    </a:cubicBezTo>
                    <a:close/>
                    <a:moveTo>
                      <a:pt x="255" y="303"/>
                    </a:moveTo>
                    <a:cubicBezTo>
                      <a:pt x="215" y="381"/>
                      <a:pt x="215" y="381"/>
                      <a:pt x="215" y="381"/>
                    </a:cubicBezTo>
                    <a:cubicBezTo>
                      <a:pt x="215" y="470"/>
                      <a:pt x="215" y="470"/>
                      <a:pt x="215" y="470"/>
                    </a:cubicBezTo>
                    <a:cubicBezTo>
                      <a:pt x="215" y="473"/>
                      <a:pt x="212" y="476"/>
                      <a:pt x="208" y="476"/>
                    </a:cubicBezTo>
                    <a:cubicBezTo>
                      <a:pt x="204" y="476"/>
                      <a:pt x="201" y="473"/>
                      <a:pt x="201" y="470"/>
                    </a:cubicBezTo>
                    <a:cubicBezTo>
                      <a:pt x="201" y="380"/>
                      <a:pt x="201" y="380"/>
                      <a:pt x="201" y="380"/>
                    </a:cubicBezTo>
                    <a:cubicBezTo>
                      <a:pt x="201" y="379"/>
                      <a:pt x="202" y="377"/>
                      <a:pt x="202" y="377"/>
                    </a:cubicBezTo>
                    <a:cubicBezTo>
                      <a:pt x="238" y="307"/>
                      <a:pt x="238" y="307"/>
                      <a:pt x="238" y="307"/>
                    </a:cubicBezTo>
                    <a:cubicBezTo>
                      <a:pt x="145" y="307"/>
                      <a:pt x="145" y="307"/>
                      <a:pt x="145" y="307"/>
                    </a:cubicBezTo>
                    <a:cubicBezTo>
                      <a:pt x="181" y="377"/>
                      <a:pt x="181" y="377"/>
                      <a:pt x="181" y="377"/>
                    </a:cubicBezTo>
                    <a:cubicBezTo>
                      <a:pt x="181" y="377"/>
                      <a:pt x="182" y="379"/>
                      <a:pt x="182" y="380"/>
                    </a:cubicBezTo>
                    <a:cubicBezTo>
                      <a:pt x="182" y="470"/>
                      <a:pt x="182" y="470"/>
                      <a:pt x="182" y="470"/>
                    </a:cubicBezTo>
                    <a:cubicBezTo>
                      <a:pt x="182" y="473"/>
                      <a:pt x="179" y="476"/>
                      <a:pt x="175" y="476"/>
                    </a:cubicBezTo>
                    <a:cubicBezTo>
                      <a:pt x="171" y="476"/>
                      <a:pt x="168" y="473"/>
                      <a:pt x="168" y="470"/>
                    </a:cubicBezTo>
                    <a:cubicBezTo>
                      <a:pt x="168" y="381"/>
                      <a:pt x="168" y="381"/>
                      <a:pt x="168" y="381"/>
                    </a:cubicBezTo>
                    <a:cubicBezTo>
                      <a:pt x="128" y="303"/>
                      <a:pt x="128" y="303"/>
                      <a:pt x="128" y="303"/>
                    </a:cubicBezTo>
                    <a:cubicBezTo>
                      <a:pt x="127" y="301"/>
                      <a:pt x="127" y="299"/>
                      <a:pt x="128" y="297"/>
                    </a:cubicBezTo>
                    <a:cubicBezTo>
                      <a:pt x="130" y="295"/>
                      <a:pt x="132" y="294"/>
                      <a:pt x="134" y="294"/>
                    </a:cubicBezTo>
                    <a:cubicBezTo>
                      <a:pt x="249" y="294"/>
                      <a:pt x="249" y="294"/>
                      <a:pt x="249" y="294"/>
                    </a:cubicBezTo>
                    <a:cubicBezTo>
                      <a:pt x="251" y="294"/>
                      <a:pt x="253" y="295"/>
                      <a:pt x="255" y="297"/>
                    </a:cubicBezTo>
                    <a:cubicBezTo>
                      <a:pt x="256" y="299"/>
                      <a:pt x="256" y="301"/>
                      <a:pt x="255" y="30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4" name="Freeform 46"/>
              <p:cNvSpPr>
                <a:spLocks/>
              </p:cNvSpPr>
              <p:nvPr/>
            </p:nvSpPr>
            <p:spPr bwMode="auto">
              <a:xfrm>
                <a:off x="6278563" y="5275263"/>
                <a:ext cx="1447800" cy="1582738"/>
              </a:xfrm>
              <a:custGeom>
                <a:avLst/>
                <a:gdLst>
                  <a:gd name="T0" fmla="*/ 653 w 653"/>
                  <a:gd name="T1" fmla="*/ 0 h 715"/>
                  <a:gd name="T2" fmla="*/ 653 w 653"/>
                  <a:gd name="T3" fmla="*/ 180 h 715"/>
                  <a:gd name="T4" fmla="*/ 512 w 653"/>
                  <a:gd name="T5" fmla="*/ 320 h 715"/>
                  <a:gd name="T6" fmla="*/ 141 w 653"/>
                  <a:gd name="T7" fmla="*/ 320 h 715"/>
                  <a:gd name="T8" fmla="*/ 0 w 653"/>
                  <a:gd name="T9" fmla="*/ 460 h 715"/>
                  <a:gd name="T10" fmla="*/ 0 w 653"/>
                  <a:gd name="T11" fmla="*/ 715 h 715"/>
                </a:gdLst>
                <a:ahLst/>
                <a:cxnLst>
                  <a:cxn ang="0">
                    <a:pos x="T0" y="T1"/>
                  </a:cxn>
                  <a:cxn ang="0">
                    <a:pos x="T2" y="T3"/>
                  </a:cxn>
                  <a:cxn ang="0">
                    <a:pos x="T4" y="T5"/>
                  </a:cxn>
                  <a:cxn ang="0">
                    <a:pos x="T6" y="T7"/>
                  </a:cxn>
                  <a:cxn ang="0">
                    <a:pos x="T8" y="T9"/>
                  </a:cxn>
                  <a:cxn ang="0">
                    <a:pos x="T10" y="T11"/>
                  </a:cxn>
                </a:cxnLst>
                <a:rect l="0" t="0" r="r" b="b"/>
                <a:pathLst>
                  <a:path w="653" h="715">
                    <a:moveTo>
                      <a:pt x="653" y="0"/>
                    </a:moveTo>
                    <a:cubicBezTo>
                      <a:pt x="653" y="180"/>
                      <a:pt x="653" y="180"/>
                      <a:pt x="653" y="180"/>
                    </a:cubicBezTo>
                    <a:cubicBezTo>
                      <a:pt x="653" y="257"/>
                      <a:pt x="590" y="320"/>
                      <a:pt x="512" y="320"/>
                    </a:cubicBezTo>
                    <a:cubicBezTo>
                      <a:pt x="141" y="320"/>
                      <a:pt x="141" y="320"/>
                      <a:pt x="141" y="320"/>
                    </a:cubicBezTo>
                    <a:cubicBezTo>
                      <a:pt x="63" y="320"/>
                      <a:pt x="0" y="383"/>
                      <a:pt x="0" y="460"/>
                    </a:cubicBezTo>
                    <a:cubicBezTo>
                      <a:pt x="0" y="715"/>
                      <a:pt x="0" y="715"/>
                      <a:pt x="0" y="715"/>
                    </a:cubicBezTo>
                  </a:path>
                </a:pathLst>
              </a:custGeom>
              <a:noFill/>
              <a:ln w="889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25" name="Freeform 47"/>
              <p:cNvSpPr>
                <a:spLocks/>
              </p:cNvSpPr>
              <p:nvPr/>
            </p:nvSpPr>
            <p:spPr bwMode="auto">
              <a:xfrm>
                <a:off x="6910388" y="4354513"/>
                <a:ext cx="196850" cy="38100"/>
              </a:xfrm>
              <a:custGeom>
                <a:avLst/>
                <a:gdLst>
                  <a:gd name="T0" fmla="*/ 0 w 89"/>
                  <a:gd name="T1" fmla="*/ 17 h 17"/>
                  <a:gd name="T2" fmla="*/ 89 w 89"/>
                  <a:gd name="T3" fmla="*/ 17 h 17"/>
                  <a:gd name="T4" fmla="*/ 89 w 89"/>
                  <a:gd name="T5" fmla="*/ 17 h 17"/>
                  <a:gd name="T6" fmla="*/ 89 w 89"/>
                  <a:gd name="T7" fmla="*/ 10 h 17"/>
                  <a:gd name="T8" fmla="*/ 79 w 89"/>
                  <a:gd name="T9" fmla="*/ 0 h 17"/>
                  <a:gd name="T10" fmla="*/ 10 w 89"/>
                  <a:gd name="T11" fmla="*/ 0 h 17"/>
                  <a:gd name="T12" fmla="*/ 0 w 89"/>
                  <a:gd name="T13" fmla="*/ 10 h 17"/>
                  <a:gd name="T14" fmla="*/ 0 w 89"/>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7">
                    <a:moveTo>
                      <a:pt x="0" y="17"/>
                    </a:moveTo>
                    <a:cubicBezTo>
                      <a:pt x="89" y="17"/>
                      <a:pt x="89" y="17"/>
                      <a:pt x="89" y="17"/>
                    </a:cubicBezTo>
                    <a:cubicBezTo>
                      <a:pt x="89" y="17"/>
                      <a:pt x="89" y="17"/>
                      <a:pt x="89" y="17"/>
                    </a:cubicBezTo>
                    <a:cubicBezTo>
                      <a:pt x="89" y="10"/>
                      <a:pt x="89" y="10"/>
                      <a:pt x="89" y="10"/>
                    </a:cubicBezTo>
                    <a:cubicBezTo>
                      <a:pt x="89" y="4"/>
                      <a:pt x="84" y="0"/>
                      <a:pt x="79" y="0"/>
                    </a:cubicBezTo>
                    <a:cubicBezTo>
                      <a:pt x="10" y="0"/>
                      <a:pt x="10" y="0"/>
                      <a:pt x="10" y="0"/>
                    </a:cubicBezTo>
                    <a:cubicBezTo>
                      <a:pt x="5" y="0"/>
                      <a:pt x="0" y="4"/>
                      <a:pt x="0" y="10"/>
                    </a:cubicBezTo>
                    <a:cubicBezTo>
                      <a:pt x="0" y="17"/>
                      <a:pt x="0" y="17"/>
                      <a:pt x="0" y="17"/>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6" name="Freeform 48"/>
              <p:cNvSpPr>
                <a:spLocks/>
              </p:cNvSpPr>
              <p:nvPr/>
            </p:nvSpPr>
            <p:spPr bwMode="auto">
              <a:xfrm>
                <a:off x="6911976" y="4410075"/>
                <a:ext cx="193675" cy="26988"/>
              </a:xfrm>
              <a:custGeom>
                <a:avLst/>
                <a:gdLst>
                  <a:gd name="T0" fmla="*/ 87 w 87"/>
                  <a:gd name="T1" fmla="*/ 0 h 12"/>
                  <a:gd name="T2" fmla="*/ 0 w 87"/>
                  <a:gd name="T3" fmla="*/ 0 h 12"/>
                  <a:gd name="T4" fmla="*/ 2 w 87"/>
                  <a:gd name="T5" fmla="*/ 12 h 12"/>
                  <a:gd name="T6" fmla="*/ 85 w 87"/>
                  <a:gd name="T7" fmla="*/ 12 h 12"/>
                  <a:gd name="T8" fmla="*/ 87 w 87"/>
                  <a:gd name="T9" fmla="*/ 0 h 12"/>
                </a:gdLst>
                <a:ahLst/>
                <a:cxnLst>
                  <a:cxn ang="0">
                    <a:pos x="T0" y="T1"/>
                  </a:cxn>
                  <a:cxn ang="0">
                    <a:pos x="T2" y="T3"/>
                  </a:cxn>
                  <a:cxn ang="0">
                    <a:pos x="T4" y="T5"/>
                  </a:cxn>
                  <a:cxn ang="0">
                    <a:pos x="T6" y="T7"/>
                  </a:cxn>
                  <a:cxn ang="0">
                    <a:pos x="T8" y="T9"/>
                  </a:cxn>
                </a:cxnLst>
                <a:rect l="0" t="0" r="r" b="b"/>
                <a:pathLst>
                  <a:path w="87" h="12">
                    <a:moveTo>
                      <a:pt x="87" y="0"/>
                    </a:moveTo>
                    <a:cubicBezTo>
                      <a:pt x="0" y="0"/>
                      <a:pt x="0" y="0"/>
                      <a:pt x="0" y="0"/>
                    </a:cubicBezTo>
                    <a:cubicBezTo>
                      <a:pt x="0" y="4"/>
                      <a:pt x="1" y="8"/>
                      <a:pt x="2" y="12"/>
                    </a:cubicBezTo>
                    <a:cubicBezTo>
                      <a:pt x="85" y="12"/>
                      <a:pt x="85" y="12"/>
                      <a:pt x="85" y="12"/>
                    </a:cubicBezTo>
                    <a:cubicBezTo>
                      <a:pt x="86" y="8"/>
                      <a:pt x="87" y="4"/>
                      <a:pt x="87" y="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7" name="Freeform 49"/>
              <p:cNvSpPr>
                <a:spLocks/>
              </p:cNvSpPr>
              <p:nvPr/>
            </p:nvSpPr>
            <p:spPr bwMode="auto">
              <a:xfrm>
                <a:off x="6926263" y="4451350"/>
                <a:ext cx="165100" cy="47625"/>
              </a:xfrm>
              <a:custGeom>
                <a:avLst/>
                <a:gdLst>
                  <a:gd name="T0" fmla="*/ 0 w 75"/>
                  <a:gd name="T1" fmla="*/ 0 h 21"/>
                  <a:gd name="T2" fmla="*/ 38 w 75"/>
                  <a:gd name="T3" fmla="*/ 21 h 21"/>
                  <a:gd name="T4" fmla="*/ 38 w 75"/>
                  <a:gd name="T5" fmla="*/ 21 h 21"/>
                  <a:gd name="T6" fmla="*/ 75 w 75"/>
                  <a:gd name="T7" fmla="*/ 0 h 21"/>
                  <a:gd name="T8" fmla="*/ 0 w 75"/>
                  <a:gd name="T9" fmla="*/ 0 h 21"/>
                </a:gdLst>
                <a:ahLst/>
                <a:cxnLst>
                  <a:cxn ang="0">
                    <a:pos x="T0" y="T1"/>
                  </a:cxn>
                  <a:cxn ang="0">
                    <a:pos x="T2" y="T3"/>
                  </a:cxn>
                  <a:cxn ang="0">
                    <a:pos x="T4" y="T5"/>
                  </a:cxn>
                  <a:cxn ang="0">
                    <a:pos x="T6" y="T7"/>
                  </a:cxn>
                  <a:cxn ang="0">
                    <a:pos x="T8" y="T9"/>
                  </a:cxn>
                </a:cxnLst>
                <a:rect l="0" t="0" r="r" b="b"/>
                <a:pathLst>
                  <a:path w="75" h="21">
                    <a:moveTo>
                      <a:pt x="0" y="0"/>
                    </a:moveTo>
                    <a:cubicBezTo>
                      <a:pt x="8" y="13"/>
                      <a:pt x="22" y="21"/>
                      <a:pt x="38" y="21"/>
                    </a:cubicBezTo>
                    <a:cubicBezTo>
                      <a:pt x="38" y="21"/>
                      <a:pt x="38" y="21"/>
                      <a:pt x="38" y="21"/>
                    </a:cubicBezTo>
                    <a:cubicBezTo>
                      <a:pt x="53" y="21"/>
                      <a:pt x="67" y="13"/>
                      <a:pt x="75" y="0"/>
                    </a:cubicBezTo>
                    <a:lnTo>
                      <a:pt x="0" y="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8" name="Freeform 50"/>
              <p:cNvSpPr>
                <a:spLocks noEditPoints="1"/>
              </p:cNvSpPr>
              <p:nvPr/>
            </p:nvSpPr>
            <p:spPr bwMode="auto">
              <a:xfrm>
                <a:off x="6791326" y="3783013"/>
                <a:ext cx="438150" cy="550863"/>
              </a:xfrm>
              <a:custGeom>
                <a:avLst/>
                <a:gdLst>
                  <a:gd name="T0" fmla="*/ 99 w 198"/>
                  <a:gd name="T1" fmla="*/ 0 h 249"/>
                  <a:gd name="T2" fmla="*/ 0 w 198"/>
                  <a:gd name="T3" fmla="*/ 87 h 249"/>
                  <a:gd name="T4" fmla="*/ 54 w 198"/>
                  <a:gd name="T5" fmla="*/ 239 h 249"/>
                  <a:gd name="T6" fmla="*/ 67 w 198"/>
                  <a:gd name="T7" fmla="*/ 249 h 249"/>
                  <a:gd name="T8" fmla="*/ 130 w 198"/>
                  <a:gd name="T9" fmla="*/ 249 h 249"/>
                  <a:gd name="T10" fmla="*/ 143 w 198"/>
                  <a:gd name="T11" fmla="*/ 239 h 249"/>
                  <a:gd name="T12" fmla="*/ 198 w 198"/>
                  <a:gd name="T13" fmla="*/ 87 h 249"/>
                  <a:gd name="T14" fmla="*/ 99 w 198"/>
                  <a:gd name="T15" fmla="*/ 0 h 249"/>
                  <a:gd name="T16" fmla="*/ 83 w 198"/>
                  <a:gd name="T17" fmla="*/ 225 h 249"/>
                  <a:gd name="T18" fmla="*/ 82 w 198"/>
                  <a:gd name="T19" fmla="*/ 225 h 249"/>
                  <a:gd name="T20" fmla="*/ 78 w 198"/>
                  <a:gd name="T21" fmla="*/ 222 h 249"/>
                  <a:gd name="T22" fmla="*/ 42 w 198"/>
                  <a:gd name="T23" fmla="*/ 127 h 249"/>
                  <a:gd name="T24" fmla="*/ 44 w 198"/>
                  <a:gd name="T25" fmla="*/ 123 h 249"/>
                  <a:gd name="T26" fmla="*/ 49 w 198"/>
                  <a:gd name="T27" fmla="*/ 125 h 249"/>
                  <a:gd name="T28" fmla="*/ 85 w 198"/>
                  <a:gd name="T29" fmla="*/ 220 h 249"/>
                  <a:gd name="T30" fmla="*/ 83 w 198"/>
                  <a:gd name="T31" fmla="*/ 225 h 249"/>
                  <a:gd name="T32" fmla="*/ 108 w 198"/>
                  <a:gd name="T33" fmla="*/ 131 h 249"/>
                  <a:gd name="T34" fmla="*/ 105 w 198"/>
                  <a:gd name="T35" fmla="*/ 130 h 249"/>
                  <a:gd name="T36" fmla="*/ 98 w 198"/>
                  <a:gd name="T37" fmla="*/ 123 h 249"/>
                  <a:gd name="T38" fmla="*/ 92 w 198"/>
                  <a:gd name="T39" fmla="*/ 130 h 249"/>
                  <a:gd name="T40" fmla="*/ 87 w 198"/>
                  <a:gd name="T41" fmla="*/ 130 h 249"/>
                  <a:gd name="T42" fmla="*/ 80 w 198"/>
                  <a:gd name="T43" fmla="*/ 123 h 249"/>
                  <a:gd name="T44" fmla="*/ 73 w 198"/>
                  <a:gd name="T45" fmla="*/ 130 h 249"/>
                  <a:gd name="T46" fmla="*/ 68 w 198"/>
                  <a:gd name="T47" fmla="*/ 130 h 249"/>
                  <a:gd name="T48" fmla="*/ 59 w 198"/>
                  <a:gd name="T49" fmla="*/ 121 h 249"/>
                  <a:gd name="T50" fmla="*/ 59 w 198"/>
                  <a:gd name="T51" fmla="*/ 116 h 249"/>
                  <a:gd name="T52" fmla="*/ 64 w 198"/>
                  <a:gd name="T53" fmla="*/ 116 h 249"/>
                  <a:gd name="T54" fmla="*/ 71 w 198"/>
                  <a:gd name="T55" fmla="*/ 122 h 249"/>
                  <a:gd name="T56" fmla="*/ 77 w 198"/>
                  <a:gd name="T57" fmla="*/ 116 h 249"/>
                  <a:gd name="T58" fmla="*/ 83 w 198"/>
                  <a:gd name="T59" fmla="*/ 116 h 249"/>
                  <a:gd name="T60" fmla="*/ 89 w 198"/>
                  <a:gd name="T61" fmla="*/ 122 h 249"/>
                  <a:gd name="T62" fmla="*/ 96 w 198"/>
                  <a:gd name="T63" fmla="*/ 116 h 249"/>
                  <a:gd name="T64" fmla="*/ 101 w 198"/>
                  <a:gd name="T65" fmla="*/ 116 h 249"/>
                  <a:gd name="T66" fmla="*/ 108 w 198"/>
                  <a:gd name="T67" fmla="*/ 122 h 249"/>
                  <a:gd name="T68" fmla="*/ 114 w 198"/>
                  <a:gd name="T69" fmla="*/ 116 h 249"/>
                  <a:gd name="T70" fmla="*/ 120 w 198"/>
                  <a:gd name="T71" fmla="*/ 116 h 249"/>
                  <a:gd name="T72" fmla="*/ 126 w 198"/>
                  <a:gd name="T73" fmla="*/ 122 h 249"/>
                  <a:gd name="T74" fmla="*/ 133 w 198"/>
                  <a:gd name="T75" fmla="*/ 116 h 249"/>
                  <a:gd name="T76" fmla="*/ 138 w 198"/>
                  <a:gd name="T77" fmla="*/ 116 h 249"/>
                  <a:gd name="T78" fmla="*/ 138 w 198"/>
                  <a:gd name="T79" fmla="*/ 121 h 249"/>
                  <a:gd name="T80" fmla="*/ 129 w 198"/>
                  <a:gd name="T81" fmla="*/ 130 h 249"/>
                  <a:gd name="T82" fmla="*/ 124 w 198"/>
                  <a:gd name="T83" fmla="*/ 130 h 249"/>
                  <a:gd name="T84" fmla="*/ 117 w 198"/>
                  <a:gd name="T85" fmla="*/ 123 h 249"/>
                  <a:gd name="T86" fmla="*/ 110 w 198"/>
                  <a:gd name="T87" fmla="*/ 130 h 249"/>
                  <a:gd name="T88" fmla="*/ 108 w 198"/>
                  <a:gd name="T89" fmla="*/ 131 h 249"/>
                  <a:gd name="T90" fmla="*/ 155 w 198"/>
                  <a:gd name="T91" fmla="*/ 127 h 249"/>
                  <a:gd name="T92" fmla="*/ 119 w 198"/>
                  <a:gd name="T93" fmla="*/ 222 h 249"/>
                  <a:gd name="T94" fmla="*/ 115 w 198"/>
                  <a:gd name="T95" fmla="*/ 225 h 249"/>
                  <a:gd name="T96" fmla="*/ 114 w 198"/>
                  <a:gd name="T97" fmla="*/ 225 h 249"/>
                  <a:gd name="T98" fmla="*/ 112 w 198"/>
                  <a:gd name="T99" fmla="*/ 220 h 249"/>
                  <a:gd name="T100" fmla="*/ 148 w 198"/>
                  <a:gd name="T101" fmla="*/ 125 h 249"/>
                  <a:gd name="T102" fmla="*/ 153 w 198"/>
                  <a:gd name="T103" fmla="*/ 123 h 249"/>
                  <a:gd name="T104" fmla="*/ 155 w 198"/>
                  <a:gd name="T105" fmla="*/ 1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8" h="249">
                    <a:moveTo>
                      <a:pt x="99" y="0"/>
                    </a:moveTo>
                    <a:cubicBezTo>
                      <a:pt x="32" y="0"/>
                      <a:pt x="0" y="40"/>
                      <a:pt x="0" y="87"/>
                    </a:cubicBezTo>
                    <a:cubicBezTo>
                      <a:pt x="0" y="145"/>
                      <a:pt x="42" y="185"/>
                      <a:pt x="54" y="239"/>
                    </a:cubicBezTo>
                    <a:cubicBezTo>
                      <a:pt x="56" y="245"/>
                      <a:pt x="61" y="249"/>
                      <a:pt x="67" y="249"/>
                    </a:cubicBezTo>
                    <a:cubicBezTo>
                      <a:pt x="130" y="249"/>
                      <a:pt x="130" y="249"/>
                      <a:pt x="130" y="249"/>
                    </a:cubicBezTo>
                    <a:cubicBezTo>
                      <a:pt x="136" y="249"/>
                      <a:pt x="141" y="245"/>
                      <a:pt x="143" y="239"/>
                    </a:cubicBezTo>
                    <a:cubicBezTo>
                      <a:pt x="155" y="185"/>
                      <a:pt x="198" y="145"/>
                      <a:pt x="198" y="87"/>
                    </a:cubicBezTo>
                    <a:cubicBezTo>
                      <a:pt x="198" y="40"/>
                      <a:pt x="157" y="0"/>
                      <a:pt x="99" y="0"/>
                    </a:cubicBezTo>
                    <a:close/>
                    <a:moveTo>
                      <a:pt x="83" y="225"/>
                    </a:moveTo>
                    <a:cubicBezTo>
                      <a:pt x="83" y="225"/>
                      <a:pt x="82" y="225"/>
                      <a:pt x="82" y="225"/>
                    </a:cubicBezTo>
                    <a:cubicBezTo>
                      <a:pt x="80" y="225"/>
                      <a:pt x="79" y="224"/>
                      <a:pt x="78" y="222"/>
                    </a:cubicBezTo>
                    <a:cubicBezTo>
                      <a:pt x="42" y="127"/>
                      <a:pt x="42" y="127"/>
                      <a:pt x="42" y="127"/>
                    </a:cubicBezTo>
                    <a:cubicBezTo>
                      <a:pt x="41" y="125"/>
                      <a:pt x="42" y="123"/>
                      <a:pt x="44" y="123"/>
                    </a:cubicBezTo>
                    <a:cubicBezTo>
                      <a:pt x="46" y="122"/>
                      <a:pt x="48" y="123"/>
                      <a:pt x="49" y="125"/>
                    </a:cubicBezTo>
                    <a:cubicBezTo>
                      <a:pt x="85" y="220"/>
                      <a:pt x="85" y="220"/>
                      <a:pt x="85" y="220"/>
                    </a:cubicBezTo>
                    <a:cubicBezTo>
                      <a:pt x="86" y="222"/>
                      <a:pt x="85" y="224"/>
                      <a:pt x="83" y="225"/>
                    </a:cubicBezTo>
                    <a:close/>
                    <a:moveTo>
                      <a:pt x="108" y="131"/>
                    </a:moveTo>
                    <a:cubicBezTo>
                      <a:pt x="107" y="131"/>
                      <a:pt x="106" y="131"/>
                      <a:pt x="105" y="130"/>
                    </a:cubicBezTo>
                    <a:cubicBezTo>
                      <a:pt x="98" y="123"/>
                      <a:pt x="98" y="123"/>
                      <a:pt x="98" y="123"/>
                    </a:cubicBezTo>
                    <a:cubicBezTo>
                      <a:pt x="92" y="130"/>
                      <a:pt x="92" y="130"/>
                      <a:pt x="92" y="130"/>
                    </a:cubicBezTo>
                    <a:cubicBezTo>
                      <a:pt x="90" y="131"/>
                      <a:pt x="88" y="131"/>
                      <a:pt x="87" y="130"/>
                    </a:cubicBezTo>
                    <a:cubicBezTo>
                      <a:pt x="80" y="123"/>
                      <a:pt x="80" y="123"/>
                      <a:pt x="80" y="123"/>
                    </a:cubicBezTo>
                    <a:cubicBezTo>
                      <a:pt x="73" y="130"/>
                      <a:pt x="73" y="130"/>
                      <a:pt x="73" y="130"/>
                    </a:cubicBezTo>
                    <a:cubicBezTo>
                      <a:pt x="72" y="131"/>
                      <a:pt x="70" y="131"/>
                      <a:pt x="68" y="130"/>
                    </a:cubicBezTo>
                    <a:cubicBezTo>
                      <a:pt x="59" y="121"/>
                      <a:pt x="59" y="121"/>
                      <a:pt x="59" y="121"/>
                    </a:cubicBezTo>
                    <a:cubicBezTo>
                      <a:pt x="58" y="119"/>
                      <a:pt x="58" y="117"/>
                      <a:pt x="59" y="116"/>
                    </a:cubicBezTo>
                    <a:cubicBezTo>
                      <a:pt x="60" y="114"/>
                      <a:pt x="63" y="114"/>
                      <a:pt x="64" y="116"/>
                    </a:cubicBezTo>
                    <a:cubicBezTo>
                      <a:pt x="71" y="122"/>
                      <a:pt x="71" y="122"/>
                      <a:pt x="71" y="122"/>
                    </a:cubicBezTo>
                    <a:cubicBezTo>
                      <a:pt x="77" y="116"/>
                      <a:pt x="77" y="116"/>
                      <a:pt x="77" y="116"/>
                    </a:cubicBezTo>
                    <a:cubicBezTo>
                      <a:pt x="79" y="114"/>
                      <a:pt x="81" y="114"/>
                      <a:pt x="83" y="116"/>
                    </a:cubicBezTo>
                    <a:cubicBezTo>
                      <a:pt x="89" y="122"/>
                      <a:pt x="89" y="122"/>
                      <a:pt x="89" y="122"/>
                    </a:cubicBezTo>
                    <a:cubicBezTo>
                      <a:pt x="96" y="116"/>
                      <a:pt x="96" y="116"/>
                      <a:pt x="96" y="116"/>
                    </a:cubicBezTo>
                    <a:cubicBezTo>
                      <a:pt x="97" y="114"/>
                      <a:pt x="100" y="114"/>
                      <a:pt x="101" y="116"/>
                    </a:cubicBezTo>
                    <a:cubicBezTo>
                      <a:pt x="108" y="122"/>
                      <a:pt x="108" y="122"/>
                      <a:pt x="108" y="122"/>
                    </a:cubicBezTo>
                    <a:cubicBezTo>
                      <a:pt x="114" y="116"/>
                      <a:pt x="114" y="116"/>
                      <a:pt x="114" y="116"/>
                    </a:cubicBezTo>
                    <a:cubicBezTo>
                      <a:pt x="116" y="114"/>
                      <a:pt x="118" y="114"/>
                      <a:pt x="120" y="116"/>
                    </a:cubicBezTo>
                    <a:cubicBezTo>
                      <a:pt x="126" y="122"/>
                      <a:pt x="126" y="122"/>
                      <a:pt x="126" y="122"/>
                    </a:cubicBezTo>
                    <a:cubicBezTo>
                      <a:pt x="133" y="116"/>
                      <a:pt x="133" y="116"/>
                      <a:pt x="133" y="116"/>
                    </a:cubicBezTo>
                    <a:cubicBezTo>
                      <a:pt x="134" y="114"/>
                      <a:pt x="137" y="114"/>
                      <a:pt x="138" y="116"/>
                    </a:cubicBezTo>
                    <a:cubicBezTo>
                      <a:pt x="139" y="117"/>
                      <a:pt x="139" y="119"/>
                      <a:pt x="138" y="121"/>
                    </a:cubicBezTo>
                    <a:cubicBezTo>
                      <a:pt x="129" y="130"/>
                      <a:pt x="129" y="130"/>
                      <a:pt x="129" y="130"/>
                    </a:cubicBezTo>
                    <a:cubicBezTo>
                      <a:pt x="127" y="131"/>
                      <a:pt x="125" y="131"/>
                      <a:pt x="124" y="130"/>
                    </a:cubicBezTo>
                    <a:cubicBezTo>
                      <a:pt x="117" y="123"/>
                      <a:pt x="117" y="123"/>
                      <a:pt x="117" y="123"/>
                    </a:cubicBezTo>
                    <a:cubicBezTo>
                      <a:pt x="110" y="130"/>
                      <a:pt x="110" y="130"/>
                      <a:pt x="110" y="130"/>
                    </a:cubicBezTo>
                    <a:cubicBezTo>
                      <a:pt x="110" y="131"/>
                      <a:pt x="109" y="131"/>
                      <a:pt x="108" y="131"/>
                    </a:cubicBezTo>
                    <a:close/>
                    <a:moveTo>
                      <a:pt x="155" y="127"/>
                    </a:moveTo>
                    <a:cubicBezTo>
                      <a:pt x="119" y="222"/>
                      <a:pt x="119" y="222"/>
                      <a:pt x="119" y="222"/>
                    </a:cubicBezTo>
                    <a:cubicBezTo>
                      <a:pt x="118" y="224"/>
                      <a:pt x="117" y="225"/>
                      <a:pt x="115" y="225"/>
                    </a:cubicBezTo>
                    <a:cubicBezTo>
                      <a:pt x="115" y="225"/>
                      <a:pt x="114" y="225"/>
                      <a:pt x="114" y="225"/>
                    </a:cubicBezTo>
                    <a:cubicBezTo>
                      <a:pt x="112" y="224"/>
                      <a:pt x="111" y="222"/>
                      <a:pt x="112" y="220"/>
                    </a:cubicBezTo>
                    <a:cubicBezTo>
                      <a:pt x="148" y="125"/>
                      <a:pt x="148" y="125"/>
                      <a:pt x="148" y="125"/>
                    </a:cubicBezTo>
                    <a:cubicBezTo>
                      <a:pt x="149" y="123"/>
                      <a:pt x="151" y="122"/>
                      <a:pt x="153" y="123"/>
                    </a:cubicBezTo>
                    <a:cubicBezTo>
                      <a:pt x="155" y="123"/>
                      <a:pt x="156" y="125"/>
                      <a:pt x="155" y="127"/>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29" name="Freeform 51"/>
              <p:cNvSpPr>
                <a:spLocks/>
              </p:cNvSpPr>
              <p:nvPr/>
            </p:nvSpPr>
            <p:spPr bwMode="auto">
              <a:xfrm>
                <a:off x="6575426" y="4479925"/>
                <a:ext cx="434975" cy="2378075"/>
              </a:xfrm>
              <a:custGeom>
                <a:avLst/>
                <a:gdLst>
                  <a:gd name="T0" fmla="*/ 196 w 196"/>
                  <a:gd name="T1" fmla="*/ 0 h 1074"/>
                  <a:gd name="T2" fmla="*/ 196 w 196"/>
                  <a:gd name="T3" fmla="*/ 211 h 1074"/>
                  <a:gd name="T4" fmla="*/ 139 w 196"/>
                  <a:gd name="T5" fmla="*/ 268 h 1074"/>
                  <a:gd name="T6" fmla="*/ 57 w 196"/>
                  <a:gd name="T7" fmla="*/ 268 h 1074"/>
                  <a:gd name="T8" fmla="*/ 0 w 196"/>
                  <a:gd name="T9" fmla="*/ 324 h 1074"/>
                  <a:gd name="T10" fmla="*/ 0 w 196"/>
                  <a:gd name="T11" fmla="*/ 1074 h 1074"/>
                </a:gdLst>
                <a:ahLst/>
                <a:cxnLst>
                  <a:cxn ang="0">
                    <a:pos x="T0" y="T1"/>
                  </a:cxn>
                  <a:cxn ang="0">
                    <a:pos x="T2" y="T3"/>
                  </a:cxn>
                  <a:cxn ang="0">
                    <a:pos x="T4" y="T5"/>
                  </a:cxn>
                  <a:cxn ang="0">
                    <a:pos x="T6" y="T7"/>
                  </a:cxn>
                  <a:cxn ang="0">
                    <a:pos x="T8" y="T9"/>
                  </a:cxn>
                  <a:cxn ang="0">
                    <a:pos x="T10" y="T11"/>
                  </a:cxn>
                </a:cxnLst>
                <a:rect l="0" t="0" r="r" b="b"/>
                <a:pathLst>
                  <a:path w="196" h="1074">
                    <a:moveTo>
                      <a:pt x="196" y="0"/>
                    </a:moveTo>
                    <a:cubicBezTo>
                      <a:pt x="196" y="211"/>
                      <a:pt x="196" y="211"/>
                      <a:pt x="196" y="211"/>
                    </a:cubicBezTo>
                    <a:cubicBezTo>
                      <a:pt x="196" y="243"/>
                      <a:pt x="170" y="268"/>
                      <a:pt x="139" y="268"/>
                    </a:cubicBezTo>
                    <a:cubicBezTo>
                      <a:pt x="57" y="268"/>
                      <a:pt x="57" y="268"/>
                      <a:pt x="57" y="268"/>
                    </a:cubicBezTo>
                    <a:cubicBezTo>
                      <a:pt x="25" y="268"/>
                      <a:pt x="0" y="293"/>
                      <a:pt x="0" y="324"/>
                    </a:cubicBezTo>
                    <a:cubicBezTo>
                      <a:pt x="0" y="1074"/>
                      <a:pt x="0" y="1074"/>
                      <a:pt x="0" y="1074"/>
                    </a:cubicBezTo>
                  </a:path>
                </a:pathLst>
              </a:custGeom>
              <a:noFill/>
              <a:ln w="3810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30" name="Freeform 52"/>
              <p:cNvSpPr>
                <a:spLocks/>
              </p:cNvSpPr>
              <p:nvPr/>
            </p:nvSpPr>
            <p:spPr bwMode="auto">
              <a:xfrm>
                <a:off x="4891088" y="5578475"/>
                <a:ext cx="1085850" cy="1279525"/>
              </a:xfrm>
              <a:custGeom>
                <a:avLst/>
                <a:gdLst>
                  <a:gd name="T0" fmla="*/ 0 w 490"/>
                  <a:gd name="T1" fmla="*/ 0 h 578"/>
                  <a:gd name="T2" fmla="*/ 0 w 490"/>
                  <a:gd name="T3" fmla="*/ 59 h 578"/>
                  <a:gd name="T4" fmla="*/ 70 w 490"/>
                  <a:gd name="T5" fmla="*/ 130 h 578"/>
                  <a:gd name="T6" fmla="*/ 419 w 490"/>
                  <a:gd name="T7" fmla="*/ 128 h 578"/>
                  <a:gd name="T8" fmla="*/ 490 w 490"/>
                  <a:gd name="T9" fmla="*/ 199 h 578"/>
                  <a:gd name="T10" fmla="*/ 490 w 490"/>
                  <a:gd name="T11" fmla="*/ 578 h 578"/>
                </a:gdLst>
                <a:ahLst/>
                <a:cxnLst>
                  <a:cxn ang="0">
                    <a:pos x="T0" y="T1"/>
                  </a:cxn>
                  <a:cxn ang="0">
                    <a:pos x="T2" y="T3"/>
                  </a:cxn>
                  <a:cxn ang="0">
                    <a:pos x="T4" y="T5"/>
                  </a:cxn>
                  <a:cxn ang="0">
                    <a:pos x="T6" y="T7"/>
                  </a:cxn>
                  <a:cxn ang="0">
                    <a:pos x="T8" y="T9"/>
                  </a:cxn>
                  <a:cxn ang="0">
                    <a:pos x="T10" y="T11"/>
                  </a:cxn>
                </a:cxnLst>
                <a:rect l="0" t="0" r="r" b="b"/>
                <a:pathLst>
                  <a:path w="490" h="578">
                    <a:moveTo>
                      <a:pt x="0" y="0"/>
                    </a:moveTo>
                    <a:cubicBezTo>
                      <a:pt x="0" y="59"/>
                      <a:pt x="0" y="59"/>
                      <a:pt x="0" y="59"/>
                    </a:cubicBezTo>
                    <a:cubicBezTo>
                      <a:pt x="0" y="98"/>
                      <a:pt x="31" y="130"/>
                      <a:pt x="70" y="130"/>
                    </a:cubicBezTo>
                    <a:cubicBezTo>
                      <a:pt x="419" y="128"/>
                      <a:pt x="419" y="128"/>
                      <a:pt x="419" y="128"/>
                    </a:cubicBezTo>
                    <a:cubicBezTo>
                      <a:pt x="458" y="128"/>
                      <a:pt x="490" y="160"/>
                      <a:pt x="490" y="199"/>
                    </a:cubicBezTo>
                    <a:cubicBezTo>
                      <a:pt x="490" y="578"/>
                      <a:pt x="490" y="578"/>
                      <a:pt x="490" y="578"/>
                    </a:cubicBezTo>
                  </a:path>
                </a:pathLst>
              </a:custGeom>
              <a:noFill/>
              <a:ln w="1746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31" name="Freeform 53"/>
              <p:cNvSpPr>
                <a:spLocks noEditPoints="1"/>
              </p:cNvSpPr>
              <p:nvPr/>
            </p:nvSpPr>
            <p:spPr bwMode="auto">
              <a:xfrm>
                <a:off x="4681538" y="4919663"/>
                <a:ext cx="420688" cy="519113"/>
              </a:xfrm>
              <a:custGeom>
                <a:avLst/>
                <a:gdLst>
                  <a:gd name="T0" fmla="*/ 134 w 190"/>
                  <a:gd name="T1" fmla="*/ 235 h 235"/>
                  <a:gd name="T2" fmla="*/ 56 w 190"/>
                  <a:gd name="T3" fmla="*/ 235 h 235"/>
                  <a:gd name="T4" fmla="*/ 52 w 190"/>
                  <a:gd name="T5" fmla="*/ 232 h 235"/>
                  <a:gd name="T6" fmla="*/ 27 w 190"/>
                  <a:gd name="T7" fmla="*/ 165 h 235"/>
                  <a:gd name="T8" fmla="*/ 0 w 190"/>
                  <a:gd name="T9" fmla="*/ 83 h 235"/>
                  <a:gd name="T10" fmla="*/ 95 w 190"/>
                  <a:gd name="T11" fmla="*/ 0 h 235"/>
                  <a:gd name="T12" fmla="*/ 190 w 190"/>
                  <a:gd name="T13" fmla="*/ 83 h 235"/>
                  <a:gd name="T14" fmla="*/ 163 w 190"/>
                  <a:gd name="T15" fmla="*/ 165 h 235"/>
                  <a:gd name="T16" fmla="*/ 137 w 190"/>
                  <a:gd name="T17" fmla="*/ 232 h 235"/>
                  <a:gd name="T18" fmla="*/ 134 w 190"/>
                  <a:gd name="T19" fmla="*/ 235 h 235"/>
                  <a:gd name="T20" fmla="*/ 58 w 190"/>
                  <a:gd name="T21" fmla="*/ 228 h 235"/>
                  <a:gd name="T22" fmla="*/ 131 w 190"/>
                  <a:gd name="T23" fmla="*/ 228 h 235"/>
                  <a:gd name="T24" fmla="*/ 157 w 190"/>
                  <a:gd name="T25" fmla="*/ 162 h 235"/>
                  <a:gd name="T26" fmla="*/ 183 w 190"/>
                  <a:gd name="T27" fmla="*/ 83 h 235"/>
                  <a:gd name="T28" fmla="*/ 95 w 190"/>
                  <a:gd name="T29" fmla="*/ 7 h 235"/>
                  <a:gd name="T30" fmla="*/ 7 w 190"/>
                  <a:gd name="T31" fmla="*/ 83 h 235"/>
                  <a:gd name="T32" fmla="*/ 33 w 190"/>
                  <a:gd name="T33" fmla="*/ 162 h 235"/>
                  <a:gd name="T34" fmla="*/ 58 w 190"/>
                  <a:gd name="T35" fmla="*/ 22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35">
                    <a:moveTo>
                      <a:pt x="134" y="235"/>
                    </a:moveTo>
                    <a:cubicBezTo>
                      <a:pt x="56" y="235"/>
                      <a:pt x="56" y="235"/>
                      <a:pt x="56" y="235"/>
                    </a:cubicBezTo>
                    <a:cubicBezTo>
                      <a:pt x="54" y="235"/>
                      <a:pt x="52" y="233"/>
                      <a:pt x="52" y="232"/>
                    </a:cubicBezTo>
                    <a:cubicBezTo>
                      <a:pt x="49" y="207"/>
                      <a:pt x="37" y="186"/>
                      <a:pt x="27" y="165"/>
                    </a:cubicBezTo>
                    <a:cubicBezTo>
                      <a:pt x="13" y="140"/>
                      <a:pt x="0" y="114"/>
                      <a:pt x="0" y="83"/>
                    </a:cubicBezTo>
                    <a:cubicBezTo>
                      <a:pt x="0" y="32"/>
                      <a:pt x="37" y="0"/>
                      <a:pt x="95" y="0"/>
                    </a:cubicBezTo>
                    <a:cubicBezTo>
                      <a:pt x="149" y="0"/>
                      <a:pt x="190" y="36"/>
                      <a:pt x="190" y="83"/>
                    </a:cubicBezTo>
                    <a:cubicBezTo>
                      <a:pt x="190" y="114"/>
                      <a:pt x="176" y="140"/>
                      <a:pt x="163" y="165"/>
                    </a:cubicBezTo>
                    <a:cubicBezTo>
                      <a:pt x="152" y="186"/>
                      <a:pt x="141" y="207"/>
                      <a:pt x="137" y="232"/>
                    </a:cubicBezTo>
                    <a:cubicBezTo>
                      <a:pt x="137" y="233"/>
                      <a:pt x="136" y="235"/>
                      <a:pt x="134" y="235"/>
                    </a:cubicBezTo>
                    <a:close/>
                    <a:moveTo>
                      <a:pt x="58" y="228"/>
                    </a:moveTo>
                    <a:cubicBezTo>
                      <a:pt x="131" y="228"/>
                      <a:pt x="131" y="228"/>
                      <a:pt x="131" y="228"/>
                    </a:cubicBezTo>
                    <a:cubicBezTo>
                      <a:pt x="135" y="203"/>
                      <a:pt x="146" y="182"/>
                      <a:pt x="157" y="162"/>
                    </a:cubicBezTo>
                    <a:cubicBezTo>
                      <a:pt x="170" y="136"/>
                      <a:pt x="183" y="112"/>
                      <a:pt x="183" y="83"/>
                    </a:cubicBezTo>
                    <a:cubicBezTo>
                      <a:pt x="183" y="40"/>
                      <a:pt x="145" y="7"/>
                      <a:pt x="95" y="7"/>
                    </a:cubicBezTo>
                    <a:cubicBezTo>
                      <a:pt x="30" y="7"/>
                      <a:pt x="7" y="46"/>
                      <a:pt x="7" y="83"/>
                    </a:cubicBezTo>
                    <a:cubicBezTo>
                      <a:pt x="7" y="112"/>
                      <a:pt x="19" y="136"/>
                      <a:pt x="33" y="162"/>
                    </a:cubicBezTo>
                    <a:cubicBezTo>
                      <a:pt x="43" y="182"/>
                      <a:pt x="54" y="203"/>
                      <a:pt x="58" y="228"/>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32" name="Freeform 54"/>
              <p:cNvSpPr>
                <a:spLocks noEditPoints="1"/>
              </p:cNvSpPr>
              <p:nvPr/>
            </p:nvSpPr>
            <p:spPr bwMode="auto">
              <a:xfrm>
                <a:off x="4783138" y="5422900"/>
                <a:ext cx="217488" cy="165100"/>
              </a:xfrm>
              <a:custGeom>
                <a:avLst/>
                <a:gdLst>
                  <a:gd name="T0" fmla="*/ 49 w 98"/>
                  <a:gd name="T1" fmla="*/ 74 h 74"/>
                  <a:gd name="T2" fmla="*/ 0 w 98"/>
                  <a:gd name="T3" fmla="*/ 25 h 74"/>
                  <a:gd name="T4" fmla="*/ 0 w 98"/>
                  <a:gd name="T5" fmla="*/ 13 h 74"/>
                  <a:gd name="T6" fmla="*/ 14 w 98"/>
                  <a:gd name="T7" fmla="*/ 0 h 74"/>
                  <a:gd name="T8" fmla="*/ 84 w 98"/>
                  <a:gd name="T9" fmla="*/ 0 h 74"/>
                  <a:gd name="T10" fmla="*/ 98 w 98"/>
                  <a:gd name="T11" fmla="*/ 13 h 74"/>
                  <a:gd name="T12" fmla="*/ 98 w 98"/>
                  <a:gd name="T13" fmla="*/ 25 h 74"/>
                  <a:gd name="T14" fmla="*/ 49 w 98"/>
                  <a:gd name="T15" fmla="*/ 74 h 74"/>
                  <a:gd name="T16" fmla="*/ 14 w 98"/>
                  <a:gd name="T17" fmla="*/ 7 h 74"/>
                  <a:gd name="T18" fmla="*/ 7 w 98"/>
                  <a:gd name="T19" fmla="*/ 13 h 74"/>
                  <a:gd name="T20" fmla="*/ 7 w 98"/>
                  <a:gd name="T21" fmla="*/ 25 h 74"/>
                  <a:gd name="T22" fmla="*/ 49 w 98"/>
                  <a:gd name="T23" fmla="*/ 67 h 74"/>
                  <a:gd name="T24" fmla="*/ 91 w 98"/>
                  <a:gd name="T25" fmla="*/ 25 h 74"/>
                  <a:gd name="T26" fmla="*/ 91 w 98"/>
                  <a:gd name="T27" fmla="*/ 13 h 74"/>
                  <a:gd name="T28" fmla="*/ 84 w 98"/>
                  <a:gd name="T29" fmla="*/ 7 h 74"/>
                  <a:gd name="T30" fmla="*/ 14 w 98"/>
                  <a:gd name="T31"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74">
                    <a:moveTo>
                      <a:pt x="49" y="74"/>
                    </a:moveTo>
                    <a:cubicBezTo>
                      <a:pt x="22" y="74"/>
                      <a:pt x="0" y="52"/>
                      <a:pt x="0" y="25"/>
                    </a:cubicBezTo>
                    <a:cubicBezTo>
                      <a:pt x="0" y="13"/>
                      <a:pt x="0" y="13"/>
                      <a:pt x="0" y="13"/>
                    </a:cubicBezTo>
                    <a:cubicBezTo>
                      <a:pt x="0" y="6"/>
                      <a:pt x="6" y="0"/>
                      <a:pt x="14" y="0"/>
                    </a:cubicBezTo>
                    <a:cubicBezTo>
                      <a:pt x="84" y="0"/>
                      <a:pt x="84" y="0"/>
                      <a:pt x="84" y="0"/>
                    </a:cubicBezTo>
                    <a:cubicBezTo>
                      <a:pt x="92" y="0"/>
                      <a:pt x="98" y="6"/>
                      <a:pt x="98" y="13"/>
                    </a:cubicBezTo>
                    <a:cubicBezTo>
                      <a:pt x="98" y="25"/>
                      <a:pt x="98" y="25"/>
                      <a:pt x="98" y="25"/>
                    </a:cubicBezTo>
                    <a:cubicBezTo>
                      <a:pt x="98" y="52"/>
                      <a:pt x="76" y="74"/>
                      <a:pt x="49" y="74"/>
                    </a:cubicBezTo>
                    <a:close/>
                    <a:moveTo>
                      <a:pt x="14" y="7"/>
                    </a:moveTo>
                    <a:cubicBezTo>
                      <a:pt x="10" y="7"/>
                      <a:pt x="7" y="10"/>
                      <a:pt x="7" y="13"/>
                    </a:cubicBezTo>
                    <a:cubicBezTo>
                      <a:pt x="7" y="25"/>
                      <a:pt x="7" y="25"/>
                      <a:pt x="7" y="25"/>
                    </a:cubicBezTo>
                    <a:cubicBezTo>
                      <a:pt x="7" y="48"/>
                      <a:pt x="26" y="67"/>
                      <a:pt x="49" y="67"/>
                    </a:cubicBezTo>
                    <a:cubicBezTo>
                      <a:pt x="72" y="67"/>
                      <a:pt x="91" y="48"/>
                      <a:pt x="91" y="25"/>
                    </a:cubicBezTo>
                    <a:cubicBezTo>
                      <a:pt x="91" y="13"/>
                      <a:pt x="91" y="13"/>
                      <a:pt x="91" y="13"/>
                    </a:cubicBezTo>
                    <a:cubicBezTo>
                      <a:pt x="91" y="10"/>
                      <a:pt x="88" y="7"/>
                      <a:pt x="84" y="7"/>
                    </a:cubicBezTo>
                    <a:lnTo>
                      <a:pt x="14" y="7"/>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3" name="Freeform 55"/>
              <p:cNvSpPr>
                <a:spLocks/>
              </p:cNvSpPr>
              <p:nvPr/>
            </p:nvSpPr>
            <p:spPr bwMode="auto">
              <a:xfrm>
                <a:off x="4789488" y="5470525"/>
                <a:ext cx="204788" cy="14288"/>
              </a:xfrm>
              <a:custGeom>
                <a:avLst/>
                <a:gdLst>
                  <a:gd name="T0" fmla="*/ 88 w 92"/>
                  <a:gd name="T1" fmla="*/ 7 h 7"/>
                  <a:gd name="T2" fmla="*/ 3 w 92"/>
                  <a:gd name="T3" fmla="*/ 7 h 7"/>
                  <a:gd name="T4" fmla="*/ 0 w 92"/>
                  <a:gd name="T5" fmla="*/ 4 h 7"/>
                  <a:gd name="T6" fmla="*/ 3 w 92"/>
                  <a:gd name="T7" fmla="*/ 0 h 7"/>
                  <a:gd name="T8" fmla="*/ 88 w 92"/>
                  <a:gd name="T9" fmla="*/ 0 h 7"/>
                  <a:gd name="T10" fmla="*/ 92 w 92"/>
                  <a:gd name="T11" fmla="*/ 4 h 7"/>
                  <a:gd name="T12" fmla="*/ 88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88" y="7"/>
                    </a:moveTo>
                    <a:cubicBezTo>
                      <a:pt x="3" y="7"/>
                      <a:pt x="3" y="7"/>
                      <a:pt x="3" y="7"/>
                    </a:cubicBezTo>
                    <a:cubicBezTo>
                      <a:pt x="1" y="7"/>
                      <a:pt x="0" y="6"/>
                      <a:pt x="0" y="4"/>
                    </a:cubicBezTo>
                    <a:cubicBezTo>
                      <a:pt x="0" y="2"/>
                      <a:pt x="1" y="0"/>
                      <a:pt x="3" y="0"/>
                    </a:cubicBezTo>
                    <a:cubicBezTo>
                      <a:pt x="88" y="0"/>
                      <a:pt x="88" y="0"/>
                      <a:pt x="88" y="0"/>
                    </a:cubicBezTo>
                    <a:cubicBezTo>
                      <a:pt x="90" y="0"/>
                      <a:pt x="92" y="2"/>
                      <a:pt x="92" y="4"/>
                    </a:cubicBezTo>
                    <a:cubicBezTo>
                      <a:pt x="92" y="6"/>
                      <a:pt x="90" y="7"/>
                      <a:pt x="88" y="7"/>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4" name="Freeform 56"/>
              <p:cNvSpPr>
                <a:spLocks/>
              </p:cNvSpPr>
              <p:nvPr/>
            </p:nvSpPr>
            <p:spPr bwMode="auto">
              <a:xfrm>
                <a:off x="4799013" y="5516563"/>
                <a:ext cx="184150" cy="15875"/>
              </a:xfrm>
              <a:custGeom>
                <a:avLst/>
                <a:gdLst>
                  <a:gd name="T0" fmla="*/ 80 w 83"/>
                  <a:gd name="T1" fmla="*/ 7 h 7"/>
                  <a:gd name="T2" fmla="*/ 3 w 83"/>
                  <a:gd name="T3" fmla="*/ 7 h 7"/>
                  <a:gd name="T4" fmla="*/ 0 w 83"/>
                  <a:gd name="T5" fmla="*/ 3 h 7"/>
                  <a:gd name="T6" fmla="*/ 3 w 83"/>
                  <a:gd name="T7" fmla="*/ 0 h 7"/>
                  <a:gd name="T8" fmla="*/ 80 w 83"/>
                  <a:gd name="T9" fmla="*/ 0 h 7"/>
                  <a:gd name="T10" fmla="*/ 83 w 83"/>
                  <a:gd name="T11" fmla="*/ 3 h 7"/>
                  <a:gd name="T12" fmla="*/ 80 w 8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3" h="7">
                    <a:moveTo>
                      <a:pt x="80" y="7"/>
                    </a:moveTo>
                    <a:cubicBezTo>
                      <a:pt x="3" y="7"/>
                      <a:pt x="3" y="7"/>
                      <a:pt x="3" y="7"/>
                    </a:cubicBezTo>
                    <a:cubicBezTo>
                      <a:pt x="2" y="7"/>
                      <a:pt x="0" y="5"/>
                      <a:pt x="0" y="3"/>
                    </a:cubicBezTo>
                    <a:cubicBezTo>
                      <a:pt x="0" y="1"/>
                      <a:pt x="2" y="0"/>
                      <a:pt x="3" y="0"/>
                    </a:cubicBezTo>
                    <a:cubicBezTo>
                      <a:pt x="80" y="0"/>
                      <a:pt x="80" y="0"/>
                      <a:pt x="80" y="0"/>
                    </a:cubicBezTo>
                    <a:cubicBezTo>
                      <a:pt x="82" y="0"/>
                      <a:pt x="83" y="1"/>
                      <a:pt x="83" y="3"/>
                    </a:cubicBezTo>
                    <a:cubicBezTo>
                      <a:pt x="83" y="5"/>
                      <a:pt x="82" y="7"/>
                      <a:pt x="80" y="7"/>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5" name="Freeform 57"/>
              <p:cNvSpPr>
                <a:spLocks/>
              </p:cNvSpPr>
              <p:nvPr/>
            </p:nvSpPr>
            <p:spPr bwMode="auto">
              <a:xfrm>
                <a:off x="4916488" y="5173663"/>
                <a:ext cx="92075" cy="207963"/>
              </a:xfrm>
              <a:custGeom>
                <a:avLst/>
                <a:gdLst>
                  <a:gd name="T0" fmla="*/ 4 w 42"/>
                  <a:gd name="T1" fmla="*/ 94 h 94"/>
                  <a:gd name="T2" fmla="*/ 3 w 42"/>
                  <a:gd name="T3" fmla="*/ 94 h 94"/>
                  <a:gd name="T4" fmla="*/ 1 w 42"/>
                  <a:gd name="T5" fmla="*/ 90 h 94"/>
                  <a:gd name="T6" fmla="*/ 35 w 42"/>
                  <a:gd name="T7" fmla="*/ 2 h 94"/>
                  <a:gd name="T8" fmla="*/ 39 w 42"/>
                  <a:gd name="T9" fmla="*/ 1 h 94"/>
                  <a:gd name="T10" fmla="*/ 41 w 42"/>
                  <a:gd name="T11" fmla="*/ 5 h 94"/>
                  <a:gd name="T12" fmla="*/ 8 w 42"/>
                  <a:gd name="T13" fmla="*/ 92 h 94"/>
                  <a:gd name="T14" fmla="*/ 4 w 42"/>
                  <a:gd name="T15" fmla="*/ 94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4">
                    <a:moveTo>
                      <a:pt x="4" y="94"/>
                    </a:moveTo>
                    <a:cubicBezTo>
                      <a:pt x="4" y="94"/>
                      <a:pt x="3" y="94"/>
                      <a:pt x="3" y="94"/>
                    </a:cubicBezTo>
                    <a:cubicBezTo>
                      <a:pt x="1" y="93"/>
                      <a:pt x="0" y="91"/>
                      <a:pt x="1" y="90"/>
                    </a:cubicBezTo>
                    <a:cubicBezTo>
                      <a:pt x="35" y="2"/>
                      <a:pt x="35" y="2"/>
                      <a:pt x="35" y="2"/>
                    </a:cubicBezTo>
                    <a:cubicBezTo>
                      <a:pt x="36" y="1"/>
                      <a:pt x="38" y="0"/>
                      <a:pt x="39" y="1"/>
                    </a:cubicBezTo>
                    <a:cubicBezTo>
                      <a:pt x="41" y="1"/>
                      <a:pt x="42" y="3"/>
                      <a:pt x="41" y="5"/>
                    </a:cubicBezTo>
                    <a:cubicBezTo>
                      <a:pt x="8" y="92"/>
                      <a:pt x="8" y="92"/>
                      <a:pt x="8" y="92"/>
                    </a:cubicBezTo>
                    <a:cubicBezTo>
                      <a:pt x="7" y="93"/>
                      <a:pt x="6" y="94"/>
                      <a:pt x="4" y="94"/>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6" name="Freeform 58"/>
              <p:cNvSpPr>
                <a:spLocks/>
              </p:cNvSpPr>
              <p:nvPr/>
            </p:nvSpPr>
            <p:spPr bwMode="auto">
              <a:xfrm>
                <a:off x="4773613" y="5173663"/>
                <a:ext cx="92075" cy="207963"/>
              </a:xfrm>
              <a:custGeom>
                <a:avLst/>
                <a:gdLst>
                  <a:gd name="T0" fmla="*/ 37 w 41"/>
                  <a:gd name="T1" fmla="*/ 94 h 94"/>
                  <a:gd name="T2" fmla="*/ 34 w 41"/>
                  <a:gd name="T3" fmla="*/ 92 h 94"/>
                  <a:gd name="T4" fmla="*/ 0 w 41"/>
                  <a:gd name="T5" fmla="*/ 5 h 94"/>
                  <a:gd name="T6" fmla="*/ 2 w 41"/>
                  <a:gd name="T7" fmla="*/ 1 h 94"/>
                  <a:gd name="T8" fmla="*/ 7 w 41"/>
                  <a:gd name="T9" fmla="*/ 2 h 94"/>
                  <a:gd name="T10" fmla="*/ 40 w 41"/>
                  <a:gd name="T11" fmla="*/ 90 h 94"/>
                  <a:gd name="T12" fmla="*/ 38 w 41"/>
                  <a:gd name="T13" fmla="*/ 94 h 94"/>
                  <a:gd name="T14" fmla="*/ 37 w 41"/>
                  <a:gd name="T15" fmla="*/ 94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94">
                    <a:moveTo>
                      <a:pt x="37" y="94"/>
                    </a:moveTo>
                    <a:cubicBezTo>
                      <a:pt x="36" y="94"/>
                      <a:pt x="35" y="93"/>
                      <a:pt x="34" y="92"/>
                    </a:cubicBezTo>
                    <a:cubicBezTo>
                      <a:pt x="0" y="5"/>
                      <a:pt x="0" y="5"/>
                      <a:pt x="0" y="5"/>
                    </a:cubicBezTo>
                    <a:cubicBezTo>
                      <a:pt x="0" y="3"/>
                      <a:pt x="1" y="1"/>
                      <a:pt x="2" y="1"/>
                    </a:cubicBezTo>
                    <a:cubicBezTo>
                      <a:pt x="4" y="0"/>
                      <a:pt x="6" y="1"/>
                      <a:pt x="7" y="2"/>
                    </a:cubicBezTo>
                    <a:cubicBezTo>
                      <a:pt x="40" y="90"/>
                      <a:pt x="40" y="90"/>
                      <a:pt x="40" y="90"/>
                    </a:cubicBezTo>
                    <a:cubicBezTo>
                      <a:pt x="41" y="91"/>
                      <a:pt x="40" y="93"/>
                      <a:pt x="38" y="94"/>
                    </a:cubicBezTo>
                    <a:cubicBezTo>
                      <a:pt x="38" y="94"/>
                      <a:pt x="38" y="94"/>
                      <a:pt x="37" y="94"/>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7" name="Freeform 59"/>
              <p:cNvSpPr>
                <a:spLocks/>
              </p:cNvSpPr>
              <p:nvPr/>
            </p:nvSpPr>
            <p:spPr bwMode="auto">
              <a:xfrm>
                <a:off x="4806951" y="5157788"/>
                <a:ext cx="168275" cy="34925"/>
              </a:xfrm>
              <a:custGeom>
                <a:avLst/>
                <a:gdLst>
                  <a:gd name="T0" fmla="*/ 12 w 76"/>
                  <a:gd name="T1" fmla="*/ 15 h 16"/>
                  <a:gd name="T2" fmla="*/ 10 w 76"/>
                  <a:gd name="T3" fmla="*/ 14 h 16"/>
                  <a:gd name="T4" fmla="*/ 1 w 76"/>
                  <a:gd name="T5" fmla="*/ 6 h 16"/>
                  <a:gd name="T6" fmla="*/ 1 w 76"/>
                  <a:gd name="T7" fmla="*/ 1 h 16"/>
                  <a:gd name="T8" fmla="*/ 6 w 76"/>
                  <a:gd name="T9" fmla="*/ 1 h 16"/>
                  <a:gd name="T10" fmla="*/ 12 w 76"/>
                  <a:gd name="T11" fmla="*/ 7 h 16"/>
                  <a:gd name="T12" fmla="*/ 18 w 76"/>
                  <a:gd name="T13" fmla="*/ 1 h 16"/>
                  <a:gd name="T14" fmla="*/ 23 w 76"/>
                  <a:gd name="T15" fmla="*/ 1 h 16"/>
                  <a:gd name="T16" fmla="*/ 29 w 76"/>
                  <a:gd name="T17" fmla="*/ 7 h 16"/>
                  <a:gd name="T18" fmla="*/ 35 w 76"/>
                  <a:gd name="T19" fmla="*/ 1 h 16"/>
                  <a:gd name="T20" fmla="*/ 40 w 76"/>
                  <a:gd name="T21" fmla="*/ 1 h 16"/>
                  <a:gd name="T22" fmla="*/ 46 w 76"/>
                  <a:gd name="T23" fmla="*/ 7 h 16"/>
                  <a:gd name="T24" fmla="*/ 52 w 76"/>
                  <a:gd name="T25" fmla="*/ 1 h 16"/>
                  <a:gd name="T26" fmla="*/ 57 w 76"/>
                  <a:gd name="T27" fmla="*/ 1 h 16"/>
                  <a:gd name="T28" fmla="*/ 63 w 76"/>
                  <a:gd name="T29" fmla="*/ 7 h 16"/>
                  <a:gd name="T30" fmla="*/ 69 w 76"/>
                  <a:gd name="T31" fmla="*/ 1 h 16"/>
                  <a:gd name="T32" fmla="*/ 74 w 76"/>
                  <a:gd name="T33" fmla="*/ 1 h 16"/>
                  <a:gd name="T34" fmla="*/ 74 w 76"/>
                  <a:gd name="T35" fmla="*/ 6 h 16"/>
                  <a:gd name="T36" fmla="*/ 66 w 76"/>
                  <a:gd name="T37" fmla="*/ 14 h 16"/>
                  <a:gd name="T38" fmla="*/ 61 w 76"/>
                  <a:gd name="T39" fmla="*/ 14 h 16"/>
                  <a:gd name="T40" fmla="*/ 55 w 76"/>
                  <a:gd name="T41" fmla="*/ 8 h 16"/>
                  <a:gd name="T42" fmla="*/ 49 w 76"/>
                  <a:gd name="T43" fmla="*/ 14 h 16"/>
                  <a:gd name="T44" fmla="*/ 44 w 76"/>
                  <a:gd name="T45" fmla="*/ 14 h 16"/>
                  <a:gd name="T46" fmla="*/ 38 w 76"/>
                  <a:gd name="T47" fmla="*/ 8 h 16"/>
                  <a:gd name="T48" fmla="*/ 32 w 76"/>
                  <a:gd name="T49" fmla="*/ 14 h 16"/>
                  <a:gd name="T50" fmla="*/ 27 w 76"/>
                  <a:gd name="T51" fmla="*/ 14 h 16"/>
                  <a:gd name="T52" fmla="*/ 21 w 76"/>
                  <a:gd name="T53" fmla="*/ 8 h 16"/>
                  <a:gd name="T54" fmla="*/ 15 w 76"/>
                  <a:gd name="T55" fmla="*/ 14 h 16"/>
                  <a:gd name="T56" fmla="*/ 12 w 76"/>
                  <a:gd name="T5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16">
                    <a:moveTo>
                      <a:pt x="12" y="15"/>
                    </a:moveTo>
                    <a:cubicBezTo>
                      <a:pt x="11" y="15"/>
                      <a:pt x="10" y="15"/>
                      <a:pt x="10" y="14"/>
                    </a:cubicBezTo>
                    <a:cubicBezTo>
                      <a:pt x="1" y="6"/>
                      <a:pt x="1" y="6"/>
                      <a:pt x="1" y="6"/>
                    </a:cubicBezTo>
                    <a:cubicBezTo>
                      <a:pt x="0" y="5"/>
                      <a:pt x="0" y="2"/>
                      <a:pt x="1" y="1"/>
                    </a:cubicBezTo>
                    <a:cubicBezTo>
                      <a:pt x="3" y="0"/>
                      <a:pt x="5" y="0"/>
                      <a:pt x="6" y="1"/>
                    </a:cubicBezTo>
                    <a:cubicBezTo>
                      <a:pt x="12" y="7"/>
                      <a:pt x="12" y="7"/>
                      <a:pt x="12" y="7"/>
                    </a:cubicBezTo>
                    <a:cubicBezTo>
                      <a:pt x="18" y="1"/>
                      <a:pt x="18" y="1"/>
                      <a:pt x="18" y="1"/>
                    </a:cubicBezTo>
                    <a:cubicBezTo>
                      <a:pt x="20" y="0"/>
                      <a:pt x="22" y="0"/>
                      <a:pt x="23" y="1"/>
                    </a:cubicBezTo>
                    <a:cubicBezTo>
                      <a:pt x="29" y="7"/>
                      <a:pt x="29" y="7"/>
                      <a:pt x="29" y="7"/>
                    </a:cubicBezTo>
                    <a:cubicBezTo>
                      <a:pt x="35" y="1"/>
                      <a:pt x="35" y="1"/>
                      <a:pt x="35" y="1"/>
                    </a:cubicBezTo>
                    <a:cubicBezTo>
                      <a:pt x="37" y="0"/>
                      <a:pt x="39" y="0"/>
                      <a:pt x="40" y="1"/>
                    </a:cubicBezTo>
                    <a:cubicBezTo>
                      <a:pt x="46" y="7"/>
                      <a:pt x="46" y="7"/>
                      <a:pt x="46" y="7"/>
                    </a:cubicBezTo>
                    <a:cubicBezTo>
                      <a:pt x="52" y="1"/>
                      <a:pt x="52" y="1"/>
                      <a:pt x="52" y="1"/>
                    </a:cubicBezTo>
                    <a:cubicBezTo>
                      <a:pt x="54" y="0"/>
                      <a:pt x="56" y="0"/>
                      <a:pt x="57" y="1"/>
                    </a:cubicBezTo>
                    <a:cubicBezTo>
                      <a:pt x="63" y="7"/>
                      <a:pt x="63" y="7"/>
                      <a:pt x="63" y="7"/>
                    </a:cubicBezTo>
                    <a:cubicBezTo>
                      <a:pt x="69" y="1"/>
                      <a:pt x="69" y="1"/>
                      <a:pt x="69" y="1"/>
                    </a:cubicBezTo>
                    <a:cubicBezTo>
                      <a:pt x="71" y="0"/>
                      <a:pt x="73" y="0"/>
                      <a:pt x="74" y="1"/>
                    </a:cubicBezTo>
                    <a:cubicBezTo>
                      <a:pt x="76" y="2"/>
                      <a:pt x="76" y="5"/>
                      <a:pt x="74" y="6"/>
                    </a:cubicBezTo>
                    <a:cubicBezTo>
                      <a:pt x="66" y="14"/>
                      <a:pt x="66" y="14"/>
                      <a:pt x="66" y="14"/>
                    </a:cubicBezTo>
                    <a:cubicBezTo>
                      <a:pt x="64" y="16"/>
                      <a:pt x="62" y="16"/>
                      <a:pt x="61" y="14"/>
                    </a:cubicBezTo>
                    <a:cubicBezTo>
                      <a:pt x="55" y="8"/>
                      <a:pt x="55" y="8"/>
                      <a:pt x="55" y="8"/>
                    </a:cubicBezTo>
                    <a:cubicBezTo>
                      <a:pt x="49" y="14"/>
                      <a:pt x="49" y="14"/>
                      <a:pt x="49" y="14"/>
                    </a:cubicBezTo>
                    <a:cubicBezTo>
                      <a:pt x="47" y="16"/>
                      <a:pt x="45" y="16"/>
                      <a:pt x="44" y="14"/>
                    </a:cubicBezTo>
                    <a:cubicBezTo>
                      <a:pt x="38" y="8"/>
                      <a:pt x="38" y="8"/>
                      <a:pt x="38" y="8"/>
                    </a:cubicBezTo>
                    <a:cubicBezTo>
                      <a:pt x="32" y="14"/>
                      <a:pt x="32" y="14"/>
                      <a:pt x="32" y="14"/>
                    </a:cubicBezTo>
                    <a:cubicBezTo>
                      <a:pt x="30" y="16"/>
                      <a:pt x="28" y="16"/>
                      <a:pt x="27" y="14"/>
                    </a:cubicBezTo>
                    <a:cubicBezTo>
                      <a:pt x="21" y="8"/>
                      <a:pt x="21" y="8"/>
                      <a:pt x="21" y="8"/>
                    </a:cubicBezTo>
                    <a:cubicBezTo>
                      <a:pt x="15" y="14"/>
                      <a:pt x="15" y="14"/>
                      <a:pt x="15" y="14"/>
                    </a:cubicBezTo>
                    <a:cubicBezTo>
                      <a:pt x="14" y="15"/>
                      <a:pt x="13" y="15"/>
                      <a:pt x="12" y="15"/>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8" name="Line 60"/>
              <p:cNvSpPr>
                <a:spLocks noChangeShapeType="1"/>
              </p:cNvSpPr>
              <p:nvPr/>
            </p:nvSpPr>
            <p:spPr bwMode="auto">
              <a:xfrm>
                <a:off x="6108701" y="3473450"/>
                <a:ext cx="0" cy="3384550"/>
              </a:xfrm>
              <a:prstGeom prst="line">
                <a:avLst/>
              </a:prstGeom>
              <a:noFill/>
              <a:ln w="106363" cap="flat">
                <a:solidFill>
                  <a:schemeClr val="accent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39" name="Freeform 61"/>
              <p:cNvSpPr>
                <a:spLocks/>
              </p:cNvSpPr>
              <p:nvPr/>
            </p:nvSpPr>
            <p:spPr bwMode="auto">
              <a:xfrm>
                <a:off x="5851526" y="3351213"/>
                <a:ext cx="511175" cy="68263"/>
              </a:xfrm>
              <a:custGeom>
                <a:avLst/>
                <a:gdLst>
                  <a:gd name="T0" fmla="*/ 216 w 231"/>
                  <a:gd name="T1" fmla="*/ 31 h 31"/>
                  <a:gd name="T2" fmla="*/ 15 w 231"/>
                  <a:gd name="T3" fmla="*/ 31 h 31"/>
                  <a:gd name="T4" fmla="*/ 0 w 231"/>
                  <a:gd name="T5" fmla="*/ 16 h 31"/>
                  <a:gd name="T6" fmla="*/ 0 w 231"/>
                  <a:gd name="T7" fmla="*/ 16 h 31"/>
                  <a:gd name="T8" fmla="*/ 15 w 231"/>
                  <a:gd name="T9" fmla="*/ 0 h 31"/>
                  <a:gd name="T10" fmla="*/ 216 w 231"/>
                  <a:gd name="T11" fmla="*/ 0 h 31"/>
                  <a:gd name="T12" fmla="*/ 231 w 231"/>
                  <a:gd name="T13" fmla="*/ 16 h 31"/>
                  <a:gd name="T14" fmla="*/ 231 w 231"/>
                  <a:gd name="T15" fmla="*/ 16 h 31"/>
                  <a:gd name="T16" fmla="*/ 216 w 231"/>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1">
                    <a:moveTo>
                      <a:pt x="216" y="31"/>
                    </a:moveTo>
                    <a:cubicBezTo>
                      <a:pt x="15" y="31"/>
                      <a:pt x="15" y="31"/>
                      <a:pt x="15" y="31"/>
                    </a:cubicBezTo>
                    <a:cubicBezTo>
                      <a:pt x="7" y="31"/>
                      <a:pt x="0" y="24"/>
                      <a:pt x="0" y="16"/>
                    </a:cubicBezTo>
                    <a:cubicBezTo>
                      <a:pt x="0" y="16"/>
                      <a:pt x="0" y="16"/>
                      <a:pt x="0" y="16"/>
                    </a:cubicBezTo>
                    <a:cubicBezTo>
                      <a:pt x="0" y="7"/>
                      <a:pt x="7" y="0"/>
                      <a:pt x="15" y="0"/>
                    </a:cubicBezTo>
                    <a:cubicBezTo>
                      <a:pt x="216" y="0"/>
                      <a:pt x="216" y="0"/>
                      <a:pt x="216" y="0"/>
                    </a:cubicBezTo>
                    <a:cubicBezTo>
                      <a:pt x="224" y="0"/>
                      <a:pt x="231" y="7"/>
                      <a:pt x="231" y="16"/>
                    </a:cubicBezTo>
                    <a:cubicBezTo>
                      <a:pt x="231" y="16"/>
                      <a:pt x="231" y="16"/>
                      <a:pt x="231" y="16"/>
                    </a:cubicBezTo>
                    <a:cubicBezTo>
                      <a:pt x="231" y="24"/>
                      <a:pt x="224" y="31"/>
                      <a:pt x="216"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0" name="Freeform 62"/>
              <p:cNvSpPr>
                <a:spLocks/>
              </p:cNvSpPr>
              <p:nvPr/>
            </p:nvSpPr>
            <p:spPr bwMode="auto">
              <a:xfrm>
                <a:off x="5937251" y="3446463"/>
                <a:ext cx="339725" cy="68263"/>
              </a:xfrm>
              <a:custGeom>
                <a:avLst/>
                <a:gdLst>
                  <a:gd name="T0" fmla="*/ 141 w 153"/>
                  <a:gd name="T1" fmla="*/ 31 h 31"/>
                  <a:gd name="T2" fmla="*/ 12 w 153"/>
                  <a:gd name="T3" fmla="*/ 31 h 31"/>
                  <a:gd name="T4" fmla="*/ 0 w 153"/>
                  <a:gd name="T5" fmla="*/ 18 h 31"/>
                  <a:gd name="T6" fmla="*/ 0 w 153"/>
                  <a:gd name="T7" fmla="*/ 13 h 31"/>
                  <a:gd name="T8" fmla="*/ 12 w 153"/>
                  <a:gd name="T9" fmla="*/ 0 h 31"/>
                  <a:gd name="T10" fmla="*/ 141 w 153"/>
                  <a:gd name="T11" fmla="*/ 0 h 31"/>
                  <a:gd name="T12" fmla="*/ 153 w 153"/>
                  <a:gd name="T13" fmla="*/ 13 h 31"/>
                  <a:gd name="T14" fmla="*/ 153 w 153"/>
                  <a:gd name="T15" fmla="*/ 18 h 31"/>
                  <a:gd name="T16" fmla="*/ 141 w 15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31">
                    <a:moveTo>
                      <a:pt x="141" y="31"/>
                    </a:moveTo>
                    <a:cubicBezTo>
                      <a:pt x="12" y="31"/>
                      <a:pt x="12" y="31"/>
                      <a:pt x="12" y="31"/>
                    </a:cubicBezTo>
                    <a:cubicBezTo>
                      <a:pt x="5" y="31"/>
                      <a:pt x="0" y="25"/>
                      <a:pt x="0" y="18"/>
                    </a:cubicBezTo>
                    <a:cubicBezTo>
                      <a:pt x="0" y="13"/>
                      <a:pt x="0" y="13"/>
                      <a:pt x="0" y="13"/>
                    </a:cubicBezTo>
                    <a:cubicBezTo>
                      <a:pt x="0" y="6"/>
                      <a:pt x="5" y="0"/>
                      <a:pt x="12" y="0"/>
                    </a:cubicBezTo>
                    <a:cubicBezTo>
                      <a:pt x="141" y="0"/>
                      <a:pt x="141" y="0"/>
                      <a:pt x="141" y="0"/>
                    </a:cubicBezTo>
                    <a:cubicBezTo>
                      <a:pt x="148" y="0"/>
                      <a:pt x="153" y="6"/>
                      <a:pt x="153" y="13"/>
                    </a:cubicBezTo>
                    <a:cubicBezTo>
                      <a:pt x="153" y="18"/>
                      <a:pt x="153" y="18"/>
                      <a:pt x="153" y="18"/>
                    </a:cubicBezTo>
                    <a:cubicBezTo>
                      <a:pt x="153" y="25"/>
                      <a:pt x="148" y="31"/>
                      <a:pt x="141"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1" name="Freeform 63"/>
              <p:cNvSpPr>
                <a:spLocks/>
              </p:cNvSpPr>
              <p:nvPr/>
            </p:nvSpPr>
            <p:spPr bwMode="auto">
              <a:xfrm>
                <a:off x="5851526" y="3259138"/>
                <a:ext cx="511175" cy="66675"/>
              </a:xfrm>
              <a:custGeom>
                <a:avLst/>
                <a:gdLst>
                  <a:gd name="T0" fmla="*/ 216 w 231"/>
                  <a:gd name="T1" fmla="*/ 30 h 30"/>
                  <a:gd name="T2" fmla="*/ 15 w 231"/>
                  <a:gd name="T3" fmla="*/ 30 h 30"/>
                  <a:gd name="T4" fmla="*/ 0 w 231"/>
                  <a:gd name="T5" fmla="*/ 15 h 30"/>
                  <a:gd name="T6" fmla="*/ 0 w 231"/>
                  <a:gd name="T7" fmla="*/ 15 h 30"/>
                  <a:gd name="T8" fmla="*/ 15 w 231"/>
                  <a:gd name="T9" fmla="*/ 0 h 30"/>
                  <a:gd name="T10" fmla="*/ 216 w 231"/>
                  <a:gd name="T11" fmla="*/ 0 h 30"/>
                  <a:gd name="T12" fmla="*/ 231 w 231"/>
                  <a:gd name="T13" fmla="*/ 15 h 30"/>
                  <a:gd name="T14" fmla="*/ 231 w 231"/>
                  <a:gd name="T15" fmla="*/ 15 h 30"/>
                  <a:gd name="T16" fmla="*/ 216 w 23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0">
                    <a:moveTo>
                      <a:pt x="216" y="30"/>
                    </a:moveTo>
                    <a:cubicBezTo>
                      <a:pt x="15" y="30"/>
                      <a:pt x="15" y="30"/>
                      <a:pt x="15" y="30"/>
                    </a:cubicBezTo>
                    <a:cubicBezTo>
                      <a:pt x="7" y="30"/>
                      <a:pt x="0" y="23"/>
                      <a:pt x="0" y="15"/>
                    </a:cubicBezTo>
                    <a:cubicBezTo>
                      <a:pt x="0" y="15"/>
                      <a:pt x="0" y="15"/>
                      <a:pt x="0" y="15"/>
                    </a:cubicBezTo>
                    <a:cubicBezTo>
                      <a:pt x="0" y="7"/>
                      <a:pt x="7" y="0"/>
                      <a:pt x="15" y="0"/>
                    </a:cubicBezTo>
                    <a:cubicBezTo>
                      <a:pt x="216" y="0"/>
                      <a:pt x="216" y="0"/>
                      <a:pt x="216" y="0"/>
                    </a:cubicBezTo>
                    <a:cubicBezTo>
                      <a:pt x="224" y="0"/>
                      <a:pt x="231" y="7"/>
                      <a:pt x="231" y="15"/>
                    </a:cubicBezTo>
                    <a:cubicBezTo>
                      <a:pt x="231" y="15"/>
                      <a:pt x="231" y="15"/>
                      <a:pt x="231" y="15"/>
                    </a:cubicBezTo>
                    <a:cubicBezTo>
                      <a:pt x="231" y="23"/>
                      <a:pt x="224" y="30"/>
                      <a:pt x="216" y="3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2" name="Freeform 64"/>
              <p:cNvSpPr>
                <a:spLocks noEditPoints="1"/>
              </p:cNvSpPr>
              <p:nvPr/>
            </p:nvSpPr>
            <p:spPr bwMode="auto">
              <a:xfrm>
                <a:off x="5514976" y="1682750"/>
                <a:ext cx="1184275" cy="1549400"/>
              </a:xfrm>
              <a:custGeom>
                <a:avLst/>
                <a:gdLst>
                  <a:gd name="T0" fmla="*/ 382 w 535"/>
                  <a:gd name="T1" fmla="*/ 669 h 700"/>
                  <a:gd name="T2" fmla="*/ 379 w 535"/>
                  <a:gd name="T3" fmla="*/ 669 h 700"/>
                  <a:gd name="T4" fmla="*/ 535 w 535"/>
                  <a:gd name="T5" fmla="*/ 248 h 700"/>
                  <a:gd name="T6" fmla="*/ 268 w 535"/>
                  <a:gd name="T7" fmla="*/ 0 h 700"/>
                  <a:gd name="T8" fmla="*/ 0 w 535"/>
                  <a:gd name="T9" fmla="*/ 248 h 700"/>
                  <a:gd name="T10" fmla="*/ 156 w 535"/>
                  <a:gd name="T11" fmla="*/ 669 h 700"/>
                  <a:gd name="T12" fmla="*/ 154 w 535"/>
                  <a:gd name="T13" fmla="*/ 669 h 700"/>
                  <a:gd name="T14" fmla="*/ 136 w 535"/>
                  <a:gd name="T15" fmla="*/ 684 h 700"/>
                  <a:gd name="T16" fmla="*/ 154 w 535"/>
                  <a:gd name="T17" fmla="*/ 700 h 700"/>
                  <a:gd name="T18" fmla="*/ 382 w 535"/>
                  <a:gd name="T19" fmla="*/ 700 h 700"/>
                  <a:gd name="T20" fmla="*/ 399 w 535"/>
                  <a:gd name="T21" fmla="*/ 684 h 700"/>
                  <a:gd name="T22" fmla="*/ 382 w 535"/>
                  <a:gd name="T23" fmla="*/ 669 h 700"/>
                  <a:gd name="T24" fmla="*/ 254 w 535"/>
                  <a:gd name="T25" fmla="*/ 656 h 700"/>
                  <a:gd name="T26" fmla="*/ 245 w 535"/>
                  <a:gd name="T27" fmla="*/ 665 h 700"/>
                  <a:gd name="T28" fmla="*/ 235 w 535"/>
                  <a:gd name="T29" fmla="*/ 656 h 700"/>
                  <a:gd name="T30" fmla="*/ 235 w 535"/>
                  <a:gd name="T31" fmla="*/ 556 h 700"/>
                  <a:gd name="T32" fmla="*/ 180 w 535"/>
                  <a:gd name="T33" fmla="*/ 467 h 700"/>
                  <a:gd name="T34" fmla="*/ 183 w 535"/>
                  <a:gd name="T35" fmla="*/ 454 h 700"/>
                  <a:gd name="T36" fmla="*/ 196 w 535"/>
                  <a:gd name="T37" fmla="*/ 457 h 700"/>
                  <a:gd name="T38" fmla="*/ 252 w 535"/>
                  <a:gd name="T39" fmla="*/ 548 h 700"/>
                  <a:gd name="T40" fmla="*/ 254 w 535"/>
                  <a:gd name="T41" fmla="*/ 553 h 700"/>
                  <a:gd name="T42" fmla="*/ 254 w 535"/>
                  <a:gd name="T43" fmla="*/ 656 h 700"/>
                  <a:gd name="T44" fmla="*/ 355 w 535"/>
                  <a:gd name="T45" fmla="*/ 467 h 700"/>
                  <a:gd name="T46" fmla="*/ 300 w 535"/>
                  <a:gd name="T47" fmla="*/ 556 h 700"/>
                  <a:gd name="T48" fmla="*/ 300 w 535"/>
                  <a:gd name="T49" fmla="*/ 656 h 700"/>
                  <a:gd name="T50" fmla="*/ 291 w 535"/>
                  <a:gd name="T51" fmla="*/ 665 h 700"/>
                  <a:gd name="T52" fmla="*/ 281 w 535"/>
                  <a:gd name="T53" fmla="*/ 656 h 700"/>
                  <a:gd name="T54" fmla="*/ 281 w 535"/>
                  <a:gd name="T55" fmla="*/ 553 h 700"/>
                  <a:gd name="T56" fmla="*/ 283 w 535"/>
                  <a:gd name="T57" fmla="*/ 548 h 700"/>
                  <a:gd name="T58" fmla="*/ 340 w 535"/>
                  <a:gd name="T59" fmla="*/ 457 h 700"/>
                  <a:gd name="T60" fmla="*/ 353 w 535"/>
                  <a:gd name="T61" fmla="*/ 454 h 700"/>
                  <a:gd name="T62" fmla="*/ 355 w 535"/>
                  <a:gd name="T63" fmla="*/ 467 h 700"/>
                  <a:gd name="T64" fmla="*/ 348 w 535"/>
                  <a:gd name="T65" fmla="*/ 426 h 700"/>
                  <a:gd name="T66" fmla="*/ 188 w 535"/>
                  <a:gd name="T67" fmla="*/ 426 h 700"/>
                  <a:gd name="T68" fmla="*/ 178 w 535"/>
                  <a:gd name="T69" fmla="*/ 417 h 700"/>
                  <a:gd name="T70" fmla="*/ 188 w 535"/>
                  <a:gd name="T71" fmla="*/ 407 h 700"/>
                  <a:gd name="T72" fmla="*/ 348 w 535"/>
                  <a:gd name="T73" fmla="*/ 407 h 700"/>
                  <a:gd name="T74" fmla="*/ 357 w 535"/>
                  <a:gd name="T75" fmla="*/ 417 h 700"/>
                  <a:gd name="T76" fmla="*/ 348 w 535"/>
                  <a:gd name="T77" fmla="*/ 426 h 700"/>
                  <a:gd name="T78" fmla="*/ 348 w 535"/>
                  <a:gd name="T79" fmla="*/ 385 h 700"/>
                  <a:gd name="T80" fmla="*/ 188 w 535"/>
                  <a:gd name="T81" fmla="*/ 385 h 700"/>
                  <a:gd name="T82" fmla="*/ 178 w 535"/>
                  <a:gd name="T83" fmla="*/ 375 h 700"/>
                  <a:gd name="T84" fmla="*/ 188 w 535"/>
                  <a:gd name="T85" fmla="*/ 366 h 700"/>
                  <a:gd name="T86" fmla="*/ 348 w 535"/>
                  <a:gd name="T87" fmla="*/ 366 h 700"/>
                  <a:gd name="T88" fmla="*/ 357 w 535"/>
                  <a:gd name="T89" fmla="*/ 375 h 700"/>
                  <a:gd name="T90" fmla="*/ 348 w 535"/>
                  <a:gd name="T91" fmla="*/ 385 h 700"/>
                  <a:gd name="T92" fmla="*/ 348 w 535"/>
                  <a:gd name="T93" fmla="*/ 344 h 700"/>
                  <a:gd name="T94" fmla="*/ 188 w 535"/>
                  <a:gd name="T95" fmla="*/ 344 h 700"/>
                  <a:gd name="T96" fmla="*/ 178 w 535"/>
                  <a:gd name="T97" fmla="*/ 334 h 700"/>
                  <a:gd name="T98" fmla="*/ 188 w 535"/>
                  <a:gd name="T99" fmla="*/ 325 h 700"/>
                  <a:gd name="T100" fmla="*/ 348 w 535"/>
                  <a:gd name="T101" fmla="*/ 325 h 700"/>
                  <a:gd name="T102" fmla="*/ 357 w 535"/>
                  <a:gd name="T103" fmla="*/ 334 h 700"/>
                  <a:gd name="T104" fmla="*/ 348 w 535"/>
                  <a:gd name="T105" fmla="*/ 344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5" h="700">
                    <a:moveTo>
                      <a:pt x="382" y="669"/>
                    </a:moveTo>
                    <a:cubicBezTo>
                      <a:pt x="379" y="669"/>
                      <a:pt x="379" y="669"/>
                      <a:pt x="379" y="669"/>
                    </a:cubicBezTo>
                    <a:cubicBezTo>
                      <a:pt x="379" y="506"/>
                      <a:pt x="535" y="405"/>
                      <a:pt x="535" y="248"/>
                    </a:cubicBezTo>
                    <a:cubicBezTo>
                      <a:pt x="535" y="137"/>
                      <a:pt x="426" y="0"/>
                      <a:pt x="268" y="0"/>
                    </a:cubicBezTo>
                    <a:cubicBezTo>
                      <a:pt x="88" y="0"/>
                      <a:pt x="0" y="137"/>
                      <a:pt x="0" y="248"/>
                    </a:cubicBezTo>
                    <a:cubicBezTo>
                      <a:pt x="0" y="405"/>
                      <a:pt x="156" y="506"/>
                      <a:pt x="156" y="669"/>
                    </a:cubicBezTo>
                    <a:cubicBezTo>
                      <a:pt x="154" y="669"/>
                      <a:pt x="154" y="669"/>
                      <a:pt x="154" y="669"/>
                    </a:cubicBezTo>
                    <a:cubicBezTo>
                      <a:pt x="144" y="669"/>
                      <a:pt x="136" y="676"/>
                      <a:pt x="136" y="684"/>
                    </a:cubicBezTo>
                    <a:cubicBezTo>
                      <a:pt x="136" y="693"/>
                      <a:pt x="144" y="700"/>
                      <a:pt x="154" y="700"/>
                    </a:cubicBezTo>
                    <a:cubicBezTo>
                      <a:pt x="382" y="700"/>
                      <a:pt x="382" y="700"/>
                      <a:pt x="382" y="700"/>
                    </a:cubicBezTo>
                    <a:cubicBezTo>
                      <a:pt x="391" y="700"/>
                      <a:pt x="399" y="693"/>
                      <a:pt x="399" y="684"/>
                    </a:cubicBezTo>
                    <a:cubicBezTo>
                      <a:pt x="399" y="676"/>
                      <a:pt x="391" y="669"/>
                      <a:pt x="382" y="669"/>
                    </a:cubicBezTo>
                    <a:close/>
                    <a:moveTo>
                      <a:pt x="254" y="656"/>
                    </a:moveTo>
                    <a:cubicBezTo>
                      <a:pt x="254" y="661"/>
                      <a:pt x="250" y="665"/>
                      <a:pt x="245" y="665"/>
                    </a:cubicBezTo>
                    <a:cubicBezTo>
                      <a:pt x="239" y="665"/>
                      <a:pt x="235" y="661"/>
                      <a:pt x="235" y="656"/>
                    </a:cubicBezTo>
                    <a:cubicBezTo>
                      <a:pt x="235" y="556"/>
                      <a:pt x="235" y="556"/>
                      <a:pt x="235" y="556"/>
                    </a:cubicBezTo>
                    <a:cubicBezTo>
                      <a:pt x="180" y="467"/>
                      <a:pt x="180" y="467"/>
                      <a:pt x="180" y="467"/>
                    </a:cubicBezTo>
                    <a:cubicBezTo>
                      <a:pt x="177" y="463"/>
                      <a:pt x="178" y="457"/>
                      <a:pt x="183" y="454"/>
                    </a:cubicBezTo>
                    <a:cubicBezTo>
                      <a:pt x="187" y="452"/>
                      <a:pt x="193" y="453"/>
                      <a:pt x="196" y="457"/>
                    </a:cubicBezTo>
                    <a:cubicBezTo>
                      <a:pt x="252" y="548"/>
                      <a:pt x="252" y="548"/>
                      <a:pt x="252" y="548"/>
                    </a:cubicBezTo>
                    <a:cubicBezTo>
                      <a:pt x="253" y="549"/>
                      <a:pt x="254" y="551"/>
                      <a:pt x="254" y="553"/>
                    </a:cubicBezTo>
                    <a:lnTo>
                      <a:pt x="254" y="656"/>
                    </a:lnTo>
                    <a:close/>
                    <a:moveTo>
                      <a:pt x="355" y="467"/>
                    </a:moveTo>
                    <a:cubicBezTo>
                      <a:pt x="300" y="556"/>
                      <a:pt x="300" y="556"/>
                      <a:pt x="300" y="556"/>
                    </a:cubicBezTo>
                    <a:cubicBezTo>
                      <a:pt x="300" y="656"/>
                      <a:pt x="300" y="656"/>
                      <a:pt x="300" y="656"/>
                    </a:cubicBezTo>
                    <a:cubicBezTo>
                      <a:pt x="300" y="661"/>
                      <a:pt x="296" y="665"/>
                      <a:pt x="291" y="665"/>
                    </a:cubicBezTo>
                    <a:cubicBezTo>
                      <a:pt x="286" y="665"/>
                      <a:pt x="281" y="661"/>
                      <a:pt x="281" y="656"/>
                    </a:cubicBezTo>
                    <a:cubicBezTo>
                      <a:pt x="281" y="553"/>
                      <a:pt x="281" y="553"/>
                      <a:pt x="281" y="553"/>
                    </a:cubicBezTo>
                    <a:cubicBezTo>
                      <a:pt x="281" y="551"/>
                      <a:pt x="282" y="549"/>
                      <a:pt x="283" y="548"/>
                    </a:cubicBezTo>
                    <a:cubicBezTo>
                      <a:pt x="340" y="457"/>
                      <a:pt x="340" y="457"/>
                      <a:pt x="340" y="457"/>
                    </a:cubicBezTo>
                    <a:cubicBezTo>
                      <a:pt x="342" y="453"/>
                      <a:pt x="348" y="452"/>
                      <a:pt x="353" y="454"/>
                    </a:cubicBezTo>
                    <a:cubicBezTo>
                      <a:pt x="357" y="457"/>
                      <a:pt x="358" y="463"/>
                      <a:pt x="355" y="467"/>
                    </a:cubicBezTo>
                    <a:close/>
                    <a:moveTo>
                      <a:pt x="348" y="426"/>
                    </a:moveTo>
                    <a:cubicBezTo>
                      <a:pt x="188" y="426"/>
                      <a:pt x="188" y="426"/>
                      <a:pt x="188" y="426"/>
                    </a:cubicBezTo>
                    <a:cubicBezTo>
                      <a:pt x="183" y="426"/>
                      <a:pt x="178" y="422"/>
                      <a:pt x="178" y="417"/>
                    </a:cubicBezTo>
                    <a:cubicBezTo>
                      <a:pt x="178" y="411"/>
                      <a:pt x="183" y="407"/>
                      <a:pt x="188" y="407"/>
                    </a:cubicBezTo>
                    <a:cubicBezTo>
                      <a:pt x="348" y="407"/>
                      <a:pt x="348" y="407"/>
                      <a:pt x="348" y="407"/>
                    </a:cubicBezTo>
                    <a:cubicBezTo>
                      <a:pt x="353" y="407"/>
                      <a:pt x="357" y="411"/>
                      <a:pt x="357" y="417"/>
                    </a:cubicBezTo>
                    <a:cubicBezTo>
                      <a:pt x="357" y="422"/>
                      <a:pt x="353" y="426"/>
                      <a:pt x="348" y="426"/>
                    </a:cubicBezTo>
                    <a:close/>
                    <a:moveTo>
                      <a:pt x="348" y="385"/>
                    </a:moveTo>
                    <a:cubicBezTo>
                      <a:pt x="188" y="385"/>
                      <a:pt x="188" y="385"/>
                      <a:pt x="188" y="385"/>
                    </a:cubicBezTo>
                    <a:cubicBezTo>
                      <a:pt x="183" y="385"/>
                      <a:pt x="178" y="381"/>
                      <a:pt x="178" y="375"/>
                    </a:cubicBezTo>
                    <a:cubicBezTo>
                      <a:pt x="178" y="370"/>
                      <a:pt x="183" y="366"/>
                      <a:pt x="188" y="366"/>
                    </a:cubicBezTo>
                    <a:cubicBezTo>
                      <a:pt x="348" y="366"/>
                      <a:pt x="348" y="366"/>
                      <a:pt x="348" y="366"/>
                    </a:cubicBezTo>
                    <a:cubicBezTo>
                      <a:pt x="353" y="366"/>
                      <a:pt x="357" y="370"/>
                      <a:pt x="357" y="375"/>
                    </a:cubicBezTo>
                    <a:cubicBezTo>
                      <a:pt x="357" y="381"/>
                      <a:pt x="353" y="385"/>
                      <a:pt x="348" y="385"/>
                    </a:cubicBezTo>
                    <a:close/>
                    <a:moveTo>
                      <a:pt x="348" y="344"/>
                    </a:moveTo>
                    <a:cubicBezTo>
                      <a:pt x="188" y="344"/>
                      <a:pt x="188" y="344"/>
                      <a:pt x="188" y="344"/>
                    </a:cubicBezTo>
                    <a:cubicBezTo>
                      <a:pt x="183" y="344"/>
                      <a:pt x="178" y="339"/>
                      <a:pt x="178" y="334"/>
                    </a:cubicBezTo>
                    <a:cubicBezTo>
                      <a:pt x="178" y="329"/>
                      <a:pt x="183" y="325"/>
                      <a:pt x="188" y="325"/>
                    </a:cubicBezTo>
                    <a:cubicBezTo>
                      <a:pt x="348" y="325"/>
                      <a:pt x="348" y="325"/>
                      <a:pt x="348" y="325"/>
                    </a:cubicBezTo>
                    <a:cubicBezTo>
                      <a:pt x="353" y="325"/>
                      <a:pt x="357" y="329"/>
                      <a:pt x="357" y="334"/>
                    </a:cubicBezTo>
                    <a:cubicBezTo>
                      <a:pt x="357" y="339"/>
                      <a:pt x="353" y="344"/>
                      <a:pt x="348" y="3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3" name="Freeform 65"/>
              <p:cNvSpPr>
                <a:spLocks/>
              </p:cNvSpPr>
              <p:nvPr/>
            </p:nvSpPr>
            <p:spPr bwMode="auto">
              <a:xfrm>
                <a:off x="6061076" y="1241425"/>
                <a:ext cx="69850" cy="1023938"/>
              </a:xfrm>
              <a:custGeom>
                <a:avLst/>
                <a:gdLst>
                  <a:gd name="T0" fmla="*/ 31 w 31"/>
                  <a:gd name="T1" fmla="*/ 17 h 462"/>
                  <a:gd name="T2" fmla="*/ 21 w 31"/>
                  <a:gd name="T3" fmla="*/ 462 h 462"/>
                  <a:gd name="T4" fmla="*/ 0 w 31"/>
                  <a:gd name="T5" fmla="*/ 17 h 462"/>
                  <a:gd name="T6" fmla="*/ 15 w 31"/>
                  <a:gd name="T7" fmla="*/ 1 h 462"/>
                  <a:gd name="T8" fmla="*/ 31 w 31"/>
                  <a:gd name="T9" fmla="*/ 16 h 462"/>
                  <a:gd name="T10" fmla="*/ 31 w 31"/>
                  <a:gd name="T11" fmla="*/ 17 h 462"/>
                </a:gdLst>
                <a:ahLst/>
                <a:cxnLst>
                  <a:cxn ang="0">
                    <a:pos x="T0" y="T1"/>
                  </a:cxn>
                  <a:cxn ang="0">
                    <a:pos x="T2" y="T3"/>
                  </a:cxn>
                  <a:cxn ang="0">
                    <a:pos x="T4" y="T5"/>
                  </a:cxn>
                  <a:cxn ang="0">
                    <a:pos x="T6" y="T7"/>
                  </a:cxn>
                  <a:cxn ang="0">
                    <a:pos x="T8" y="T9"/>
                  </a:cxn>
                  <a:cxn ang="0">
                    <a:pos x="T10" y="T11"/>
                  </a:cxn>
                </a:cxnLst>
                <a:rect l="0" t="0" r="r" b="b"/>
                <a:pathLst>
                  <a:path w="31" h="462">
                    <a:moveTo>
                      <a:pt x="31" y="17"/>
                    </a:moveTo>
                    <a:cubicBezTo>
                      <a:pt x="21" y="462"/>
                      <a:pt x="21" y="462"/>
                      <a:pt x="21" y="462"/>
                    </a:cubicBezTo>
                    <a:cubicBezTo>
                      <a:pt x="0" y="17"/>
                      <a:pt x="0" y="17"/>
                      <a:pt x="0" y="17"/>
                    </a:cubicBezTo>
                    <a:cubicBezTo>
                      <a:pt x="0" y="9"/>
                      <a:pt x="6" y="1"/>
                      <a:pt x="15" y="1"/>
                    </a:cubicBezTo>
                    <a:cubicBezTo>
                      <a:pt x="24" y="0"/>
                      <a:pt x="31" y="7"/>
                      <a:pt x="31" y="16"/>
                    </a:cubicBezTo>
                    <a:cubicBezTo>
                      <a:pt x="31" y="16"/>
                      <a:pt x="31" y="16"/>
                      <a:pt x="31"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4" name="Freeform 66"/>
              <p:cNvSpPr>
                <a:spLocks/>
              </p:cNvSpPr>
              <p:nvPr/>
            </p:nvSpPr>
            <p:spPr bwMode="auto">
              <a:xfrm>
                <a:off x="5719763" y="1301750"/>
                <a:ext cx="388938" cy="963613"/>
              </a:xfrm>
              <a:custGeom>
                <a:avLst/>
                <a:gdLst>
                  <a:gd name="T0" fmla="*/ 32 w 175"/>
                  <a:gd name="T1" fmla="*/ 13 h 435"/>
                  <a:gd name="T2" fmla="*/ 175 w 175"/>
                  <a:gd name="T3" fmla="*/ 435 h 435"/>
                  <a:gd name="T4" fmla="*/ 3 w 175"/>
                  <a:gd name="T5" fmla="*/ 24 h 435"/>
                  <a:gd name="T6" fmla="*/ 11 w 175"/>
                  <a:gd name="T7" fmla="*/ 4 h 435"/>
                  <a:gd name="T8" fmla="*/ 32 w 175"/>
                  <a:gd name="T9" fmla="*/ 12 h 435"/>
                  <a:gd name="T10" fmla="*/ 32 w 175"/>
                  <a:gd name="T11" fmla="*/ 13 h 435"/>
                </a:gdLst>
                <a:ahLst/>
                <a:cxnLst>
                  <a:cxn ang="0">
                    <a:pos x="T0" y="T1"/>
                  </a:cxn>
                  <a:cxn ang="0">
                    <a:pos x="T2" y="T3"/>
                  </a:cxn>
                  <a:cxn ang="0">
                    <a:pos x="T4" y="T5"/>
                  </a:cxn>
                  <a:cxn ang="0">
                    <a:pos x="T6" y="T7"/>
                  </a:cxn>
                  <a:cxn ang="0">
                    <a:pos x="T8" y="T9"/>
                  </a:cxn>
                  <a:cxn ang="0">
                    <a:pos x="T10" y="T11"/>
                  </a:cxn>
                </a:cxnLst>
                <a:rect l="0" t="0" r="r" b="b"/>
                <a:pathLst>
                  <a:path w="175" h="435">
                    <a:moveTo>
                      <a:pt x="32" y="13"/>
                    </a:moveTo>
                    <a:cubicBezTo>
                      <a:pt x="175" y="435"/>
                      <a:pt x="175" y="435"/>
                      <a:pt x="175" y="435"/>
                    </a:cubicBezTo>
                    <a:cubicBezTo>
                      <a:pt x="3" y="24"/>
                      <a:pt x="3" y="24"/>
                      <a:pt x="3" y="24"/>
                    </a:cubicBezTo>
                    <a:cubicBezTo>
                      <a:pt x="0" y="16"/>
                      <a:pt x="3" y="7"/>
                      <a:pt x="11" y="4"/>
                    </a:cubicBezTo>
                    <a:cubicBezTo>
                      <a:pt x="19" y="0"/>
                      <a:pt x="29" y="4"/>
                      <a:pt x="32" y="12"/>
                    </a:cubicBezTo>
                    <a:cubicBezTo>
                      <a:pt x="32" y="12"/>
                      <a:pt x="32" y="13"/>
                      <a:pt x="3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5" name="Freeform 67"/>
              <p:cNvSpPr>
                <a:spLocks/>
              </p:cNvSpPr>
              <p:nvPr/>
            </p:nvSpPr>
            <p:spPr bwMode="auto">
              <a:xfrm>
                <a:off x="5426076" y="1479550"/>
                <a:ext cx="682625" cy="785813"/>
              </a:xfrm>
              <a:custGeom>
                <a:avLst/>
                <a:gdLst>
                  <a:gd name="T0" fmla="*/ 29 w 308"/>
                  <a:gd name="T1" fmla="*/ 7 h 355"/>
                  <a:gd name="T2" fmla="*/ 308 w 308"/>
                  <a:gd name="T3" fmla="*/ 355 h 355"/>
                  <a:gd name="T4" fmla="*/ 6 w 308"/>
                  <a:gd name="T5" fmla="*/ 28 h 355"/>
                  <a:gd name="T6" fmla="*/ 7 w 308"/>
                  <a:gd name="T7" fmla="*/ 5 h 355"/>
                  <a:gd name="T8" fmla="*/ 29 w 308"/>
                  <a:gd name="T9" fmla="*/ 6 h 355"/>
                  <a:gd name="T10" fmla="*/ 29 w 308"/>
                  <a:gd name="T11" fmla="*/ 7 h 355"/>
                </a:gdLst>
                <a:ahLst/>
                <a:cxnLst>
                  <a:cxn ang="0">
                    <a:pos x="T0" y="T1"/>
                  </a:cxn>
                  <a:cxn ang="0">
                    <a:pos x="T2" y="T3"/>
                  </a:cxn>
                  <a:cxn ang="0">
                    <a:pos x="T4" y="T5"/>
                  </a:cxn>
                  <a:cxn ang="0">
                    <a:pos x="T6" y="T7"/>
                  </a:cxn>
                  <a:cxn ang="0">
                    <a:pos x="T8" y="T9"/>
                  </a:cxn>
                  <a:cxn ang="0">
                    <a:pos x="T10" y="T11"/>
                  </a:cxn>
                </a:cxnLst>
                <a:rect l="0" t="0" r="r" b="b"/>
                <a:pathLst>
                  <a:path w="308" h="355">
                    <a:moveTo>
                      <a:pt x="29" y="7"/>
                    </a:moveTo>
                    <a:cubicBezTo>
                      <a:pt x="308" y="355"/>
                      <a:pt x="308" y="355"/>
                      <a:pt x="308" y="355"/>
                    </a:cubicBezTo>
                    <a:cubicBezTo>
                      <a:pt x="6" y="28"/>
                      <a:pt x="6" y="28"/>
                      <a:pt x="6" y="28"/>
                    </a:cubicBezTo>
                    <a:cubicBezTo>
                      <a:pt x="0" y="21"/>
                      <a:pt x="0" y="11"/>
                      <a:pt x="7" y="5"/>
                    </a:cubicBezTo>
                    <a:cubicBezTo>
                      <a:pt x="13" y="0"/>
                      <a:pt x="23" y="0"/>
                      <a:pt x="29" y="6"/>
                    </a:cubicBezTo>
                    <a:cubicBezTo>
                      <a:pt x="29" y="7"/>
                      <a:pt x="29" y="7"/>
                      <a:pt x="29" y="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6" name="Freeform 68"/>
              <p:cNvSpPr>
                <a:spLocks/>
              </p:cNvSpPr>
              <p:nvPr/>
            </p:nvSpPr>
            <p:spPr bwMode="auto">
              <a:xfrm>
                <a:off x="5207001" y="1743075"/>
                <a:ext cx="901700" cy="522288"/>
              </a:xfrm>
              <a:custGeom>
                <a:avLst/>
                <a:gdLst>
                  <a:gd name="T0" fmla="*/ 26 w 407"/>
                  <a:gd name="T1" fmla="*/ 4 h 236"/>
                  <a:gd name="T2" fmla="*/ 407 w 407"/>
                  <a:gd name="T3" fmla="*/ 236 h 236"/>
                  <a:gd name="T4" fmla="*/ 11 w 407"/>
                  <a:gd name="T5" fmla="*/ 32 h 236"/>
                  <a:gd name="T6" fmla="*/ 4 w 407"/>
                  <a:gd name="T7" fmla="*/ 11 h 236"/>
                  <a:gd name="T8" fmla="*/ 25 w 407"/>
                  <a:gd name="T9" fmla="*/ 4 h 236"/>
                  <a:gd name="T10" fmla="*/ 26 w 407"/>
                  <a:gd name="T11" fmla="*/ 4 h 236"/>
                </a:gdLst>
                <a:ahLst/>
                <a:cxnLst>
                  <a:cxn ang="0">
                    <a:pos x="T0" y="T1"/>
                  </a:cxn>
                  <a:cxn ang="0">
                    <a:pos x="T2" y="T3"/>
                  </a:cxn>
                  <a:cxn ang="0">
                    <a:pos x="T4" y="T5"/>
                  </a:cxn>
                  <a:cxn ang="0">
                    <a:pos x="T6" y="T7"/>
                  </a:cxn>
                  <a:cxn ang="0">
                    <a:pos x="T8" y="T9"/>
                  </a:cxn>
                  <a:cxn ang="0">
                    <a:pos x="T10" y="T11"/>
                  </a:cxn>
                </a:cxnLst>
                <a:rect l="0" t="0" r="r" b="b"/>
                <a:pathLst>
                  <a:path w="407" h="236">
                    <a:moveTo>
                      <a:pt x="26" y="4"/>
                    </a:moveTo>
                    <a:cubicBezTo>
                      <a:pt x="407" y="236"/>
                      <a:pt x="407" y="236"/>
                      <a:pt x="407" y="236"/>
                    </a:cubicBezTo>
                    <a:cubicBezTo>
                      <a:pt x="11" y="32"/>
                      <a:pt x="11" y="32"/>
                      <a:pt x="11" y="32"/>
                    </a:cubicBezTo>
                    <a:cubicBezTo>
                      <a:pt x="3" y="28"/>
                      <a:pt x="0" y="18"/>
                      <a:pt x="4" y="11"/>
                    </a:cubicBezTo>
                    <a:cubicBezTo>
                      <a:pt x="8" y="3"/>
                      <a:pt x="17" y="0"/>
                      <a:pt x="25" y="4"/>
                    </a:cubicBezTo>
                    <a:cubicBezTo>
                      <a:pt x="25" y="4"/>
                      <a:pt x="26" y="4"/>
                      <a:pt x="26" y="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7" name="Freeform 69"/>
              <p:cNvSpPr>
                <a:spLocks/>
              </p:cNvSpPr>
              <p:nvPr/>
            </p:nvSpPr>
            <p:spPr bwMode="auto">
              <a:xfrm>
                <a:off x="5095876" y="2066925"/>
                <a:ext cx="1012825" cy="198438"/>
              </a:xfrm>
              <a:custGeom>
                <a:avLst/>
                <a:gdLst>
                  <a:gd name="T0" fmla="*/ 20 w 457"/>
                  <a:gd name="T1" fmla="*/ 2 h 89"/>
                  <a:gd name="T2" fmla="*/ 457 w 457"/>
                  <a:gd name="T3" fmla="*/ 89 h 89"/>
                  <a:gd name="T4" fmla="*/ 15 w 457"/>
                  <a:gd name="T5" fmla="*/ 32 h 89"/>
                  <a:gd name="T6" fmla="*/ 1 w 457"/>
                  <a:gd name="T7" fmla="*/ 15 h 89"/>
                  <a:gd name="T8" fmla="*/ 19 w 457"/>
                  <a:gd name="T9" fmla="*/ 1 h 89"/>
                  <a:gd name="T10" fmla="*/ 20 w 457"/>
                  <a:gd name="T11" fmla="*/ 2 h 89"/>
                </a:gdLst>
                <a:ahLst/>
                <a:cxnLst>
                  <a:cxn ang="0">
                    <a:pos x="T0" y="T1"/>
                  </a:cxn>
                  <a:cxn ang="0">
                    <a:pos x="T2" y="T3"/>
                  </a:cxn>
                  <a:cxn ang="0">
                    <a:pos x="T4" y="T5"/>
                  </a:cxn>
                  <a:cxn ang="0">
                    <a:pos x="T6" y="T7"/>
                  </a:cxn>
                  <a:cxn ang="0">
                    <a:pos x="T8" y="T9"/>
                  </a:cxn>
                  <a:cxn ang="0">
                    <a:pos x="T10" y="T11"/>
                  </a:cxn>
                </a:cxnLst>
                <a:rect l="0" t="0" r="r" b="b"/>
                <a:pathLst>
                  <a:path w="457" h="89">
                    <a:moveTo>
                      <a:pt x="20" y="2"/>
                    </a:moveTo>
                    <a:cubicBezTo>
                      <a:pt x="457" y="89"/>
                      <a:pt x="457" y="89"/>
                      <a:pt x="457" y="89"/>
                    </a:cubicBezTo>
                    <a:cubicBezTo>
                      <a:pt x="15" y="32"/>
                      <a:pt x="15" y="32"/>
                      <a:pt x="15" y="32"/>
                    </a:cubicBezTo>
                    <a:cubicBezTo>
                      <a:pt x="6" y="31"/>
                      <a:pt x="0" y="23"/>
                      <a:pt x="1" y="15"/>
                    </a:cubicBezTo>
                    <a:cubicBezTo>
                      <a:pt x="2" y="6"/>
                      <a:pt x="10" y="0"/>
                      <a:pt x="19" y="1"/>
                    </a:cubicBezTo>
                    <a:cubicBezTo>
                      <a:pt x="19" y="1"/>
                      <a:pt x="19" y="1"/>
                      <a:pt x="20"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8" name="Freeform 70"/>
              <p:cNvSpPr>
                <a:spLocks/>
              </p:cNvSpPr>
              <p:nvPr/>
            </p:nvSpPr>
            <p:spPr bwMode="auto">
              <a:xfrm>
                <a:off x="5097463" y="2265363"/>
                <a:ext cx="1011238" cy="220663"/>
              </a:xfrm>
              <a:custGeom>
                <a:avLst/>
                <a:gdLst>
                  <a:gd name="T0" fmla="*/ 15 w 456"/>
                  <a:gd name="T1" fmla="*/ 67 h 100"/>
                  <a:gd name="T2" fmla="*/ 456 w 456"/>
                  <a:gd name="T3" fmla="*/ 0 h 100"/>
                  <a:gd name="T4" fmla="*/ 21 w 456"/>
                  <a:gd name="T5" fmla="*/ 98 h 100"/>
                  <a:gd name="T6" fmla="*/ 2 w 456"/>
                  <a:gd name="T7" fmla="*/ 86 h 100"/>
                  <a:gd name="T8" fmla="*/ 14 w 456"/>
                  <a:gd name="T9" fmla="*/ 67 h 100"/>
                  <a:gd name="T10" fmla="*/ 15 w 456"/>
                  <a:gd name="T11" fmla="*/ 67 h 100"/>
                </a:gdLst>
                <a:ahLst/>
                <a:cxnLst>
                  <a:cxn ang="0">
                    <a:pos x="T0" y="T1"/>
                  </a:cxn>
                  <a:cxn ang="0">
                    <a:pos x="T2" y="T3"/>
                  </a:cxn>
                  <a:cxn ang="0">
                    <a:pos x="T4" y="T5"/>
                  </a:cxn>
                  <a:cxn ang="0">
                    <a:pos x="T6" y="T7"/>
                  </a:cxn>
                  <a:cxn ang="0">
                    <a:pos x="T8" y="T9"/>
                  </a:cxn>
                  <a:cxn ang="0">
                    <a:pos x="T10" y="T11"/>
                  </a:cxn>
                </a:cxnLst>
                <a:rect l="0" t="0" r="r" b="b"/>
                <a:pathLst>
                  <a:path w="456" h="100">
                    <a:moveTo>
                      <a:pt x="15" y="67"/>
                    </a:moveTo>
                    <a:cubicBezTo>
                      <a:pt x="456" y="0"/>
                      <a:pt x="456" y="0"/>
                      <a:pt x="456" y="0"/>
                    </a:cubicBezTo>
                    <a:cubicBezTo>
                      <a:pt x="21" y="98"/>
                      <a:pt x="21" y="98"/>
                      <a:pt x="21" y="98"/>
                    </a:cubicBezTo>
                    <a:cubicBezTo>
                      <a:pt x="12" y="100"/>
                      <a:pt x="4" y="95"/>
                      <a:pt x="2" y="86"/>
                    </a:cubicBezTo>
                    <a:cubicBezTo>
                      <a:pt x="0" y="78"/>
                      <a:pt x="5" y="69"/>
                      <a:pt x="14" y="67"/>
                    </a:cubicBezTo>
                    <a:cubicBezTo>
                      <a:pt x="14" y="67"/>
                      <a:pt x="15" y="67"/>
                      <a:pt x="15" y="6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9" name="Freeform 71"/>
              <p:cNvSpPr>
                <a:spLocks/>
              </p:cNvSpPr>
              <p:nvPr/>
            </p:nvSpPr>
            <p:spPr bwMode="auto">
              <a:xfrm>
                <a:off x="5218113" y="2265363"/>
                <a:ext cx="890588" cy="544513"/>
              </a:xfrm>
              <a:custGeom>
                <a:avLst/>
                <a:gdLst>
                  <a:gd name="T0" fmla="*/ 10 w 402"/>
                  <a:gd name="T1" fmla="*/ 214 h 246"/>
                  <a:gd name="T2" fmla="*/ 402 w 402"/>
                  <a:gd name="T3" fmla="*/ 0 h 246"/>
                  <a:gd name="T4" fmla="*/ 26 w 402"/>
                  <a:gd name="T5" fmla="*/ 241 h 246"/>
                  <a:gd name="T6" fmla="*/ 5 w 402"/>
                  <a:gd name="T7" fmla="*/ 236 h 246"/>
                  <a:gd name="T8" fmla="*/ 9 w 402"/>
                  <a:gd name="T9" fmla="*/ 214 h 246"/>
                  <a:gd name="T10" fmla="*/ 10 w 402"/>
                  <a:gd name="T11" fmla="*/ 214 h 246"/>
                </a:gdLst>
                <a:ahLst/>
                <a:cxnLst>
                  <a:cxn ang="0">
                    <a:pos x="T0" y="T1"/>
                  </a:cxn>
                  <a:cxn ang="0">
                    <a:pos x="T2" y="T3"/>
                  </a:cxn>
                  <a:cxn ang="0">
                    <a:pos x="T4" y="T5"/>
                  </a:cxn>
                  <a:cxn ang="0">
                    <a:pos x="T6" y="T7"/>
                  </a:cxn>
                  <a:cxn ang="0">
                    <a:pos x="T8" y="T9"/>
                  </a:cxn>
                  <a:cxn ang="0">
                    <a:pos x="T10" y="T11"/>
                  </a:cxn>
                </a:cxnLst>
                <a:rect l="0" t="0" r="r" b="b"/>
                <a:pathLst>
                  <a:path w="402" h="246">
                    <a:moveTo>
                      <a:pt x="10" y="214"/>
                    </a:moveTo>
                    <a:cubicBezTo>
                      <a:pt x="402" y="0"/>
                      <a:pt x="402" y="0"/>
                      <a:pt x="402" y="0"/>
                    </a:cubicBezTo>
                    <a:cubicBezTo>
                      <a:pt x="26" y="241"/>
                      <a:pt x="26" y="241"/>
                      <a:pt x="26" y="241"/>
                    </a:cubicBezTo>
                    <a:cubicBezTo>
                      <a:pt x="19" y="246"/>
                      <a:pt x="9" y="243"/>
                      <a:pt x="5" y="236"/>
                    </a:cubicBezTo>
                    <a:cubicBezTo>
                      <a:pt x="0" y="229"/>
                      <a:pt x="2" y="219"/>
                      <a:pt x="9" y="214"/>
                    </a:cubicBezTo>
                    <a:cubicBezTo>
                      <a:pt x="10" y="214"/>
                      <a:pt x="10" y="214"/>
                      <a:pt x="10" y="2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0" name="Freeform 72"/>
              <p:cNvSpPr>
                <a:spLocks/>
              </p:cNvSpPr>
              <p:nvPr/>
            </p:nvSpPr>
            <p:spPr bwMode="auto">
              <a:xfrm>
                <a:off x="5441951" y="2265363"/>
                <a:ext cx="666750" cy="803275"/>
              </a:xfrm>
              <a:custGeom>
                <a:avLst/>
                <a:gdLst>
                  <a:gd name="T0" fmla="*/ 6 w 301"/>
                  <a:gd name="T1" fmla="*/ 335 h 363"/>
                  <a:gd name="T2" fmla="*/ 301 w 301"/>
                  <a:gd name="T3" fmla="*/ 0 h 363"/>
                  <a:gd name="T4" fmla="*/ 30 w 301"/>
                  <a:gd name="T5" fmla="*/ 355 h 363"/>
                  <a:gd name="T6" fmla="*/ 8 w 301"/>
                  <a:gd name="T7" fmla="*/ 358 h 363"/>
                  <a:gd name="T8" fmla="*/ 5 w 301"/>
                  <a:gd name="T9" fmla="*/ 336 h 363"/>
                  <a:gd name="T10" fmla="*/ 6 w 301"/>
                  <a:gd name="T11" fmla="*/ 335 h 363"/>
                </a:gdLst>
                <a:ahLst/>
                <a:cxnLst>
                  <a:cxn ang="0">
                    <a:pos x="T0" y="T1"/>
                  </a:cxn>
                  <a:cxn ang="0">
                    <a:pos x="T2" y="T3"/>
                  </a:cxn>
                  <a:cxn ang="0">
                    <a:pos x="T4" y="T5"/>
                  </a:cxn>
                  <a:cxn ang="0">
                    <a:pos x="T6" y="T7"/>
                  </a:cxn>
                  <a:cxn ang="0">
                    <a:pos x="T8" y="T9"/>
                  </a:cxn>
                  <a:cxn ang="0">
                    <a:pos x="T10" y="T11"/>
                  </a:cxn>
                </a:cxnLst>
                <a:rect l="0" t="0" r="r" b="b"/>
                <a:pathLst>
                  <a:path w="301" h="363">
                    <a:moveTo>
                      <a:pt x="6" y="335"/>
                    </a:moveTo>
                    <a:cubicBezTo>
                      <a:pt x="301" y="0"/>
                      <a:pt x="301" y="0"/>
                      <a:pt x="301" y="0"/>
                    </a:cubicBezTo>
                    <a:cubicBezTo>
                      <a:pt x="30" y="355"/>
                      <a:pt x="30" y="355"/>
                      <a:pt x="30" y="355"/>
                    </a:cubicBezTo>
                    <a:cubicBezTo>
                      <a:pt x="25" y="362"/>
                      <a:pt x="15" y="363"/>
                      <a:pt x="8" y="358"/>
                    </a:cubicBezTo>
                    <a:cubicBezTo>
                      <a:pt x="1" y="352"/>
                      <a:pt x="0" y="343"/>
                      <a:pt x="5" y="336"/>
                    </a:cubicBezTo>
                    <a:cubicBezTo>
                      <a:pt x="6" y="335"/>
                      <a:pt x="6" y="335"/>
                      <a:pt x="6" y="3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1" name="Freeform 73"/>
              <p:cNvSpPr>
                <a:spLocks/>
              </p:cNvSpPr>
              <p:nvPr/>
            </p:nvSpPr>
            <p:spPr bwMode="auto">
              <a:xfrm>
                <a:off x="6108701" y="2265363"/>
                <a:ext cx="679450" cy="787400"/>
              </a:xfrm>
              <a:custGeom>
                <a:avLst/>
                <a:gdLst>
                  <a:gd name="T0" fmla="*/ 278 w 307"/>
                  <a:gd name="T1" fmla="*/ 349 h 356"/>
                  <a:gd name="T2" fmla="*/ 0 w 307"/>
                  <a:gd name="T3" fmla="*/ 0 h 356"/>
                  <a:gd name="T4" fmla="*/ 302 w 307"/>
                  <a:gd name="T5" fmla="*/ 328 h 356"/>
                  <a:gd name="T6" fmla="*/ 301 w 307"/>
                  <a:gd name="T7" fmla="*/ 350 h 356"/>
                  <a:gd name="T8" fmla="*/ 279 w 307"/>
                  <a:gd name="T9" fmla="*/ 349 h 356"/>
                  <a:gd name="T10" fmla="*/ 278 w 307"/>
                  <a:gd name="T11" fmla="*/ 349 h 356"/>
                </a:gdLst>
                <a:ahLst/>
                <a:cxnLst>
                  <a:cxn ang="0">
                    <a:pos x="T0" y="T1"/>
                  </a:cxn>
                  <a:cxn ang="0">
                    <a:pos x="T2" y="T3"/>
                  </a:cxn>
                  <a:cxn ang="0">
                    <a:pos x="T4" y="T5"/>
                  </a:cxn>
                  <a:cxn ang="0">
                    <a:pos x="T6" y="T7"/>
                  </a:cxn>
                  <a:cxn ang="0">
                    <a:pos x="T8" y="T9"/>
                  </a:cxn>
                  <a:cxn ang="0">
                    <a:pos x="T10" y="T11"/>
                  </a:cxn>
                </a:cxnLst>
                <a:rect l="0" t="0" r="r" b="b"/>
                <a:pathLst>
                  <a:path w="307" h="356">
                    <a:moveTo>
                      <a:pt x="278" y="349"/>
                    </a:moveTo>
                    <a:cubicBezTo>
                      <a:pt x="0" y="0"/>
                      <a:pt x="0" y="0"/>
                      <a:pt x="0" y="0"/>
                    </a:cubicBezTo>
                    <a:cubicBezTo>
                      <a:pt x="302" y="328"/>
                      <a:pt x="302" y="328"/>
                      <a:pt x="302" y="328"/>
                    </a:cubicBezTo>
                    <a:cubicBezTo>
                      <a:pt x="307" y="334"/>
                      <a:pt x="307" y="344"/>
                      <a:pt x="301" y="350"/>
                    </a:cubicBezTo>
                    <a:cubicBezTo>
                      <a:pt x="294" y="356"/>
                      <a:pt x="284" y="356"/>
                      <a:pt x="279" y="349"/>
                    </a:cubicBezTo>
                    <a:cubicBezTo>
                      <a:pt x="278" y="349"/>
                      <a:pt x="278" y="349"/>
                      <a:pt x="278" y="34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2" name="Freeform 74"/>
              <p:cNvSpPr>
                <a:spLocks/>
              </p:cNvSpPr>
              <p:nvPr/>
            </p:nvSpPr>
            <p:spPr bwMode="auto">
              <a:xfrm>
                <a:off x="6108701" y="2265363"/>
                <a:ext cx="898525" cy="523875"/>
              </a:xfrm>
              <a:custGeom>
                <a:avLst/>
                <a:gdLst>
                  <a:gd name="T0" fmla="*/ 380 w 406"/>
                  <a:gd name="T1" fmla="*/ 232 h 237"/>
                  <a:gd name="T2" fmla="*/ 0 w 406"/>
                  <a:gd name="T3" fmla="*/ 0 h 237"/>
                  <a:gd name="T4" fmla="*/ 395 w 406"/>
                  <a:gd name="T5" fmla="*/ 205 h 237"/>
                  <a:gd name="T6" fmla="*/ 402 w 406"/>
                  <a:gd name="T7" fmla="*/ 226 h 237"/>
                  <a:gd name="T8" fmla="*/ 381 w 406"/>
                  <a:gd name="T9" fmla="*/ 233 h 237"/>
                  <a:gd name="T10" fmla="*/ 380 w 406"/>
                  <a:gd name="T11" fmla="*/ 232 h 237"/>
                </a:gdLst>
                <a:ahLst/>
                <a:cxnLst>
                  <a:cxn ang="0">
                    <a:pos x="T0" y="T1"/>
                  </a:cxn>
                  <a:cxn ang="0">
                    <a:pos x="T2" y="T3"/>
                  </a:cxn>
                  <a:cxn ang="0">
                    <a:pos x="T4" y="T5"/>
                  </a:cxn>
                  <a:cxn ang="0">
                    <a:pos x="T6" y="T7"/>
                  </a:cxn>
                  <a:cxn ang="0">
                    <a:pos x="T8" y="T9"/>
                  </a:cxn>
                  <a:cxn ang="0">
                    <a:pos x="T10" y="T11"/>
                  </a:cxn>
                </a:cxnLst>
                <a:rect l="0" t="0" r="r" b="b"/>
                <a:pathLst>
                  <a:path w="406" h="237">
                    <a:moveTo>
                      <a:pt x="380" y="232"/>
                    </a:moveTo>
                    <a:cubicBezTo>
                      <a:pt x="0" y="0"/>
                      <a:pt x="0" y="0"/>
                      <a:pt x="0" y="0"/>
                    </a:cubicBezTo>
                    <a:cubicBezTo>
                      <a:pt x="395" y="205"/>
                      <a:pt x="395" y="205"/>
                      <a:pt x="395" y="205"/>
                    </a:cubicBezTo>
                    <a:cubicBezTo>
                      <a:pt x="403" y="209"/>
                      <a:pt x="406" y="218"/>
                      <a:pt x="402" y="226"/>
                    </a:cubicBezTo>
                    <a:cubicBezTo>
                      <a:pt x="398" y="234"/>
                      <a:pt x="389" y="237"/>
                      <a:pt x="381" y="233"/>
                    </a:cubicBezTo>
                    <a:cubicBezTo>
                      <a:pt x="381" y="233"/>
                      <a:pt x="380" y="233"/>
                      <a:pt x="380" y="2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3" name="Freeform 75"/>
              <p:cNvSpPr>
                <a:spLocks/>
              </p:cNvSpPr>
              <p:nvPr/>
            </p:nvSpPr>
            <p:spPr bwMode="auto">
              <a:xfrm>
                <a:off x="6108701" y="2265363"/>
                <a:ext cx="1009650" cy="198438"/>
              </a:xfrm>
              <a:custGeom>
                <a:avLst/>
                <a:gdLst>
                  <a:gd name="T0" fmla="*/ 437 w 456"/>
                  <a:gd name="T1" fmla="*/ 88 h 90"/>
                  <a:gd name="T2" fmla="*/ 0 w 456"/>
                  <a:gd name="T3" fmla="*/ 0 h 90"/>
                  <a:gd name="T4" fmla="*/ 442 w 456"/>
                  <a:gd name="T5" fmla="*/ 57 h 90"/>
                  <a:gd name="T6" fmla="*/ 455 w 456"/>
                  <a:gd name="T7" fmla="*/ 75 h 90"/>
                  <a:gd name="T8" fmla="*/ 438 w 456"/>
                  <a:gd name="T9" fmla="*/ 88 h 90"/>
                  <a:gd name="T10" fmla="*/ 437 w 456"/>
                  <a:gd name="T11" fmla="*/ 88 h 90"/>
                </a:gdLst>
                <a:ahLst/>
                <a:cxnLst>
                  <a:cxn ang="0">
                    <a:pos x="T0" y="T1"/>
                  </a:cxn>
                  <a:cxn ang="0">
                    <a:pos x="T2" y="T3"/>
                  </a:cxn>
                  <a:cxn ang="0">
                    <a:pos x="T4" y="T5"/>
                  </a:cxn>
                  <a:cxn ang="0">
                    <a:pos x="T6" y="T7"/>
                  </a:cxn>
                  <a:cxn ang="0">
                    <a:pos x="T8" y="T9"/>
                  </a:cxn>
                  <a:cxn ang="0">
                    <a:pos x="T10" y="T11"/>
                  </a:cxn>
                </a:cxnLst>
                <a:rect l="0" t="0" r="r" b="b"/>
                <a:pathLst>
                  <a:path w="456" h="90">
                    <a:moveTo>
                      <a:pt x="437" y="88"/>
                    </a:moveTo>
                    <a:cubicBezTo>
                      <a:pt x="0" y="0"/>
                      <a:pt x="0" y="0"/>
                      <a:pt x="0" y="0"/>
                    </a:cubicBezTo>
                    <a:cubicBezTo>
                      <a:pt x="442" y="57"/>
                      <a:pt x="442" y="57"/>
                      <a:pt x="442" y="57"/>
                    </a:cubicBezTo>
                    <a:cubicBezTo>
                      <a:pt x="450" y="58"/>
                      <a:pt x="456" y="66"/>
                      <a:pt x="455" y="75"/>
                    </a:cubicBezTo>
                    <a:cubicBezTo>
                      <a:pt x="454" y="83"/>
                      <a:pt x="446" y="90"/>
                      <a:pt x="438" y="88"/>
                    </a:cubicBezTo>
                    <a:cubicBezTo>
                      <a:pt x="437" y="88"/>
                      <a:pt x="437" y="88"/>
                      <a:pt x="437" y="8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4" name="Freeform 76"/>
              <p:cNvSpPr>
                <a:spLocks/>
              </p:cNvSpPr>
              <p:nvPr/>
            </p:nvSpPr>
            <p:spPr bwMode="auto">
              <a:xfrm>
                <a:off x="6108701" y="2046288"/>
                <a:ext cx="1008063" cy="219075"/>
              </a:xfrm>
              <a:custGeom>
                <a:avLst/>
                <a:gdLst>
                  <a:gd name="T0" fmla="*/ 440 w 455"/>
                  <a:gd name="T1" fmla="*/ 33 h 99"/>
                  <a:gd name="T2" fmla="*/ 0 w 455"/>
                  <a:gd name="T3" fmla="*/ 99 h 99"/>
                  <a:gd name="T4" fmla="*/ 434 w 455"/>
                  <a:gd name="T5" fmla="*/ 2 h 99"/>
                  <a:gd name="T6" fmla="*/ 453 w 455"/>
                  <a:gd name="T7" fmla="*/ 14 h 99"/>
                  <a:gd name="T8" fmla="*/ 441 w 455"/>
                  <a:gd name="T9" fmla="*/ 32 h 99"/>
                  <a:gd name="T10" fmla="*/ 440 w 455"/>
                  <a:gd name="T11" fmla="*/ 33 h 99"/>
                </a:gdLst>
                <a:ahLst/>
                <a:cxnLst>
                  <a:cxn ang="0">
                    <a:pos x="T0" y="T1"/>
                  </a:cxn>
                  <a:cxn ang="0">
                    <a:pos x="T2" y="T3"/>
                  </a:cxn>
                  <a:cxn ang="0">
                    <a:pos x="T4" y="T5"/>
                  </a:cxn>
                  <a:cxn ang="0">
                    <a:pos x="T6" y="T7"/>
                  </a:cxn>
                  <a:cxn ang="0">
                    <a:pos x="T8" y="T9"/>
                  </a:cxn>
                  <a:cxn ang="0">
                    <a:pos x="T10" y="T11"/>
                  </a:cxn>
                </a:cxnLst>
                <a:rect l="0" t="0" r="r" b="b"/>
                <a:pathLst>
                  <a:path w="455" h="99">
                    <a:moveTo>
                      <a:pt x="440" y="33"/>
                    </a:moveTo>
                    <a:cubicBezTo>
                      <a:pt x="0" y="99"/>
                      <a:pt x="0" y="99"/>
                      <a:pt x="0" y="99"/>
                    </a:cubicBezTo>
                    <a:cubicBezTo>
                      <a:pt x="434" y="2"/>
                      <a:pt x="434" y="2"/>
                      <a:pt x="434" y="2"/>
                    </a:cubicBezTo>
                    <a:cubicBezTo>
                      <a:pt x="443" y="0"/>
                      <a:pt x="451" y="5"/>
                      <a:pt x="453" y="14"/>
                    </a:cubicBezTo>
                    <a:cubicBezTo>
                      <a:pt x="455" y="22"/>
                      <a:pt x="450" y="30"/>
                      <a:pt x="441" y="32"/>
                    </a:cubicBezTo>
                    <a:cubicBezTo>
                      <a:pt x="441" y="32"/>
                      <a:pt x="441" y="32"/>
                      <a:pt x="440" y="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5" name="Freeform 77"/>
              <p:cNvSpPr>
                <a:spLocks/>
              </p:cNvSpPr>
              <p:nvPr/>
            </p:nvSpPr>
            <p:spPr bwMode="auto">
              <a:xfrm>
                <a:off x="6108701" y="1722438"/>
                <a:ext cx="887413" cy="542925"/>
              </a:xfrm>
              <a:custGeom>
                <a:avLst/>
                <a:gdLst>
                  <a:gd name="T0" fmla="*/ 391 w 401"/>
                  <a:gd name="T1" fmla="*/ 32 h 245"/>
                  <a:gd name="T2" fmla="*/ 0 w 401"/>
                  <a:gd name="T3" fmla="*/ 245 h 245"/>
                  <a:gd name="T4" fmla="*/ 375 w 401"/>
                  <a:gd name="T5" fmla="*/ 5 h 245"/>
                  <a:gd name="T6" fmla="*/ 396 w 401"/>
                  <a:gd name="T7" fmla="*/ 10 h 245"/>
                  <a:gd name="T8" fmla="*/ 392 w 401"/>
                  <a:gd name="T9" fmla="*/ 31 h 245"/>
                  <a:gd name="T10" fmla="*/ 391 w 401"/>
                  <a:gd name="T11" fmla="*/ 32 h 245"/>
                </a:gdLst>
                <a:ahLst/>
                <a:cxnLst>
                  <a:cxn ang="0">
                    <a:pos x="T0" y="T1"/>
                  </a:cxn>
                  <a:cxn ang="0">
                    <a:pos x="T2" y="T3"/>
                  </a:cxn>
                  <a:cxn ang="0">
                    <a:pos x="T4" y="T5"/>
                  </a:cxn>
                  <a:cxn ang="0">
                    <a:pos x="T6" y="T7"/>
                  </a:cxn>
                  <a:cxn ang="0">
                    <a:pos x="T8" y="T9"/>
                  </a:cxn>
                  <a:cxn ang="0">
                    <a:pos x="T10" y="T11"/>
                  </a:cxn>
                </a:cxnLst>
                <a:rect l="0" t="0" r="r" b="b"/>
                <a:pathLst>
                  <a:path w="401" h="245">
                    <a:moveTo>
                      <a:pt x="391" y="32"/>
                    </a:moveTo>
                    <a:cubicBezTo>
                      <a:pt x="0" y="245"/>
                      <a:pt x="0" y="245"/>
                      <a:pt x="0" y="245"/>
                    </a:cubicBezTo>
                    <a:cubicBezTo>
                      <a:pt x="375" y="5"/>
                      <a:pt x="375" y="5"/>
                      <a:pt x="375" y="5"/>
                    </a:cubicBezTo>
                    <a:cubicBezTo>
                      <a:pt x="382" y="0"/>
                      <a:pt x="392" y="2"/>
                      <a:pt x="396" y="10"/>
                    </a:cubicBezTo>
                    <a:cubicBezTo>
                      <a:pt x="401" y="17"/>
                      <a:pt x="399" y="27"/>
                      <a:pt x="392" y="31"/>
                    </a:cubicBezTo>
                    <a:cubicBezTo>
                      <a:pt x="391" y="31"/>
                      <a:pt x="391" y="32"/>
                      <a:pt x="391"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6" name="Freeform 78"/>
              <p:cNvSpPr>
                <a:spLocks/>
              </p:cNvSpPr>
              <p:nvPr/>
            </p:nvSpPr>
            <p:spPr bwMode="auto">
              <a:xfrm>
                <a:off x="6108701" y="1463675"/>
                <a:ext cx="663575" cy="801688"/>
              </a:xfrm>
              <a:custGeom>
                <a:avLst/>
                <a:gdLst>
                  <a:gd name="T0" fmla="*/ 294 w 300"/>
                  <a:gd name="T1" fmla="*/ 28 h 362"/>
                  <a:gd name="T2" fmla="*/ 0 w 300"/>
                  <a:gd name="T3" fmla="*/ 362 h 362"/>
                  <a:gd name="T4" fmla="*/ 270 w 300"/>
                  <a:gd name="T5" fmla="*/ 8 h 362"/>
                  <a:gd name="T6" fmla="*/ 292 w 300"/>
                  <a:gd name="T7" fmla="*/ 5 h 362"/>
                  <a:gd name="T8" fmla="*/ 295 w 300"/>
                  <a:gd name="T9" fmla="*/ 27 h 362"/>
                  <a:gd name="T10" fmla="*/ 294 w 300"/>
                  <a:gd name="T11" fmla="*/ 28 h 362"/>
                </a:gdLst>
                <a:ahLst/>
                <a:cxnLst>
                  <a:cxn ang="0">
                    <a:pos x="T0" y="T1"/>
                  </a:cxn>
                  <a:cxn ang="0">
                    <a:pos x="T2" y="T3"/>
                  </a:cxn>
                  <a:cxn ang="0">
                    <a:pos x="T4" y="T5"/>
                  </a:cxn>
                  <a:cxn ang="0">
                    <a:pos x="T6" y="T7"/>
                  </a:cxn>
                  <a:cxn ang="0">
                    <a:pos x="T8" y="T9"/>
                  </a:cxn>
                  <a:cxn ang="0">
                    <a:pos x="T10" y="T11"/>
                  </a:cxn>
                </a:cxnLst>
                <a:rect l="0" t="0" r="r" b="b"/>
                <a:pathLst>
                  <a:path w="300" h="362">
                    <a:moveTo>
                      <a:pt x="294" y="28"/>
                    </a:moveTo>
                    <a:cubicBezTo>
                      <a:pt x="0" y="362"/>
                      <a:pt x="0" y="362"/>
                      <a:pt x="0" y="362"/>
                    </a:cubicBezTo>
                    <a:cubicBezTo>
                      <a:pt x="270" y="8"/>
                      <a:pt x="270" y="8"/>
                      <a:pt x="270" y="8"/>
                    </a:cubicBezTo>
                    <a:cubicBezTo>
                      <a:pt x="275" y="1"/>
                      <a:pt x="285" y="0"/>
                      <a:pt x="292" y="5"/>
                    </a:cubicBezTo>
                    <a:cubicBezTo>
                      <a:pt x="299" y="10"/>
                      <a:pt x="300" y="20"/>
                      <a:pt x="295" y="27"/>
                    </a:cubicBezTo>
                    <a:cubicBezTo>
                      <a:pt x="295" y="27"/>
                      <a:pt x="294" y="28"/>
                      <a:pt x="294"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7" name="Freeform 79"/>
              <p:cNvSpPr>
                <a:spLocks/>
              </p:cNvSpPr>
              <p:nvPr/>
            </p:nvSpPr>
            <p:spPr bwMode="auto">
              <a:xfrm>
                <a:off x="6108701" y="1295400"/>
                <a:ext cx="365125" cy="969963"/>
              </a:xfrm>
              <a:custGeom>
                <a:avLst/>
                <a:gdLst>
                  <a:gd name="T0" fmla="*/ 162 w 165"/>
                  <a:gd name="T1" fmla="*/ 23 h 438"/>
                  <a:gd name="T2" fmla="*/ 0 w 165"/>
                  <a:gd name="T3" fmla="*/ 438 h 438"/>
                  <a:gd name="T4" fmla="*/ 132 w 165"/>
                  <a:gd name="T5" fmla="*/ 13 h 438"/>
                  <a:gd name="T6" fmla="*/ 152 w 165"/>
                  <a:gd name="T7" fmla="*/ 3 h 438"/>
                  <a:gd name="T8" fmla="*/ 162 w 165"/>
                  <a:gd name="T9" fmla="*/ 22 h 438"/>
                  <a:gd name="T10" fmla="*/ 162 w 165"/>
                  <a:gd name="T11" fmla="*/ 23 h 438"/>
                </a:gdLst>
                <a:ahLst/>
                <a:cxnLst>
                  <a:cxn ang="0">
                    <a:pos x="T0" y="T1"/>
                  </a:cxn>
                  <a:cxn ang="0">
                    <a:pos x="T2" y="T3"/>
                  </a:cxn>
                  <a:cxn ang="0">
                    <a:pos x="T4" y="T5"/>
                  </a:cxn>
                  <a:cxn ang="0">
                    <a:pos x="T6" y="T7"/>
                  </a:cxn>
                  <a:cxn ang="0">
                    <a:pos x="T8" y="T9"/>
                  </a:cxn>
                  <a:cxn ang="0">
                    <a:pos x="T10" y="T11"/>
                  </a:cxn>
                </a:cxnLst>
                <a:rect l="0" t="0" r="r" b="b"/>
                <a:pathLst>
                  <a:path w="165" h="438">
                    <a:moveTo>
                      <a:pt x="162" y="23"/>
                    </a:moveTo>
                    <a:cubicBezTo>
                      <a:pt x="0" y="438"/>
                      <a:pt x="0" y="438"/>
                      <a:pt x="0" y="438"/>
                    </a:cubicBezTo>
                    <a:cubicBezTo>
                      <a:pt x="132" y="13"/>
                      <a:pt x="132" y="13"/>
                      <a:pt x="132" y="13"/>
                    </a:cubicBezTo>
                    <a:cubicBezTo>
                      <a:pt x="135" y="5"/>
                      <a:pt x="144" y="0"/>
                      <a:pt x="152" y="3"/>
                    </a:cubicBezTo>
                    <a:cubicBezTo>
                      <a:pt x="160" y="5"/>
                      <a:pt x="165" y="14"/>
                      <a:pt x="162" y="22"/>
                    </a:cubicBezTo>
                    <a:cubicBezTo>
                      <a:pt x="162" y="23"/>
                      <a:pt x="162" y="23"/>
                      <a:pt x="162" y="2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307" name="Freeform 7">
              <a:extLst>
                <a:ext uri="{FF2B5EF4-FFF2-40B4-BE49-F238E27FC236}">
                  <a16:creationId xmlns:a16="http://schemas.microsoft.com/office/drawing/2014/main" id="{881FAC6B-3F38-4EF4-ACBE-B9ED360C1806}"/>
                </a:ext>
              </a:extLst>
            </p:cNvPr>
            <p:cNvSpPr>
              <a:spLocks/>
            </p:cNvSpPr>
            <p:nvPr/>
          </p:nvSpPr>
          <p:spPr bwMode="auto">
            <a:xfrm>
              <a:off x="4289310" y="1155986"/>
              <a:ext cx="1370362" cy="3506069"/>
            </a:xfrm>
            <a:custGeom>
              <a:avLst/>
              <a:gdLst>
                <a:gd name="T0" fmla="*/ 1685 w 1725"/>
                <a:gd name="T1" fmla="*/ 152 h 3069"/>
                <a:gd name="T2" fmla="*/ 1689 w 1725"/>
                <a:gd name="T3" fmla="*/ 314 h 3069"/>
                <a:gd name="T4" fmla="*/ 1703 w 1725"/>
                <a:gd name="T5" fmla="*/ 488 h 3069"/>
                <a:gd name="T6" fmla="*/ 1694 w 1725"/>
                <a:gd name="T7" fmla="*/ 614 h 3069"/>
                <a:gd name="T8" fmla="*/ 1701 w 1725"/>
                <a:gd name="T9" fmla="*/ 738 h 3069"/>
                <a:gd name="T10" fmla="*/ 1715 w 1725"/>
                <a:gd name="T11" fmla="*/ 837 h 3069"/>
                <a:gd name="T12" fmla="*/ 1708 w 1725"/>
                <a:gd name="T13" fmla="*/ 966 h 3069"/>
                <a:gd name="T14" fmla="*/ 1707 w 1725"/>
                <a:gd name="T15" fmla="*/ 1026 h 3069"/>
                <a:gd name="T16" fmla="*/ 1697 w 1725"/>
                <a:gd name="T17" fmla="*/ 1183 h 3069"/>
                <a:gd name="T18" fmla="*/ 1702 w 1725"/>
                <a:gd name="T19" fmla="*/ 1286 h 3069"/>
                <a:gd name="T20" fmla="*/ 1694 w 1725"/>
                <a:gd name="T21" fmla="*/ 1394 h 3069"/>
                <a:gd name="T22" fmla="*/ 1691 w 1725"/>
                <a:gd name="T23" fmla="*/ 1520 h 3069"/>
                <a:gd name="T24" fmla="*/ 1707 w 1725"/>
                <a:gd name="T25" fmla="*/ 1587 h 3069"/>
                <a:gd name="T26" fmla="*/ 1691 w 1725"/>
                <a:gd name="T27" fmla="*/ 1652 h 3069"/>
                <a:gd name="T28" fmla="*/ 1698 w 1725"/>
                <a:gd name="T29" fmla="*/ 1767 h 3069"/>
                <a:gd name="T30" fmla="*/ 1685 w 1725"/>
                <a:gd name="T31" fmla="*/ 2326 h 3069"/>
                <a:gd name="T32" fmla="*/ 1725 w 1725"/>
                <a:gd name="T33" fmla="*/ 2795 h 3069"/>
                <a:gd name="T34" fmla="*/ 1643 w 1725"/>
                <a:gd name="T35" fmla="*/ 2944 h 3069"/>
                <a:gd name="T36" fmla="*/ 1588 w 1725"/>
                <a:gd name="T37" fmla="*/ 2812 h 3069"/>
                <a:gd name="T38" fmla="*/ 1534 w 1725"/>
                <a:gd name="T39" fmla="*/ 2863 h 3069"/>
                <a:gd name="T40" fmla="*/ 1477 w 1725"/>
                <a:gd name="T41" fmla="*/ 2846 h 3069"/>
                <a:gd name="T42" fmla="*/ 1348 w 1725"/>
                <a:gd name="T43" fmla="*/ 3046 h 3069"/>
                <a:gd name="T44" fmla="*/ 1337 w 1725"/>
                <a:gd name="T45" fmla="*/ 2758 h 3069"/>
                <a:gd name="T46" fmla="*/ 1265 w 1725"/>
                <a:gd name="T47" fmla="*/ 2839 h 3069"/>
                <a:gd name="T48" fmla="*/ 1193 w 1725"/>
                <a:gd name="T49" fmla="*/ 2716 h 3069"/>
                <a:gd name="T50" fmla="*/ 1102 w 1725"/>
                <a:gd name="T51" fmla="*/ 2981 h 3069"/>
                <a:gd name="T52" fmla="*/ 1035 w 1725"/>
                <a:gd name="T53" fmla="*/ 2672 h 3069"/>
                <a:gd name="T54" fmla="*/ 977 w 1725"/>
                <a:gd name="T55" fmla="*/ 2911 h 3069"/>
                <a:gd name="T56" fmla="*/ 893 w 1725"/>
                <a:gd name="T57" fmla="*/ 2837 h 3069"/>
                <a:gd name="T58" fmla="*/ 822 w 1725"/>
                <a:gd name="T59" fmla="*/ 2917 h 3069"/>
                <a:gd name="T60" fmla="*/ 759 w 1725"/>
                <a:gd name="T61" fmla="*/ 2762 h 3069"/>
                <a:gd name="T62" fmla="*/ 712 w 1725"/>
                <a:gd name="T63" fmla="*/ 3006 h 3069"/>
                <a:gd name="T64" fmla="*/ 602 w 1725"/>
                <a:gd name="T65" fmla="*/ 2921 h 3069"/>
                <a:gd name="T66" fmla="*/ 542 w 1725"/>
                <a:gd name="T67" fmla="*/ 2784 h 3069"/>
                <a:gd name="T68" fmla="*/ 503 w 1725"/>
                <a:gd name="T69" fmla="*/ 2714 h 3069"/>
                <a:gd name="T70" fmla="*/ 444 w 1725"/>
                <a:gd name="T71" fmla="*/ 2871 h 3069"/>
                <a:gd name="T72" fmla="*/ 309 w 1725"/>
                <a:gd name="T73" fmla="*/ 2876 h 3069"/>
                <a:gd name="T74" fmla="*/ 229 w 1725"/>
                <a:gd name="T75" fmla="*/ 2646 h 3069"/>
                <a:gd name="T76" fmla="*/ 194 w 1725"/>
                <a:gd name="T77" fmla="*/ 2792 h 3069"/>
                <a:gd name="T78" fmla="*/ 118 w 1725"/>
                <a:gd name="T79" fmla="*/ 2572 h 3069"/>
                <a:gd name="T80" fmla="*/ 90 w 1725"/>
                <a:gd name="T81" fmla="*/ 2812 h 3069"/>
                <a:gd name="T82" fmla="*/ 38 w 1725"/>
                <a:gd name="T83" fmla="*/ 2525 h 3069"/>
                <a:gd name="T84" fmla="*/ 31 w 1725"/>
                <a:gd name="T85" fmla="*/ 2328 h 3069"/>
                <a:gd name="T86" fmla="*/ 27 w 1725"/>
                <a:gd name="T87" fmla="*/ 2231 h 3069"/>
                <a:gd name="T88" fmla="*/ 18 w 1725"/>
                <a:gd name="T89" fmla="*/ 2089 h 3069"/>
                <a:gd name="T90" fmla="*/ 31 w 1725"/>
                <a:gd name="T91" fmla="*/ 1886 h 3069"/>
                <a:gd name="T92" fmla="*/ 27 w 1725"/>
                <a:gd name="T93" fmla="*/ 1721 h 3069"/>
                <a:gd name="T94" fmla="*/ 27 w 1725"/>
                <a:gd name="T95" fmla="*/ 1627 h 3069"/>
                <a:gd name="T96" fmla="*/ 27 w 1725"/>
                <a:gd name="T97" fmla="*/ 1546 h 3069"/>
                <a:gd name="T98" fmla="*/ 27 w 1725"/>
                <a:gd name="T99" fmla="*/ 1450 h 3069"/>
                <a:gd name="T100" fmla="*/ 58 w 1725"/>
                <a:gd name="T101" fmla="*/ 1331 h 3069"/>
                <a:gd name="T102" fmla="*/ 31 w 1725"/>
                <a:gd name="T103" fmla="*/ 1286 h 3069"/>
                <a:gd name="T104" fmla="*/ 37 w 1725"/>
                <a:gd name="T105" fmla="*/ 1148 h 3069"/>
                <a:gd name="T106" fmla="*/ 10 w 1725"/>
                <a:gd name="T107" fmla="*/ 1020 h 3069"/>
                <a:gd name="T108" fmla="*/ 17 w 1725"/>
                <a:gd name="T109" fmla="*/ 918 h 3069"/>
                <a:gd name="T110" fmla="*/ 5 w 1725"/>
                <a:gd name="T111" fmla="*/ 838 h 3069"/>
                <a:gd name="T112" fmla="*/ 39 w 1725"/>
                <a:gd name="T113" fmla="*/ 716 h 3069"/>
                <a:gd name="T114" fmla="*/ 20 w 1725"/>
                <a:gd name="T115" fmla="*/ 598 h 3069"/>
                <a:gd name="T116" fmla="*/ 29 w 1725"/>
                <a:gd name="T117" fmla="*/ 425 h 3069"/>
                <a:gd name="T118" fmla="*/ 12 w 1725"/>
                <a:gd name="T119" fmla="*/ 361 h 3069"/>
                <a:gd name="T120" fmla="*/ 35 w 1725"/>
                <a:gd name="T121" fmla="*/ 274 h 3069"/>
                <a:gd name="T122" fmla="*/ 18 w 1725"/>
                <a:gd name="T123" fmla="*/ 192 h 3069"/>
                <a:gd name="T124" fmla="*/ 33 w 1725"/>
                <a:gd name="T125" fmla="*/ 48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5" h="3069">
                  <a:moveTo>
                    <a:pt x="30" y="0"/>
                  </a:moveTo>
                  <a:lnTo>
                    <a:pt x="1685" y="0"/>
                  </a:lnTo>
                  <a:lnTo>
                    <a:pt x="1691" y="31"/>
                  </a:lnTo>
                  <a:lnTo>
                    <a:pt x="1695" y="35"/>
                  </a:lnTo>
                  <a:lnTo>
                    <a:pt x="1701" y="41"/>
                  </a:lnTo>
                  <a:lnTo>
                    <a:pt x="1706" y="47"/>
                  </a:lnTo>
                  <a:lnTo>
                    <a:pt x="1708" y="56"/>
                  </a:lnTo>
                  <a:lnTo>
                    <a:pt x="1710" y="75"/>
                  </a:lnTo>
                  <a:lnTo>
                    <a:pt x="1707" y="90"/>
                  </a:lnTo>
                  <a:lnTo>
                    <a:pt x="1701" y="103"/>
                  </a:lnTo>
                  <a:lnTo>
                    <a:pt x="1694" y="117"/>
                  </a:lnTo>
                  <a:lnTo>
                    <a:pt x="1687" y="127"/>
                  </a:lnTo>
                  <a:lnTo>
                    <a:pt x="1685" y="139"/>
                  </a:lnTo>
                  <a:lnTo>
                    <a:pt x="1685" y="152"/>
                  </a:lnTo>
                  <a:lnTo>
                    <a:pt x="1691" y="165"/>
                  </a:lnTo>
                  <a:lnTo>
                    <a:pt x="1697" y="173"/>
                  </a:lnTo>
                  <a:lnTo>
                    <a:pt x="1703" y="182"/>
                  </a:lnTo>
                  <a:lnTo>
                    <a:pt x="1710" y="192"/>
                  </a:lnTo>
                  <a:lnTo>
                    <a:pt x="1715" y="202"/>
                  </a:lnTo>
                  <a:lnTo>
                    <a:pt x="1718" y="207"/>
                  </a:lnTo>
                  <a:lnTo>
                    <a:pt x="1720" y="224"/>
                  </a:lnTo>
                  <a:lnTo>
                    <a:pt x="1718" y="240"/>
                  </a:lnTo>
                  <a:lnTo>
                    <a:pt x="1712" y="254"/>
                  </a:lnTo>
                  <a:lnTo>
                    <a:pt x="1706" y="270"/>
                  </a:lnTo>
                  <a:lnTo>
                    <a:pt x="1701" y="283"/>
                  </a:lnTo>
                  <a:lnTo>
                    <a:pt x="1691" y="283"/>
                  </a:lnTo>
                  <a:lnTo>
                    <a:pt x="1689" y="297"/>
                  </a:lnTo>
                  <a:lnTo>
                    <a:pt x="1689" y="314"/>
                  </a:lnTo>
                  <a:lnTo>
                    <a:pt x="1690" y="331"/>
                  </a:lnTo>
                  <a:lnTo>
                    <a:pt x="1693" y="344"/>
                  </a:lnTo>
                  <a:lnTo>
                    <a:pt x="1701" y="344"/>
                  </a:lnTo>
                  <a:lnTo>
                    <a:pt x="1711" y="352"/>
                  </a:lnTo>
                  <a:lnTo>
                    <a:pt x="1716" y="363"/>
                  </a:lnTo>
                  <a:lnTo>
                    <a:pt x="1716" y="373"/>
                  </a:lnTo>
                  <a:lnTo>
                    <a:pt x="1711" y="386"/>
                  </a:lnTo>
                  <a:lnTo>
                    <a:pt x="1707" y="391"/>
                  </a:lnTo>
                  <a:lnTo>
                    <a:pt x="1716" y="414"/>
                  </a:lnTo>
                  <a:lnTo>
                    <a:pt x="1719" y="427"/>
                  </a:lnTo>
                  <a:lnTo>
                    <a:pt x="1720" y="442"/>
                  </a:lnTo>
                  <a:lnTo>
                    <a:pt x="1718" y="458"/>
                  </a:lnTo>
                  <a:lnTo>
                    <a:pt x="1711" y="474"/>
                  </a:lnTo>
                  <a:lnTo>
                    <a:pt x="1703" y="488"/>
                  </a:lnTo>
                  <a:lnTo>
                    <a:pt x="1694" y="503"/>
                  </a:lnTo>
                  <a:lnTo>
                    <a:pt x="1687" y="518"/>
                  </a:lnTo>
                  <a:lnTo>
                    <a:pt x="1683" y="537"/>
                  </a:lnTo>
                  <a:lnTo>
                    <a:pt x="1687" y="538"/>
                  </a:lnTo>
                  <a:lnTo>
                    <a:pt x="1690" y="541"/>
                  </a:lnTo>
                  <a:lnTo>
                    <a:pt x="1691" y="543"/>
                  </a:lnTo>
                  <a:lnTo>
                    <a:pt x="1691" y="546"/>
                  </a:lnTo>
                  <a:lnTo>
                    <a:pt x="1683" y="546"/>
                  </a:lnTo>
                  <a:lnTo>
                    <a:pt x="1683" y="562"/>
                  </a:lnTo>
                  <a:lnTo>
                    <a:pt x="1683" y="562"/>
                  </a:lnTo>
                  <a:lnTo>
                    <a:pt x="1683" y="579"/>
                  </a:lnTo>
                  <a:lnTo>
                    <a:pt x="1686" y="596"/>
                  </a:lnTo>
                  <a:lnTo>
                    <a:pt x="1691" y="609"/>
                  </a:lnTo>
                  <a:lnTo>
                    <a:pt x="1694" y="614"/>
                  </a:lnTo>
                  <a:lnTo>
                    <a:pt x="1698" y="621"/>
                  </a:lnTo>
                  <a:lnTo>
                    <a:pt x="1702" y="630"/>
                  </a:lnTo>
                  <a:lnTo>
                    <a:pt x="1703" y="639"/>
                  </a:lnTo>
                  <a:lnTo>
                    <a:pt x="1702" y="643"/>
                  </a:lnTo>
                  <a:lnTo>
                    <a:pt x="1702" y="652"/>
                  </a:lnTo>
                  <a:lnTo>
                    <a:pt x="1693" y="666"/>
                  </a:lnTo>
                  <a:lnTo>
                    <a:pt x="1701" y="674"/>
                  </a:lnTo>
                  <a:lnTo>
                    <a:pt x="1703" y="678"/>
                  </a:lnTo>
                  <a:lnTo>
                    <a:pt x="1706" y="681"/>
                  </a:lnTo>
                  <a:lnTo>
                    <a:pt x="1707" y="686"/>
                  </a:lnTo>
                  <a:lnTo>
                    <a:pt x="1708" y="691"/>
                  </a:lnTo>
                  <a:lnTo>
                    <a:pt x="1710" y="710"/>
                  </a:lnTo>
                  <a:lnTo>
                    <a:pt x="1707" y="725"/>
                  </a:lnTo>
                  <a:lnTo>
                    <a:pt x="1701" y="738"/>
                  </a:lnTo>
                  <a:lnTo>
                    <a:pt x="1694" y="750"/>
                  </a:lnTo>
                  <a:lnTo>
                    <a:pt x="1690" y="762"/>
                  </a:lnTo>
                  <a:lnTo>
                    <a:pt x="1694" y="766"/>
                  </a:lnTo>
                  <a:lnTo>
                    <a:pt x="1697" y="770"/>
                  </a:lnTo>
                  <a:lnTo>
                    <a:pt x="1699" y="774"/>
                  </a:lnTo>
                  <a:lnTo>
                    <a:pt x="1701" y="778"/>
                  </a:lnTo>
                  <a:lnTo>
                    <a:pt x="1702" y="784"/>
                  </a:lnTo>
                  <a:lnTo>
                    <a:pt x="1702" y="789"/>
                  </a:lnTo>
                  <a:lnTo>
                    <a:pt x="1701" y="796"/>
                  </a:lnTo>
                  <a:lnTo>
                    <a:pt x="1697" y="806"/>
                  </a:lnTo>
                  <a:lnTo>
                    <a:pt x="1706" y="822"/>
                  </a:lnTo>
                  <a:lnTo>
                    <a:pt x="1710" y="827"/>
                  </a:lnTo>
                  <a:lnTo>
                    <a:pt x="1712" y="831"/>
                  </a:lnTo>
                  <a:lnTo>
                    <a:pt x="1715" y="837"/>
                  </a:lnTo>
                  <a:lnTo>
                    <a:pt x="1716" y="839"/>
                  </a:lnTo>
                  <a:lnTo>
                    <a:pt x="1718" y="842"/>
                  </a:lnTo>
                  <a:lnTo>
                    <a:pt x="1720" y="857"/>
                  </a:lnTo>
                  <a:lnTo>
                    <a:pt x="1718" y="873"/>
                  </a:lnTo>
                  <a:lnTo>
                    <a:pt x="1712" y="889"/>
                  </a:lnTo>
                  <a:lnTo>
                    <a:pt x="1706" y="903"/>
                  </a:lnTo>
                  <a:lnTo>
                    <a:pt x="1701" y="916"/>
                  </a:lnTo>
                  <a:lnTo>
                    <a:pt x="1695" y="916"/>
                  </a:lnTo>
                  <a:lnTo>
                    <a:pt x="1698" y="928"/>
                  </a:lnTo>
                  <a:lnTo>
                    <a:pt x="1698" y="931"/>
                  </a:lnTo>
                  <a:lnTo>
                    <a:pt x="1704" y="940"/>
                  </a:lnTo>
                  <a:lnTo>
                    <a:pt x="1707" y="949"/>
                  </a:lnTo>
                  <a:lnTo>
                    <a:pt x="1708" y="961"/>
                  </a:lnTo>
                  <a:lnTo>
                    <a:pt x="1708" y="966"/>
                  </a:lnTo>
                  <a:lnTo>
                    <a:pt x="1708" y="970"/>
                  </a:lnTo>
                  <a:lnTo>
                    <a:pt x="1707" y="973"/>
                  </a:lnTo>
                  <a:lnTo>
                    <a:pt x="1707" y="974"/>
                  </a:lnTo>
                  <a:lnTo>
                    <a:pt x="1706" y="975"/>
                  </a:lnTo>
                  <a:lnTo>
                    <a:pt x="1704" y="974"/>
                  </a:lnTo>
                  <a:lnTo>
                    <a:pt x="1703" y="974"/>
                  </a:lnTo>
                  <a:lnTo>
                    <a:pt x="1698" y="973"/>
                  </a:lnTo>
                  <a:lnTo>
                    <a:pt x="1697" y="979"/>
                  </a:lnTo>
                  <a:lnTo>
                    <a:pt x="1701" y="979"/>
                  </a:lnTo>
                  <a:lnTo>
                    <a:pt x="1711" y="987"/>
                  </a:lnTo>
                  <a:lnTo>
                    <a:pt x="1716" y="996"/>
                  </a:lnTo>
                  <a:lnTo>
                    <a:pt x="1716" y="1008"/>
                  </a:lnTo>
                  <a:lnTo>
                    <a:pt x="1711" y="1020"/>
                  </a:lnTo>
                  <a:lnTo>
                    <a:pt x="1707" y="1026"/>
                  </a:lnTo>
                  <a:lnTo>
                    <a:pt x="1716" y="1047"/>
                  </a:lnTo>
                  <a:lnTo>
                    <a:pt x="1719" y="1062"/>
                  </a:lnTo>
                  <a:lnTo>
                    <a:pt x="1720" y="1077"/>
                  </a:lnTo>
                  <a:lnTo>
                    <a:pt x="1718" y="1093"/>
                  </a:lnTo>
                  <a:lnTo>
                    <a:pt x="1711" y="1109"/>
                  </a:lnTo>
                  <a:lnTo>
                    <a:pt x="1703" y="1123"/>
                  </a:lnTo>
                  <a:lnTo>
                    <a:pt x="1698" y="1132"/>
                  </a:lnTo>
                  <a:lnTo>
                    <a:pt x="1691" y="1155"/>
                  </a:lnTo>
                  <a:lnTo>
                    <a:pt x="1693" y="1160"/>
                  </a:lnTo>
                  <a:lnTo>
                    <a:pt x="1697" y="1164"/>
                  </a:lnTo>
                  <a:lnTo>
                    <a:pt x="1701" y="1166"/>
                  </a:lnTo>
                  <a:lnTo>
                    <a:pt x="1702" y="1172"/>
                  </a:lnTo>
                  <a:lnTo>
                    <a:pt x="1701" y="1179"/>
                  </a:lnTo>
                  <a:lnTo>
                    <a:pt x="1697" y="1183"/>
                  </a:lnTo>
                  <a:lnTo>
                    <a:pt x="1693" y="1189"/>
                  </a:lnTo>
                  <a:lnTo>
                    <a:pt x="1687" y="1193"/>
                  </a:lnTo>
                  <a:lnTo>
                    <a:pt x="1683" y="1197"/>
                  </a:lnTo>
                  <a:lnTo>
                    <a:pt x="1683" y="1197"/>
                  </a:lnTo>
                  <a:lnTo>
                    <a:pt x="1683" y="1197"/>
                  </a:lnTo>
                  <a:lnTo>
                    <a:pt x="1683" y="1212"/>
                  </a:lnTo>
                  <a:lnTo>
                    <a:pt x="1686" y="1229"/>
                  </a:lnTo>
                  <a:lnTo>
                    <a:pt x="1691" y="1244"/>
                  </a:lnTo>
                  <a:lnTo>
                    <a:pt x="1694" y="1248"/>
                  </a:lnTo>
                  <a:lnTo>
                    <a:pt x="1698" y="1255"/>
                  </a:lnTo>
                  <a:lnTo>
                    <a:pt x="1702" y="1263"/>
                  </a:lnTo>
                  <a:lnTo>
                    <a:pt x="1703" y="1274"/>
                  </a:lnTo>
                  <a:lnTo>
                    <a:pt x="1702" y="1278"/>
                  </a:lnTo>
                  <a:lnTo>
                    <a:pt x="1702" y="1286"/>
                  </a:lnTo>
                  <a:lnTo>
                    <a:pt x="1695" y="1299"/>
                  </a:lnTo>
                  <a:lnTo>
                    <a:pt x="1686" y="1310"/>
                  </a:lnTo>
                  <a:lnTo>
                    <a:pt x="1678" y="1323"/>
                  </a:lnTo>
                  <a:lnTo>
                    <a:pt x="1676" y="1334"/>
                  </a:lnTo>
                  <a:lnTo>
                    <a:pt x="1687" y="1346"/>
                  </a:lnTo>
                  <a:lnTo>
                    <a:pt x="1693" y="1350"/>
                  </a:lnTo>
                  <a:lnTo>
                    <a:pt x="1697" y="1354"/>
                  </a:lnTo>
                  <a:lnTo>
                    <a:pt x="1701" y="1359"/>
                  </a:lnTo>
                  <a:lnTo>
                    <a:pt x="1702" y="1367"/>
                  </a:lnTo>
                  <a:lnTo>
                    <a:pt x="1701" y="1371"/>
                  </a:lnTo>
                  <a:lnTo>
                    <a:pt x="1697" y="1375"/>
                  </a:lnTo>
                  <a:lnTo>
                    <a:pt x="1693" y="1378"/>
                  </a:lnTo>
                  <a:lnTo>
                    <a:pt x="1691" y="1384"/>
                  </a:lnTo>
                  <a:lnTo>
                    <a:pt x="1694" y="1394"/>
                  </a:lnTo>
                  <a:lnTo>
                    <a:pt x="1698" y="1406"/>
                  </a:lnTo>
                  <a:lnTo>
                    <a:pt x="1699" y="1410"/>
                  </a:lnTo>
                  <a:lnTo>
                    <a:pt x="1701" y="1411"/>
                  </a:lnTo>
                  <a:lnTo>
                    <a:pt x="1701" y="1414"/>
                  </a:lnTo>
                  <a:lnTo>
                    <a:pt x="1702" y="1419"/>
                  </a:lnTo>
                  <a:lnTo>
                    <a:pt x="1701" y="1427"/>
                  </a:lnTo>
                  <a:lnTo>
                    <a:pt x="1701" y="1430"/>
                  </a:lnTo>
                  <a:lnTo>
                    <a:pt x="1701" y="1431"/>
                  </a:lnTo>
                  <a:lnTo>
                    <a:pt x="1701" y="1433"/>
                  </a:lnTo>
                  <a:lnTo>
                    <a:pt x="1697" y="1449"/>
                  </a:lnTo>
                  <a:lnTo>
                    <a:pt x="1694" y="1471"/>
                  </a:lnTo>
                  <a:lnTo>
                    <a:pt x="1693" y="1495"/>
                  </a:lnTo>
                  <a:lnTo>
                    <a:pt x="1691" y="1517"/>
                  </a:lnTo>
                  <a:lnTo>
                    <a:pt x="1691" y="1520"/>
                  </a:lnTo>
                  <a:lnTo>
                    <a:pt x="1691" y="1522"/>
                  </a:lnTo>
                  <a:lnTo>
                    <a:pt x="1691" y="1526"/>
                  </a:lnTo>
                  <a:lnTo>
                    <a:pt x="1691" y="1528"/>
                  </a:lnTo>
                  <a:lnTo>
                    <a:pt x="1697" y="1560"/>
                  </a:lnTo>
                  <a:lnTo>
                    <a:pt x="1698" y="1566"/>
                  </a:lnTo>
                  <a:lnTo>
                    <a:pt x="1703" y="1564"/>
                  </a:lnTo>
                  <a:lnTo>
                    <a:pt x="1704" y="1563"/>
                  </a:lnTo>
                  <a:lnTo>
                    <a:pt x="1706" y="1563"/>
                  </a:lnTo>
                  <a:lnTo>
                    <a:pt x="1707" y="1564"/>
                  </a:lnTo>
                  <a:lnTo>
                    <a:pt x="1707" y="1566"/>
                  </a:lnTo>
                  <a:lnTo>
                    <a:pt x="1708" y="1567"/>
                  </a:lnTo>
                  <a:lnTo>
                    <a:pt x="1708" y="1571"/>
                  </a:lnTo>
                  <a:lnTo>
                    <a:pt x="1708" y="1576"/>
                  </a:lnTo>
                  <a:lnTo>
                    <a:pt x="1707" y="1587"/>
                  </a:lnTo>
                  <a:lnTo>
                    <a:pt x="1708" y="1596"/>
                  </a:lnTo>
                  <a:lnTo>
                    <a:pt x="1708" y="1601"/>
                  </a:lnTo>
                  <a:lnTo>
                    <a:pt x="1708" y="1605"/>
                  </a:lnTo>
                  <a:lnTo>
                    <a:pt x="1707" y="1608"/>
                  </a:lnTo>
                  <a:lnTo>
                    <a:pt x="1707" y="1609"/>
                  </a:lnTo>
                  <a:lnTo>
                    <a:pt x="1706" y="1609"/>
                  </a:lnTo>
                  <a:lnTo>
                    <a:pt x="1704" y="1609"/>
                  </a:lnTo>
                  <a:lnTo>
                    <a:pt x="1703" y="1609"/>
                  </a:lnTo>
                  <a:lnTo>
                    <a:pt x="1698" y="1606"/>
                  </a:lnTo>
                  <a:lnTo>
                    <a:pt x="1697" y="1611"/>
                  </a:lnTo>
                  <a:lnTo>
                    <a:pt x="1691" y="1644"/>
                  </a:lnTo>
                  <a:lnTo>
                    <a:pt x="1691" y="1646"/>
                  </a:lnTo>
                  <a:lnTo>
                    <a:pt x="1691" y="1649"/>
                  </a:lnTo>
                  <a:lnTo>
                    <a:pt x="1691" y="1652"/>
                  </a:lnTo>
                  <a:lnTo>
                    <a:pt x="1691" y="1655"/>
                  </a:lnTo>
                  <a:lnTo>
                    <a:pt x="1693" y="1678"/>
                  </a:lnTo>
                  <a:lnTo>
                    <a:pt x="1694" y="1702"/>
                  </a:lnTo>
                  <a:lnTo>
                    <a:pt x="1697" y="1723"/>
                  </a:lnTo>
                  <a:lnTo>
                    <a:pt x="1701" y="1738"/>
                  </a:lnTo>
                  <a:lnTo>
                    <a:pt x="1701" y="1741"/>
                  </a:lnTo>
                  <a:lnTo>
                    <a:pt x="1701" y="1742"/>
                  </a:lnTo>
                  <a:lnTo>
                    <a:pt x="1701" y="1745"/>
                  </a:lnTo>
                  <a:lnTo>
                    <a:pt x="1702" y="1753"/>
                  </a:lnTo>
                  <a:lnTo>
                    <a:pt x="1701" y="1758"/>
                  </a:lnTo>
                  <a:lnTo>
                    <a:pt x="1701" y="1761"/>
                  </a:lnTo>
                  <a:lnTo>
                    <a:pt x="1699" y="1763"/>
                  </a:lnTo>
                  <a:lnTo>
                    <a:pt x="1698" y="1766"/>
                  </a:lnTo>
                  <a:lnTo>
                    <a:pt x="1698" y="1767"/>
                  </a:lnTo>
                  <a:lnTo>
                    <a:pt x="1718" y="1759"/>
                  </a:lnTo>
                  <a:lnTo>
                    <a:pt x="1720" y="1889"/>
                  </a:lnTo>
                  <a:lnTo>
                    <a:pt x="1723" y="2017"/>
                  </a:lnTo>
                  <a:lnTo>
                    <a:pt x="1725" y="2146"/>
                  </a:lnTo>
                  <a:lnTo>
                    <a:pt x="1725" y="2163"/>
                  </a:lnTo>
                  <a:lnTo>
                    <a:pt x="1725" y="2184"/>
                  </a:lnTo>
                  <a:lnTo>
                    <a:pt x="1725" y="2207"/>
                  </a:lnTo>
                  <a:lnTo>
                    <a:pt x="1725" y="2231"/>
                  </a:lnTo>
                  <a:lnTo>
                    <a:pt x="1724" y="2254"/>
                  </a:lnTo>
                  <a:lnTo>
                    <a:pt x="1720" y="2277"/>
                  </a:lnTo>
                  <a:lnTo>
                    <a:pt x="1714" y="2296"/>
                  </a:lnTo>
                  <a:lnTo>
                    <a:pt x="1704" y="2313"/>
                  </a:lnTo>
                  <a:lnTo>
                    <a:pt x="1693" y="2325"/>
                  </a:lnTo>
                  <a:lnTo>
                    <a:pt x="1685" y="2326"/>
                  </a:lnTo>
                  <a:lnTo>
                    <a:pt x="1683" y="2342"/>
                  </a:lnTo>
                  <a:lnTo>
                    <a:pt x="1683" y="2352"/>
                  </a:lnTo>
                  <a:lnTo>
                    <a:pt x="1695" y="2363"/>
                  </a:lnTo>
                  <a:lnTo>
                    <a:pt x="1699" y="2372"/>
                  </a:lnTo>
                  <a:lnTo>
                    <a:pt x="1702" y="2383"/>
                  </a:lnTo>
                  <a:lnTo>
                    <a:pt x="1701" y="2396"/>
                  </a:lnTo>
                  <a:lnTo>
                    <a:pt x="1699" y="2398"/>
                  </a:lnTo>
                  <a:lnTo>
                    <a:pt x="1698" y="2401"/>
                  </a:lnTo>
                  <a:lnTo>
                    <a:pt x="1697" y="2402"/>
                  </a:lnTo>
                  <a:lnTo>
                    <a:pt x="1718" y="2393"/>
                  </a:lnTo>
                  <a:lnTo>
                    <a:pt x="1720" y="2524"/>
                  </a:lnTo>
                  <a:lnTo>
                    <a:pt x="1723" y="2652"/>
                  </a:lnTo>
                  <a:lnTo>
                    <a:pt x="1725" y="2779"/>
                  </a:lnTo>
                  <a:lnTo>
                    <a:pt x="1725" y="2795"/>
                  </a:lnTo>
                  <a:lnTo>
                    <a:pt x="1725" y="2812"/>
                  </a:lnTo>
                  <a:lnTo>
                    <a:pt x="1725" y="2832"/>
                  </a:lnTo>
                  <a:lnTo>
                    <a:pt x="1725" y="2851"/>
                  </a:lnTo>
                  <a:lnTo>
                    <a:pt x="1725" y="2872"/>
                  </a:lnTo>
                  <a:lnTo>
                    <a:pt x="1723" y="2892"/>
                  </a:lnTo>
                  <a:lnTo>
                    <a:pt x="1720" y="2911"/>
                  </a:lnTo>
                  <a:lnTo>
                    <a:pt x="1715" y="2928"/>
                  </a:lnTo>
                  <a:lnTo>
                    <a:pt x="1708" y="2943"/>
                  </a:lnTo>
                  <a:lnTo>
                    <a:pt x="1698" y="2955"/>
                  </a:lnTo>
                  <a:lnTo>
                    <a:pt x="1686" y="2962"/>
                  </a:lnTo>
                  <a:lnTo>
                    <a:pt x="1670" y="2965"/>
                  </a:lnTo>
                  <a:lnTo>
                    <a:pt x="1657" y="2962"/>
                  </a:lnTo>
                  <a:lnTo>
                    <a:pt x="1648" y="2955"/>
                  </a:lnTo>
                  <a:lnTo>
                    <a:pt x="1643" y="2944"/>
                  </a:lnTo>
                  <a:lnTo>
                    <a:pt x="1639" y="2930"/>
                  </a:lnTo>
                  <a:lnTo>
                    <a:pt x="1638" y="2913"/>
                  </a:lnTo>
                  <a:lnTo>
                    <a:pt x="1636" y="2894"/>
                  </a:lnTo>
                  <a:lnTo>
                    <a:pt x="1636" y="2875"/>
                  </a:lnTo>
                  <a:lnTo>
                    <a:pt x="1636" y="2855"/>
                  </a:lnTo>
                  <a:lnTo>
                    <a:pt x="1636" y="2837"/>
                  </a:lnTo>
                  <a:lnTo>
                    <a:pt x="1634" y="2820"/>
                  </a:lnTo>
                  <a:lnTo>
                    <a:pt x="1630" y="2805"/>
                  </a:lnTo>
                  <a:lnTo>
                    <a:pt x="1623" y="2794"/>
                  </a:lnTo>
                  <a:lnTo>
                    <a:pt x="1614" y="2786"/>
                  </a:lnTo>
                  <a:lnTo>
                    <a:pt x="1605" y="2784"/>
                  </a:lnTo>
                  <a:lnTo>
                    <a:pt x="1598" y="2790"/>
                  </a:lnTo>
                  <a:lnTo>
                    <a:pt x="1593" y="2799"/>
                  </a:lnTo>
                  <a:lnTo>
                    <a:pt x="1588" y="2812"/>
                  </a:lnTo>
                  <a:lnTo>
                    <a:pt x="1584" y="2828"/>
                  </a:lnTo>
                  <a:lnTo>
                    <a:pt x="1580" y="2845"/>
                  </a:lnTo>
                  <a:lnTo>
                    <a:pt x="1577" y="2863"/>
                  </a:lnTo>
                  <a:lnTo>
                    <a:pt x="1575" y="2880"/>
                  </a:lnTo>
                  <a:lnTo>
                    <a:pt x="1572" y="2896"/>
                  </a:lnTo>
                  <a:lnTo>
                    <a:pt x="1568" y="2907"/>
                  </a:lnTo>
                  <a:lnTo>
                    <a:pt x="1564" y="2917"/>
                  </a:lnTo>
                  <a:lnTo>
                    <a:pt x="1559" y="2921"/>
                  </a:lnTo>
                  <a:lnTo>
                    <a:pt x="1554" y="2919"/>
                  </a:lnTo>
                  <a:lnTo>
                    <a:pt x="1546" y="2910"/>
                  </a:lnTo>
                  <a:lnTo>
                    <a:pt x="1545" y="2905"/>
                  </a:lnTo>
                  <a:lnTo>
                    <a:pt x="1541" y="2894"/>
                  </a:lnTo>
                  <a:lnTo>
                    <a:pt x="1538" y="2880"/>
                  </a:lnTo>
                  <a:lnTo>
                    <a:pt x="1534" y="2863"/>
                  </a:lnTo>
                  <a:lnTo>
                    <a:pt x="1529" y="2845"/>
                  </a:lnTo>
                  <a:lnTo>
                    <a:pt x="1524" y="2825"/>
                  </a:lnTo>
                  <a:lnTo>
                    <a:pt x="1519" y="2807"/>
                  </a:lnTo>
                  <a:lnTo>
                    <a:pt x="1513" y="2788"/>
                  </a:lnTo>
                  <a:lnTo>
                    <a:pt x="1508" y="2774"/>
                  </a:lnTo>
                  <a:lnTo>
                    <a:pt x="1503" y="2762"/>
                  </a:lnTo>
                  <a:lnTo>
                    <a:pt x="1498" y="2754"/>
                  </a:lnTo>
                  <a:lnTo>
                    <a:pt x="1492" y="2753"/>
                  </a:lnTo>
                  <a:lnTo>
                    <a:pt x="1487" y="2758"/>
                  </a:lnTo>
                  <a:lnTo>
                    <a:pt x="1483" y="2770"/>
                  </a:lnTo>
                  <a:lnTo>
                    <a:pt x="1481" y="2783"/>
                  </a:lnTo>
                  <a:lnTo>
                    <a:pt x="1479" y="2801"/>
                  </a:lnTo>
                  <a:lnTo>
                    <a:pt x="1478" y="2822"/>
                  </a:lnTo>
                  <a:lnTo>
                    <a:pt x="1477" y="2846"/>
                  </a:lnTo>
                  <a:lnTo>
                    <a:pt x="1475" y="2872"/>
                  </a:lnTo>
                  <a:lnTo>
                    <a:pt x="1474" y="2900"/>
                  </a:lnTo>
                  <a:lnTo>
                    <a:pt x="1471" y="2927"/>
                  </a:lnTo>
                  <a:lnTo>
                    <a:pt x="1467" y="2955"/>
                  </a:lnTo>
                  <a:lnTo>
                    <a:pt x="1462" y="2981"/>
                  </a:lnTo>
                  <a:lnTo>
                    <a:pt x="1456" y="3006"/>
                  </a:lnTo>
                  <a:lnTo>
                    <a:pt x="1447" y="3027"/>
                  </a:lnTo>
                  <a:lnTo>
                    <a:pt x="1436" y="3045"/>
                  </a:lnTo>
                  <a:lnTo>
                    <a:pt x="1422" y="3058"/>
                  </a:lnTo>
                  <a:lnTo>
                    <a:pt x="1405" y="3066"/>
                  </a:lnTo>
                  <a:lnTo>
                    <a:pt x="1385" y="3069"/>
                  </a:lnTo>
                  <a:lnTo>
                    <a:pt x="1369" y="3066"/>
                  </a:lnTo>
                  <a:lnTo>
                    <a:pt x="1356" y="3058"/>
                  </a:lnTo>
                  <a:lnTo>
                    <a:pt x="1348" y="3046"/>
                  </a:lnTo>
                  <a:lnTo>
                    <a:pt x="1343" y="3031"/>
                  </a:lnTo>
                  <a:lnTo>
                    <a:pt x="1341" y="3012"/>
                  </a:lnTo>
                  <a:lnTo>
                    <a:pt x="1339" y="2993"/>
                  </a:lnTo>
                  <a:lnTo>
                    <a:pt x="1341" y="2969"/>
                  </a:lnTo>
                  <a:lnTo>
                    <a:pt x="1342" y="2945"/>
                  </a:lnTo>
                  <a:lnTo>
                    <a:pt x="1344" y="2921"/>
                  </a:lnTo>
                  <a:lnTo>
                    <a:pt x="1348" y="2896"/>
                  </a:lnTo>
                  <a:lnTo>
                    <a:pt x="1351" y="2871"/>
                  </a:lnTo>
                  <a:lnTo>
                    <a:pt x="1352" y="2847"/>
                  </a:lnTo>
                  <a:lnTo>
                    <a:pt x="1354" y="2825"/>
                  </a:lnTo>
                  <a:lnTo>
                    <a:pt x="1354" y="2804"/>
                  </a:lnTo>
                  <a:lnTo>
                    <a:pt x="1350" y="2786"/>
                  </a:lnTo>
                  <a:lnTo>
                    <a:pt x="1344" y="2770"/>
                  </a:lnTo>
                  <a:lnTo>
                    <a:pt x="1337" y="2758"/>
                  </a:lnTo>
                  <a:lnTo>
                    <a:pt x="1323" y="2750"/>
                  </a:lnTo>
                  <a:lnTo>
                    <a:pt x="1308" y="2748"/>
                  </a:lnTo>
                  <a:lnTo>
                    <a:pt x="1299" y="2750"/>
                  </a:lnTo>
                  <a:lnTo>
                    <a:pt x="1292" y="2758"/>
                  </a:lnTo>
                  <a:lnTo>
                    <a:pt x="1288" y="2770"/>
                  </a:lnTo>
                  <a:lnTo>
                    <a:pt x="1286" y="2784"/>
                  </a:lnTo>
                  <a:lnTo>
                    <a:pt x="1286" y="2800"/>
                  </a:lnTo>
                  <a:lnTo>
                    <a:pt x="1284" y="2816"/>
                  </a:lnTo>
                  <a:lnTo>
                    <a:pt x="1284" y="2830"/>
                  </a:lnTo>
                  <a:lnTo>
                    <a:pt x="1283" y="2842"/>
                  </a:lnTo>
                  <a:lnTo>
                    <a:pt x="1279" y="2850"/>
                  </a:lnTo>
                  <a:lnTo>
                    <a:pt x="1274" y="2854"/>
                  </a:lnTo>
                  <a:lnTo>
                    <a:pt x="1269" y="2850"/>
                  </a:lnTo>
                  <a:lnTo>
                    <a:pt x="1265" y="2839"/>
                  </a:lnTo>
                  <a:lnTo>
                    <a:pt x="1262" y="2824"/>
                  </a:lnTo>
                  <a:lnTo>
                    <a:pt x="1259" y="2804"/>
                  </a:lnTo>
                  <a:lnTo>
                    <a:pt x="1257" y="2782"/>
                  </a:lnTo>
                  <a:lnTo>
                    <a:pt x="1254" y="2758"/>
                  </a:lnTo>
                  <a:lnTo>
                    <a:pt x="1250" y="2736"/>
                  </a:lnTo>
                  <a:lnTo>
                    <a:pt x="1246" y="2714"/>
                  </a:lnTo>
                  <a:lnTo>
                    <a:pt x="1240" y="2695"/>
                  </a:lnTo>
                  <a:lnTo>
                    <a:pt x="1232" y="2680"/>
                  </a:lnTo>
                  <a:lnTo>
                    <a:pt x="1220" y="2672"/>
                  </a:lnTo>
                  <a:lnTo>
                    <a:pt x="1211" y="2669"/>
                  </a:lnTo>
                  <a:lnTo>
                    <a:pt x="1203" y="2673"/>
                  </a:lnTo>
                  <a:lnTo>
                    <a:pt x="1198" y="2684"/>
                  </a:lnTo>
                  <a:lnTo>
                    <a:pt x="1195" y="2698"/>
                  </a:lnTo>
                  <a:lnTo>
                    <a:pt x="1193" y="2716"/>
                  </a:lnTo>
                  <a:lnTo>
                    <a:pt x="1191" y="2739"/>
                  </a:lnTo>
                  <a:lnTo>
                    <a:pt x="1191" y="2763"/>
                  </a:lnTo>
                  <a:lnTo>
                    <a:pt x="1190" y="2790"/>
                  </a:lnTo>
                  <a:lnTo>
                    <a:pt x="1190" y="2816"/>
                  </a:lnTo>
                  <a:lnTo>
                    <a:pt x="1189" y="2843"/>
                  </a:lnTo>
                  <a:lnTo>
                    <a:pt x="1187" y="2871"/>
                  </a:lnTo>
                  <a:lnTo>
                    <a:pt x="1185" y="2897"/>
                  </a:lnTo>
                  <a:lnTo>
                    <a:pt x="1179" y="2921"/>
                  </a:lnTo>
                  <a:lnTo>
                    <a:pt x="1174" y="2942"/>
                  </a:lnTo>
                  <a:lnTo>
                    <a:pt x="1165" y="2959"/>
                  </a:lnTo>
                  <a:lnTo>
                    <a:pt x="1155" y="2973"/>
                  </a:lnTo>
                  <a:lnTo>
                    <a:pt x="1140" y="2981"/>
                  </a:lnTo>
                  <a:lnTo>
                    <a:pt x="1123" y="2983"/>
                  </a:lnTo>
                  <a:lnTo>
                    <a:pt x="1102" y="2981"/>
                  </a:lnTo>
                  <a:lnTo>
                    <a:pt x="1087" y="2973"/>
                  </a:lnTo>
                  <a:lnTo>
                    <a:pt x="1073" y="2960"/>
                  </a:lnTo>
                  <a:lnTo>
                    <a:pt x="1064" y="2944"/>
                  </a:lnTo>
                  <a:lnTo>
                    <a:pt x="1059" y="2925"/>
                  </a:lnTo>
                  <a:lnTo>
                    <a:pt x="1054" y="2901"/>
                  </a:lnTo>
                  <a:lnTo>
                    <a:pt x="1053" y="2876"/>
                  </a:lnTo>
                  <a:lnTo>
                    <a:pt x="1051" y="2850"/>
                  </a:lnTo>
                  <a:lnTo>
                    <a:pt x="1050" y="2822"/>
                  </a:lnTo>
                  <a:lnTo>
                    <a:pt x="1050" y="2795"/>
                  </a:lnTo>
                  <a:lnTo>
                    <a:pt x="1050" y="2767"/>
                  </a:lnTo>
                  <a:lnTo>
                    <a:pt x="1049" y="2741"/>
                  </a:lnTo>
                  <a:lnTo>
                    <a:pt x="1046" y="2715"/>
                  </a:lnTo>
                  <a:lnTo>
                    <a:pt x="1042" y="2693"/>
                  </a:lnTo>
                  <a:lnTo>
                    <a:pt x="1035" y="2672"/>
                  </a:lnTo>
                  <a:lnTo>
                    <a:pt x="1030" y="2664"/>
                  </a:lnTo>
                  <a:lnTo>
                    <a:pt x="1020" y="2656"/>
                  </a:lnTo>
                  <a:lnTo>
                    <a:pt x="1007" y="2648"/>
                  </a:lnTo>
                  <a:lnTo>
                    <a:pt x="994" y="2644"/>
                  </a:lnTo>
                  <a:lnTo>
                    <a:pt x="981" y="2643"/>
                  </a:lnTo>
                  <a:lnTo>
                    <a:pt x="979" y="2643"/>
                  </a:lnTo>
                  <a:lnTo>
                    <a:pt x="982" y="2779"/>
                  </a:lnTo>
                  <a:lnTo>
                    <a:pt x="982" y="2795"/>
                  </a:lnTo>
                  <a:lnTo>
                    <a:pt x="982" y="2812"/>
                  </a:lnTo>
                  <a:lnTo>
                    <a:pt x="983" y="2832"/>
                  </a:lnTo>
                  <a:lnTo>
                    <a:pt x="983" y="2851"/>
                  </a:lnTo>
                  <a:lnTo>
                    <a:pt x="982" y="2872"/>
                  </a:lnTo>
                  <a:lnTo>
                    <a:pt x="981" y="2892"/>
                  </a:lnTo>
                  <a:lnTo>
                    <a:pt x="977" y="2911"/>
                  </a:lnTo>
                  <a:lnTo>
                    <a:pt x="971" y="2928"/>
                  </a:lnTo>
                  <a:lnTo>
                    <a:pt x="965" y="2943"/>
                  </a:lnTo>
                  <a:lnTo>
                    <a:pt x="956" y="2955"/>
                  </a:lnTo>
                  <a:lnTo>
                    <a:pt x="943" y="2962"/>
                  </a:lnTo>
                  <a:lnTo>
                    <a:pt x="928" y="2965"/>
                  </a:lnTo>
                  <a:lnTo>
                    <a:pt x="915" y="2962"/>
                  </a:lnTo>
                  <a:lnTo>
                    <a:pt x="906" y="2955"/>
                  </a:lnTo>
                  <a:lnTo>
                    <a:pt x="899" y="2944"/>
                  </a:lnTo>
                  <a:lnTo>
                    <a:pt x="895" y="2930"/>
                  </a:lnTo>
                  <a:lnTo>
                    <a:pt x="894" y="2913"/>
                  </a:lnTo>
                  <a:lnTo>
                    <a:pt x="893" y="2894"/>
                  </a:lnTo>
                  <a:lnTo>
                    <a:pt x="894" y="2875"/>
                  </a:lnTo>
                  <a:lnTo>
                    <a:pt x="894" y="2855"/>
                  </a:lnTo>
                  <a:lnTo>
                    <a:pt x="893" y="2837"/>
                  </a:lnTo>
                  <a:lnTo>
                    <a:pt x="890" y="2820"/>
                  </a:lnTo>
                  <a:lnTo>
                    <a:pt x="886" y="2805"/>
                  </a:lnTo>
                  <a:lnTo>
                    <a:pt x="880" y="2794"/>
                  </a:lnTo>
                  <a:lnTo>
                    <a:pt x="871" y="2786"/>
                  </a:lnTo>
                  <a:lnTo>
                    <a:pt x="861" y="2786"/>
                  </a:lnTo>
                  <a:lnTo>
                    <a:pt x="854" y="2791"/>
                  </a:lnTo>
                  <a:lnTo>
                    <a:pt x="848" y="2803"/>
                  </a:lnTo>
                  <a:lnTo>
                    <a:pt x="843" y="2817"/>
                  </a:lnTo>
                  <a:lnTo>
                    <a:pt x="839" y="2835"/>
                  </a:lnTo>
                  <a:lnTo>
                    <a:pt x="835" y="2855"/>
                  </a:lnTo>
                  <a:lnTo>
                    <a:pt x="833" y="2873"/>
                  </a:lnTo>
                  <a:lnTo>
                    <a:pt x="830" y="2892"/>
                  </a:lnTo>
                  <a:lnTo>
                    <a:pt x="826" y="2906"/>
                  </a:lnTo>
                  <a:lnTo>
                    <a:pt x="822" y="2917"/>
                  </a:lnTo>
                  <a:lnTo>
                    <a:pt x="817" y="2921"/>
                  </a:lnTo>
                  <a:lnTo>
                    <a:pt x="809" y="2919"/>
                  </a:lnTo>
                  <a:lnTo>
                    <a:pt x="809" y="2917"/>
                  </a:lnTo>
                  <a:lnTo>
                    <a:pt x="808" y="2918"/>
                  </a:lnTo>
                  <a:lnTo>
                    <a:pt x="800" y="2914"/>
                  </a:lnTo>
                  <a:lnTo>
                    <a:pt x="793" y="2904"/>
                  </a:lnTo>
                  <a:lnTo>
                    <a:pt x="788" y="2888"/>
                  </a:lnTo>
                  <a:lnTo>
                    <a:pt x="783" y="2867"/>
                  </a:lnTo>
                  <a:lnTo>
                    <a:pt x="780" y="2841"/>
                  </a:lnTo>
                  <a:lnTo>
                    <a:pt x="780" y="2824"/>
                  </a:lnTo>
                  <a:lnTo>
                    <a:pt x="776" y="2807"/>
                  </a:lnTo>
                  <a:lnTo>
                    <a:pt x="771" y="2788"/>
                  </a:lnTo>
                  <a:lnTo>
                    <a:pt x="765" y="2774"/>
                  </a:lnTo>
                  <a:lnTo>
                    <a:pt x="759" y="2762"/>
                  </a:lnTo>
                  <a:lnTo>
                    <a:pt x="754" y="2754"/>
                  </a:lnTo>
                  <a:lnTo>
                    <a:pt x="749" y="2753"/>
                  </a:lnTo>
                  <a:lnTo>
                    <a:pt x="744" y="2758"/>
                  </a:lnTo>
                  <a:lnTo>
                    <a:pt x="740" y="2770"/>
                  </a:lnTo>
                  <a:lnTo>
                    <a:pt x="737" y="2783"/>
                  </a:lnTo>
                  <a:lnTo>
                    <a:pt x="736" y="2801"/>
                  </a:lnTo>
                  <a:lnTo>
                    <a:pt x="734" y="2822"/>
                  </a:lnTo>
                  <a:lnTo>
                    <a:pt x="733" y="2846"/>
                  </a:lnTo>
                  <a:lnTo>
                    <a:pt x="732" y="2872"/>
                  </a:lnTo>
                  <a:lnTo>
                    <a:pt x="730" y="2900"/>
                  </a:lnTo>
                  <a:lnTo>
                    <a:pt x="728" y="2927"/>
                  </a:lnTo>
                  <a:lnTo>
                    <a:pt x="724" y="2955"/>
                  </a:lnTo>
                  <a:lnTo>
                    <a:pt x="720" y="2981"/>
                  </a:lnTo>
                  <a:lnTo>
                    <a:pt x="712" y="3006"/>
                  </a:lnTo>
                  <a:lnTo>
                    <a:pt x="704" y="3027"/>
                  </a:lnTo>
                  <a:lnTo>
                    <a:pt x="693" y="3045"/>
                  </a:lnTo>
                  <a:lnTo>
                    <a:pt x="678" y="3058"/>
                  </a:lnTo>
                  <a:lnTo>
                    <a:pt x="662" y="3066"/>
                  </a:lnTo>
                  <a:lnTo>
                    <a:pt x="641" y="3069"/>
                  </a:lnTo>
                  <a:lnTo>
                    <a:pt x="626" y="3066"/>
                  </a:lnTo>
                  <a:lnTo>
                    <a:pt x="614" y="3058"/>
                  </a:lnTo>
                  <a:lnTo>
                    <a:pt x="605" y="3046"/>
                  </a:lnTo>
                  <a:lnTo>
                    <a:pt x="600" y="3031"/>
                  </a:lnTo>
                  <a:lnTo>
                    <a:pt x="597" y="3012"/>
                  </a:lnTo>
                  <a:lnTo>
                    <a:pt x="596" y="2993"/>
                  </a:lnTo>
                  <a:lnTo>
                    <a:pt x="597" y="2969"/>
                  </a:lnTo>
                  <a:lnTo>
                    <a:pt x="598" y="2945"/>
                  </a:lnTo>
                  <a:lnTo>
                    <a:pt x="602" y="2921"/>
                  </a:lnTo>
                  <a:lnTo>
                    <a:pt x="605" y="2896"/>
                  </a:lnTo>
                  <a:lnTo>
                    <a:pt x="607" y="2871"/>
                  </a:lnTo>
                  <a:lnTo>
                    <a:pt x="610" y="2847"/>
                  </a:lnTo>
                  <a:lnTo>
                    <a:pt x="610" y="2825"/>
                  </a:lnTo>
                  <a:lnTo>
                    <a:pt x="610" y="2804"/>
                  </a:lnTo>
                  <a:lnTo>
                    <a:pt x="607" y="2786"/>
                  </a:lnTo>
                  <a:lnTo>
                    <a:pt x="601" y="2770"/>
                  </a:lnTo>
                  <a:lnTo>
                    <a:pt x="593" y="2758"/>
                  </a:lnTo>
                  <a:lnTo>
                    <a:pt x="581" y="2750"/>
                  </a:lnTo>
                  <a:lnTo>
                    <a:pt x="564" y="2748"/>
                  </a:lnTo>
                  <a:lnTo>
                    <a:pt x="555" y="2750"/>
                  </a:lnTo>
                  <a:lnTo>
                    <a:pt x="549" y="2758"/>
                  </a:lnTo>
                  <a:lnTo>
                    <a:pt x="545" y="2770"/>
                  </a:lnTo>
                  <a:lnTo>
                    <a:pt x="542" y="2784"/>
                  </a:lnTo>
                  <a:lnTo>
                    <a:pt x="542" y="2800"/>
                  </a:lnTo>
                  <a:lnTo>
                    <a:pt x="542" y="2816"/>
                  </a:lnTo>
                  <a:lnTo>
                    <a:pt x="541" y="2830"/>
                  </a:lnTo>
                  <a:lnTo>
                    <a:pt x="539" y="2842"/>
                  </a:lnTo>
                  <a:lnTo>
                    <a:pt x="537" y="2850"/>
                  </a:lnTo>
                  <a:lnTo>
                    <a:pt x="531" y="2854"/>
                  </a:lnTo>
                  <a:lnTo>
                    <a:pt x="525" y="2850"/>
                  </a:lnTo>
                  <a:lnTo>
                    <a:pt x="521" y="2839"/>
                  </a:lnTo>
                  <a:lnTo>
                    <a:pt x="518" y="2824"/>
                  </a:lnTo>
                  <a:lnTo>
                    <a:pt x="516" y="2804"/>
                  </a:lnTo>
                  <a:lnTo>
                    <a:pt x="513" y="2782"/>
                  </a:lnTo>
                  <a:lnTo>
                    <a:pt x="511" y="2758"/>
                  </a:lnTo>
                  <a:lnTo>
                    <a:pt x="508" y="2736"/>
                  </a:lnTo>
                  <a:lnTo>
                    <a:pt x="503" y="2714"/>
                  </a:lnTo>
                  <a:lnTo>
                    <a:pt x="496" y="2695"/>
                  </a:lnTo>
                  <a:lnTo>
                    <a:pt x="488" y="2680"/>
                  </a:lnTo>
                  <a:lnTo>
                    <a:pt x="478" y="2672"/>
                  </a:lnTo>
                  <a:lnTo>
                    <a:pt x="467" y="2669"/>
                  </a:lnTo>
                  <a:lnTo>
                    <a:pt x="461" y="2673"/>
                  </a:lnTo>
                  <a:lnTo>
                    <a:pt x="456" y="2684"/>
                  </a:lnTo>
                  <a:lnTo>
                    <a:pt x="452" y="2698"/>
                  </a:lnTo>
                  <a:lnTo>
                    <a:pt x="449" y="2716"/>
                  </a:lnTo>
                  <a:lnTo>
                    <a:pt x="448" y="2739"/>
                  </a:lnTo>
                  <a:lnTo>
                    <a:pt x="448" y="2763"/>
                  </a:lnTo>
                  <a:lnTo>
                    <a:pt x="446" y="2790"/>
                  </a:lnTo>
                  <a:lnTo>
                    <a:pt x="446" y="2816"/>
                  </a:lnTo>
                  <a:lnTo>
                    <a:pt x="445" y="2843"/>
                  </a:lnTo>
                  <a:lnTo>
                    <a:pt x="444" y="2871"/>
                  </a:lnTo>
                  <a:lnTo>
                    <a:pt x="441" y="2897"/>
                  </a:lnTo>
                  <a:lnTo>
                    <a:pt x="437" y="2921"/>
                  </a:lnTo>
                  <a:lnTo>
                    <a:pt x="431" y="2942"/>
                  </a:lnTo>
                  <a:lnTo>
                    <a:pt x="422" y="2959"/>
                  </a:lnTo>
                  <a:lnTo>
                    <a:pt x="411" y="2973"/>
                  </a:lnTo>
                  <a:lnTo>
                    <a:pt x="397" y="2981"/>
                  </a:lnTo>
                  <a:lnTo>
                    <a:pt x="380" y="2983"/>
                  </a:lnTo>
                  <a:lnTo>
                    <a:pt x="359" y="2981"/>
                  </a:lnTo>
                  <a:lnTo>
                    <a:pt x="343" y="2973"/>
                  </a:lnTo>
                  <a:lnTo>
                    <a:pt x="331" y="2960"/>
                  </a:lnTo>
                  <a:lnTo>
                    <a:pt x="322" y="2944"/>
                  </a:lnTo>
                  <a:lnTo>
                    <a:pt x="315" y="2925"/>
                  </a:lnTo>
                  <a:lnTo>
                    <a:pt x="312" y="2901"/>
                  </a:lnTo>
                  <a:lnTo>
                    <a:pt x="309" y="2876"/>
                  </a:lnTo>
                  <a:lnTo>
                    <a:pt x="308" y="2850"/>
                  </a:lnTo>
                  <a:lnTo>
                    <a:pt x="308" y="2822"/>
                  </a:lnTo>
                  <a:lnTo>
                    <a:pt x="306" y="2795"/>
                  </a:lnTo>
                  <a:lnTo>
                    <a:pt x="306" y="2767"/>
                  </a:lnTo>
                  <a:lnTo>
                    <a:pt x="305" y="2741"/>
                  </a:lnTo>
                  <a:lnTo>
                    <a:pt x="302" y="2715"/>
                  </a:lnTo>
                  <a:lnTo>
                    <a:pt x="298" y="2693"/>
                  </a:lnTo>
                  <a:lnTo>
                    <a:pt x="292" y="2672"/>
                  </a:lnTo>
                  <a:lnTo>
                    <a:pt x="287" y="2664"/>
                  </a:lnTo>
                  <a:lnTo>
                    <a:pt x="278" y="2656"/>
                  </a:lnTo>
                  <a:lnTo>
                    <a:pt x="266" y="2650"/>
                  </a:lnTo>
                  <a:lnTo>
                    <a:pt x="253" y="2644"/>
                  </a:lnTo>
                  <a:lnTo>
                    <a:pt x="240" y="2643"/>
                  </a:lnTo>
                  <a:lnTo>
                    <a:pt x="229" y="2646"/>
                  </a:lnTo>
                  <a:lnTo>
                    <a:pt x="220" y="2655"/>
                  </a:lnTo>
                  <a:lnTo>
                    <a:pt x="216" y="2665"/>
                  </a:lnTo>
                  <a:lnTo>
                    <a:pt x="215" y="2680"/>
                  </a:lnTo>
                  <a:lnTo>
                    <a:pt x="217" y="2695"/>
                  </a:lnTo>
                  <a:lnTo>
                    <a:pt x="221" y="2712"/>
                  </a:lnTo>
                  <a:lnTo>
                    <a:pt x="226" y="2729"/>
                  </a:lnTo>
                  <a:lnTo>
                    <a:pt x="230" y="2746"/>
                  </a:lnTo>
                  <a:lnTo>
                    <a:pt x="234" y="2761"/>
                  </a:lnTo>
                  <a:lnTo>
                    <a:pt x="236" y="2775"/>
                  </a:lnTo>
                  <a:lnTo>
                    <a:pt x="234" y="2787"/>
                  </a:lnTo>
                  <a:lnTo>
                    <a:pt x="229" y="2795"/>
                  </a:lnTo>
                  <a:lnTo>
                    <a:pt x="219" y="2799"/>
                  </a:lnTo>
                  <a:lnTo>
                    <a:pt x="204" y="2799"/>
                  </a:lnTo>
                  <a:lnTo>
                    <a:pt x="194" y="2792"/>
                  </a:lnTo>
                  <a:lnTo>
                    <a:pt x="185" y="2782"/>
                  </a:lnTo>
                  <a:lnTo>
                    <a:pt x="179" y="2767"/>
                  </a:lnTo>
                  <a:lnTo>
                    <a:pt x="174" y="2750"/>
                  </a:lnTo>
                  <a:lnTo>
                    <a:pt x="171" y="2731"/>
                  </a:lnTo>
                  <a:lnTo>
                    <a:pt x="170" y="2709"/>
                  </a:lnTo>
                  <a:lnTo>
                    <a:pt x="168" y="2686"/>
                  </a:lnTo>
                  <a:lnTo>
                    <a:pt x="166" y="2664"/>
                  </a:lnTo>
                  <a:lnTo>
                    <a:pt x="165" y="2643"/>
                  </a:lnTo>
                  <a:lnTo>
                    <a:pt x="161" y="2622"/>
                  </a:lnTo>
                  <a:lnTo>
                    <a:pt x="157" y="2605"/>
                  </a:lnTo>
                  <a:lnTo>
                    <a:pt x="152" y="2589"/>
                  </a:lnTo>
                  <a:lnTo>
                    <a:pt x="143" y="2579"/>
                  </a:lnTo>
                  <a:lnTo>
                    <a:pt x="132" y="2574"/>
                  </a:lnTo>
                  <a:lnTo>
                    <a:pt x="118" y="2572"/>
                  </a:lnTo>
                  <a:lnTo>
                    <a:pt x="102" y="2578"/>
                  </a:lnTo>
                  <a:lnTo>
                    <a:pt x="90" y="2587"/>
                  </a:lnTo>
                  <a:lnTo>
                    <a:pt x="81" y="2601"/>
                  </a:lnTo>
                  <a:lnTo>
                    <a:pt x="76" y="2618"/>
                  </a:lnTo>
                  <a:lnTo>
                    <a:pt x="73" y="2637"/>
                  </a:lnTo>
                  <a:lnTo>
                    <a:pt x="72" y="2659"/>
                  </a:lnTo>
                  <a:lnTo>
                    <a:pt x="73" y="2681"/>
                  </a:lnTo>
                  <a:lnTo>
                    <a:pt x="75" y="2703"/>
                  </a:lnTo>
                  <a:lnTo>
                    <a:pt x="79" y="2726"/>
                  </a:lnTo>
                  <a:lnTo>
                    <a:pt x="81" y="2748"/>
                  </a:lnTo>
                  <a:lnTo>
                    <a:pt x="85" y="2767"/>
                  </a:lnTo>
                  <a:lnTo>
                    <a:pt x="88" y="2786"/>
                  </a:lnTo>
                  <a:lnTo>
                    <a:pt x="90" y="2800"/>
                  </a:lnTo>
                  <a:lnTo>
                    <a:pt x="90" y="2812"/>
                  </a:lnTo>
                  <a:lnTo>
                    <a:pt x="89" y="2846"/>
                  </a:lnTo>
                  <a:lnTo>
                    <a:pt x="86" y="2872"/>
                  </a:lnTo>
                  <a:lnTo>
                    <a:pt x="82" y="2893"/>
                  </a:lnTo>
                  <a:lnTo>
                    <a:pt x="77" y="2907"/>
                  </a:lnTo>
                  <a:lnTo>
                    <a:pt x="71" y="2915"/>
                  </a:lnTo>
                  <a:lnTo>
                    <a:pt x="64" y="2918"/>
                  </a:lnTo>
                  <a:lnTo>
                    <a:pt x="58" y="2914"/>
                  </a:lnTo>
                  <a:lnTo>
                    <a:pt x="51" y="2905"/>
                  </a:lnTo>
                  <a:lnTo>
                    <a:pt x="46" y="2890"/>
                  </a:lnTo>
                  <a:lnTo>
                    <a:pt x="41" y="2871"/>
                  </a:lnTo>
                  <a:lnTo>
                    <a:pt x="38" y="2847"/>
                  </a:lnTo>
                  <a:lnTo>
                    <a:pt x="37" y="2818"/>
                  </a:lnTo>
                  <a:lnTo>
                    <a:pt x="39" y="2525"/>
                  </a:lnTo>
                  <a:lnTo>
                    <a:pt x="38" y="2525"/>
                  </a:lnTo>
                  <a:lnTo>
                    <a:pt x="39" y="2517"/>
                  </a:lnTo>
                  <a:lnTo>
                    <a:pt x="41" y="2456"/>
                  </a:lnTo>
                  <a:lnTo>
                    <a:pt x="39" y="2456"/>
                  </a:lnTo>
                  <a:lnTo>
                    <a:pt x="41" y="2455"/>
                  </a:lnTo>
                  <a:lnTo>
                    <a:pt x="41" y="2447"/>
                  </a:lnTo>
                  <a:lnTo>
                    <a:pt x="35" y="2438"/>
                  </a:lnTo>
                  <a:lnTo>
                    <a:pt x="35" y="2418"/>
                  </a:lnTo>
                  <a:lnTo>
                    <a:pt x="38" y="2401"/>
                  </a:lnTo>
                  <a:lnTo>
                    <a:pt x="45" y="2385"/>
                  </a:lnTo>
                  <a:lnTo>
                    <a:pt x="52" y="2371"/>
                  </a:lnTo>
                  <a:lnTo>
                    <a:pt x="60" y="2355"/>
                  </a:lnTo>
                  <a:lnTo>
                    <a:pt x="56" y="2351"/>
                  </a:lnTo>
                  <a:lnTo>
                    <a:pt x="45" y="2339"/>
                  </a:lnTo>
                  <a:lnTo>
                    <a:pt x="31" y="2328"/>
                  </a:lnTo>
                  <a:lnTo>
                    <a:pt x="22" y="2313"/>
                  </a:lnTo>
                  <a:lnTo>
                    <a:pt x="17" y="2299"/>
                  </a:lnTo>
                  <a:lnTo>
                    <a:pt x="18" y="2283"/>
                  </a:lnTo>
                  <a:lnTo>
                    <a:pt x="21" y="2275"/>
                  </a:lnTo>
                  <a:lnTo>
                    <a:pt x="25" y="2269"/>
                  </a:lnTo>
                  <a:lnTo>
                    <a:pt x="29" y="2263"/>
                  </a:lnTo>
                  <a:lnTo>
                    <a:pt x="29" y="2262"/>
                  </a:lnTo>
                  <a:lnTo>
                    <a:pt x="27" y="2261"/>
                  </a:lnTo>
                  <a:lnTo>
                    <a:pt x="17" y="2254"/>
                  </a:lnTo>
                  <a:lnTo>
                    <a:pt x="13" y="2248"/>
                  </a:lnTo>
                  <a:lnTo>
                    <a:pt x="13" y="2244"/>
                  </a:lnTo>
                  <a:lnTo>
                    <a:pt x="16" y="2239"/>
                  </a:lnTo>
                  <a:lnTo>
                    <a:pt x="21" y="2235"/>
                  </a:lnTo>
                  <a:lnTo>
                    <a:pt x="27" y="2231"/>
                  </a:lnTo>
                  <a:lnTo>
                    <a:pt x="33" y="2225"/>
                  </a:lnTo>
                  <a:lnTo>
                    <a:pt x="35" y="2219"/>
                  </a:lnTo>
                  <a:lnTo>
                    <a:pt x="37" y="2202"/>
                  </a:lnTo>
                  <a:lnTo>
                    <a:pt x="31" y="2186"/>
                  </a:lnTo>
                  <a:lnTo>
                    <a:pt x="24" y="2172"/>
                  </a:lnTo>
                  <a:lnTo>
                    <a:pt x="14" y="2157"/>
                  </a:lnTo>
                  <a:lnTo>
                    <a:pt x="7" y="2143"/>
                  </a:lnTo>
                  <a:lnTo>
                    <a:pt x="1" y="2127"/>
                  </a:lnTo>
                  <a:lnTo>
                    <a:pt x="1" y="2110"/>
                  </a:lnTo>
                  <a:lnTo>
                    <a:pt x="9" y="2110"/>
                  </a:lnTo>
                  <a:lnTo>
                    <a:pt x="9" y="2093"/>
                  </a:lnTo>
                  <a:lnTo>
                    <a:pt x="12" y="2092"/>
                  </a:lnTo>
                  <a:lnTo>
                    <a:pt x="16" y="2091"/>
                  </a:lnTo>
                  <a:lnTo>
                    <a:pt x="18" y="2089"/>
                  </a:lnTo>
                  <a:lnTo>
                    <a:pt x="22" y="2089"/>
                  </a:lnTo>
                  <a:lnTo>
                    <a:pt x="25" y="2087"/>
                  </a:lnTo>
                  <a:lnTo>
                    <a:pt x="27" y="2085"/>
                  </a:lnTo>
                  <a:lnTo>
                    <a:pt x="33" y="2075"/>
                  </a:lnTo>
                  <a:lnTo>
                    <a:pt x="37" y="2064"/>
                  </a:lnTo>
                  <a:lnTo>
                    <a:pt x="38" y="2061"/>
                  </a:lnTo>
                  <a:lnTo>
                    <a:pt x="39" y="1927"/>
                  </a:lnTo>
                  <a:lnTo>
                    <a:pt x="35" y="1924"/>
                  </a:lnTo>
                  <a:lnTo>
                    <a:pt x="31" y="1920"/>
                  </a:lnTo>
                  <a:lnTo>
                    <a:pt x="29" y="1915"/>
                  </a:lnTo>
                  <a:lnTo>
                    <a:pt x="27" y="1909"/>
                  </a:lnTo>
                  <a:lnTo>
                    <a:pt x="27" y="1898"/>
                  </a:lnTo>
                  <a:lnTo>
                    <a:pt x="29" y="1892"/>
                  </a:lnTo>
                  <a:lnTo>
                    <a:pt x="31" y="1886"/>
                  </a:lnTo>
                  <a:lnTo>
                    <a:pt x="35" y="1882"/>
                  </a:lnTo>
                  <a:lnTo>
                    <a:pt x="39" y="1880"/>
                  </a:lnTo>
                  <a:lnTo>
                    <a:pt x="41" y="1821"/>
                  </a:lnTo>
                  <a:lnTo>
                    <a:pt x="39" y="1821"/>
                  </a:lnTo>
                  <a:lnTo>
                    <a:pt x="41" y="1821"/>
                  </a:lnTo>
                  <a:lnTo>
                    <a:pt x="41" y="1813"/>
                  </a:lnTo>
                  <a:lnTo>
                    <a:pt x="35" y="1803"/>
                  </a:lnTo>
                  <a:lnTo>
                    <a:pt x="35" y="1784"/>
                  </a:lnTo>
                  <a:lnTo>
                    <a:pt x="38" y="1767"/>
                  </a:lnTo>
                  <a:lnTo>
                    <a:pt x="42" y="1759"/>
                  </a:lnTo>
                  <a:lnTo>
                    <a:pt x="37" y="1742"/>
                  </a:lnTo>
                  <a:lnTo>
                    <a:pt x="34" y="1736"/>
                  </a:lnTo>
                  <a:lnTo>
                    <a:pt x="31" y="1729"/>
                  </a:lnTo>
                  <a:lnTo>
                    <a:pt x="27" y="1721"/>
                  </a:lnTo>
                  <a:lnTo>
                    <a:pt x="25" y="1719"/>
                  </a:lnTo>
                  <a:lnTo>
                    <a:pt x="22" y="1718"/>
                  </a:lnTo>
                  <a:lnTo>
                    <a:pt x="18" y="1718"/>
                  </a:lnTo>
                  <a:lnTo>
                    <a:pt x="16" y="1716"/>
                  </a:lnTo>
                  <a:lnTo>
                    <a:pt x="12" y="1715"/>
                  </a:lnTo>
                  <a:lnTo>
                    <a:pt x="9" y="1714"/>
                  </a:lnTo>
                  <a:lnTo>
                    <a:pt x="9" y="1697"/>
                  </a:lnTo>
                  <a:lnTo>
                    <a:pt x="1" y="1697"/>
                  </a:lnTo>
                  <a:lnTo>
                    <a:pt x="0" y="1681"/>
                  </a:lnTo>
                  <a:lnTo>
                    <a:pt x="4" y="1668"/>
                  </a:lnTo>
                  <a:lnTo>
                    <a:pt x="10" y="1655"/>
                  </a:lnTo>
                  <a:lnTo>
                    <a:pt x="20" y="1642"/>
                  </a:lnTo>
                  <a:lnTo>
                    <a:pt x="27" y="1627"/>
                  </a:lnTo>
                  <a:lnTo>
                    <a:pt x="27" y="1627"/>
                  </a:lnTo>
                  <a:lnTo>
                    <a:pt x="17" y="1619"/>
                  </a:lnTo>
                  <a:lnTo>
                    <a:pt x="12" y="1614"/>
                  </a:lnTo>
                  <a:lnTo>
                    <a:pt x="13" y="1609"/>
                  </a:lnTo>
                  <a:lnTo>
                    <a:pt x="16" y="1605"/>
                  </a:lnTo>
                  <a:lnTo>
                    <a:pt x="21" y="1601"/>
                  </a:lnTo>
                  <a:lnTo>
                    <a:pt x="27" y="1596"/>
                  </a:lnTo>
                  <a:lnTo>
                    <a:pt x="34" y="1587"/>
                  </a:lnTo>
                  <a:lnTo>
                    <a:pt x="27" y="1576"/>
                  </a:lnTo>
                  <a:lnTo>
                    <a:pt x="21" y="1572"/>
                  </a:lnTo>
                  <a:lnTo>
                    <a:pt x="16" y="1567"/>
                  </a:lnTo>
                  <a:lnTo>
                    <a:pt x="13" y="1563"/>
                  </a:lnTo>
                  <a:lnTo>
                    <a:pt x="12" y="1558"/>
                  </a:lnTo>
                  <a:lnTo>
                    <a:pt x="17" y="1553"/>
                  </a:lnTo>
                  <a:lnTo>
                    <a:pt x="27" y="1546"/>
                  </a:lnTo>
                  <a:lnTo>
                    <a:pt x="27" y="1545"/>
                  </a:lnTo>
                  <a:lnTo>
                    <a:pt x="20" y="1530"/>
                  </a:lnTo>
                  <a:lnTo>
                    <a:pt x="10" y="1517"/>
                  </a:lnTo>
                  <a:lnTo>
                    <a:pt x="4" y="1504"/>
                  </a:lnTo>
                  <a:lnTo>
                    <a:pt x="0" y="1491"/>
                  </a:lnTo>
                  <a:lnTo>
                    <a:pt x="1" y="1475"/>
                  </a:lnTo>
                  <a:lnTo>
                    <a:pt x="9" y="1475"/>
                  </a:lnTo>
                  <a:lnTo>
                    <a:pt x="9" y="1460"/>
                  </a:lnTo>
                  <a:lnTo>
                    <a:pt x="12" y="1457"/>
                  </a:lnTo>
                  <a:lnTo>
                    <a:pt x="16" y="1456"/>
                  </a:lnTo>
                  <a:lnTo>
                    <a:pt x="18" y="1456"/>
                  </a:lnTo>
                  <a:lnTo>
                    <a:pt x="22" y="1454"/>
                  </a:lnTo>
                  <a:lnTo>
                    <a:pt x="25" y="1453"/>
                  </a:lnTo>
                  <a:lnTo>
                    <a:pt x="27" y="1450"/>
                  </a:lnTo>
                  <a:lnTo>
                    <a:pt x="31" y="1444"/>
                  </a:lnTo>
                  <a:lnTo>
                    <a:pt x="34" y="1436"/>
                  </a:lnTo>
                  <a:lnTo>
                    <a:pt x="37" y="1430"/>
                  </a:lnTo>
                  <a:lnTo>
                    <a:pt x="42" y="1413"/>
                  </a:lnTo>
                  <a:lnTo>
                    <a:pt x="38" y="1406"/>
                  </a:lnTo>
                  <a:lnTo>
                    <a:pt x="35" y="1389"/>
                  </a:lnTo>
                  <a:lnTo>
                    <a:pt x="35" y="1369"/>
                  </a:lnTo>
                  <a:lnTo>
                    <a:pt x="41" y="1358"/>
                  </a:lnTo>
                  <a:lnTo>
                    <a:pt x="39" y="1351"/>
                  </a:lnTo>
                  <a:lnTo>
                    <a:pt x="41" y="1344"/>
                  </a:lnTo>
                  <a:lnTo>
                    <a:pt x="45" y="1339"/>
                  </a:lnTo>
                  <a:lnTo>
                    <a:pt x="52" y="1339"/>
                  </a:lnTo>
                  <a:lnTo>
                    <a:pt x="56" y="1334"/>
                  </a:lnTo>
                  <a:lnTo>
                    <a:pt x="58" y="1331"/>
                  </a:lnTo>
                  <a:lnTo>
                    <a:pt x="60" y="1329"/>
                  </a:lnTo>
                  <a:lnTo>
                    <a:pt x="60" y="1327"/>
                  </a:lnTo>
                  <a:lnTo>
                    <a:pt x="60" y="1327"/>
                  </a:lnTo>
                  <a:lnTo>
                    <a:pt x="60" y="1327"/>
                  </a:lnTo>
                  <a:lnTo>
                    <a:pt x="60" y="1327"/>
                  </a:lnTo>
                  <a:lnTo>
                    <a:pt x="59" y="1327"/>
                  </a:lnTo>
                  <a:lnTo>
                    <a:pt x="58" y="1326"/>
                  </a:lnTo>
                  <a:lnTo>
                    <a:pt x="56" y="1326"/>
                  </a:lnTo>
                  <a:lnTo>
                    <a:pt x="55" y="1325"/>
                  </a:lnTo>
                  <a:lnTo>
                    <a:pt x="52" y="1322"/>
                  </a:lnTo>
                  <a:lnTo>
                    <a:pt x="42" y="1299"/>
                  </a:lnTo>
                  <a:lnTo>
                    <a:pt x="41" y="1293"/>
                  </a:lnTo>
                  <a:lnTo>
                    <a:pt x="35" y="1289"/>
                  </a:lnTo>
                  <a:lnTo>
                    <a:pt x="31" y="1286"/>
                  </a:lnTo>
                  <a:lnTo>
                    <a:pt x="29" y="1280"/>
                  </a:lnTo>
                  <a:lnTo>
                    <a:pt x="27" y="1275"/>
                  </a:lnTo>
                  <a:lnTo>
                    <a:pt x="27" y="1263"/>
                  </a:lnTo>
                  <a:lnTo>
                    <a:pt x="33" y="1251"/>
                  </a:lnTo>
                  <a:lnTo>
                    <a:pt x="18" y="1227"/>
                  </a:lnTo>
                  <a:lnTo>
                    <a:pt x="16" y="1215"/>
                  </a:lnTo>
                  <a:lnTo>
                    <a:pt x="16" y="1200"/>
                  </a:lnTo>
                  <a:lnTo>
                    <a:pt x="18" y="1185"/>
                  </a:lnTo>
                  <a:lnTo>
                    <a:pt x="18" y="1168"/>
                  </a:lnTo>
                  <a:lnTo>
                    <a:pt x="20" y="1166"/>
                  </a:lnTo>
                  <a:lnTo>
                    <a:pt x="22" y="1162"/>
                  </a:lnTo>
                  <a:lnTo>
                    <a:pt x="26" y="1160"/>
                  </a:lnTo>
                  <a:lnTo>
                    <a:pt x="30" y="1155"/>
                  </a:lnTo>
                  <a:lnTo>
                    <a:pt x="37" y="1148"/>
                  </a:lnTo>
                  <a:lnTo>
                    <a:pt x="35" y="1138"/>
                  </a:lnTo>
                  <a:lnTo>
                    <a:pt x="35" y="1106"/>
                  </a:lnTo>
                  <a:lnTo>
                    <a:pt x="27" y="1087"/>
                  </a:lnTo>
                  <a:lnTo>
                    <a:pt x="25" y="1085"/>
                  </a:lnTo>
                  <a:lnTo>
                    <a:pt x="22" y="1084"/>
                  </a:lnTo>
                  <a:lnTo>
                    <a:pt x="18" y="1083"/>
                  </a:lnTo>
                  <a:lnTo>
                    <a:pt x="16" y="1081"/>
                  </a:lnTo>
                  <a:lnTo>
                    <a:pt x="12" y="1081"/>
                  </a:lnTo>
                  <a:lnTo>
                    <a:pt x="9" y="1079"/>
                  </a:lnTo>
                  <a:lnTo>
                    <a:pt x="9" y="1062"/>
                  </a:lnTo>
                  <a:lnTo>
                    <a:pt x="1" y="1062"/>
                  </a:lnTo>
                  <a:lnTo>
                    <a:pt x="0" y="1047"/>
                  </a:lnTo>
                  <a:lnTo>
                    <a:pt x="4" y="1033"/>
                  </a:lnTo>
                  <a:lnTo>
                    <a:pt x="10" y="1020"/>
                  </a:lnTo>
                  <a:lnTo>
                    <a:pt x="20" y="1008"/>
                  </a:lnTo>
                  <a:lnTo>
                    <a:pt x="20" y="1007"/>
                  </a:lnTo>
                  <a:lnTo>
                    <a:pt x="12" y="996"/>
                  </a:lnTo>
                  <a:lnTo>
                    <a:pt x="8" y="987"/>
                  </a:lnTo>
                  <a:lnTo>
                    <a:pt x="7" y="975"/>
                  </a:lnTo>
                  <a:lnTo>
                    <a:pt x="10" y="962"/>
                  </a:lnTo>
                  <a:lnTo>
                    <a:pt x="13" y="956"/>
                  </a:lnTo>
                  <a:lnTo>
                    <a:pt x="16" y="950"/>
                  </a:lnTo>
                  <a:lnTo>
                    <a:pt x="18" y="945"/>
                  </a:lnTo>
                  <a:lnTo>
                    <a:pt x="24" y="939"/>
                  </a:lnTo>
                  <a:lnTo>
                    <a:pt x="16" y="933"/>
                  </a:lnTo>
                  <a:lnTo>
                    <a:pt x="13" y="929"/>
                  </a:lnTo>
                  <a:lnTo>
                    <a:pt x="13" y="924"/>
                  </a:lnTo>
                  <a:lnTo>
                    <a:pt x="17" y="918"/>
                  </a:lnTo>
                  <a:lnTo>
                    <a:pt x="27" y="911"/>
                  </a:lnTo>
                  <a:lnTo>
                    <a:pt x="29" y="910"/>
                  </a:lnTo>
                  <a:lnTo>
                    <a:pt x="29" y="910"/>
                  </a:lnTo>
                  <a:lnTo>
                    <a:pt x="25" y="903"/>
                  </a:lnTo>
                  <a:lnTo>
                    <a:pt x="21" y="897"/>
                  </a:lnTo>
                  <a:lnTo>
                    <a:pt x="18" y="889"/>
                  </a:lnTo>
                  <a:lnTo>
                    <a:pt x="18" y="872"/>
                  </a:lnTo>
                  <a:lnTo>
                    <a:pt x="5" y="863"/>
                  </a:lnTo>
                  <a:lnTo>
                    <a:pt x="3" y="860"/>
                  </a:lnTo>
                  <a:lnTo>
                    <a:pt x="0" y="856"/>
                  </a:lnTo>
                  <a:lnTo>
                    <a:pt x="0" y="852"/>
                  </a:lnTo>
                  <a:lnTo>
                    <a:pt x="0" y="848"/>
                  </a:lnTo>
                  <a:lnTo>
                    <a:pt x="1" y="844"/>
                  </a:lnTo>
                  <a:lnTo>
                    <a:pt x="5" y="838"/>
                  </a:lnTo>
                  <a:lnTo>
                    <a:pt x="10" y="833"/>
                  </a:lnTo>
                  <a:lnTo>
                    <a:pt x="17" y="827"/>
                  </a:lnTo>
                  <a:lnTo>
                    <a:pt x="18" y="826"/>
                  </a:lnTo>
                  <a:lnTo>
                    <a:pt x="18" y="825"/>
                  </a:lnTo>
                  <a:lnTo>
                    <a:pt x="22" y="814"/>
                  </a:lnTo>
                  <a:lnTo>
                    <a:pt x="27" y="806"/>
                  </a:lnTo>
                  <a:lnTo>
                    <a:pt x="33" y="800"/>
                  </a:lnTo>
                  <a:lnTo>
                    <a:pt x="38" y="795"/>
                  </a:lnTo>
                  <a:lnTo>
                    <a:pt x="45" y="783"/>
                  </a:lnTo>
                  <a:lnTo>
                    <a:pt x="38" y="771"/>
                  </a:lnTo>
                  <a:lnTo>
                    <a:pt x="35" y="754"/>
                  </a:lnTo>
                  <a:lnTo>
                    <a:pt x="35" y="734"/>
                  </a:lnTo>
                  <a:lnTo>
                    <a:pt x="41" y="724"/>
                  </a:lnTo>
                  <a:lnTo>
                    <a:pt x="39" y="716"/>
                  </a:lnTo>
                  <a:lnTo>
                    <a:pt x="42" y="711"/>
                  </a:lnTo>
                  <a:lnTo>
                    <a:pt x="41" y="700"/>
                  </a:lnTo>
                  <a:lnTo>
                    <a:pt x="37" y="690"/>
                  </a:lnTo>
                  <a:lnTo>
                    <a:pt x="31" y="681"/>
                  </a:lnTo>
                  <a:lnTo>
                    <a:pt x="27" y="672"/>
                  </a:lnTo>
                  <a:lnTo>
                    <a:pt x="26" y="661"/>
                  </a:lnTo>
                  <a:lnTo>
                    <a:pt x="27" y="648"/>
                  </a:lnTo>
                  <a:lnTo>
                    <a:pt x="30" y="635"/>
                  </a:lnTo>
                  <a:lnTo>
                    <a:pt x="35" y="635"/>
                  </a:lnTo>
                  <a:lnTo>
                    <a:pt x="37" y="627"/>
                  </a:lnTo>
                  <a:lnTo>
                    <a:pt x="38" y="623"/>
                  </a:lnTo>
                  <a:lnTo>
                    <a:pt x="34" y="619"/>
                  </a:lnTo>
                  <a:lnTo>
                    <a:pt x="26" y="610"/>
                  </a:lnTo>
                  <a:lnTo>
                    <a:pt x="20" y="598"/>
                  </a:lnTo>
                  <a:lnTo>
                    <a:pt x="16" y="585"/>
                  </a:lnTo>
                  <a:lnTo>
                    <a:pt x="16" y="569"/>
                  </a:lnTo>
                  <a:lnTo>
                    <a:pt x="18" y="551"/>
                  </a:lnTo>
                  <a:lnTo>
                    <a:pt x="18" y="534"/>
                  </a:lnTo>
                  <a:lnTo>
                    <a:pt x="20" y="531"/>
                  </a:lnTo>
                  <a:lnTo>
                    <a:pt x="22" y="529"/>
                  </a:lnTo>
                  <a:lnTo>
                    <a:pt x="26" y="525"/>
                  </a:lnTo>
                  <a:lnTo>
                    <a:pt x="30" y="521"/>
                  </a:lnTo>
                  <a:lnTo>
                    <a:pt x="37" y="514"/>
                  </a:lnTo>
                  <a:lnTo>
                    <a:pt x="35" y="504"/>
                  </a:lnTo>
                  <a:lnTo>
                    <a:pt x="35" y="431"/>
                  </a:lnTo>
                  <a:lnTo>
                    <a:pt x="33" y="429"/>
                  </a:lnTo>
                  <a:lnTo>
                    <a:pt x="30" y="428"/>
                  </a:lnTo>
                  <a:lnTo>
                    <a:pt x="29" y="425"/>
                  </a:lnTo>
                  <a:lnTo>
                    <a:pt x="27" y="425"/>
                  </a:lnTo>
                  <a:lnTo>
                    <a:pt x="22" y="423"/>
                  </a:lnTo>
                  <a:lnTo>
                    <a:pt x="17" y="422"/>
                  </a:lnTo>
                  <a:lnTo>
                    <a:pt x="12" y="420"/>
                  </a:lnTo>
                  <a:lnTo>
                    <a:pt x="9" y="420"/>
                  </a:lnTo>
                  <a:lnTo>
                    <a:pt x="8" y="418"/>
                  </a:lnTo>
                  <a:lnTo>
                    <a:pt x="8" y="415"/>
                  </a:lnTo>
                  <a:lnTo>
                    <a:pt x="12" y="408"/>
                  </a:lnTo>
                  <a:lnTo>
                    <a:pt x="18" y="399"/>
                  </a:lnTo>
                  <a:lnTo>
                    <a:pt x="30" y="387"/>
                  </a:lnTo>
                  <a:lnTo>
                    <a:pt x="30" y="386"/>
                  </a:lnTo>
                  <a:lnTo>
                    <a:pt x="24" y="377"/>
                  </a:lnTo>
                  <a:lnTo>
                    <a:pt x="17" y="369"/>
                  </a:lnTo>
                  <a:lnTo>
                    <a:pt x="12" y="361"/>
                  </a:lnTo>
                  <a:lnTo>
                    <a:pt x="8" y="352"/>
                  </a:lnTo>
                  <a:lnTo>
                    <a:pt x="7" y="342"/>
                  </a:lnTo>
                  <a:lnTo>
                    <a:pt x="10" y="327"/>
                  </a:lnTo>
                  <a:lnTo>
                    <a:pt x="13" y="322"/>
                  </a:lnTo>
                  <a:lnTo>
                    <a:pt x="16" y="317"/>
                  </a:lnTo>
                  <a:lnTo>
                    <a:pt x="18" y="310"/>
                  </a:lnTo>
                  <a:lnTo>
                    <a:pt x="21" y="305"/>
                  </a:lnTo>
                  <a:lnTo>
                    <a:pt x="24" y="301"/>
                  </a:lnTo>
                  <a:lnTo>
                    <a:pt x="27" y="298"/>
                  </a:lnTo>
                  <a:lnTo>
                    <a:pt x="31" y="296"/>
                  </a:lnTo>
                  <a:lnTo>
                    <a:pt x="34" y="293"/>
                  </a:lnTo>
                  <a:lnTo>
                    <a:pt x="38" y="292"/>
                  </a:lnTo>
                  <a:lnTo>
                    <a:pt x="42" y="288"/>
                  </a:lnTo>
                  <a:lnTo>
                    <a:pt x="35" y="274"/>
                  </a:lnTo>
                  <a:lnTo>
                    <a:pt x="35" y="268"/>
                  </a:lnTo>
                  <a:lnTo>
                    <a:pt x="35" y="263"/>
                  </a:lnTo>
                  <a:lnTo>
                    <a:pt x="35" y="257"/>
                  </a:lnTo>
                  <a:lnTo>
                    <a:pt x="35" y="251"/>
                  </a:lnTo>
                  <a:lnTo>
                    <a:pt x="26" y="245"/>
                  </a:lnTo>
                  <a:lnTo>
                    <a:pt x="17" y="238"/>
                  </a:lnTo>
                  <a:lnTo>
                    <a:pt x="9" y="232"/>
                  </a:lnTo>
                  <a:lnTo>
                    <a:pt x="3" y="225"/>
                  </a:lnTo>
                  <a:lnTo>
                    <a:pt x="0" y="219"/>
                  </a:lnTo>
                  <a:lnTo>
                    <a:pt x="1" y="209"/>
                  </a:lnTo>
                  <a:lnTo>
                    <a:pt x="5" y="203"/>
                  </a:lnTo>
                  <a:lnTo>
                    <a:pt x="10" y="198"/>
                  </a:lnTo>
                  <a:lnTo>
                    <a:pt x="17" y="192"/>
                  </a:lnTo>
                  <a:lnTo>
                    <a:pt x="18" y="192"/>
                  </a:lnTo>
                  <a:lnTo>
                    <a:pt x="18" y="190"/>
                  </a:lnTo>
                  <a:lnTo>
                    <a:pt x="22" y="178"/>
                  </a:lnTo>
                  <a:lnTo>
                    <a:pt x="27" y="171"/>
                  </a:lnTo>
                  <a:lnTo>
                    <a:pt x="34" y="165"/>
                  </a:lnTo>
                  <a:lnTo>
                    <a:pt x="39" y="158"/>
                  </a:lnTo>
                  <a:lnTo>
                    <a:pt x="45" y="148"/>
                  </a:lnTo>
                  <a:lnTo>
                    <a:pt x="46" y="135"/>
                  </a:lnTo>
                  <a:lnTo>
                    <a:pt x="46" y="119"/>
                  </a:lnTo>
                  <a:lnTo>
                    <a:pt x="45" y="93"/>
                  </a:lnTo>
                  <a:lnTo>
                    <a:pt x="45" y="93"/>
                  </a:lnTo>
                  <a:lnTo>
                    <a:pt x="45" y="89"/>
                  </a:lnTo>
                  <a:lnTo>
                    <a:pt x="42" y="73"/>
                  </a:lnTo>
                  <a:lnTo>
                    <a:pt x="38" y="60"/>
                  </a:lnTo>
                  <a:lnTo>
                    <a:pt x="33" y="48"/>
                  </a:lnTo>
                  <a:lnTo>
                    <a:pt x="29" y="39"/>
                  </a:lnTo>
                  <a:lnTo>
                    <a:pt x="26" y="27"/>
                  </a:lnTo>
                  <a:lnTo>
                    <a:pt x="27" y="14"/>
                  </a:lnTo>
                  <a:lnTo>
                    <a:pt x="30" y="0"/>
                  </a:lnTo>
                  <a:close/>
                </a:path>
              </a:pathLst>
            </a:custGeom>
            <a:solidFill>
              <a:srgbClr val="1B99CC"/>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08" name="Freeform 61">
              <a:extLst>
                <a:ext uri="{FF2B5EF4-FFF2-40B4-BE49-F238E27FC236}">
                  <a16:creationId xmlns:a16="http://schemas.microsoft.com/office/drawing/2014/main" id="{34805EEB-9628-4BC5-AE34-1844B4BE2902}"/>
                </a:ext>
              </a:extLst>
            </p:cNvPr>
            <p:cNvSpPr>
              <a:spLocks/>
            </p:cNvSpPr>
            <p:nvPr/>
          </p:nvSpPr>
          <p:spPr bwMode="auto">
            <a:xfrm>
              <a:off x="4432896" y="5801893"/>
              <a:ext cx="1052870" cy="115010"/>
            </a:xfrm>
            <a:custGeom>
              <a:avLst/>
              <a:gdLst>
                <a:gd name="T0" fmla="*/ 1104 w 2014"/>
                <a:gd name="T1" fmla="*/ 0 h 220"/>
                <a:gd name="T2" fmla="*/ 1290 w 2014"/>
                <a:gd name="T3" fmla="*/ 4 h 220"/>
                <a:gd name="T4" fmla="*/ 1461 w 2014"/>
                <a:gd name="T5" fmla="*/ 12 h 220"/>
                <a:gd name="T6" fmla="*/ 1616 w 2014"/>
                <a:gd name="T7" fmla="*/ 22 h 220"/>
                <a:gd name="T8" fmla="*/ 1749 w 2014"/>
                <a:gd name="T9" fmla="*/ 35 h 220"/>
                <a:gd name="T10" fmla="*/ 1861 w 2014"/>
                <a:gd name="T11" fmla="*/ 51 h 220"/>
                <a:gd name="T12" fmla="*/ 1943 w 2014"/>
                <a:gd name="T13" fmla="*/ 69 h 220"/>
                <a:gd name="T14" fmla="*/ 1996 w 2014"/>
                <a:gd name="T15" fmla="*/ 89 h 220"/>
                <a:gd name="T16" fmla="*/ 2014 w 2014"/>
                <a:gd name="T17" fmla="*/ 110 h 220"/>
                <a:gd name="T18" fmla="*/ 1996 w 2014"/>
                <a:gd name="T19" fmla="*/ 131 h 220"/>
                <a:gd name="T20" fmla="*/ 1943 w 2014"/>
                <a:gd name="T21" fmla="*/ 151 h 220"/>
                <a:gd name="T22" fmla="*/ 1861 w 2014"/>
                <a:gd name="T23" fmla="*/ 168 h 220"/>
                <a:gd name="T24" fmla="*/ 1749 w 2014"/>
                <a:gd name="T25" fmla="*/ 185 h 220"/>
                <a:gd name="T26" fmla="*/ 1616 w 2014"/>
                <a:gd name="T27" fmla="*/ 198 h 220"/>
                <a:gd name="T28" fmla="*/ 1461 w 2014"/>
                <a:gd name="T29" fmla="*/ 208 h 220"/>
                <a:gd name="T30" fmla="*/ 1290 w 2014"/>
                <a:gd name="T31" fmla="*/ 216 h 220"/>
                <a:gd name="T32" fmla="*/ 1104 w 2014"/>
                <a:gd name="T33" fmla="*/ 220 h 220"/>
                <a:gd name="T34" fmla="*/ 910 w 2014"/>
                <a:gd name="T35" fmla="*/ 220 h 220"/>
                <a:gd name="T36" fmla="*/ 724 w 2014"/>
                <a:gd name="T37" fmla="*/ 216 h 220"/>
                <a:gd name="T38" fmla="*/ 553 w 2014"/>
                <a:gd name="T39" fmla="*/ 208 h 220"/>
                <a:gd name="T40" fmla="*/ 397 w 2014"/>
                <a:gd name="T41" fmla="*/ 198 h 220"/>
                <a:gd name="T42" fmla="*/ 263 w 2014"/>
                <a:gd name="T43" fmla="*/ 185 h 220"/>
                <a:gd name="T44" fmla="*/ 153 w 2014"/>
                <a:gd name="T45" fmla="*/ 168 h 220"/>
                <a:gd name="T46" fmla="*/ 69 w 2014"/>
                <a:gd name="T47" fmla="*/ 151 h 220"/>
                <a:gd name="T48" fmla="*/ 18 w 2014"/>
                <a:gd name="T49" fmla="*/ 131 h 220"/>
                <a:gd name="T50" fmla="*/ 0 w 2014"/>
                <a:gd name="T51" fmla="*/ 110 h 220"/>
                <a:gd name="T52" fmla="*/ 18 w 2014"/>
                <a:gd name="T53" fmla="*/ 89 h 220"/>
                <a:gd name="T54" fmla="*/ 69 w 2014"/>
                <a:gd name="T55" fmla="*/ 69 h 220"/>
                <a:gd name="T56" fmla="*/ 153 w 2014"/>
                <a:gd name="T57" fmla="*/ 51 h 220"/>
                <a:gd name="T58" fmla="*/ 263 w 2014"/>
                <a:gd name="T59" fmla="*/ 35 h 220"/>
                <a:gd name="T60" fmla="*/ 397 w 2014"/>
                <a:gd name="T61" fmla="*/ 22 h 220"/>
                <a:gd name="T62" fmla="*/ 553 w 2014"/>
                <a:gd name="T63" fmla="*/ 12 h 220"/>
                <a:gd name="T64" fmla="*/ 724 w 2014"/>
                <a:gd name="T65" fmla="*/ 4 h 220"/>
                <a:gd name="T66" fmla="*/ 910 w 201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20">
                  <a:moveTo>
                    <a:pt x="1006" y="0"/>
                  </a:moveTo>
                  <a:lnTo>
                    <a:pt x="1104" y="0"/>
                  </a:lnTo>
                  <a:lnTo>
                    <a:pt x="1198" y="1"/>
                  </a:lnTo>
                  <a:lnTo>
                    <a:pt x="1290" y="4"/>
                  </a:lnTo>
                  <a:lnTo>
                    <a:pt x="1378" y="8"/>
                  </a:lnTo>
                  <a:lnTo>
                    <a:pt x="1461" y="12"/>
                  </a:lnTo>
                  <a:lnTo>
                    <a:pt x="1541" y="17"/>
                  </a:lnTo>
                  <a:lnTo>
                    <a:pt x="1616" y="22"/>
                  </a:lnTo>
                  <a:lnTo>
                    <a:pt x="1685" y="29"/>
                  </a:lnTo>
                  <a:lnTo>
                    <a:pt x="1749" y="35"/>
                  </a:lnTo>
                  <a:lnTo>
                    <a:pt x="1808" y="43"/>
                  </a:lnTo>
                  <a:lnTo>
                    <a:pt x="1861" y="51"/>
                  </a:lnTo>
                  <a:lnTo>
                    <a:pt x="1905" y="60"/>
                  </a:lnTo>
                  <a:lnTo>
                    <a:pt x="1943" y="69"/>
                  </a:lnTo>
                  <a:lnTo>
                    <a:pt x="1973" y="79"/>
                  </a:lnTo>
                  <a:lnTo>
                    <a:pt x="1996" y="89"/>
                  </a:lnTo>
                  <a:lnTo>
                    <a:pt x="2009" y="100"/>
                  </a:lnTo>
                  <a:lnTo>
                    <a:pt x="2014" y="110"/>
                  </a:lnTo>
                  <a:lnTo>
                    <a:pt x="2009" y="121"/>
                  </a:lnTo>
                  <a:lnTo>
                    <a:pt x="1996" y="131"/>
                  </a:lnTo>
                  <a:lnTo>
                    <a:pt x="1973" y="140"/>
                  </a:lnTo>
                  <a:lnTo>
                    <a:pt x="1943" y="151"/>
                  </a:lnTo>
                  <a:lnTo>
                    <a:pt x="1905" y="160"/>
                  </a:lnTo>
                  <a:lnTo>
                    <a:pt x="1861" y="168"/>
                  </a:lnTo>
                  <a:lnTo>
                    <a:pt x="1808" y="177"/>
                  </a:lnTo>
                  <a:lnTo>
                    <a:pt x="1749" y="185"/>
                  </a:lnTo>
                  <a:lnTo>
                    <a:pt x="1685" y="191"/>
                  </a:lnTo>
                  <a:lnTo>
                    <a:pt x="1616" y="198"/>
                  </a:lnTo>
                  <a:lnTo>
                    <a:pt x="1541" y="203"/>
                  </a:lnTo>
                  <a:lnTo>
                    <a:pt x="1461" y="208"/>
                  </a:lnTo>
                  <a:lnTo>
                    <a:pt x="1378" y="212"/>
                  </a:lnTo>
                  <a:lnTo>
                    <a:pt x="1290" y="216"/>
                  </a:lnTo>
                  <a:lnTo>
                    <a:pt x="1198" y="217"/>
                  </a:lnTo>
                  <a:lnTo>
                    <a:pt x="1104" y="220"/>
                  </a:lnTo>
                  <a:lnTo>
                    <a:pt x="1006" y="220"/>
                  </a:lnTo>
                  <a:lnTo>
                    <a:pt x="910" y="220"/>
                  </a:lnTo>
                  <a:lnTo>
                    <a:pt x="816" y="217"/>
                  </a:lnTo>
                  <a:lnTo>
                    <a:pt x="724" y="216"/>
                  </a:lnTo>
                  <a:lnTo>
                    <a:pt x="636" y="212"/>
                  </a:lnTo>
                  <a:lnTo>
                    <a:pt x="553" y="208"/>
                  </a:lnTo>
                  <a:lnTo>
                    <a:pt x="473" y="203"/>
                  </a:lnTo>
                  <a:lnTo>
                    <a:pt x="397" y="198"/>
                  </a:lnTo>
                  <a:lnTo>
                    <a:pt x="327" y="191"/>
                  </a:lnTo>
                  <a:lnTo>
                    <a:pt x="263" y="185"/>
                  </a:lnTo>
                  <a:lnTo>
                    <a:pt x="204" y="177"/>
                  </a:lnTo>
                  <a:lnTo>
                    <a:pt x="153" y="168"/>
                  </a:lnTo>
                  <a:lnTo>
                    <a:pt x="107" y="160"/>
                  </a:lnTo>
                  <a:lnTo>
                    <a:pt x="69" y="151"/>
                  </a:lnTo>
                  <a:lnTo>
                    <a:pt x="39" y="140"/>
                  </a:lnTo>
                  <a:lnTo>
                    <a:pt x="18" y="131"/>
                  </a:lnTo>
                  <a:lnTo>
                    <a:pt x="4" y="121"/>
                  </a:lnTo>
                  <a:lnTo>
                    <a:pt x="0" y="110"/>
                  </a:lnTo>
                  <a:lnTo>
                    <a:pt x="4" y="100"/>
                  </a:lnTo>
                  <a:lnTo>
                    <a:pt x="18" y="89"/>
                  </a:lnTo>
                  <a:lnTo>
                    <a:pt x="39" y="79"/>
                  </a:lnTo>
                  <a:lnTo>
                    <a:pt x="69" y="69"/>
                  </a:lnTo>
                  <a:lnTo>
                    <a:pt x="107" y="60"/>
                  </a:lnTo>
                  <a:lnTo>
                    <a:pt x="153" y="51"/>
                  </a:lnTo>
                  <a:lnTo>
                    <a:pt x="204" y="43"/>
                  </a:lnTo>
                  <a:lnTo>
                    <a:pt x="263" y="35"/>
                  </a:lnTo>
                  <a:lnTo>
                    <a:pt x="327" y="29"/>
                  </a:lnTo>
                  <a:lnTo>
                    <a:pt x="397" y="22"/>
                  </a:lnTo>
                  <a:lnTo>
                    <a:pt x="473" y="17"/>
                  </a:lnTo>
                  <a:lnTo>
                    <a:pt x="553" y="12"/>
                  </a:lnTo>
                  <a:lnTo>
                    <a:pt x="636" y="8"/>
                  </a:lnTo>
                  <a:lnTo>
                    <a:pt x="724" y="4"/>
                  </a:lnTo>
                  <a:lnTo>
                    <a:pt x="816" y="1"/>
                  </a:lnTo>
                  <a:lnTo>
                    <a:pt x="910" y="0"/>
                  </a:lnTo>
                  <a:lnTo>
                    <a:pt x="1006" y="0"/>
                  </a:lnTo>
                  <a:close/>
                </a:path>
              </a:pathLst>
            </a:custGeom>
            <a:solidFill>
              <a:srgbClr val="000000">
                <a:alpha val="1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09" name="Rectangle 62">
              <a:extLst>
                <a:ext uri="{FF2B5EF4-FFF2-40B4-BE49-F238E27FC236}">
                  <a16:creationId xmlns:a16="http://schemas.microsoft.com/office/drawing/2014/main" id="{35CB262E-2BC5-44F3-9A1B-FCD626E64659}"/>
                </a:ext>
              </a:extLst>
            </p:cNvPr>
            <p:cNvSpPr>
              <a:spLocks noChangeArrowheads="1"/>
            </p:cNvSpPr>
            <p:nvPr/>
          </p:nvSpPr>
          <p:spPr bwMode="auto">
            <a:xfrm>
              <a:off x="4609072" y="3566318"/>
              <a:ext cx="725612" cy="667585"/>
            </a:xfrm>
            <a:prstGeom prst="rect">
              <a:avLst/>
            </a:prstGeom>
            <a:solidFill>
              <a:srgbClr val="000000">
                <a:lumMod val="65000"/>
                <a:lumOff val="35000"/>
              </a:srgb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0" name="Rectangle 63">
              <a:extLst>
                <a:ext uri="{FF2B5EF4-FFF2-40B4-BE49-F238E27FC236}">
                  <a16:creationId xmlns:a16="http://schemas.microsoft.com/office/drawing/2014/main" id="{5CCD116F-0024-4AC7-B159-A03370F45647}"/>
                </a:ext>
              </a:extLst>
            </p:cNvPr>
            <p:cNvSpPr>
              <a:spLocks noChangeArrowheads="1"/>
            </p:cNvSpPr>
            <p:nvPr/>
          </p:nvSpPr>
          <p:spPr bwMode="auto">
            <a:xfrm>
              <a:off x="4609072" y="3566318"/>
              <a:ext cx="368034" cy="667585"/>
            </a:xfrm>
            <a:prstGeom prst="rect">
              <a:avLst/>
            </a:prstGeom>
            <a:solidFill>
              <a:srgbClr val="000000"/>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1" name="Freeform 64">
              <a:extLst>
                <a:ext uri="{FF2B5EF4-FFF2-40B4-BE49-F238E27FC236}">
                  <a16:creationId xmlns:a16="http://schemas.microsoft.com/office/drawing/2014/main" id="{4297F888-B71E-42A7-9EC0-7A9CECCF19AD}"/>
                </a:ext>
              </a:extLst>
            </p:cNvPr>
            <p:cNvSpPr>
              <a:spLocks noEditPoints="1"/>
            </p:cNvSpPr>
            <p:nvPr/>
          </p:nvSpPr>
          <p:spPr bwMode="auto">
            <a:xfrm>
              <a:off x="4596526" y="4452423"/>
              <a:ext cx="747569" cy="1324713"/>
            </a:xfrm>
            <a:custGeom>
              <a:avLst/>
              <a:gdLst>
                <a:gd name="T0" fmla="*/ 673 w 1430"/>
                <a:gd name="T1" fmla="*/ 2024 h 2534"/>
                <a:gd name="T2" fmla="*/ 612 w 1430"/>
                <a:gd name="T3" fmla="*/ 2078 h 2534"/>
                <a:gd name="T4" fmla="*/ 597 w 1430"/>
                <a:gd name="T5" fmla="*/ 2162 h 2534"/>
                <a:gd name="T6" fmla="*/ 638 w 1430"/>
                <a:gd name="T7" fmla="*/ 2234 h 2534"/>
                <a:gd name="T8" fmla="*/ 710 w 1430"/>
                <a:gd name="T9" fmla="*/ 2264 h 2534"/>
                <a:gd name="T10" fmla="*/ 769 w 1430"/>
                <a:gd name="T11" fmla="*/ 2249 h 2534"/>
                <a:gd name="T12" fmla="*/ 824 w 1430"/>
                <a:gd name="T13" fmla="*/ 2189 h 2534"/>
                <a:gd name="T14" fmla="*/ 829 w 1430"/>
                <a:gd name="T15" fmla="*/ 2104 h 2534"/>
                <a:gd name="T16" fmla="*/ 782 w 1430"/>
                <a:gd name="T17" fmla="*/ 2037 h 2534"/>
                <a:gd name="T18" fmla="*/ 715 w 1430"/>
                <a:gd name="T19" fmla="*/ 2015 h 2534"/>
                <a:gd name="T20" fmla="*/ 1430 w 1430"/>
                <a:gd name="T21" fmla="*/ 87 h 2534"/>
                <a:gd name="T22" fmla="*/ 1425 w 1430"/>
                <a:gd name="T23" fmla="*/ 116 h 2534"/>
                <a:gd name="T24" fmla="*/ 1342 w 1430"/>
                <a:gd name="T25" fmla="*/ 167 h 2534"/>
                <a:gd name="T26" fmla="*/ 1224 w 1430"/>
                <a:gd name="T27" fmla="*/ 256 h 2534"/>
                <a:gd name="T28" fmla="*/ 1114 w 1430"/>
                <a:gd name="T29" fmla="*/ 370 h 2534"/>
                <a:gd name="T30" fmla="*/ 1017 w 1430"/>
                <a:gd name="T31" fmla="*/ 511 h 2534"/>
                <a:gd name="T32" fmla="*/ 943 w 1430"/>
                <a:gd name="T33" fmla="*/ 682 h 2534"/>
                <a:gd name="T34" fmla="*/ 900 w 1430"/>
                <a:gd name="T35" fmla="*/ 887 h 2534"/>
                <a:gd name="T36" fmla="*/ 896 w 1430"/>
                <a:gd name="T37" fmla="*/ 1124 h 2534"/>
                <a:gd name="T38" fmla="*/ 932 w 1430"/>
                <a:gd name="T39" fmla="*/ 1384 h 2534"/>
                <a:gd name="T40" fmla="*/ 964 w 1430"/>
                <a:gd name="T41" fmla="*/ 1628 h 2534"/>
                <a:gd name="T42" fmla="*/ 977 w 1430"/>
                <a:gd name="T43" fmla="*/ 1858 h 2534"/>
                <a:gd name="T44" fmla="*/ 972 w 1430"/>
                <a:gd name="T45" fmla="*/ 2067 h 2534"/>
                <a:gd name="T46" fmla="*/ 945 w 1430"/>
                <a:gd name="T47" fmla="*/ 2247 h 2534"/>
                <a:gd name="T48" fmla="*/ 897 w 1430"/>
                <a:gd name="T49" fmla="*/ 2390 h 2534"/>
                <a:gd name="T50" fmla="*/ 822 w 1430"/>
                <a:gd name="T51" fmla="*/ 2488 h 2534"/>
                <a:gd name="T52" fmla="*/ 723 w 1430"/>
                <a:gd name="T53" fmla="*/ 2534 h 2534"/>
                <a:gd name="T54" fmla="*/ 670 w 1430"/>
                <a:gd name="T55" fmla="*/ 2524 h 2534"/>
                <a:gd name="T56" fmla="*/ 580 w 1430"/>
                <a:gd name="T57" fmla="*/ 2460 h 2534"/>
                <a:gd name="T58" fmla="*/ 515 w 1430"/>
                <a:gd name="T59" fmla="*/ 2346 h 2534"/>
                <a:gd name="T60" fmla="*/ 473 w 1430"/>
                <a:gd name="T61" fmla="*/ 2191 h 2534"/>
                <a:gd name="T62" fmla="*/ 454 w 1430"/>
                <a:gd name="T63" fmla="*/ 2001 h 2534"/>
                <a:gd name="T64" fmla="*/ 456 w 1430"/>
                <a:gd name="T65" fmla="*/ 1783 h 2534"/>
                <a:gd name="T66" fmla="*/ 475 w 1430"/>
                <a:gd name="T67" fmla="*/ 1548 h 2534"/>
                <a:gd name="T68" fmla="*/ 511 w 1430"/>
                <a:gd name="T69" fmla="*/ 1300 h 2534"/>
                <a:gd name="T70" fmla="*/ 538 w 1430"/>
                <a:gd name="T71" fmla="*/ 1040 h 2534"/>
                <a:gd name="T72" fmla="*/ 520 w 1430"/>
                <a:gd name="T73" fmla="*/ 815 h 2534"/>
                <a:gd name="T74" fmla="*/ 466 w 1430"/>
                <a:gd name="T75" fmla="*/ 622 h 2534"/>
                <a:gd name="T76" fmla="*/ 382 w 1430"/>
                <a:gd name="T77" fmla="*/ 461 h 2534"/>
                <a:gd name="T78" fmla="*/ 280 w 1430"/>
                <a:gd name="T79" fmla="*/ 329 h 2534"/>
                <a:gd name="T80" fmla="*/ 166 w 1430"/>
                <a:gd name="T81" fmla="*/ 223 h 2534"/>
                <a:gd name="T82" fmla="*/ 50 w 1430"/>
                <a:gd name="T83" fmla="*/ 143 h 2534"/>
                <a:gd name="T84" fmla="*/ 1 w 1430"/>
                <a:gd name="T85" fmla="*/ 108 h 2534"/>
                <a:gd name="T86" fmla="*/ 9 w 1430"/>
                <a:gd name="T87"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0" h="2534">
                  <a:moveTo>
                    <a:pt x="715" y="2015"/>
                  </a:moveTo>
                  <a:lnTo>
                    <a:pt x="699" y="2016"/>
                  </a:lnTo>
                  <a:lnTo>
                    <a:pt x="673" y="2024"/>
                  </a:lnTo>
                  <a:lnTo>
                    <a:pt x="648" y="2037"/>
                  </a:lnTo>
                  <a:lnTo>
                    <a:pt x="627" y="2056"/>
                  </a:lnTo>
                  <a:lnTo>
                    <a:pt x="612" y="2078"/>
                  </a:lnTo>
                  <a:lnTo>
                    <a:pt x="600" y="2104"/>
                  </a:lnTo>
                  <a:lnTo>
                    <a:pt x="596" y="2133"/>
                  </a:lnTo>
                  <a:lnTo>
                    <a:pt x="597" y="2162"/>
                  </a:lnTo>
                  <a:lnTo>
                    <a:pt x="605" y="2189"/>
                  </a:lnTo>
                  <a:lnTo>
                    <a:pt x="619" y="2214"/>
                  </a:lnTo>
                  <a:lnTo>
                    <a:pt x="638" y="2234"/>
                  </a:lnTo>
                  <a:lnTo>
                    <a:pt x="661" y="2249"/>
                  </a:lnTo>
                  <a:lnTo>
                    <a:pt x="687" y="2260"/>
                  </a:lnTo>
                  <a:lnTo>
                    <a:pt x="710" y="2264"/>
                  </a:lnTo>
                  <a:lnTo>
                    <a:pt x="720" y="2264"/>
                  </a:lnTo>
                  <a:lnTo>
                    <a:pt x="742" y="2260"/>
                  </a:lnTo>
                  <a:lnTo>
                    <a:pt x="769" y="2249"/>
                  </a:lnTo>
                  <a:lnTo>
                    <a:pt x="792" y="2234"/>
                  </a:lnTo>
                  <a:lnTo>
                    <a:pt x="811" y="2214"/>
                  </a:lnTo>
                  <a:lnTo>
                    <a:pt x="824" y="2189"/>
                  </a:lnTo>
                  <a:lnTo>
                    <a:pt x="833" y="2162"/>
                  </a:lnTo>
                  <a:lnTo>
                    <a:pt x="834" y="2133"/>
                  </a:lnTo>
                  <a:lnTo>
                    <a:pt x="829" y="2104"/>
                  </a:lnTo>
                  <a:lnTo>
                    <a:pt x="818" y="2078"/>
                  </a:lnTo>
                  <a:lnTo>
                    <a:pt x="803" y="2056"/>
                  </a:lnTo>
                  <a:lnTo>
                    <a:pt x="782" y="2037"/>
                  </a:lnTo>
                  <a:lnTo>
                    <a:pt x="757" y="2024"/>
                  </a:lnTo>
                  <a:lnTo>
                    <a:pt x="731" y="2016"/>
                  </a:lnTo>
                  <a:lnTo>
                    <a:pt x="715" y="2015"/>
                  </a:lnTo>
                  <a:close/>
                  <a:moveTo>
                    <a:pt x="9" y="0"/>
                  </a:moveTo>
                  <a:lnTo>
                    <a:pt x="1421" y="0"/>
                  </a:lnTo>
                  <a:lnTo>
                    <a:pt x="1430" y="87"/>
                  </a:lnTo>
                  <a:lnTo>
                    <a:pt x="1430" y="99"/>
                  </a:lnTo>
                  <a:lnTo>
                    <a:pt x="1429" y="108"/>
                  </a:lnTo>
                  <a:lnTo>
                    <a:pt x="1425" y="116"/>
                  </a:lnTo>
                  <a:lnTo>
                    <a:pt x="1419" y="121"/>
                  </a:lnTo>
                  <a:lnTo>
                    <a:pt x="1380" y="143"/>
                  </a:lnTo>
                  <a:lnTo>
                    <a:pt x="1342" y="167"/>
                  </a:lnTo>
                  <a:lnTo>
                    <a:pt x="1303" y="193"/>
                  </a:lnTo>
                  <a:lnTo>
                    <a:pt x="1264" y="223"/>
                  </a:lnTo>
                  <a:lnTo>
                    <a:pt x="1224" y="256"/>
                  </a:lnTo>
                  <a:lnTo>
                    <a:pt x="1186" y="290"/>
                  </a:lnTo>
                  <a:lnTo>
                    <a:pt x="1150" y="329"/>
                  </a:lnTo>
                  <a:lnTo>
                    <a:pt x="1114" y="370"/>
                  </a:lnTo>
                  <a:lnTo>
                    <a:pt x="1079" y="414"/>
                  </a:lnTo>
                  <a:lnTo>
                    <a:pt x="1048" y="461"/>
                  </a:lnTo>
                  <a:lnTo>
                    <a:pt x="1017" y="511"/>
                  </a:lnTo>
                  <a:lnTo>
                    <a:pt x="990" y="565"/>
                  </a:lnTo>
                  <a:lnTo>
                    <a:pt x="965" y="622"/>
                  </a:lnTo>
                  <a:lnTo>
                    <a:pt x="943" y="682"/>
                  </a:lnTo>
                  <a:lnTo>
                    <a:pt x="924" y="747"/>
                  </a:lnTo>
                  <a:lnTo>
                    <a:pt x="910" y="815"/>
                  </a:lnTo>
                  <a:lnTo>
                    <a:pt x="900" y="887"/>
                  </a:lnTo>
                  <a:lnTo>
                    <a:pt x="893" y="961"/>
                  </a:lnTo>
                  <a:lnTo>
                    <a:pt x="892" y="1040"/>
                  </a:lnTo>
                  <a:lnTo>
                    <a:pt x="896" y="1124"/>
                  </a:lnTo>
                  <a:lnTo>
                    <a:pt x="905" y="1210"/>
                  </a:lnTo>
                  <a:lnTo>
                    <a:pt x="919" y="1300"/>
                  </a:lnTo>
                  <a:lnTo>
                    <a:pt x="932" y="1384"/>
                  </a:lnTo>
                  <a:lnTo>
                    <a:pt x="944" y="1467"/>
                  </a:lnTo>
                  <a:lnTo>
                    <a:pt x="955" y="1548"/>
                  </a:lnTo>
                  <a:lnTo>
                    <a:pt x="964" y="1628"/>
                  </a:lnTo>
                  <a:lnTo>
                    <a:pt x="970" y="1706"/>
                  </a:lnTo>
                  <a:lnTo>
                    <a:pt x="974" y="1783"/>
                  </a:lnTo>
                  <a:lnTo>
                    <a:pt x="977" y="1858"/>
                  </a:lnTo>
                  <a:lnTo>
                    <a:pt x="978" y="1930"/>
                  </a:lnTo>
                  <a:lnTo>
                    <a:pt x="976" y="2001"/>
                  </a:lnTo>
                  <a:lnTo>
                    <a:pt x="972" y="2067"/>
                  </a:lnTo>
                  <a:lnTo>
                    <a:pt x="965" y="2130"/>
                  </a:lnTo>
                  <a:lnTo>
                    <a:pt x="957" y="2191"/>
                  </a:lnTo>
                  <a:lnTo>
                    <a:pt x="945" y="2247"/>
                  </a:lnTo>
                  <a:lnTo>
                    <a:pt x="932" y="2299"/>
                  </a:lnTo>
                  <a:lnTo>
                    <a:pt x="915" y="2346"/>
                  </a:lnTo>
                  <a:lnTo>
                    <a:pt x="897" y="2390"/>
                  </a:lnTo>
                  <a:lnTo>
                    <a:pt x="875" y="2427"/>
                  </a:lnTo>
                  <a:lnTo>
                    <a:pt x="850" y="2460"/>
                  </a:lnTo>
                  <a:lnTo>
                    <a:pt x="822" y="2488"/>
                  </a:lnTo>
                  <a:lnTo>
                    <a:pt x="792" y="2509"/>
                  </a:lnTo>
                  <a:lnTo>
                    <a:pt x="759" y="2524"/>
                  </a:lnTo>
                  <a:lnTo>
                    <a:pt x="723" y="2534"/>
                  </a:lnTo>
                  <a:lnTo>
                    <a:pt x="715" y="2532"/>
                  </a:lnTo>
                  <a:lnTo>
                    <a:pt x="707" y="2534"/>
                  </a:lnTo>
                  <a:lnTo>
                    <a:pt x="670" y="2524"/>
                  </a:lnTo>
                  <a:lnTo>
                    <a:pt x="638" y="2509"/>
                  </a:lnTo>
                  <a:lnTo>
                    <a:pt x="608" y="2488"/>
                  </a:lnTo>
                  <a:lnTo>
                    <a:pt x="580" y="2460"/>
                  </a:lnTo>
                  <a:lnTo>
                    <a:pt x="555" y="2427"/>
                  </a:lnTo>
                  <a:lnTo>
                    <a:pt x="533" y="2390"/>
                  </a:lnTo>
                  <a:lnTo>
                    <a:pt x="515" y="2346"/>
                  </a:lnTo>
                  <a:lnTo>
                    <a:pt x="498" y="2299"/>
                  </a:lnTo>
                  <a:lnTo>
                    <a:pt x="484" y="2247"/>
                  </a:lnTo>
                  <a:lnTo>
                    <a:pt x="473" y="2191"/>
                  </a:lnTo>
                  <a:lnTo>
                    <a:pt x="465" y="2130"/>
                  </a:lnTo>
                  <a:lnTo>
                    <a:pt x="458" y="2067"/>
                  </a:lnTo>
                  <a:lnTo>
                    <a:pt x="454" y="2001"/>
                  </a:lnTo>
                  <a:lnTo>
                    <a:pt x="452" y="1930"/>
                  </a:lnTo>
                  <a:lnTo>
                    <a:pt x="453" y="1858"/>
                  </a:lnTo>
                  <a:lnTo>
                    <a:pt x="456" y="1783"/>
                  </a:lnTo>
                  <a:lnTo>
                    <a:pt x="460" y="1706"/>
                  </a:lnTo>
                  <a:lnTo>
                    <a:pt x="466" y="1628"/>
                  </a:lnTo>
                  <a:lnTo>
                    <a:pt x="475" y="1548"/>
                  </a:lnTo>
                  <a:lnTo>
                    <a:pt x="486" y="1467"/>
                  </a:lnTo>
                  <a:lnTo>
                    <a:pt x="498" y="1384"/>
                  </a:lnTo>
                  <a:lnTo>
                    <a:pt x="511" y="1300"/>
                  </a:lnTo>
                  <a:lnTo>
                    <a:pt x="525" y="1210"/>
                  </a:lnTo>
                  <a:lnTo>
                    <a:pt x="534" y="1124"/>
                  </a:lnTo>
                  <a:lnTo>
                    <a:pt x="538" y="1040"/>
                  </a:lnTo>
                  <a:lnTo>
                    <a:pt x="537" y="961"/>
                  </a:lnTo>
                  <a:lnTo>
                    <a:pt x="530" y="887"/>
                  </a:lnTo>
                  <a:lnTo>
                    <a:pt x="520" y="815"/>
                  </a:lnTo>
                  <a:lnTo>
                    <a:pt x="505" y="747"/>
                  </a:lnTo>
                  <a:lnTo>
                    <a:pt x="487" y="682"/>
                  </a:lnTo>
                  <a:lnTo>
                    <a:pt x="466" y="622"/>
                  </a:lnTo>
                  <a:lnTo>
                    <a:pt x="441" y="565"/>
                  </a:lnTo>
                  <a:lnTo>
                    <a:pt x="412" y="511"/>
                  </a:lnTo>
                  <a:lnTo>
                    <a:pt x="382" y="461"/>
                  </a:lnTo>
                  <a:lnTo>
                    <a:pt x="351" y="414"/>
                  </a:lnTo>
                  <a:lnTo>
                    <a:pt x="316" y="370"/>
                  </a:lnTo>
                  <a:lnTo>
                    <a:pt x="280" y="329"/>
                  </a:lnTo>
                  <a:lnTo>
                    <a:pt x="244" y="290"/>
                  </a:lnTo>
                  <a:lnTo>
                    <a:pt x="206" y="256"/>
                  </a:lnTo>
                  <a:lnTo>
                    <a:pt x="166" y="223"/>
                  </a:lnTo>
                  <a:lnTo>
                    <a:pt x="127" y="193"/>
                  </a:lnTo>
                  <a:lnTo>
                    <a:pt x="88" y="167"/>
                  </a:lnTo>
                  <a:lnTo>
                    <a:pt x="50" y="143"/>
                  </a:lnTo>
                  <a:lnTo>
                    <a:pt x="10" y="121"/>
                  </a:lnTo>
                  <a:lnTo>
                    <a:pt x="5" y="116"/>
                  </a:lnTo>
                  <a:lnTo>
                    <a:pt x="1" y="108"/>
                  </a:lnTo>
                  <a:lnTo>
                    <a:pt x="0" y="99"/>
                  </a:lnTo>
                  <a:lnTo>
                    <a:pt x="0" y="87"/>
                  </a:lnTo>
                  <a:lnTo>
                    <a:pt x="9" y="0"/>
                  </a:lnTo>
                  <a:close/>
                </a:path>
              </a:pathLst>
            </a:custGeom>
            <a:solidFill>
              <a:srgbClr val="FDB62D">
                <a:lumMod val="7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2" name="Freeform 65">
              <a:extLst>
                <a:ext uri="{FF2B5EF4-FFF2-40B4-BE49-F238E27FC236}">
                  <a16:creationId xmlns:a16="http://schemas.microsoft.com/office/drawing/2014/main" id="{82C9FCF8-175B-4F63-A1E9-AC1BFEAD2785}"/>
                </a:ext>
              </a:extLst>
            </p:cNvPr>
            <p:cNvSpPr>
              <a:spLocks/>
            </p:cNvSpPr>
            <p:nvPr/>
          </p:nvSpPr>
          <p:spPr bwMode="auto">
            <a:xfrm>
              <a:off x="4597049" y="4449285"/>
              <a:ext cx="378489" cy="1327850"/>
            </a:xfrm>
            <a:custGeom>
              <a:avLst/>
              <a:gdLst>
                <a:gd name="T0" fmla="*/ 724 w 724"/>
                <a:gd name="T1" fmla="*/ 0 h 2540"/>
                <a:gd name="T2" fmla="*/ 715 w 724"/>
                <a:gd name="T3" fmla="*/ 2021 h 2540"/>
                <a:gd name="T4" fmla="*/ 673 w 724"/>
                <a:gd name="T5" fmla="*/ 2030 h 2540"/>
                <a:gd name="T6" fmla="*/ 629 w 724"/>
                <a:gd name="T7" fmla="*/ 2062 h 2540"/>
                <a:gd name="T8" fmla="*/ 601 w 724"/>
                <a:gd name="T9" fmla="*/ 2110 h 2540"/>
                <a:gd name="T10" fmla="*/ 599 w 724"/>
                <a:gd name="T11" fmla="*/ 2168 h 2540"/>
                <a:gd name="T12" fmla="*/ 620 w 724"/>
                <a:gd name="T13" fmla="*/ 2220 h 2540"/>
                <a:gd name="T14" fmla="*/ 662 w 724"/>
                <a:gd name="T15" fmla="*/ 2255 h 2540"/>
                <a:gd name="T16" fmla="*/ 710 w 724"/>
                <a:gd name="T17" fmla="*/ 2270 h 2540"/>
                <a:gd name="T18" fmla="*/ 724 w 724"/>
                <a:gd name="T19" fmla="*/ 2269 h 2540"/>
                <a:gd name="T20" fmla="*/ 723 w 724"/>
                <a:gd name="T21" fmla="*/ 2540 h 2540"/>
                <a:gd name="T22" fmla="*/ 709 w 724"/>
                <a:gd name="T23" fmla="*/ 2540 h 2540"/>
                <a:gd name="T24" fmla="*/ 638 w 724"/>
                <a:gd name="T25" fmla="*/ 2515 h 2540"/>
                <a:gd name="T26" fmla="*/ 580 w 724"/>
                <a:gd name="T27" fmla="*/ 2466 h 2540"/>
                <a:gd name="T28" fmla="*/ 535 w 724"/>
                <a:gd name="T29" fmla="*/ 2396 h 2540"/>
                <a:gd name="T30" fmla="*/ 499 w 724"/>
                <a:gd name="T31" fmla="*/ 2305 h 2540"/>
                <a:gd name="T32" fmla="*/ 474 w 724"/>
                <a:gd name="T33" fmla="*/ 2197 h 2540"/>
                <a:gd name="T34" fmla="*/ 459 w 724"/>
                <a:gd name="T35" fmla="*/ 2073 h 2540"/>
                <a:gd name="T36" fmla="*/ 453 w 724"/>
                <a:gd name="T37" fmla="*/ 1936 h 2540"/>
                <a:gd name="T38" fmla="*/ 456 w 724"/>
                <a:gd name="T39" fmla="*/ 1789 h 2540"/>
                <a:gd name="T40" fmla="*/ 468 w 724"/>
                <a:gd name="T41" fmla="*/ 1634 h 2540"/>
                <a:gd name="T42" fmla="*/ 486 w 724"/>
                <a:gd name="T43" fmla="*/ 1473 h 2540"/>
                <a:gd name="T44" fmla="*/ 512 w 724"/>
                <a:gd name="T45" fmla="*/ 1306 h 2540"/>
                <a:gd name="T46" fmla="*/ 536 w 724"/>
                <a:gd name="T47" fmla="*/ 1130 h 2540"/>
                <a:gd name="T48" fmla="*/ 537 w 724"/>
                <a:gd name="T49" fmla="*/ 967 h 2540"/>
                <a:gd name="T50" fmla="*/ 521 w 724"/>
                <a:gd name="T51" fmla="*/ 821 h 2540"/>
                <a:gd name="T52" fmla="*/ 489 w 724"/>
                <a:gd name="T53" fmla="*/ 688 h 2540"/>
                <a:gd name="T54" fmla="*/ 442 w 724"/>
                <a:gd name="T55" fmla="*/ 571 h 2540"/>
                <a:gd name="T56" fmla="*/ 384 w 724"/>
                <a:gd name="T57" fmla="*/ 467 h 2540"/>
                <a:gd name="T58" fmla="*/ 317 w 724"/>
                <a:gd name="T59" fmla="*/ 376 h 2540"/>
                <a:gd name="T60" fmla="*/ 244 w 724"/>
                <a:gd name="T61" fmla="*/ 296 h 2540"/>
                <a:gd name="T62" fmla="*/ 167 w 724"/>
                <a:gd name="T63" fmla="*/ 229 h 2540"/>
                <a:gd name="T64" fmla="*/ 89 w 724"/>
                <a:gd name="T65" fmla="*/ 173 h 2540"/>
                <a:gd name="T66" fmla="*/ 12 w 724"/>
                <a:gd name="T67" fmla="*/ 127 h 2540"/>
                <a:gd name="T68" fmla="*/ 3 w 724"/>
                <a:gd name="T69" fmla="*/ 114 h 2540"/>
                <a:gd name="T70" fmla="*/ 0 w 724"/>
                <a:gd name="T71" fmla="*/ 93 h 2540"/>
                <a:gd name="T72" fmla="*/ 13 w 724"/>
                <a:gd name="T73" fmla="*/ 6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4" h="2540">
                  <a:moveTo>
                    <a:pt x="13" y="0"/>
                  </a:moveTo>
                  <a:lnTo>
                    <a:pt x="724" y="0"/>
                  </a:lnTo>
                  <a:lnTo>
                    <a:pt x="724" y="2022"/>
                  </a:lnTo>
                  <a:lnTo>
                    <a:pt x="715" y="2021"/>
                  </a:lnTo>
                  <a:lnTo>
                    <a:pt x="701" y="2022"/>
                  </a:lnTo>
                  <a:lnTo>
                    <a:pt x="673" y="2030"/>
                  </a:lnTo>
                  <a:lnTo>
                    <a:pt x="648" y="2043"/>
                  </a:lnTo>
                  <a:lnTo>
                    <a:pt x="629" y="2062"/>
                  </a:lnTo>
                  <a:lnTo>
                    <a:pt x="612" y="2084"/>
                  </a:lnTo>
                  <a:lnTo>
                    <a:pt x="601" y="2110"/>
                  </a:lnTo>
                  <a:lnTo>
                    <a:pt x="596" y="2139"/>
                  </a:lnTo>
                  <a:lnTo>
                    <a:pt x="599" y="2168"/>
                  </a:lnTo>
                  <a:lnTo>
                    <a:pt x="607" y="2195"/>
                  </a:lnTo>
                  <a:lnTo>
                    <a:pt x="620" y="2220"/>
                  </a:lnTo>
                  <a:lnTo>
                    <a:pt x="639" y="2240"/>
                  </a:lnTo>
                  <a:lnTo>
                    <a:pt x="662" y="2255"/>
                  </a:lnTo>
                  <a:lnTo>
                    <a:pt x="688" y="2266"/>
                  </a:lnTo>
                  <a:lnTo>
                    <a:pt x="710" y="2270"/>
                  </a:lnTo>
                  <a:lnTo>
                    <a:pt x="720" y="2270"/>
                  </a:lnTo>
                  <a:lnTo>
                    <a:pt x="724" y="2269"/>
                  </a:lnTo>
                  <a:lnTo>
                    <a:pt x="724" y="2540"/>
                  </a:lnTo>
                  <a:lnTo>
                    <a:pt x="723" y="2540"/>
                  </a:lnTo>
                  <a:lnTo>
                    <a:pt x="715" y="2538"/>
                  </a:lnTo>
                  <a:lnTo>
                    <a:pt x="709" y="2540"/>
                  </a:lnTo>
                  <a:lnTo>
                    <a:pt x="672" y="2530"/>
                  </a:lnTo>
                  <a:lnTo>
                    <a:pt x="638" y="2515"/>
                  </a:lnTo>
                  <a:lnTo>
                    <a:pt x="608" y="2494"/>
                  </a:lnTo>
                  <a:lnTo>
                    <a:pt x="580" y="2466"/>
                  </a:lnTo>
                  <a:lnTo>
                    <a:pt x="556" y="2433"/>
                  </a:lnTo>
                  <a:lnTo>
                    <a:pt x="535" y="2396"/>
                  </a:lnTo>
                  <a:lnTo>
                    <a:pt x="515" y="2352"/>
                  </a:lnTo>
                  <a:lnTo>
                    <a:pt x="499" y="2305"/>
                  </a:lnTo>
                  <a:lnTo>
                    <a:pt x="485" y="2253"/>
                  </a:lnTo>
                  <a:lnTo>
                    <a:pt x="474" y="2197"/>
                  </a:lnTo>
                  <a:lnTo>
                    <a:pt x="465" y="2136"/>
                  </a:lnTo>
                  <a:lnTo>
                    <a:pt x="459" y="2073"/>
                  </a:lnTo>
                  <a:lnTo>
                    <a:pt x="455" y="2007"/>
                  </a:lnTo>
                  <a:lnTo>
                    <a:pt x="453" y="1936"/>
                  </a:lnTo>
                  <a:lnTo>
                    <a:pt x="453" y="1864"/>
                  </a:lnTo>
                  <a:lnTo>
                    <a:pt x="456" y="1789"/>
                  </a:lnTo>
                  <a:lnTo>
                    <a:pt x="461" y="1712"/>
                  </a:lnTo>
                  <a:lnTo>
                    <a:pt x="468" y="1634"/>
                  </a:lnTo>
                  <a:lnTo>
                    <a:pt x="476" y="1554"/>
                  </a:lnTo>
                  <a:lnTo>
                    <a:pt x="486" y="1473"/>
                  </a:lnTo>
                  <a:lnTo>
                    <a:pt x="498" y="1390"/>
                  </a:lnTo>
                  <a:lnTo>
                    <a:pt x="512" y="1306"/>
                  </a:lnTo>
                  <a:lnTo>
                    <a:pt x="527" y="1216"/>
                  </a:lnTo>
                  <a:lnTo>
                    <a:pt x="536" y="1130"/>
                  </a:lnTo>
                  <a:lnTo>
                    <a:pt x="538" y="1046"/>
                  </a:lnTo>
                  <a:lnTo>
                    <a:pt x="537" y="967"/>
                  </a:lnTo>
                  <a:lnTo>
                    <a:pt x="532" y="893"/>
                  </a:lnTo>
                  <a:lnTo>
                    <a:pt x="521" y="821"/>
                  </a:lnTo>
                  <a:lnTo>
                    <a:pt x="506" y="753"/>
                  </a:lnTo>
                  <a:lnTo>
                    <a:pt x="489" y="688"/>
                  </a:lnTo>
                  <a:lnTo>
                    <a:pt x="466" y="628"/>
                  </a:lnTo>
                  <a:lnTo>
                    <a:pt x="442" y="571"/>
                  </a:lnTo>
                  <a:lnTo>
                    <a:pt x="414" y="517"/>
                  </a:lnTo>
                  <a:lnTo>
                    <a:pt x="384" y="467"/>
                  </a:lnTo>
                  <a:lnTo>
                    <a:pt x="351" y="420"/>
                  </a:lnTo>
                  <a:lnTo>
                    <a:pt x="317" y="376"/>
                  </a:lnTo>
                  <a:lnTo>
                    <a:pt x="281" y="335"/>
                  </a:lnTo>
                  <a:lnTo>
                    <a:pt x="244" y="296"/>
                  </a:lnTo>
                  <a:lnTo>
                    <a:pt x="206" y="262"/>
                  </a:lnTo>
                  <a:lnTo>
                    <a:pt x="167" y="229"/>
                  </a:lnTo>
                  <a:lnTo>
                    <a:pt x="127" y="199"/>
                  </a:lnTo>
                  <a:lnTo>
                    <a:pt x="89" y="173"/>
                  </a:lnTo>
                  <a:lnTo>
                    <a:pt x="50" y="149"/>
                  </a:lnTo>
                  <a:lnTo>
                    <a:pt x="12" y="127"/>
                  </a:lnTo>
                  <a:lnTo>
                    <a:pt x="6" y="122"/>
                  </a:lnTo>
                  <a:lnTo>
                    <a:pt x="3" y="114"/>
                  </a:lnTo>
                  <a:lnTo>
                    <a:pt x="0" y="105"/>
                  </a:lnTo>
                  <a:lnTo>
                    <a:pt x="0" y="93"/>
                  </a:lnTo>
                  <a:lnTo>
                    <a:pt x="9" y="6"/>
                  </a:lnTo>
                  <a:lnTo>
                    <a:pt x="13" y="6"/>
                  </a:lnTo>
                  <a:lnTo>
                    <a:pt x="13" y="0"/>
                  </a:lnTo>
                  <a:close/>
                </a:path>
              </a:pathLst>
            </a:custGeom>
            <a:solidFill>
              <a:srgbClr val="FDB62D"/>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3" name="Freeform 148">
              <a:extLst>
                <a:ext uri="{FF2B5EF4-FFF2-40B4-BE49-F238E27FC236}">
                  <a16:creationId xmlns:a16="http://schemas.microsoft.com/office/drawing/2014/main" id="{B4CEF7AD-74D6-4EC6-BDEB-6FAE3704E7FF}"/>
                </a:ext>
              </a:extLst>
            </p:cNvPr>
            <p:cNvSpPr>
              <a:spLocks noEditPoints="1"/>
            </p:cNvSpPr>
            <p:nvPr/>
          </p:nvSpPr>
          <p:spPr bwMode="auto">
            <a:xfrm>
              <a:off x="4830729" y="5432627"/>
              <a:ext cx="276548" cy="342419"/>
            </a:xfrm>
            <a:custGeom>
              <a:avLst/>
              <a:gdLst>
                <a:gd name="T0" fmla="*/ 238 w 529"/>
                <a:gd name="T1" fmla="*/ 149 h 655"/>
                <a:gd name="T2" fmla="*/ 192 w 529"/>
                <a:gd name="T3" fmla="*/ 175 h 655"/>
                <a:gd name="T4" fmla="*/ 161 w 529"/>
                <a:gd name="T5" fmla="*/ 219 h 655"/>
                <a:gd name="T6" fmla="*/ 152 w 529"/>
                <a:gd name="T7" fmla="*/ 272 h 655"/>
                <a:gd name="T8" fmla="*/ 166 w 529"/>
                <a:gd name="T9" fmla="*/ 326 h 655"/>
                <a:gd name="T10" fmla="*/ 201 w 529"/>
                <a:gd name="T11" fmla="*/ 367 h 655"/>
                <a:gd name="T12" fmla="*/ 250 w 529"/>
                <a:gd name="T13" fmla="*/ 388 h 655"/>
                <a:gd name="T14" fmla="*/ 304 w 529"/>
                <a:gd name="T15" fmla="*/ 385 h 655"/>
                <a:gd name="T16" fmla="*/ 351 w 529"/>
                <a:gd name="T17" fmla="*/ 359 h 655"/>
                <a:gd name="T18" fmla="*/ 381 w 529"/>
                <a:gd name="T19" fmla="*/ 316 h 655"/>
                <a:gd name="T20" fmla="*/ 390 w 529"/>
                <a:gd name="T21" fmla="*/ 261 h 655"/>
                <a:gd name="T22" fmla="*/ 376 w 529"/>
                <a:gd name="T23" fmla="*/ 207 h 655"/>
                <a:gd name="T24" fmla="*/ 340 w 529"/>
                <a:gd name="T25" fmla="*/ 168 h 655"/>
                <a:gd name="T26" fmla="*/ 293 w 529"/>
                <a:gd name="T27" fmla="*/ 147 h 655"/>
                <a:gd name="T28" fmla="*/ 9 w 529"/>
                <a:gd name="T29" fmla="*/ 0 h 655"/>
                <a:gd name="T30" fmla="*/ 135 w 529"/>
                <a:gd name="T31" fmla="*/ 45 h 655"/>
                <a:gd name="T32" fmla="*/ 259 w 529"/>
                <a:gd name="T33" fmla="*/ 62 h 655"/>
                <a:gd name="T34" fmla="*/ 382 w 529"/>
                <a:gd name="T35" fmla="*/ 55 h 655"/>
                <a:gd name="T36" fmla="*/ 504 w 529"/>
                <a:gd name="T37" fmla="*/ 31 h 655"/>
                <a:gd name="T38" fmla="*/ 529 w 529"/>
                <a:gd name="T39" fmla="*/ 79 h 655"/>
                <a:gd name="T40" fmla="*/ 522 w 529"/>
                <a:gd name="T41" fmla="*/ 209 h 655"/>
                <a:gd name="T42" fmla="*/ 507 w 529"/>
                <a:gd name="T43" fmla="*/ 327 h 655"/>
                <a:gd name="T44" fmla="*/ 483 w 529"/>
                <a:gd name="T45" fmla="*/ 431 h 655"/>
                <a:gd name="T46" fmla="*/ 449 w 529"/>
                <a:gd name="T47" fmla="*/ 517 h 655"/>
                <a:gd name="T48" fmla="*/ 404 w 529"/>
                <a:gd name="T49" fmla="*/ 585 h 655"/>
                <a:gd name="T50" fmla="*/ 348 w 529"/>
                <a:gd name="T51" fmla="*/ 631 h 655"/>
                <a:gd name="T52" fmla="*/ 281 w 529"/>
                <a:gd name="T53" fmla="*/ 655 h 655"/>
                <a:gd name="T54" fmla="*/ 212 w 529"/>
                <a:gd name="T55" fmla="*/ 644 h 655"/>
                <a:gd name="T56" fmla="*/ 153 w 529"/>
                <a:gd name="T57" fmla="*/ 613 h 655"/>
                <a:gd name="T58" fmla="*/ 105 w 529"/>
                <a:gd name="T59" fmla="*/ 560 h 655"/>
                <a:gd name="T60" fmla="*/ 67 w 529"/>
                <a:gd name="T61" fmla="*/ 490 h 655"/>
                <a:gd name="T62" fmla="*/ 38 w 529"/>
                <a:gd name="T63" fmla="*/ 405 h 655"/>
                <a:gd name="T64" fmla="*/ 17 w 529"/>
                <a:gd name="T65" fmla="*/ 306 h 655"/>
                <a:gd name="T66" fmla="*/ 5 w 529"/>
                <a:gd name="T67" fmla="*/ 199 h 655"/>
                <a:gd name="T68" fmla="*/ 0 w 529"/>
                <a:gd name="T69" fmla="*/ 84 h 655"/>
                <a:gd name="T70" fmla="*/ 1 w 529"/>
                <a:gd name="T71" fmla="*/ 4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655">
                  <a:moveTo>
                    <a:pt x="264" y="144"/>
                  </a:move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304" y="385"/>
                  </a:lnTo>
                  <a:lnTo>
                    <a:pt x="328" y="374"/>
                  </a:lnTo>
                  <a:lnTo>
                    <a:pt x="351" y="359"/>
                  </a:lnTo>
                  <a:lnTo>
                    <a:pt x="368" y="338"/>
                  </a:lnTo>
                  <a:lnTo>
                    <a:pt x="381" y="316"/>
                  </a:lnTo>
                  <a:lnTo>
                    <a:pt x="389" y="289"/>
                  </a:lnTo>
                  <a:lnTo>
                    <a:pt x="390" y="261"/>
                  </a:lnTo>
                  <a:lnTo>
                    <a:pt x="386" y="233"/>
                  </a:lnTo>
                  <a:lnTo>
                    <a:pt x="376" y="207"/>
                  </a:lnTo>
                  <a:lnTo>
                    <a:pt x="360" y="186"/>
                  </a:lnTo>
                  <a:lnTo>
                    <a:pt x="340" y="168"/>
                  </a:lnTo>
                  <a:lnTo>
                    <a:pt x="318" y="155"/>
                  </a:lnTo>
                  <a:lnTo>
                    <a:pt x="293" y="147"/>
                  </a:lnTo>
                  <a:lnTo>
                    <a:pt x="264" y="144"/>
                  </a:lnTo>
                  <a:close/>
                  <a:moveTo>
                    <a:pt x="9" y="0"/>
                  </a:moveTo>
                  <a:lnTo>
                    <a:pt x="72" y="26"/>
                  </a:lnTo>
                  <a:lnTo>
                    <a:pt x="135" y="45"/>
                  </a:lnTo>
                  <a:lnTo>
                    <a:pt x="196" y="56"/>
                  </a:lnTo>
                  <a:lnTo>
                    <a:pt x="259" y="62"/>
                  </a:lnTo>
                  <a:lnTo>
                    <a:pt x="321" y="60"/>
                  </a:lnTo>
                  <a:lnTo>
                    <a:pt x="382" y="55"/>
                  </a:lnTo>
                  <a:lnTo>
                    <a:pt x="442" y="46"/>
                  </a:lnTo>
                  <a:lnTo>
                    <a:pt x="504" y="31"/>
                  </a:lnTo>
                  <a:lnTo>
                    <a:pt x="529" y="24"/>
                  </a:lnTo>
                  <a:lnTo>
                    <a:pt x="529" y="79"/>
                  </a:lnTo>
                  <a:lnTo>
                    <a:pt x="526" y="145"/>
                  </a:lnTo>
                  <a:lnTo>
                    <a:pt x="522" y="209"/>
                  </a:lnTo>
                  <a:lnTo>
                    <a:pt x="516" y="270"/>
                  </a:lnTo>
                  <a:lnTo>
                    <a:pt x="507" y="327"/>
                  </a:lnTo>
                  <a:lnTo>
                    <a:pt x="496" y="381"/>
                  </a:lnTo>
                  <a:lnTo>
                    <a:pt x="483" y="431"/>
                  </a:lnTo>
                  <a:lnTo>
                    <a:pt x="467" y="477"/>
                  </a:lnTo>
                  <a:lnTo>
                    <a:pt x="449" y="517"/>
                  </a:lnTo>
                  <a:lnTo>
                    <a:pt x="428" y="554"/>
                  </a:lnTo>
                  <a:lnTo>
                    <a:pt x="404" y="585"/>
                  </a:lnTo>
                  <a:lnTo>
                    <a:pt x="377" y="610"/>
                  </a:lnTo>
                  <a:lnTo>
                    <a:pt x="348" y="631"/>
                  </a:lnTo>
                  <a:lnTo>
                    <a:pt x="317" y="645"/>
                  </a:lnTo>
                  <a:lnTo>
                    <a:pt x="281" y="655"/>
                  </a:lnTo>
                  <a:lnTo>
                    <a:pt x="245" y="652"/>
                  </a:lnTo>
                  <a:lnTo>
                    <a:pt x="212" y="644"/>
                  </a:lnTo>
                  <a:lnTo>
                    <a:pt x="181" y="631"/>
                  </a:lnTo>
                  <a:lnTo>
                    <a:pt x="153" y="613"/>
                  </a:lnTo>
                  <a:lnTo>
                    <a:pt x="127" y="588"/>
                  </a:lnTo>
                  <a:lnTo>
                    <a:pt x="105" y="560"/>
                  </a:lnTo>
                  <a:lnTo>
                    <a:pt x="84" y="526"/>
                  </a:lnTo>
                  <a:lnTo>
                    <a:pt x="67" y="490"/>
                  </a:lnTo>
                  <a:lnTo>
                    <a:pt x="51" y="449"/>
                  </a:lnTo>
                  <a:lnTo>
                    <a:pt x="38" y="405"/>
                  </a:lnTo>
                  <a:lnTo>
                    <a:pt x="26" y="356"/>
                  </a:lnTo>
                  <a:lnTo>
                    <a:pt x="17" y="306"/>
                  </a:lnTo>
                  <a:lnTo>
                    <a:pt x="10" y="254"/>
                  </a:lnTo>
                  <a:lnTo>
                    <a:pt x="5" y="199"/>
                  </a:lnTo>
                  <a:lnTo>
                    <a:pt x="1" y="143"/>
                  </a:lnTo>
                  <a:lnTo>
                    <a:pt x="0" y="84"/>
                  </a:lnTo>
                  <a:lnTo>
                    <a:pt x="0" y="25"/>
                  </a:lnTo>
                  <a:lnTo>
                    <a:pt x="1" y="4"/>
                  </a:lnTo>
                  <a:lnTo>
                    <a:pt x="9" y="0"/>
                  </a:lnTo>
                  <a:close/>
                </a:path>
              </a:pathLst>
            </a:custGeom>
            <a:solidFill>
              <a:sysClr val="window" lastClr="FFFFFF">
                <a:lumMod val="75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4" name="Freeform 149">
              <a:extLst>
                <a:ext uri="{FF2B5EF4-FFF2-40B4-BE49-F238E27FC236}">
                  <a16:creationId xmlns:a16="http://schemas.microsoft.com/office/drawing/2014/main" id="{8EBE78A1-2F41-435E-B047-C5580E96C153}"/>
                </a:ext>
              </a:extLst>
            </p:cNvPr>
            <p:cNvSpPr>
              <a:spLocks/>
            </p:cNvSpPr>
            <p:nvPr/>
          </p:nvSpPr>
          <p:spPr bwMode="auto">
            <a:xfrm>
              <a:off x="4830730" y="5432627"/>
              <a:ext cx="146377" cy="342419"/>
            </a:xfrm>
            <a:custGeom>
              <a:avLst/>
              <a:gdLst>
                <a:gd name="T0" fmla="*/ 9 w 280"/>
                <a:gd name="T1" fmla="*/ 0 h 655"/>
                <a:gd name="T2" fmla="*/ 72 w 280"/>
                <a:gd name="T3" fmla="*/ 26 h 655"/>
                <a:gd name="T4" fmla="*/ 135 w 280"/>
                <a:gd name="T5" fmla="*/ 45 h 655"/>
                <a:gd name="T6" fmla="*/ 196 w 280"/>
                <a:gd name="T7" fmla="*/ 56 h 655"/>
                <a:gd name="T8" fmla="*/ 259 w 280"/>
                <a:gd name="T9" fmla="*/ 62 h 655"/>
                <a:gd name="T10" fmla="*/ 280 w 280"/>
                <a:gd name="T11" fmla="*/ 62 h 655"/>
                <a:gd name="T12" fmla="*/ 280 w 280"/>
                <a:gd name="T13" fmla="*/ 145 h 655"/>
                <a:gd name="T14" fmla="*/ 264 w 280"/>
                <a:gd name="T15" fmla="*/ 144 h 655"/>
                <a:gd name="T16" fmla="*/ 238 w 280"/>
                <a:gd name="T17" fmla="*/ 149 h 655"/>
                <a:gd name="T18" fmla="*/ 213 w 280"/>
                <a:gd name="T19" fmla="*/ 160 h 655"/>
                <a:gd name="T20" fmla="*/ 192 w 280"/>
                <a:gd name="T21" fmla="*/ 175 h 655"/>
                <a:gd name="T22" fmla="*/ 174 w 280"/>
                <a:gd name="T23" fmla="*/ 195 h 655"/>
                <a:gd name="T24" fmla="*/ 161 w 280"/>
                <a:gd name="T25" fmla="*/ 219 h 655"/>
                <a:gd name="T26" fmla="*/ 154 w 280"/>
                <a:gd name="T27" fmla="*/ 245 h 655"/>
                <a:gd name="T28" fmla="*/ 152 w 280"/>
                <a:gd name="T29" fmla="*/ 272 h 655"/>
                <a:gd name="T30" fmla="*/ 157 w 280"/>
                <a:gd name="T31" fmla="*/ 301 h 655"/>
                <a:gd name="T32" fmla="*/ 166 w 280"/>
                <a:gd name="T33" fmla="*/ 326 h 655"/>
                <a:gd name="T34" fmla="*/ 182 w 280"/>
                <a:gd name="T35" fmla="*/ 348 h 655"/>
                <a:gd name="T36" fmla="*/ 201 w 280"/>
                <a:gd name="T37" fmla="*/ 367 h 655"/>
                <a:gd name="T38" fmla="*/ 224 w 280"/>
                <a:gd name="T39" fmla="*/ 380 h 655"/>
                <a:gd name="T40" fmla="*/ 250 w 280"/>
                <a:gd name="T41" fmla="*/ 388 h 655"/>
                <a:gd name="T42" fmla="*/ 277 w 280"/>
                <a:gd name="T43" fmla="*/ 389 h 655"/>
                <a:gd name="T44" fmla="*/ 280 w 280"/>
                <a:gd name="T45" fmla="*/ 389 h 655"/>
                <a:gd name="T46" fmla="*/ 280 w 280"/>
                <a:gd name="T47" fmla="*/ 655 h 655"/>
                <a:gd name="T48" fmla="*/ 262 w 280"/>
                <a:gd name="T49" fmla="*/ 655 h 655"/>
                <a:gd name="T50" fmla="*/ 226 w 280"/>
                <a:gd name="T51" fmla="*/ 649 h 655"/>
                <a:gd name="T52" fmla="*/ 194 w 280"/>
                <a:gd name="T53" fmla="*/ 638 h 655"/>
                <a:gd name="T54" fmla="*/ 164 w 280"/>
                <a:gd name="T55" fmla="*/ 621 h 655"/>
                <a:gd name="T56" fmla="*/ 136 w 280"/>
                <a:gd name="T57" fmla="*/ 598 h 655"/>
                <a:gd name="T58" fmla="*/ 111 w 280"/>
                <a:gd name="T59" fmla="*/ 569 h 655"/>
                <a:gd name="T60" fmla="*/ 90 w 280"/>
                <a:gd name="T61" fmla="*/ 537 h 655"/>
                <a:gd name="T62" fmla="*/ 71 w 280"/>
                <a:gd name="T63" fmla="*/ 500 h 655"/>
                <a:gd name="T64" fmla="*/ 55 w 280"/>
                <a:gd name="T65" fmla="*/ 460 h 655"/>
                <a:gd name="T66" fmla="*/ 40 w 280"/>
                <a:gd name="T67" fmla="*/ 415 h 655"/>
                <a:gd name="T68" fmla="*/ 29 w 280"/>
                <a:gd name="T69" fmla="*/ 367 h 655"/>
                <a:gd name="T70" fmla="*/ 18 w 280"/>
                <a:gd name="T71" fmla="*/ 316 h 655"/>
                <a:gd name="T72" fmla="*/ 12 w 280"/>
                <a:gd name="T73" fmla="*/ 262 h 655"/>
                <a:gd name="T74" fmla="*/ 5 w 280"/>
                <a:gd name="T75" fmla="*/ 206 h 655"/>
                <a:gd name="T76" fmla="*/ 2 w 280"/>
                <a:gd name="T77" fmla="*/ 148 h 655"/>
                <a:gd name="T78" fmla="*/ 0 w 280"/>
                <a:gd name="T79" fmla="*/ 88 h 655"/>
                <a:gd name="T80" fmla="*/ 0 w 280"/>
                <a:gd name="T81" fmla="*/ 25 h 655"/>
                <a:gd name="T82" fmla="*/ 1 w 280"/>
                <a:gd name="T83" fmla="*/ 4 h 655"/>
                <a:gd name="T84" fmla="*/ 9 w 280"/>
                <a:gd name="T8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655">
                  <a:moveTo>
                    <a:pt x="9" y="0"/>
                  </a:moveTo>
                  <a:lnTo>
                    <a:pt x="72" y="26"/>
                  </a:lnTo>
                  <a:lnTo>
                    <a:pt x="135" y="45"/>
                  </a:lnTo>
                  <a:lnTo>
                    <a:pt x="196" y="56"/>
                  </a:lnTo>
                  <a:lnTo>
                    <a:pt x="259" y="62"/>
                  </a:lnTo>
                  <a:lnTo>
                    <a:pt x="280" y="62"/>
                  </a:lnTo>
                  <a:lnTo>
                    <a:pt x="280" y="145"/>
                  </a:lnTo>
                  <a:lnTo>
                    <a:pt x="264" y="144"/>
                  </a:ln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280" y="389"/>
                  </a:lnTo>
                  <a:lnTo>
                    <a:pt x="280" y="655"/>
                  </a:lnTo>
                  <a:lnTo>
                    <a:pt x="262" y="655"/>
                  </a:lnTo>
                  <a:lnTo>
                    <a:pt x="226" y="649"/>
                  </a:lnTo>
                  <a:lnTo>
                    <a:pt x="194" y="638"/>
                  </a:lnTo>
                  <a:lnTo>
                    <a:pt x="164" y="621"/>
                  </a:lnTo>
                  <a:lnTo>
                    <a:pt x="136" y="598"/>
                  </a:lnTo>
                  <a:lnTo>
                    <a:pt x="111" y="569"/>
                  </a:lnTo>
                  <a:lnTo>
                    <a:pt x="90" y="537"/>
                  </a:lnTo>
                  <a:lnTo>
                    <a:pt x="71" y="500"/>
                  </a:lnTo>
                  <a:lnTo>
                    <a:pt x="55" y="460"/>
                  </a:lnTo>
                  <a:lnTo>
                    <a:pt x="40" y="415"/>
                  </a:lnTo>
                  <a:lnTo>
                    <a:pt x="29" y="367"/>
                  </a:lnTo>
                  <a:lnTo>
                    <a:pt x="18" y="316"/>
                  </a:lnTo>
                  <a:lnTo>
                    <a:pt x="12" y="262"/>
                  </a:lnTo>
                  <a:lnTo>
                    <a:pt x="5" y="206"/>
                  </a:lnTo>
                  <a:lnTo>
                    <a:pt x="2" y="148"/>
                  </a:lnTo>
                  <a:lnTo>
                    <a:pt x="0" y="88"/>
                  </a:lnTo>
                  <a:lnTo>
                    <a:pt x="0" y="25"/>
                  </a:lnTo>
                  <a:lnTo>
                    <a:pt x="1" y="4"/>
                  </a:lnTo>
                  <a:lnTo>
                    <a:pt x="9" y="0"/>
                  </a:lnTo>
                  <a:close/>
                </a:path>
              </a:pathLst>
            </a:custGeom>
            <a:solidFill>
              <a:sysClr val="window" lastClr="FFFFFF">
                <a:lumMod val="50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5" name="Freeform 150">
              <a:extLst>
                <a:ext uri="{FF2B5EF4-FFF2-40B4-BE49-F238E27FC236}">
                  <a16:creationId xmlns:a16="http://schemas.microsoft.com/office/drawing/2014/main" id="{FDE6CA9D-3E30-43E3-8A1D-553F2AB5FC39}"/>
                </a:ext>
              </a:extLst>
            </p:cNvPr>
            <p:cNvSpPr>
              <a:spLocks/>
            </p:cNvSpPr>
            <p:nvPr/>
          </p:nvSpPr>
          <p:spPr bwMode="auto">
            <a:xfrm>
              <a:off x="4598094" y="3533384"/>
              <a:ext cx="746523" cy="347123"/>
            </a:xfrm>
            <a:custGeom>
              <a:avLst/>
              <a:gdLst>
                <a:gd name="T0" fmla="*/ 1411 w 1428"/>
                <a:gd name="T1" fmla="*/ 12 h 664"/>
                <a:gd name="T2" fmla="*/ 1424 w 1428"/>
                <a:gd name="T3" fmla="*/ 525 h 664"/>
                <a:gd name="T4" fmla="*/ 1418 w 1428"/>
                <a:gd name="T5" fmla="*/ 591 h 664"/>
                <a:gd name="T6" fmla="*/ 1371 w 1428"/>
                <a:gd name="T7" fmla="*/ 646 h 664"/>
                <a:gd name="T8" fmla="*/ 1305 w 1428"/>
                <a:gd name="T9" fmla="*/ 664 h 664"/>
                <a:gd name="T10" fmla="*/ 1253 w 1428"/>
                <a:gd name="T11" fmla="*/ 630 h 664"/>
                <a:gd name="T12" fmla="*/ 1217 w 1428"/>
                <a:gd name="T13" fmla="*/ 574 h 664"/>
                <a:gd name="T14" fmla="*/ 1183 w 1428"/>
                <a:gd name="T15" fmla="*/ 525 h 664"/>
                <a:gd name="T16" fmla="*/ 1141 w 1428"/>
                <a:gd name="T17" fmla="*/ 523 h 664"/>
                <a:gd name="T18" fmla="*/ 1097 w 1428"/>
                <a:gd name="T19" fmla="*/ 540 h 664"/>
                <a:gd name="T20" fmla="*/ 1052 w 1428"/>
                <a:gd name="T21" fmla="*/ 541 h 664"/>
                <a:gd name="T22" fmla="*/ 1007 w 1428"/>
                <a:gd name="T23" fmla="*/ 507 h 664"/>
                <a:gd name="T24" fmla="*/ 954 w 1428"/>
                <a:gd name="T25" fmla="*/ 489 h 664"/>
                <a:gd name="T26" fmla="*/ 919 w 1428"/>
                <a:gd name="T27" fmla="*/ 507 h 664"/>
                <a:gd name="T28" fmla="*/ 885 w 1428"/>
                <a:gd name="T29" fmla="*/ 533 h 664"/>
                <a:gd name="T30" fmla="*/ 822 w 1428"/>
                <a:gd name="T31" fmla="*/ 534 h 664"/>
                <a:gd name="T32" fmla="*/ 767 w 1428"/>
                <a:gd name="T33" fmla="*/ 499 h 664"/>
                <a:gd name="T34" fmla="*/ 718 w 1428"/>
                <a:gd name="T35" fmla="*/ 461 h 664"/>
                <a:gd name="T36" fmla="*/ 678 w 1428"/>
                <a:gd name="T37" fmla="*/ 460 h 664"/>
                <a:gd name="T38" fmla="*/ 615 w 1428"/>
                <a:gd name="T39" fmla="*/ 525 h 664"/>
                <a:gd name="T40" fmla="*/ 550 w 1428"/>
                <a:gd name="T41" fmla="*/ 597 h 664"/>
                <a:gd name="T42" fmla="*/ 479 w 1428"/>
                <a:gd name="T43" fmla="*/ 635 h 664"/>
                <a:gd name="T44" fmla="*/ 416 w 1428"/>
                <a:gd name="T45" fmla="*/ 622 h 664"/>
                <a:gd name="T46" fmla="*/ 366 w 1428"/>
                <a:gd name="T47" fmla="*/ 580 h 664"/>
                <a:gd name="T48" fmla="*/ 322 w 1428"/>
                <a:gd name="T49" fmla="*/ 537 h 664"/>
                <a:gd name="T50" fmla="*/ 275 w 1428"/>
                <a:gd name="T51" fmla="*/ 519 h 664"/>
                <a:gd name="T52" fmla="*/ 218 w 1428"/>
                <a:gd name="T53" fmla="*/ 530 h 664"/>
                <a:gd name="T54" fmla="*/ 166 w 1428"/>
                <a:gd name="T55" fmla="*/ 525 h 664"/>
                <a:gd name="T56" fmla="*/ 111 w 1428"/>
                <a:gd name="T57" fmla="*/ 536 h 664"/>
                <a:gd name="T58" fmla="*/ 85 w 1428"/>
                <a:gd name="T59" fmla="*/ 559 h 664"/>
                <a:gd name="T60" fmla="*/ 53 w 1428"/>
                <a:gd name="T61" fmla="*/ 578 h 664"/>
                <a:gd name="T62" fmla="*/ 21 w 1428"/>
                <a:gd name="T63" fmla="*/ 568 h 664"/>
                <a:gd name="T64" fmla="*/ 5 w 1428"/>
                <a:gd name="T65" fmla="*/ 536 h 664"/>
                <a:gd name="T66" fmla="*/ 0 w 1428"/>
                <a:gd name="T67" fmla="*/ 46 h 664"/>
                <a:gd name="T68" fmla="*/ 24 w 1428"/>
                <a:gd name="T69" fmla="*/ 29 h 664"/>
                <a:gd name="T70" fmla="*/ 82 w 1428"/>
                <a:gd name="T71" fmla="*/ 16 h 664"/>
                <a:gd name="T72" fmla="*/ 163 w 1428"/>
                <a:gd name="T73" fmla="*/ 12 h 664"/>
                <a:gd name="T74" fmla="*/ 242 w 1428"/>
                <a:gd name="T75" fmla="*/ 13 h 664"/>
                <a:gd name="T76" fmla="*/ 292 w 1428"/>
                <a:gd name="T77" fmla="*/ 15 h 664"/>
                <a:gd name="T78" fmla="*/ 999 w 1428"/>
                <a:gd name="T79" fmla="*/ 23 h 664"/>
                <a:gd name="T80" fmla="*/ 1084 w 1428"/>
                <a:gd name="T81" fmla="*/ 16 h 664"/>
                <a:gd name="T82" fmla="*/ 1178 w 1428"/>
                <a:gd name="T83" fmla="*/ 9 h 664"/>
                <a:gd name="T84" fmla="*/ 1255 w 1428"/>
                <a:gd name="T85" fmla="*/ 17 h 664"/>
                <a:gd name="T86" fmla="*/ 1278 w 1428"/>
                <a:gd name="T87" fmla="*/ 23 h 664"/>
                <a:gd name="T88" fmla="*/ 1309 w 1428"/>
                <a:gd name="T89" fmla="*/ 30 h 664"/>
                <a:gd name="T90" fmla="*/ 1346 w 1428"/>
                <a:gd name="T91" fmla="*/ 15 h 664"/>
                <a:gd name="T92" fmla="*/ 1382 w 1428"/>
                <a:gd name="T9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8" h="664">
                  <a:moveTo>
                    <a:pt x="1393" y="0"/>
                  </a:moveTo>
                  <a:lnTo>
                    <a:pt x="1402" y="4"/>
                  </a:lnTo>
                  <a:lnTo>
                    <a:pt x="1411" y="12"/>
                  </a:lnTo>
                  <a:lnTo>
                    <a:pt x="1419" y="26"/>
                  </a:lnTo>
                  <a:lnTo>
                    <a:pt x="1424" y="46"/>
                  </a:lnTo>
                  <a:lnTo>
                    <a:pt x="1424" y="525"/>
                  </a:lnTo>
                  <a:lnTo>
                    <a:pt x="1428" y="546"/>
                  </a:lnTo>
                  <a:lnTo>
                    <a:pt x="1426" y="568"/>
                  </a:lnTo>
                  <a:lnTo>
                    <a:pt x="1418" y="591"/>
                  </a:lnTo>
                  <a:lnTo>
                    <a:pt x="1406" y="612"/>
                  </a:lnTo>
                  <a:lnTo>
                    <a:pt x="1390" y="630"/>
                  </a:lnTo>
                  <a:lnTo>
                    <a:pt x="1371" y="646"/>
                  </a:lnTo>
                  <a:lnTo>
                    <a:pt x="1350" y="657"/>
                  </a:lnTo>
                  <a:lnTo>
                    <a:pt x="1329" y="664"/>
                  </a:lnTo>
                  <a:lnTo>
                    <a:pt x="1305" y="664"/>
                  </a:lnTo>
                  <a:lnTo>
                    <a:pt x="1284" y="657"/>
                  </a:lnTo>
                  <a:lnTo>
                    <a:pt x="1267" y="646"/>
                  </a:lnTo>
                  <a:lnTo>
                    <a:pt x="1253" y="630"/>
                  </a:lnTo>
                  <a:lnTo>
                    <a:pt x="1240" y="612"/>
                  </a:lnTo>
                  <a:lnTo>
                    <a:pt x="1228" y="593"/>
                  </a:lnTo>
                  <a:lnTo>
                    <a:pt x="1217" y="574"/>
                  </a:lnTo>
                  <a:lnTo>
                    <a:pt x="1208" y="557"/>
                  </a:lnTo>
                  <a:lnTo>
                    <a:pt x="1196" y="537"/>
                  </a:lnTo>
                  <a:lnTo>
                    <a:pt x="1183" y="525"/>
                  </a:lnTo>
                  <a:lnTo>
                    <a:pt x="1170" y="520"/>
                  </a:lnTo>
                  <a:lnTo>
                    <a:pt x="1156" y="519"/>
                  </a:lnTo>
                  <a:lnTo>
                    <a:pt x="1141" y="523"/>
                  </a:lnTo>
                  <a:lnTo>
                    <a:pt x="1127" y="528"/>
                  </a:lnTo>
                  <a:lnTo>
                    <a:pt x="1113" y="533"/>
                  </a:lnTo>
                  <a:lnTo>
                    <a:pt x="1097" y="540"/>
                  </a:lnTo>
                  <a:lnTo>
                    <a:pt x="1083" y="544"/>
                  </a:lnTo>
                  <a:lnTo>
                    <a:pt x="1067" y="545"/>
                  </a:lnTo>
                  <a:lnTo>
                    <a:pt x="1052" y="541"/>
                  </a:lnTo>
                  <a:lnTo>
                    <a:pt x="1038" y="533"/>
                  </a:lnTo>
                  <a:lnTo>
                    <a:pt x="1022" y="520"/>
                  </a:lnTo>
                  <a:lnTo>
                    <a:pt x="1007" y="507"/>
                  </a:lnTo>
                  <a:lnTo>
                    <a:pt x="990" y="495"/>
                  </a:lnTo>
                  <a:lnTo>
                    <a:pt x="970" y="489"/>
                  </a:lnTo>
                  <a:lnTo>
                    <a:pt x="954" y="489"/>
                  </a:lnTo>
                  <a:lnTo>
                    <a:pt x="941" y="493"/>
                  </a:lnTo>
                  <a:lnTo>
                    <a:pt x="929" y="498"/>
                  </a:lnTo>
                  <a:lnTo>
                    <a:pt x="919" y="507"/>
                  </a:lnTo>
                  <a:lnTo>
                    <a:pt x="908" y="516"/>
                  </a:lnTo>
                  <a:lnTo>
                    <a:pt x="897" y="525"/>
                  </a:lnTo>
                  <a:lnTo>
                    <a:pt x="885" y="533"/>
                  </a:lnTo>
                  <a:lnTo>
                    <a:pt x="863" y="540"/>
                  </a:lnTo>
                  <a:lnTo>
                    <a:pt x="842" y="540"/>
                  </a:lnTo>
                  <a:lnTo>
                    <a:pt x="822" y="534"/>
                  </a:lnTo>
                  <a:lnTo>
                    <a:pt x="802" y="525"/>
                  </a:lnTo>
                  <a:lnTo>
                    <a:pt x="784" y="512"/>
                  </a:lnTo>
                  <a:lnTo>
                    <a:pt x="767" y="499"/>
                  </a:lnTo>
                  <a:lnTo>
                    <a:pt x="750" y="485"/>
                  </a:lnTo>
                  <a:lnTo>
                    <a:pt x="734" y="472"/>
                  </a:lnTo>
                  <a:lnTo>
                    <a:pt x="718" y="461"/>
                  </a:lnTo>
                  <a:lnTo>
                    <a:pt x="704" y="456"/>
                  </a:lnTo>
                  <a:lnTo>
                    <a:pt x="690" y="455"/>
                  </a:lnTo>
                  <a:lnTo>
                    <a:pt x="678" y="460"/>
                  </a:lnTo>
                  <a:lnTo>
                    <a:pt x="657" y="478"/>
                  </a:lnTo>
                  <a:lnTo>
                    <a:pt x="636" y="500"/>
                  </a:lnTo>
                  <a:lnTo>
                    <a:pt x="615" y="525"/>
                  </a:lnTo>
                  <a:lnTo>
                    <a:pt x="594" y="550"/>
                  </a:lnTo>
                  <a:lnTo>
                    <a:pt x="572" y="575"/>
                  </a:lnTo>
                  <a:lnTo>
                    <a:pt x="550" y="597"/>
                  </a:lnTo>
                  <a:lnTo>
                    <a:pt x="527" y="616"/>
                  </a:lnTo>
                  <a:lnTo>
                    <a:pt x="504" y="629"/>
                  </a:lnTo>
                  <a:lnTo>
                    <a:pt x="479" y="635"/>
                  </a:lnTo>
                  <a:lnTo>
                    <a:pt x="455" y="635"/>
                  </a:lnTo>
                  <a:lnTo>
                    <a:pt x="434" y="631"/>
                  </a:lnTo>
                  <a:lnTo>
                    <a:pt x="416" y="622"/>
                  </a:lnTo>
                  <a:lnTo>
                    <a:pt x="398" y="610"/>
                  </a:lnTo>
                  <a:lnTo>
                    <a:pt x="382" y="596"/>
                  </a:lnTo>
                  <a:lnTo>
                    <a:pt x="366" y="580"/>
                  </a:lnTo>
                  <a:lnTo>
                    <a:pt x="351" y="565"/>
                  </a:lnTo>
                  <a:lnTo>
                    <a:pt x="336" y="550"/>
                  </a:lnTo>
                  <a:lnTo>
                    <a:pt x="322" y="537"/>
                  </a:lnTo>
                  <a:lnTo>
                    <a:pt x="307" y="527"/>
                  </a:lnTo>
                  <a:lnTo>
                    <a:pt x="292" y="520"/>
                  </a:lnTo>
                  <a:lnTo>
                    <a:pt x="275" y="519"/>
                  </a:lnTo>
                  <a:lnTo>
                    <a:pt x="258" y="523"/>
                  </a:lnTo>
                  <a:lnTo>
                    <a:pt x="237" y="529"/>
                  </a:lnTo>
                  <a:lnTo>
                    <a:pt x="218" y="530"/>
                  </a:lnTo>
                  <a:lnTo>
                    <a:pt x="201" y="529"/>
                  </a:lnTo>
                  <a:lnTo>
                    <a:pt x="184" y="527"/>
                  </a:lnTo>
                  <a:lnTo>
                    <a:pt x="166" y="525"/>
                  </a:lnTo>
                  <a:lnTo>
                    <a:pt x="148" y="527"/>
                  </a:lnTo>
                  <a:lnTo>
                    <a:pt x="125" y="530"/>
                  </a:lnTo>
                  <a:lnTo>
                    <a:pt x="111" y="536"/>
                  </a:lnTo>
                  <a:lnTo>
                    <a:pt x="100" y="544"/>
                  </a:lnTo>
                  <a:lnTo>
                    <a:pt x="93" y="551"/>
                  </a:lnTo>
                  <a:lnTo>
                    <a:pt x="85" y="559"/>
                  </a:lnTo>
                  <a:lnTo>
                    <a:pt x="76" y="567"/>
                  </a:lnTo>
                  <a:lnTo>
                    <a:pt x="66" y="574"/>
                  </a:lnTo>
                  <a:lnTo>
                    <a:pt x="53" y="578"/>
                  </a:lnTo>
                  <a:lnTo>
                    <a:pt x="36" y="579"/>
                  </a:lnTo>
                  <a:lnTo>
                    <a:pt x="27" y="576"/>
                  </a:lnTo>
                  <a:lnTo>
                    <a:pt x="21" y="568"/>
                  </a:lnTo>
                  <a:lnTo>
                    <a:pt x="14" y="558"/>
                  </a:lnTo>
                  <a:lnTo>
                    <a:pt x="9" y="546"/>
                  </a:lnTo>
                  <a:lnTo>
                    <a:pt x="5" y="536"/>
                  </a:lnTo>
                  <a:lnTo>
                    <a:pt x="2" y="529"/>
                  </a:lnTo>
                  <a:lnTo>
                    <a:pt x="0" y="528"/>
                  </a:lnTo>
                  <a:lnTo>
                    <a:pt x="0" y="46"/>
                  </a:lnTo>
                  <a:lnTo>
                    <a:pt x="11" y="46"/>
                  </a:lnTo>
                  <a:lnTo>
                    <a:pt x="14" y="37"/>
                  </a:lnTo>
                  <a:lnTo>
                    <a:pt x="24" y="29"/>
                  </a:lnTo>
                  <a:lnTo>
                    <a:pt x="40" y="23"/>
                  </a:lnTo>
                  <a:lnTo>
                    <a:pt x="60" y="19"/>
                  </a:lnTo>
                  <a:lnTo>
                    <a:pt x="82" y="16"/>
                  </a:lnTo>
                  <a:lnTo>
                    <a:pt x="108" y="13"/>
                  </a:lnTo>
                  <a:lnTo>
                    <a:pt x="136" y="12"/>
                  </a:lnTo>
                  <a:lnTo>
                    <a:pt x="163" y="12"/>
                  </a:lnTo>
                  <a:lnTo>
                    <a:pt x="191" y="12"/>
                  </a:lnTo>
                  <a:lnTo>
                    <a:pt x="217" y="12"/>
                  </a:lnTo>
                  <a:lnTo>
                    <a:pt x="242" y="13"/>
                  </a:lnTo>
                  <a:lnTo>
                    <a:pt x="263" y="13"/>
                  </a:lnTo>
                  <a:lnTo>
                    <a:pt x="279" y="15"/>
                  </a:lnTo>
                  <a:lnTo>
                    <a:pt x="292" y="15"/>
                  </a:lnTo>
                  <a:lnTo>
                    <a:pt x="525" y="17"/>
                  </a:lnTo>
                  <a:lnTo>
                    <a:pt x="760" y="20"/>
                  </a:lnTo>
                  <a:lnTo>
                    <a:pt x="999" y="23"/>
                  </a:lnTo>
                  <a:lnTo>
                    <a:pt x="1024" y="21"/>
                  </a:lnTo>
                  <a:lnTo>
                    <a:pt x="1052" y="20"/>
                  </a:lnTo>
                  <a:lnTo>
                    <a:pt x="1084" y="16"/>
                  </a:lnTo>
                  <a:lnTo>
                    <a:pt x="1115" y="13"/>
                  </a:lnTo>
                  <a:lnTo>
                    <a:pt x="1147" y="11"/>
                  </a:lnTo>
                  <a:lnTo>
                    <a:pt x="1178" y="9"/>
                  </a:lnTo>
                  <a:lnTo>
                    <a:pt x="1207" y="9"/>
                  </a:lnTo>
                  <a:lnTo>
                    <a:pt x="1233" y="12"/>
                  </a:lnTo>
                  <a:lnTo>
                    <a:pt x="1255" y="17"/>
                  </a:lnTo>
                  <a:lnTo>
                    <a:pt x="1261" y="16"/>
                  </a:lnTo>
                  <a:lnTo>
                    <a:pt x="1268" y="17"/>
                  </a:lnTo>
                  <a:lnTo>
                    <a:pt x="1278" y="23"/>
                  </a:lnTo>
                  <a:lnTo>
                    <a:pt x="1288" y="28"/>
                  </a:lnTo>
                  <a:lnTo>
                    <a:pt x="1299" y="30"/>
                  </a:lnTo>
                  <a:lnTo>
                    <a:pt x="1309" y="30"/>
                  </a:lnTo>
                  <a:lnTo>
                    <a:pt x="1321" y="26"/>
                  </a:lnTo>
                  <a:lnTo>
                    <a:pt x="1334" y="21"/>
                  </a:lnTo>
                  <a:lnTo>
                    <a:pt x="1346" y="15"/>
                  </a:lnTo>
                  <a:lnTo>
                    <a:pt x="1359" y="8"/>
                  </a:lnTo>
                  <a:lnTo>
                    <a:pt x="1371" y="4"/>
                  </a:lnTo>
                  <a:lnTo>
                    <a:pt x="1382" y="0"/>
                  </a:lnTo>
                  <a:lnTo>
                    <a:pt x="1393" y="0"/>
                  </a:lnTo>
                  <a:close/>
                </a:path>
              </a:pathLst>
            </a:custGeom>
            <a:solidFill>
              <a:srgbClr val="1B99CC"/>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6" name="Rectangle 151">
              <a:extLst>
                <a:ext uri="{FF2B5EF4-FFF2-40B4-BE49-F238E27FC236}">
                  <a16:creationId xmlns:a16="http://schemas.microsoft.com/office/drawing/2014/main" id="{73415270-4098-4331-840E-2C7DF317086C}"/>
                </a:ext>
              </a:extLst>
            </p:cNvPr>
            <p:cNvSpPr>
              <a:spLocks noChangeArrowheads="1"/>
            </p:cNvSpPr>
            <p:nvPr/>
          </p:nvSpPr>
          <p:spPr bwMode="auto">
            <a:xfrm>
              <a:off x="4603322" y="4194693"/>
              <a:ext cx="739205" cy="265570"/>
            </a:xfrm>
            <a:prstGeom prst="rect">
              <a:avLst/>
            </a:prstGeom>
            <a:solidFill>
              <a:sysClr val="window" lastClr="FFFFFF">
                <a:lumMod val="7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7" name="Rectangle 152">
              <a:extLst>
                <a:ext uri="{FF2B5EF4-FFF2-40B4-BE49-F238E27FC236}">
                  <a16:creationId xmlns:a16="http://schemas.microsoft.com/office/drawing/2014/main" id="{854F1D4F-7A57-43BF-8B94-1BA023008155}"/>
                </a:ext>
              </a:extLst>
            </p:cNvPr>
            <p:cNvSpPr>
              <a:spLocks noChangeArrowheads="1"/>
            </p:cNvSpPr>
            <p:nvPr/>
          </p:nvSpPr>
          <p:spPr bwMode="auto">
            <a:xfrm>
              <a:off x="4603321" y="4194693"/>
              <a:ext cx="373262" cy="265570"/>
            </a:xfrm>
            <a:prstGeom prst="rect">
              <a:avLst/>
            </a:prstGeom>
            <a:solidFill>
              <a:sysClr val="window" lastClr="FFFFFF">
                <a:lumMod val="50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8" name="Rectangle 153">
              <a:extLst>
                <a:ext uri="{FF2B5EF4-FFF2-40B4-BE49-F238E27FC236}">
                  <a16:creationId xmlns:a16="http://schemas.microsoft.com/office/drawing/2014/main" id="{AFEA4138-77F9-46A2-8937-06F85B102FD0}"/>
                </a:ext>
              </a:extLst>
            </p:cNvPr>
            <p:cNvSpPr>
              <a:spLocks noChangeArrowheads="1"/>
            </p:cNvSpPr>
            <p:nvPr/>
          </p:nvSpPr>
          <p:spPr bwMode="auto">
            <a:xfrm>
              <a:off x="4602799" y="4334274"/>
              <a:ext cx="741818" cy="26662"/>
            </a:xfrm>
            <a:prstGeom prst="rect">
              <a:avLst/>
            </a:prstGeom>
            <a:solidFill>
              <a:sysClr val="window" lastClr="FFFFFF">
                <a:lumMod val="8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19" name="Freeform 154">
              <a:extLst>
                <a:ext uri="{FF2B5EF4-FFF2-40B4-BE49-F238E27FC236}">
                  <a16:creationId xmlns:a16="http://schemas.microsoft.com/office/drawing/2014/main" id="{46023A8D-1842-4924-867A-3ABD886004AE}"/>
                </a:ext>
              </a:extLst>
            </p:cNvPr>
            <p:cNvSpPr>
              <a:spLocks/>
            </p:cNvSpPr>
            <p:nvPr/>
          </p:nvSpPr>
          <p:spPr bwMode="auto">
            <a:xfrm>
              <a:off x="4598093" y="3539657"/>
              <a:ext cx="376398" cy="325689"/>
            </a:xfrm>
            <a:custGeom>
              <a:avLst/>
              <a:gdLst>
                <a:gd name="T0" fmla="*/ 191 w 720"/>
                <a:gd name="T1" fmla="*/ 0 h 623"/>
                <a:gd name="T2" fmla="*/ 242 w 720"/>
                <a:gd name="T3" fmla="*/ 1 h 623"/>
                <a:gd name="T4" fmla="*/ 279 w 720"/>
                <a:gd name="T5" fmla="*/ 3 h 623"/>
                <a:gd name="T6" fmla="*/ 466 w 720"/>
                <a:gd name="T7" fmla="*/ 4 h 623"/>
                <a:gd name="T8" fmla="*/ 720 w 720"/>
                <a:gd name="T9" fmla="*/ 8 h 623"/>
                <a:gd name="T10" fmla="*/ 718 w 720"/>
                <a:gd name="T11" fmla="*/ 449 h 623"/>
                <a:gd name="T12" fmla="*/ 690 w 720"/>
                <a:gd name="T13" fmla="*/ 443 h 623"/>
                <a:gd name="T14" fmla="*/ 657 w 720"/>
                <a:gd name="T15" fmla="*/ 466 h 623"/>
                <a:gd name="T16" fmla="*/ 615 w 720"/>
                <a:gd name="T17" fmla="*/ 513 h 623"/>
                <a:gd name="T18" fmla="*/ 572 w 720"/>
                <a:gd name="T19" fmla="*/ 563 h 623"/>
                <a:gd name="T20" fmla="*/ 527 w 720"/>
                <a:gd name="T21" fmla="*/ 604 h 623"/>
                <a:gd name="T22" fmla="*/ 479 w 720"/>
                <a:gd name="T23" fmla="*/ 623 h 623"/>
                <a:gd name="T24" fmla="*/ 434 w 720"/>
                <a:gd name="T25" fmla="*/ 619 h 623"/>
                <a:gd name="T26" fmla="*/ 398 w 720"/>
                <a:gd name="T27" fmla="*/ 598 h 623"/>
                <a:gd name="T28" fmla="*/ 366 w 720"/>
                <a:gd name="T29" fmla="*/ 568 h 623"/>
                <a:gd name="T30" fmla="*/ 336 w 720"/>
                <a:gd name="T31" fmla="*/ 538 h 623"/>
                <a:gd name="T32" fmla="*/ 307 w 720"/>
                <a:gd name="T33" fmla="*/ 515 h 623"/>
                <a:gd name="T34" fmla="*/ 275 w 720"/>
                <a:gd name="T35" fmla="*/ 507 h 623"/>
                <a:gd name="T36" fmla="*/ 237 w 720"/>
                <a:gd name="T37" fmla="*/ 517 h 623"/>
                <a:gd name="T38" fmla="*/ 201 w 720"/>
                <a:gd name="T39" fmla="*/ 517 h 623"/>
                <a:gd name="T40" fmla="*/ 166 w 720"/>
                <a:gd name="T41" fmla="*/ 513 h 623"/>
                <a:gd name="T42" fmla="*/ 125 w 720"/>
                <a:gd name="T43" fmla="*/ 518 h 623"/>
                <a:gd name="T44" fmla="*/ 100 w 720"/>
                <a:gd name="T45" fmla="*/ 532 h 623"/>
                <a:gd name="T46" fmla="*/ 85 w 720"/>
                <a:gd name="T47" fmla="*/ 547 h 623"/>
                <a:gd name="T48" fmla="*/ 66 w 720"/>
                <a:gd name="T49" fmla="*/ 562 h 623"/>
                <a:gd name="T50" fmla="*/ 36 w 720"/>
                <a:gd name="T51" fmla="*/ 567 h 623"/>
                <a:gd name="T52" fmla="*/ 21 w 720"/>
                <a:gd name="T53" fmla="*/ 556 h 623"/>
                <a:gd name="T54" fmla="*/ 9 w 720"/>
                <a:gd name="T55" fmla="*/ 534 h 623"/>
                <a:gd name="T56" fmla="*/ 2 w 720"/>
                <a:gd name="T57" fmla="*/ 517 h 623"/>
                <a:gd name="T58" fmla="*/ 0 w 720"/>
                <a:gd name="T59" fmla="*/ 34 h 623"/>
                <a:gd name="T60" fmla="*/ 14 w 720"/>
                <a:gd name="T61" fmla="*/ 25 h 623"/>
                <a:gd name="T62" fmla="*/ 40 w 720"/>
                <a:gd name="T63" fmla="*/ 11 h 623"/>
                <a:gd name="T64" fmla="*/ 82 w 720"/>
                <a:gd name="T65" fmla="*/ 4 h 623"/>
                <a:gd name="T66" fmla="*/ 136 w 720"/>
                <a:gd name="T67"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0" h="623">
                  <a:moveTo>
                    <a:pt x="163" y="0"/>
                  </a:moveTo>
                  <a:lnTo>
                    <a:pt x="191" y="0"/>
                  </a:lnTo>
                  <a:lnTo>
                    <a:pt x="217" y="0"/>
                  </a:lnTo>
                  <a:lnTo>
                    <a:pt x="242" y="1"/>
                  </a:lnTo>
                  <a:lnTo>
                    <a:pt x="263" y="1"/>
                  </a:lnTo>
                  <a:lnTo>
                    <a:pt x="279" y="3"/>
                  </a:lnTo>
                  <a:lnTo>
                    <a:pt x="292" y="3"/>
                  </a:lnTo>
                  <a:lnTo>
                    <a:pt x="466" y="4"/>
                  </a:lnTo>
                  <a:lnTo>
                    <a:pt x="643" y="7"/>
                  </a:lnTo>
                  <a:lnTo>
                    <a:pt x="720" y="8"/>
                  </a:lnTo>
                  <a:lnTo>
                    <a:pt x="720" y="450"/>
                  </a:lnTo>
                  <a:lnTo>
                    <a:pt x="718" y="449"/>
                  </a:lnTo>
                  <a:lnTo>
                    <a:pt x="704" y="443"/>
                  </a:lnTo>
                  <a:lnTo>
                    <a:pt x="690" y="443"/>
                  </a:lnTo>
                  <a:lnTo>
                    <a:pt x="678" y="448"/>
                  </a:lnTo>
                  <a:lnTo>
                    <a:pt x="657" y="466"/>
                  </a:lnTo>
                  <a:lnTo>
                    <a:pt x="636" y="488"/>
                  </a:lnTo>
                  <a:lnTo>
                    <a:pt x="615" y="513"/>
                  </a:lnTo>
                  <a:lnTo>
                    <a:pt x="594" y="538"/>
                  </a:lnTo>
                  <a:lnTo>
                    <a:pt x="572" y="563"/>
                  </a:lnTo>
                  <a:lnTo>
                    <a:pt x="550" y="585"/>
                  </a:lnTo>
                  <a:lnTo>
                    <a:pt x="527" y="604"/>
                  </a:lnTo>
                  <a:lnTo>
                    <a:pt x="504" y="617"/>
                  </a:lnTo>
                  <a:lnTo>
                    <a:pt x="479" y="623"/>
                  </a:lnTo>
                  <a:lnTo>
                    <a:pt x="455" y="623"/>
                  </a:lnTo>
                  <a:lnTo>
                    <a:pt x="434" y="619"/>
                  </a:lnTo>
                  <a:lnTo>
                    <a:pt x="416" y="610"/>
                  </a:lnTo>
                  <a:lnTo>
                    <a:pt x="398" y="598"/>
                  </a:lnTo>
                  <a:lnTo>
                    <a:pt x="382" y="584"/>
                  </a:lnTo>
                  <a:lnTo>
                    <a:pt x="366" y="568"/>
                  </a:lnTo>
                  <a:lnTo>
                    <a:pt x="351" y="553"/>
                  </a:lnTo>
                  <a:lnTo>
                    <a:pt x="336" y="538"/>
                  </a:lnTo>
                  <a:lnTo>
                    <a:pt x="322" y="525"/>
                  </a:lnTo>
                  <a:lnTo>
                    <a:pt x="307" y="515"/>
                  </a:lnTo>
                  <a:lnTo>
                    <a:pt x="292" y="508"/>
                  </a:lnTo>
                  <a:lnTo>
                    <a:pt x="275" y="507"/>
                  </a:lnTo>
                  <a:lnTo>
                    <a:pt x="258" y="511"/>
                  </a:lnTo>
                  <a:lnTo>
                    <a:pt x="237" y="517"/>
                  </a:lnTo>
                  <a:lnTo>
                    <a:pt x="218" y="518"/>
                  </a:lnTo>
                  <a:lnTo>
                    <a:pt x="201" y="517"/>
                  </a:lnTo>
                  <a:lnTo>
                    <a:pt x="184" y="515"/>
                  </a:lnTo>
                  <a:lnTo>
                    <a:pt x="166" y="513"/>
                  </a:lnTo>
                  <a:lnTo>
                    <a:pt x="148" y="515"/>
                  </a:lnTo>
                  <a:lnTo>
                    <a:pt x="125" y="518"/>
                  </a:lnTo>
                  <a:lnTo>
                    <a:pt x="111" y="524"/>
                  </a:lnTo>
                  <a:lnTo>
                    <a:pt x="100" y="532"/>
                  </a:lnTo>
                  <a:lnTo>
                    <a:pt x="93" y="539"/>
                  </a:lnTo>
                  <a:lnTo>
                    <a:pt x="85" y="547"/>
                  </a:lnTo>
                  <a:lnTo>
                    <a:pt x="76" y="555"/>
                  </a:lnTo>
                  <a:lnTo>
                    <a:pt x="66" y="562"/>
                  </a:lnTo>
                  <a:lnTo>
                    <a:pt x="53" y="566"/>
                  </a:lnTo>
                  <a:lnTo>
                    <a:pt x="36" y="567"/>
                  </a:lnTo>
                  <a:lnTo>
                    <a:pt x="27" y="564"/>
                  </a:lnTo>
                  <a:lnTo>
                    <a:pt x="21" y="556"/>
                  </a:lnTo>
                  <a:lnTo>
                    <a:pt x="14" y="546"/>
                  </a:lnTo>
                  <a:lnTo>
                    <a:pt x="9" y="534"/>
                  </a:lnTo>
                  <a:lnTo>
                    <a:pt x="5" y="524"/>
                  </a:lnTo>
                  <a:lnTo>
                    <a:pt x="2" y="517"/>
                  </a:lnTo>
                  <a:lnTo>
                    <a:pt x="0" y="516"/>
                  </a:lnTo>
                  <a:lnTo>
                    <a:pt x="0" y="34"/>
                  </a:lnTo>
                  <a:lnTo>
                    <a:pt x="11" y="34"/>
                  </a:lnTo>
                  <a:lnTo>
                    <a:pt x="14" y="25"/>
                  </a:lnTo>
                  <a:lnTo>
                    <a:pt x="24" y="17"/>
                  </a:lnTo>
                  <a:lnTo>
                    <a:pt x="40" y="11"/>
                  </a:lnTo>
                  <a:lnTo>
                    <a:pt x="60" y="7"/>
                  </a:lnTo>
                  <a:lnTo>
                    <a:pt x="82" y="4"/>
                  </a:lnTo>
                  <a:lnTo>
                    <a:pt x="108" y="1"/>
                  </a:lnTo>
                  <a:lnTo>
                    <a:pt x="136" y="0"/>
                  </a:lnTo>
                  <a:lnTo>
                    <a:pt x="163" y="0"/>
                  </a:lnTo>
                  <a:close/>
                </a:path>
              </a:pathLst>
            </a:custGeom>
            <a:solidFill>
              <a:srgbClr val="1B99CC">
                <a:lumMod val="75000"/>
                <a:alpha val="5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0" name="Oval 319">
              <a:extLst>
                <a:ext uri="{FF2B5EF4-FFF2-40B4-BE49-F238E27FC236}">
                  <a16:creationId xmlns:a16="http://schemas.microsoft.com/office/drawing/2014/main" id="{3F9ACF4F-13C1-462F-B729-B75917E9453A}"/>
                </a:ext>
              </a:extLst>
            </p:cNvPr>
            <p:cNvSpPr/>
            <p:nvPr/>
          </p:nvSpPr>
          <p:spPr>
            <a:xfrm>
              <a:off x="5360328" y="4766088"/>
              <a:ext cx="139581" cy="139581"/>
            </a:xfrm>
            <a:prstGeom prst="ellipse">
              <a:avLst/>
            </a:prstGeom>
            <a:solidFill>
              <a:srgbClr val="1B99CC"/>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sp>
          <p:nvSpPr>
            <p:cNvPr id="321" name="Oval 320">
              <a:extLst>
                <a:ext uri="{FF2B5EF4-FFF2-40B4-BE49-F238E27FC236}">
                  <a16:creationId xmlns:a16="http://schemas.microsoft.com/office/drawing/2014/main" id="{83A6BE2D-1633-49A7-958B-BAFDF7373865}"/>
                </a:ext>
              </a:extLst>
            </p:cNvPr>
            <p:cNvSpPr/>
            <p:nvPr/>
          </p:nvSpPr>
          <p:spPr>
            <a:xfrm>
              <a:off x="4382580" y="4630296"/>
              <a:ext cx="264262" cy="264262"/>
            </a:xfrm>
            <a:prstGeom prst="ellipse">
              <a:avLst/>
            </a:prstGeom>
            <a:solidFill>
              <a:srgbClr val="1B99CC"/>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sp>
          <p:nvSpPr>
            <p:cNvPr id="322" name="Freeform 7">
              <a:extLst>
                <a:ext uri="{FF2B5EF4-FFF2-40B4-BE49-F238E27FC236}">
                  <a16:creationId xmlns:a16="http://schemas.microsoft.com/office/drawing/2014/main" id="{72FD29F2-39BE-4F34-BAB7-80435F702FA1}"/>
                </a:ext>
              </a:extLst>
            </p:cNvPr>
            <p:cNvSpPr>
              <a:spLocks/>
            </p:cNvSpPr>
            <p:nvPr/>
          </p:nvSpPr>
          <p:spPr bwMode="auto">
            <a:xfrm>
              <a:off x="5683624" y="1155986"/>
              <a:ext cx="1370362" cy="3506070"/>
            </a:xfrm>
            <a:custGeom>
              <a:avLst/>
              <a:gdLst>
                <a:gd name="T0" fmla="*/ 1685 w 1725"/>
                <a:gd name="T1" fmla="*/ 152 h 3069"/>
                <a:gd name="T2" fmla="*/ 1689 w 1725"/>
                <a:gd name="T3" fmla="*/ 314 h 3069"/>
                <a:gd name="T4" fmla="*/ 1703 w 1725"/>
                <a:gd name="T5" fmla="*/ 488 h 3069"/>
                <a:gd name="T6" fmla="*/ 1694 w 1725"/>
                <a:gd name="T7" fmla="*/ 614 h 3069"/>
                <a:gd name="T8" fmla="*/ 1701 w 1725"/>
                <a:gd name="T9" fmla="*/ 738 h 3069"/>
                <a:gd name="T10" fmla="*/ 1715 w 1725"/>
                <a:gd name="T11" fmla="*/ 837 h 3069"/>
                <a:gd name="T12" fmla="*/ 1708 w 1725"/>
                <a:gd name="T13" fmla="*/ 966 h 3069"/>
                <a:gd name="T14" fmla="*/ 1707 w 1725"/>
                <a:gd name="T15" fmla="*/ 1026 h 3069"/>
                <a:gd name="T16" fmla="*/ 1697 w 1725"/>
                <a:gd name="T17" fmla="*/ 1183 h 3069"/>
                <a:gd name="T18" fmla="*/ 1702 w 1725"/>
                <a:gd name="T19" fmla="*/ 1286 h 3069"/>
                <a:gd name="T20" fmla="*/ 1694 w 1725"/>
                <a:gd name="T21" fmla="*/ 1394 h 3069"/>
                <a:gd name="T22" fmla="*/ 1691 w 1725"/>
                <a:gd name="T23" fmla="*/ 1520 h 3069"/>
                <a:gd name="T24" fmla="*/ 1707 w 1725"/>
                <a:gd name="T25" fmla="*/ 1587 h 3069"/>
                <a:gd name="T26" fmla="*/ 1691 w 1725"/>
                <a:gd name="T27" fmla="*/ 1652 h 3069"/>
                <a:gd name="T28" fmla="*/ 1698 w 1725"/>
                <a:gd name="T29" fmla="*/ 1767 h 3069"/>
                <a:gd name="T30" fmla="*/ 1685 w 1725"/>
                <a:gd name="T31" fmla="*/ 2326 h 3069"/>
                <a:gd name="T32" fmla="*/ 1725 w 1725"/>
                <a:gd name="T33" fmla="*/ 2795 h 3069"/>
                <a:gd name="T34" fmla="*/ 1643 w 1725"/>
                <a:gd name="T35" fmla="*/ 2944 h 3069"/>
                <a:gd name="T36" fmla="*/ 1588 w 1725"/>
                <a:gd name="T37" fmla="*/ 2812 h 3069"/>
                <a:gd name="T38" fmla="*/ 1534 w 1725"/>
                <a:gd name="T39" fmla="*/ 2863 h 3069"/>
                <a:gd name="T40" fmla="*/ 1477 w 1725"/>
                <a:gd name="T41" fmla="*/ 2846 h 3069"/>
                <a:gd name="T42" fmla="*/ 1348 w 1725"/>
                <a:gd name="T43" fmla="*/ 3046 h 3069"/>
                <a:gd name="T44" fmla="*/ 1337 w 1725"/>
                <a:gd name="T45" fmla="*/ 2758 h 3069"/>
                <a:gd name="T46" fmla="*/ 1265 w 1725"/>
                <a:gd name="T47" fmla="*/ 2839 h 3069"/>
                <a:gd name="T48" fmla="*/ 1193 w 1725"/>
                <a:gd name="T49" fmla="*/ 2716 h 3069"/>
                <a:gd name="T50" fmla="*/ 1102 w 1725"/>
                <a:gd name="T51" fmla="*/ 2981 h 3069"/>
                <a:gd name="T52" fmla="*/ 1035 w 1725"/>
                <a:gd name="T53" fmla="*/ 2672 h 3069"/>
                <a:gd name="T54" fmla="*/ 977 w 1725"/>
                <a:gd name="T55" fmla="*/ 2911 h 3069"/>
                <a:gd name="T56" fmla="*/ 893 w 1725"/>
                <a:gd name="T57" fmla="*/ 2837 h 3069"/>
                <a:gd name="T58" fmla="*/ 822 w 1725"/>
                <a:gd name="T59" fmla="*/ 2917 h 3069"/>
                <a:gd name="T60" fmla="*/ 759 w 1725"/>
                <a:gd name="T61" fmla="*/ 2762 h 3069"/>
                <a:gd name="T62" fmla="*/ 712 w 1725"/>
                <a:gd name="T63" fmla="*/ 3006 h 3069"/>
                <a:gd name="T64" fmla="*/ 602 w 1725"/>
                <a:gd name="T65" fmla="*/ 2921 h 3069"/>
                <a:gd name="T66" fmla="*/ 542 w 1725"/>
                <a:gd name="T67" fmla="*/ 2784 h 3069"/>
                <a:gd name="T68" fmla="*/ 503 w 1725"/>
                <a:gd name="T69" fmla="*/ 2714 h 3069"/>
                <a:gd name="T70" fmla="*/ 444 w 1725"/>
                <a:gd name="T71" fmla="*/ 2871 h 3069"/>
                <a:gd name="T72" fmla="*/ 309 w 1725"/>
                <a:gd name="T73" fmla="*/ 2876 h 3069"/>
                <a:gd name="T74" fmla="*/ 229 w 1725"/>
                <a:gd name="T75" fmla="*/ 2646 h 3069"/>
                <a:gd name="T76" fmla="*/ 194 w 1725"/>
                <a:gd name="T77" fmla="*/ 2792 h 3069"/>
                <a:gd name="T78" fmla="*/ 118 w 1725"/>
                <a:gd name="T79" fmla="*/ 2572 h 3069"/>
                <a:gd name="T80" fmla="*/ 90 w 1725"/>
                <a:gd name="T81" fmla="*/ 2812 h 3069"/>
                <a:gd name="T82" fmla="*/ 38 w 1725"/>
                <a:gd name="T83" fmla="*/ 2525 h 3069"/>
                <a:gd name="T84" fmla="*/ 31 w 1725"/>
                <a:gd name="T85" fmla="*/ 2328 h 3069"/>
                <a:gd name="T86" fmla="*/ 27 w 1725"/>
                <a:gd name="T87" fmla="*/ 2231 h 3069"/>
                <a:gd name="T88" fmla="*/ 18 w 1725"/>
                <a:gd name="T89" fmla="*/ 2089 h 3069"/>
                <a:gd name="T90" fmla="*/ 31 w 1725"/>
                <a:gd name="T91" fmla="*/ 1886 h 3069"/>
                <a:gd name="T92" fmla="*/ 27 w 1725"/>
                <a:gd name="T93" fmla="*/ 1721 h 3069"/>
                <a:gd name="T94" fmla="*/ 27 w 1725"/>
                <a:gd name="T95" fmla="*/ 1627 h 3069"/>
                <a:gd name="T96" fmla="*/ 27 w 1725"/>
                <a:gd name="T97" fmla="*/ 1546 h 3069"/>
                <a:gd name="T98" fmla="*/ 27 w 1725"/>
                <a:gd name="T99" fmla="*/ 1450 h 3069"/>
                <a:gd name="T100" fmla="*/ 58 w 1725"/>
                <a:gd name="T101" fmla="*/ 1331 h 3069"/>
                <a:gd name="T102" fmla="*/ 31 w 1725"/>
                <a:gd name="T103" fmla="*/ 1286 h 3069"/>
                <a:gd name="T104" fmla="*/ 37 w 1725"/>
                <a:gd name="T105" fmla="*/ 1148 h 3069"/>
                <a:gd name="T106" fmla="*/ 10 w 1725"/>
                <a:gd name="T107" fmla="*/ 1020 h 3069"/>
                <a:gd name="T108" fmla="*/ 17 w 1725"/>
                <a:gd name="T109" fmla="*/ 918 h 3069"/>
                <a:gd name="T110" fmla="*/ 5 w 1725"/>
                <a:gd name="T111" fmla="*/ 838 h 3069"/>
                <a:gd name="T112" fmla="*/ 39 w 1725"/>
                <a:gd name="T113" fmla="*/ 716 h 3069"/>
                <a:gd name="T114" fmla="*/ 20 w 1725"/>
                <a:gd name="T115" fmla="*/ 598 h 3069"/>
                <a:gd name="T116" fmla="*/ 29 w 1725"/>
                <a:gd name="T117" fmla="*/ 425 h 3069"/>
                <a:gd name="T118" fmla="*/ 12 w 1725"/>
                <a:gd name="T119" fmla="*/ 361 h 3069"/>
                <a:gd name="T120" fmla="*/ 35 w 1725"/>
                <a:gd name="T121" fmla="*/ 274 h 3069"/>
                <a:gd name="T122" fmla="*/ 18 w 1725"/>
                <a:gd name="T123" fmla="*/ 192 h 3069"/>
                <a:gd name="T124" fmla="*/ 33 w 1725"/>
                <a:gd name="T125" fmla="*/ 48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5" h="3069">
                  <a:moveTo>
                    <a:pt x="30" y="0"/>
                  </a:moveTo>
                  <a:lnTo>
                    <a:pt x="1685" y="0"/>
                  </a:lnTo>
                  <a:lnTo>
                    <a:pt x="1691" y="31"/>
                  </a:lnTo>
                  <a:lnTo>
                    <a:pt x="1695" y="35"/>
                  </a:lnTo>
                  <a:lnTo>
                    <a:pt x="1701" y="41"/>
                  </a:lnTo>
                  <a:lnTo>
                    <a:pt x="1706" y="47"/>
                  </a:lnTo>
                  <a:lnTo>
                    <a:pt x="1708" y="56"/>
                  </a:lnTo>
                  <a:lnTo>
                    <a:pt x="1710" y="75"/>
                  </a:lnTo>
                  <a:lnTo>
                    <a:pt x="1707" y="90"/>
                  </a:lnTo>
                  <a:lnTo>
                    <a:pt x="1701" y="103"/>
                  </a:lnTo>
                  <a:lnTo>
                    <a:pt x="1694" y="117"/>
                  </a:lnTo>
                  <a:lnTo>
                    <a:pt x="1687" y="127"/>
                  </a:lnTo>
                  <a:lnTo>
                    <a:pt x="1685" y="139"/>
                  </a:lnTo>
                  <a:lnTo>
                    <a:pt x="1685" y="152"/>
                  </a:lnTo>
                  <a:lnTo>
                    <a:pt x="1691" y="165"/>
                  </a:lnTo>
                  <a:lnTo>
                    <a:pt x="1697" y="173"/>
                  </a:lnTo>
                  <a:lnTo>
                    <a:pt x="1703" y="182"/>
                  </a:lnTo>
                  <a:lnTo>
                    <a:pt x="1710" y="192"/>
                  </a:lnTo>
                  <a:lnTo>
                    <a:pt x="1715" y="202"/>
                  </a:lnTo>
                  <a:lnTo>
                    <a:pt x="1718" y="207"/>
                  </a:lnTo>
                  <a:lnTo>
                    <a:pt x="1720" y="224"/>
                  </a:lnTo>
                  <a:lnTo>
                    <a:pt x="1718" y="240"/>
                  </a:lnTo>
                  <a:lnTo>
                    <a:pt x="1712" y="254"/>
                  </a:lnTo>
                  <a:lnTo>
                    <a:pt x="1706" y="270"/>
                  </a:lnTo>
                  <a:lnTo>
                    <a:pt x="1701" y="283"/>
                  </a:lnTo>
                  <a:lnTo>
                    <a:pt x="1691" y="283"/>
                  </a:lnTo>
                  <a:lnTo>
                    <a:pt x="1689" y="297"/>
                  </a:lnTo>
                  <a:lnTo>
                    <a:pt x="1689" y="314"/>
                  </a:lnTo>
                  <a:lnTo>
                    <a:pt x="1690" y="331"/>
                  </a:lnTo>
                  <a:lnTo>
                    <a:pt x="1693" y="344"/>
                  </a:lnTo>
                  <a:lnTo>
                    <a:pt x="1701" y="344"/>
                  </a:lnTo>
                  <a:lnTo>
                    <a:pt x="1711" y="352"/>
                  </a:lnTo>
                  <a:lnTo>
                    <a:pt x="1716" y="363"/>
                  </a:lnTo>
                  <a:lnTo>
                    <a:pt x="1716" y="373"/>
                  </a:lnTo>
                  <a:lnTo>
                    <a:pt x="1711" y="386"/>
                  </a:lnTo>
                  <a:lnTo>
                    <a:pt x="1707" y="391"/>
                  </a:lnTo>
                  <a:lnTo>
                    <a:pt x="1716" y="414"/>
                  </a:lnTo>
                  <a:lnTo>
                    <a:pt x="1719" y="427"/>
                  </a:lnTo>
                  <a:lnTo>
                    <a:pt x="1720" y="442"/>
                  </a:lnTo>
                  <a:lnTo>
                    <a:pt x="1718" y="458"/>
                  </a:lnTo>
                  <a:lnTo>
                    <a:pt x="1711" y="474"/>
                  </a:lnTo>
                  <a:lnTo>
                    <a:pt x="1703" y="488"/>
                  </a:lnTo>
                  <a:lnTo>
                    <a:pt x="1694" y="503"/>
                  </a:lnTo>
                  <a:lnTo>
                    <a:pt x="1687" y="518"/>
                  </a:lnTo>
                  <a:lnTo>
                    <a:pt x="1683" y="537"/>
                  </a:lnTo>
                  <a:lnTo>
                    <a:pt x="1687" y="538"/>
                  </a:lnTo>
                  <a:lnTo>
                    <a:pt x="1690" y="541"/>
                  </a:lnTo>
                  <a:lnTo>
                    <a:pt x="1691" y="543"/>
                  </a:lnTo>
                  <a:lnTo>
                    <a:pt x="1691" y="546"/>
                  </a:lnTo>
                  <a:lnTo>
                    <a:pt x="1683" y="546"/>
                  </a:lnTo>
                  <a:lnTo>
                    <a:pt x="1683" y="562"/>
                  </a:lnTo>
                  <a:lnTo>
                    <a:pt x="1683" y="562"/>
                  </a:lnTo>
                  <a:lnTo>
                    <a:pt x="1683" y="579"/>
                  </a:lnTo>
                  <a:lnTo>
                    <a:pt x="1686" y="596"/>
                  </a:lnTo>
                  <a:lnTo>
                    <a:pt x="1691" y="609"/>
                  </a:lnTo>
                  <a:lnTo>
                    <a:pt x="1694" y="614"/>
                  </a:lnTo>
                  <a:lnTo>
                    <a:pt x="1698" y="621"/>
                  </a:lnTo>
                  <a:lnTo>
                    <a:pt x="1702" y="630"/>
                  </a:lnTo>
                  <a:lnTo>
                    <a:pt x="1703" y="639"/>
                  </a:lnTo>
                  <a:lnTo>
                    <a:pt x="1702" y="643"/>
                  </a:lnTo>
                  <a:lnTo>
                    <a:pt x="1702" y="652"/>
                  </a:lnTo>
                  <a:lnTo>
                    <a:pt x="1693" y="666"/>
                  </a:lnTo>
                  <a:lnTo>
                    <a:pt x="1701" y="674"/>
                  </a:lnTo>
                  <a:lnTo>
                    <a:pt x="1703" y="678"/>
                  </a:lnTo>
                  <a:lnTo>
                    <a:pt x="1706" y="681"/>
                  </a:lnTo>
                  <a:lnTo>
                    <a:pt x="1707" y="686"/>
                  </a:lnTo>
                  <a:lnTo>
                    <a:pt x="1708" y="691"/>
                  </a:lnTo>
                  <a:lnTo>
                    <a:pt x="1710" y="710"/>
                  </a:lnTo>
                  <a:lnTo>
                    <a:pt x="1707" y="725"/>
                  </a:lnTo>
                  <a:lnTo>
                    <a:pt x="1701" y="738"/>
                  </a:lnTo>
                  <a:lnTo>
                    <a:pt x="1694" y="750"/>
                  </a:lnTo>
                  <a:lnTo>
                    <a:pt x="1690" y="762"/>
                  </a:lnTo>
                  <a:lnTo>
                    <a:pt x="1694" y="766"/>
                  </a:lnTo>
                  <a:lnTo>
                    <a:pt x="1697" y="770"/>
                  </a:lnTo>
                  <a:lnTo>
                    <a:pt x="1699" y="774"/>
                  </a:lnTo>
                  <a:lnTo>
                    <a:pt x="1701" y="778"/>
                  </a:lnTo>
                  <a:lnTo>
                    <a:pt x="1702" y="784"/>
                  </a:lnTo>
                  <a:lnTo>
                    <a:pt x="1702" y="789"/>
                  </a:lnTo>
                  <a:lnTo>
                    <a:pt x="1701" y="796"/>
                  </a:lnTo>
                  <a:lnTo>
                    <a:pt x="1697" y="806"/>
                  </a:lnTo>
                  <a:lnTo>
                    <a:pt x="1706" y="822"/>
                  </a:lnTo>
                  <a:lnTo>
                    <a:pt x="1710" y="827"/>
                  </a:lnTo>
                  <a:lnTo>
                    <a:pt x="1712" y="831"/>
                  </a:lnTo>
                  <a:lnTo>
                    <a:pt x="1715" y="837"/>
                  </a:lnTo>
                  <a:lnTo>
                    <a:pt x="1716" y="839"/>
                  </a:lnTo>
                  <a:lnTo>
                    <a:pt x="1718" y="842"/>
                  </a:lnTo>
                  <a:lnTo>
                    <a:pt x="1720" y="857"/>
                  </a:lnTo>
                  <a:lnTo>
                    <a:pt x="1718" y="873"/>
                  </a:lnTo>
                  <a:lnTo>
                    <a:pt x="1712" y="889"/>
                  </a:lnTo>
                  <a:lnTo>
                    <a:pt x="1706" y="903"/>
                  </a:lnTo>
                  <a:lnTo>
                    <a:pt x="1701" y="916"/>
                  </a:lnTo>
                  <a:lnTo>
                    <a:pt x="1695" y="916"/>
                  </a:lnTo>
                  <a:lnTo>
                    <a:pt x="1698" y="928"/>
                  </a:lnTo>
                  <a:lnTo>
                    <a:pt x="1698" y="931"/>
                  </a:lnTo>
                  <a:lnTo>
                    <a:pt x="1704" y="940"/>
                  </a:lnTo>
                  <a:lnTo>
                    <a:pt x="1707" y="949"/>
                  </a:lnTo>
                  <a:lnTo>
                    <a:pt x="1708" y="961"/>
                  </a:lnTo>
                  <a:lnTo>
                    <a:pt x="1708" y="966"/>
                  </a:lnTo>
                  <a:lnTo>
                    <a:pt x="1708" y="970"/>
                  </a:lnTo>
                  <a:lnTo>
                    <a:pt x="1707" y="973"/>
                  </a:lnTo>
                  <a:lnTo>
                    <a:pt x="1707" y="974"/>
                  </a:lnTo>
                  <a:lnTo>
                    <a:pt x="1706" y="975"/>
                  </a:lnTo>
                  <a:lnTo>
                    <a:pt x="1704" y="974"/>
                  </a:lnTo>
                  <a:lnTo>
                    <a:pt x="1703" y="974"/>
                  </a:lnTo>
                  <a:lnTo>
                    <a:pt x="1698" y="973"/>
                  </a:lnTo>
                  <a:lnTo>
                    <a:pt x="1697" y="979"/>
                  </a:lnTo>
                  <a:lnTo>
                    <a:pt x="1701" y="979"/>
                  </a:lnTo>
                  <a:lnTo>
                    <a:pt x="1711" y="987"/>
                  </a:lnTo>
                  <a:lnTo>
                    <a:pt x="1716" y="996"/>
                  </a:lnTo>
                  <a:lnTo>
                    <a:pt x="1716" y="1008"/>
                  </a:lnTo>
                  <a:lnTo>
                    <a:pt x="1711" y="1020"/>
                  </a:lnTo>
                  <a:lnTo>
                    <a:pt x="1707" y="1026"/>
                  </a:lnTo>
                  <a:lnTo>
                    <a:pt x="1716" y="1047"/>
                  </a:lnTo>
                  <a:lnTo>
                    <a:pt x="1719" y="1062"/>
                  </a:lnTo>
                  <a:lnTo>
                    <a:pt x="1720" y="1077"/>
                  </a:lnTo>
                  <a:lnTo>
                    <a:pt x="1718" y="1093"/>
                  </a:lnTo>
                  <a:lnTo>
                    <a:pt x="1711" y="1109"/>
                  </a:lnTo>
                  <a:lnTo>
                    <a:pt x="1703" y="1123"/>
                  </a:lnTo>
                  <a:lnTo>
                    <a:pt x="1698" y="1132"/>
                  </a:lnTo>
                  <a:lnTo>
                    <a:pt x="1691" y="1155"/>
                  </a:lnTo>
                  <a:lnTo>
                    <a:pt x="1693" y="1160"/>
                  </a:lnTo>
                  <a:lnTo>
                    <a:pt x="1697" y="1164"/>
                  </a:lnTo>
                  <a:lnTo>
                    <a:pt x="1701" y="1166"/>
                  </a:lnTo>
                  <a:lnTo>
                    <a:pt x="1702" y="1172"/>
                  </a:lnTo>
                  <a:lnTo>
                    <a:pt x="1701" y="1179"/>
                  </a:lnTo>
                  <a:lnTo>
                    <a:pt x="1697" y="1183"/>
                  </a:lnTo>
                  <a:lnTo>
                    <a:pt x="1693" y="1189"/>
                  </a:lnTo>
                  <a:lnTo>
                    <a:pt x="1687" y="1193"/>
                  </a:lnTo>
                  <a:lnTo>
                    <a:pt x="1683" y="1197"/>
                  </a:lnTo>
                  <a:lnTo>
                    <a:pt x="1683" y="1197"/>
                  </a:lnTo>
                  <a:lnTo>
                    <a:pt x="1683" y="1197"/>
                  </a:lnTo>
                  <a:lnTo>
                    <a:pt x="1683" y="1212"/>
                  </a:lnTo>
                  <a:lnTo>
                    <a:pt x="1686" y="1229"/>
                  </a:lnTo>
                  <a:lnTo>
                    <a:pt x="1691" y="1244"/>
                  </a:lnTo>
                  <a:lnTo>
                    <a:pt x="1694" y="1248"/>
                  </a:lnTo>
                  <a:lnTo>
                    <a:pt x="1698" y="1255"/>
                  </a:lnTo>
                  <a:lnTo>
                    <a:pt x="1702" y="1263"/>
                  </a:lnTo>
                  <a:lnTo>
                    <a:pt x="1703" y="1274"/>
                  </a:lnTo>
                  <a:lnTo>
                    <a:pt x="1702" y="1278"/>
                  </a:lnTo>
                  <a:lnTo>
                    <a:pt x="1702" y="1286"/>
                  </a:lnTo>
                  <a:lnTo>
                    <a:pt x="1695" y="1299"/>
                  </a:lnTo>
                  <a:lnTo>
                    <a:pt x="1686" y="1310"/>
                  </a:lnTo>
                  <a:lnTo>
                    <a:pt x="1678" y="1323"/>
                  </a:lnTo>
                  <a:lnTo>
                    <a:pt x="1676" y="1334"/>
                  </a:lnTo>
                  <a:lnTo>
                    <a:pt x="1687" y="1346"/>
                  </a:lnTo>
                  <a:lnTo>
                    <a:pt x="1693" y="1350"/>
                  </a:lnTo>
                  <a:lnTo>
                    <a:pt x="1697" y="1354"/>
                  </a:lnTo>
                  <a:lnTo>
                    <a:pt x="1701" y="1359"/>
                  </a:lnTo>
                  <a:lnTo>
                    <a:pt x="1702" y="1367"/>
                  </a:lnTo>
                  <a:lnTo>
                    <a:pt x="1701" y="1371"/>
                  </a:lnTo>
                  <a:lnTo>
                    <a:pt x="1697" y="1375"/>
                  </a:lnTo>
                  <a:lnTo>
                    <a:pt x="1693" y="1378"/>
                  </a:lnTo>
                  <a:lnTo>
                    <a:pt x="1691" y="1384"/>
                  </a:lnTo>
                  <a:lnTo>
                    <a:pt x="1694" y="1394"/>
                  </a:lnTo>
                  <a:lnTo>
                    <a:pt x="1698" y="1406"/>
                  </a:lnTo>
                  <a:lnTo>
                    <a:pt x="1699" y="1410"/>
                  </a:lnTo>
                  <a:lnTo>
                    <a:pt x="1701" y="1411"/>
                  </a:lnTo>
                  <a:lnTo>
                    <a:pt x="1701" y="1414"/>
                  </a:lnTo>
                  <a:lnTo>
                    <a:pt x="1702" y="1419"/>
                  </a:lnTo>
                  <a:lnTo>
                    <a:pt x="1701" y="1427"/>
                  </a:lnTo>
                  <a:lnTo>
                    <a:pt x="1701" y="1430"/>
                  </a:lnTo>
                  <a:lnTo>
                    <a:pt x="1701" y="1431"/>
                  </a:lnTo>
                  <a:lnTo>
                    <a:pt x="1701" y="1433"/>
                  </a:lnTo>
                  <a:lnTo>
                    <a:pt x="1697" y="1449"/>
                  </a:lnTo>
                  <a:lnTo>
                    <a:pt x="1694" y="1471"/>
                  </a:lnTo>
                  <a:lnTo>
                    <a:pt x="1693" y="1495"/>
                  </a:lnTo>
                  <a:lnTo>
                    <a:pt x="1691" y="1517"/>
                  </a:lnTo>
                  <a:lnTo>
                    <a:pt x="1691" y="1520"/>
                  </a:lnTo>
                  <a:lnTo>
                    <a:pt x="1691" y="1522"/>
                  </a:lnTo>
                  <a:lnTo>
                    <a:pt x="1691" y="1526"/>
                  </a:lnTo>
                  <a:lnTo>
                    <a:pt x="1691" y="1528"/>
                  </a:lnTo>
                  <a:lnTo>
                    <a:pt x="1697" y="1560"/>
                  </a:lnTo>
                  <a:lnTo>
                    <a:pt x="1698" y="1566"/>
                  </a:lnTo>
                  <a:lnTo>
                    <a:pt x="1703" y="1564"/>
                  </a:lnTo>
                  <a:lnTo>
                    <a:pt x="1704" y="1563"/>
                  </a:lnTo>
                  <a:lnTo>
                    <a:pt x="1706" y="1563"/>
                  </a:lnTo>
                  <a:lnTo>
                    <a:pt x="1707" y="1564"/>
                  </a:lnTo>
                  <a:lnTo>
                    <a:pt x="1707" y="1566"/>
                  </a:lnTo>
                  <a:lnTo>
                    <a:pt x="1708" y="1567"/>
                  </a:lnTo>
                  <a:lnTo>
                    <a:pt x="1708" y="1571"/>
                  </a:lnTo>
                  <a:lnTo>
                    <a:pt x="1708" y="1576"/>
                  </a:lnTo>
                  <a:lnTo>
                    <a:pt x="1707" y="1587"/>
                  </a:lnTo>
                  <a:lnTo>
                    <a:pt x="1708" y="1596"/>
                  </a:lnTo>
                  <a:lnTo>
                    <a:pt x="1708" y="1601"/>
                  </a:lnTo>
                  <a:lnTo>
                    <a:pt x="1708" y="1605"/>
                  </a:lnTo>
                  <a:lnTo>
                    <a:pt x="1707" y="1608"/>
                  </a:lnTo>
                  <a:lnTo>
                    <a:pt x="1707" y="1609"/>
                  </a:lnTo>
                  <a:lnTo>
                    <a:pt x="1706" y="1609"/>
                  </a:lnTo>
                  <a:lnTo>
                    <a:pt x="1704" y="1609"/>
                  </a:lnTo>
                  <a:lnTo>
                    <a:pt x="1703" y="1609"/>
                  </a:lnTo>
                  <a:lnTo>
                    <a:pt x="1698" y="1606"/>
                  </a:lnTo>
                  <a:lnTo>
                    <a:pt x="1697" y="1611"/>
                  </a:lnTo>
                  <a:lnTo>
                    <a:pt x="1691" y="1644"/>
                  </a:lnTo>
                  <a:lnTo>
                    <a:pt x="1691" y="1646"/>
                  </a:lnTo>
                  <a:lnTo>
                    <a:pt x="1691" y="1649"/>
                  </a:lnTo>
                  <a:lnTo>
                    <a:pt x="1691" y="1652"/>
                  </a:lnTo>
                  <a:lnTo>
                    <a:pt x="1691" y="1655"/>
                  </a:lnTo>
                  <a:lnTo>
                    <a:pt x="1693" y="1678"/>
                  </a:lnTo>
                  <a:lnTo>
                    <a:pt x="1694" y="1702"/>
                  </a:lnTo>
                  <a:lnTo>
                    <a:pt x="1697" y="1723"/>
                  </a:lnTo>
                  <a:lnTo>
                    <a:pt x="1701" y="1738"/>
                  </a:lnTo>
                  <a:lnTo>
                    <a:pt x="1701" y="1741"/>
                  </a:lnTo>
                  <a:lnTo>
                    <a:pt x="1701" y="1742"/>
                  </a:lnTo>
                  <a:lnTo>
                    <a:pt x="1701" y="1745"/>
                  </a:lnTo>
                  <a:lnTo>
                    <a:pt x="1702" y="1753"/>
                  </a:lnTo>
                  <a:lnTo>
                    <a:pt x="1701" y="1758"/>
                  </a:lnTo>
                  <a:lnTo>
                    <a:pt x="1701" y="1761"/>
                  </a:lnTo>
                  <a:lnTo>
                    <a:pt x="1699" y="1763"/>
                  </a:lnTo>
                  <a:lnTo>
                    <a:pt x="1698" y="1766"/>
                  </a:lnTo>
                  <a:lnTo>
                    <a:pt x="1698" y="1767"/>
                  </a:lnTo>
                  <a:lnTo>
                    <a:pt x="1718" y="1759"/>
                  </a:lnTo>
                  <a:lnTo>
                    <a:pt x="1720" y="1889"/>
                  </a:lnTo>
                  <a:lnTo>
                    <a:pt x="1723" y="2017"/>
                  </a:lnTo>
                  <a:lnTo>
                    <a:pt x="1725" y="2146"/>
                  </a:lnTo>
                  <a:lnTo>
                    <a:pt x="1725" y="2163"/>
                  </a:lnTo>
                  <a:lnTo>
                    <a:pt x="1725" y="2184"/>
                  </a:lnTo>
                  <a:lnTo>
                    <a:pt x="1725" y="2207"/>
                  </a:lnTo>
                  <a:lnTo>
                    <a:pt x="1725" y="2231"/>
                  </a:lnTo>
                  <a:lnTo>
                    <a:pt x="1724" y="2254"/>
                  </a:lnTo>
                  <a:lnTo>
                    <a:pt x="1720" y="2277"/>
                  </a:lnTo>
                  <a:lnTo>
                    <a:pt x="1714" y="2296"/>
                  </a:lnTo>
                  <a:lnTo>
                    <a:pt x="1704" y="2313"/>
                  </a:lnTo>
                  <a:lnTo>
                    <a:pt x="1693" y="2325"/>
                  </a:lnTo>
                  <a:lnTo>
                    <a:pt x="1685" y="2326"/>
                  </a:lnTo>
                  <a:lnTo>
                    <a:pt x="1683" y="2342"/>
                  </a:lnTo>
                  <a:lnTo>
                    <a:pt x="1683" y="2352"/>
                  </a:lnTo>
                  <a:lnTo>
                    <a:pt x="1695" y="2363"/>
                  </a:lnTo>
                  <a:lnTo>
                    <a:pt x="1699" y="2372"/>
                  </a:lnTo>
                  <a:lnTo>
                    <a:pt x="1702" y="2383"/>
                  </a:lnTo>
                  <a:lnTo>
                    <a:pt x="1701" y="2396"/>
                  </a:lnTo>
                  <a:lnTo>
                    <a:pt x="1699" y="2398"/>
                  </a:lnTo>
                  <a:lnTo>
                    <a:pt x="1698" y="2401"/>
                  </a:lnTo>
                  <a:lnTo>
                    <a:pt x="1697" y="2402"/>
                  </a:lnTo>
                  <a:lnTo>
                    <a:pt x="1718" y="2393"/>
                  </a:lnTo>
                  <a:lnTo>
                    <a:pt x="1720" y="2524"/>
                  </a:lnTo>
                  <a:lnTo>
                    <a:pt x="1723" y="2652"/>
                  </a:lnTo>
                  <a:lnTo>
                    <a:pt x="1725" y="2779"/>
                  </a:lnTo>
                  <a:lnTo>
                    <a:pt x="1725" y="2795"/>
                  </a:lnTo>
                  <a:lnTo>
                    <a:pt x="1725" y="2812"/>
                  </a:lnTo>
                  <a:lnTo>
                    <a:pt x="1725" y="2832"/>
                  </a:lnTo>
                  <a:lnTo>
                    <a:pt x="1725" y="2851"/>
                  </a:lnTo>
                  <a:lnTo>
                    <a:pt x="1725" y="2872"/>
                  </a:lnTo>
                  <a:lnTo>
                    <a:pt x="1723" y="2892"/>
                  </a:lnTo>
                  <a:lnTo>
                    <a:pt x="1720" y="2911"/>
                  </a:lnTo>
                  <a:lnTo>
                    <a:pt x="1715" y="2928"/>
                  </a:lnTo>
                  <a:lnTo>
                    <a:pt x="1708" y="2943"/>
                  </a:lnTo>
                  <a:lnTo>
                    <a:pt x="1698" y="2955"/>
                  </a:lnTo>
                  <a:lnTo>
                    <a:pt x="1686" y="2962"/>
                  </a:lnTo>
                  <a:lnTo>
                    <a:pt x="1670" y="2965"/>
                  </a:lnTo>
                  <a:lnTo>
                    <a:pt x="1657" y="2962"/>
                  </a:lnTo>
                  <a:lnTo>
                    <a:pt x="1648" y="2955"/>
                  </a:lnTo>
                  <a:lnTo>
                    <a:pt x="1643" y="2944"/>
                  </a:lnTo>
                  <a:lnTo>
                    <a:pt x="1639" y="2930"/>
                  </a:lnTo>
                  <a:lnTo>
                    <a:pt x="1638" y="2913"/>
                  </a:lnTo>
                  <a:lnTo>
                    <a:pt x="1636" y="2894"/>
                  </a:lnTo>
                  <a:lnTo>
                    <a:pt x="1636" y="2875"/>
                  </a:lnTo>
                  <a:lnTo>
                    <a:pt x="1636" y="2855"/>
                  </a:lnTo>
                  <a:lnTo>
                    <a:pt x="1636" y="2837"/>
                  </a:lnTo>
                  <a:lnTo>
                    <a:pt x="1634" y="2820"/>
                  </a:lnTo>
                  <a:lnTo>
                    <a:pt x="1630" y="2805"/>
                  </a:lnTo>
                  <a:lnTo>
                    <a:pt x="1623" y="2794"/>
                  </a:lnTo>
                  <a:lnTo>
                    <a:pt x="1614" y="2786"/>
                  </a:lnTo>
                  <a:lnTo>
                    <a:pt x="1605" y="2784"/>
                  </a:lnTo>
                  <a:lnTo>
                    <a:pt x="1598" y="2790"/>
                  </a:lnTo>
                  <a:lnTo>
                    <a:pt x="1593" y="2799"/>
                  </a:lnTo>
                  <a:lnTo>
                    <a:pt x="1588" y="2812"/>
                  </a:lnTo>
                  <a:lnTo>
                    <a:pt x="1584" y="2828"/>
                  </a:lnTo>
                  <a:lnTo>
                    <a:pt x="1580" y="2845"/>
                  </a:lnTo>
                  <a:lnTo>
                    <a:pt x="1577" y="2863"/>
                  </a:lnTo>
                  <a:lnTo>
                    <a:pt x="1575" y="2880"/>
                  </a:lnTo>
                  <a:lnTo>
                    <a:pt x="1572" y="2896"/>
                  </a:lnTo>
                  <a:lnTo>
                    <a:pt x="1568" y="2907"/>
                  </a:lnTo>
                  <a:lnTo>
                    <a:pt x="1564" y="2917"/>
                  </a:lnTo>
                  <a:lnTo>
                    <a:pt x="1559" y="2921"/>
                  </a:lnTo>
                  <a:lnTo>
                    <a:pt x="1554" y="2919"/>
                  </a:lnTo>
                  <a:lnTo>
                    <a:pt x="1546" y="2910"/>
                  </a:lnTo>
                  <a:lnTo>
                    <a:pt x="1545" y="2905"/>
                  </a:lnTo>
                  <a:lnTo>
                    <a:pt x="1541" y="2894"/>
                  </a:lnTo>
                  <a:lnTo>
                    <a:pt x="1538" y="2880"/>
                  </a:lnTo>
                  <a:lnTo>
                    <a:pt x="1534" y="2863"/>
                  </a:lnTo>
                  <a:lnTo>
                    <a:pt x="1529" y="2845"/>
                  </a:lnTo>
                  <a:lnTo>
                    <a:pt x="1524" y="2825"/>
                  </a:lnTo>
                  <a:lnTo>
                    <a:pt x="1519" y="2807"/>
                  </a:lnTo>
                  <a:lnTo>
                    <a:pt x="1513" y="2788"/>
                  </a:lnTo>
                  <a:lnTo>
                    <a:pt x="1508" y="2774"/>
                  </a:lnTo>
                  <a:lnTo>
                    <a:pt x="1503" y="2762"/>
                  </a:lnTo>
                  <a:lnTo>
                    <a:pt x="1498" y="2754"/>
                  </a:lnTo>
                  <a:lnTo>
                    <a:pt x="1492" y="2753"/>
                  </a:lnTo>
                  <a:lnTo>
                    <a:pt x="1487" y="2758"/>
                  </a:lnTo>
                  <a:lnTo>
                    <a:pt x="1483" y="2770"/>
                  </a:lnTo>
                  <a:lnTo>
                    <a:pt x="1481" y="2783"/>
                  </a:lnTo>
                  <a:lnTo>
                    <a:pt x="1479" y="2801"/>
                  </a:lnTo>
                  <a:lnTo>
                    <a:pt x="1478" y="2822"/>
                  </a:lnTo>
                  <a:lnTo>
                    <a:pt x="1477" y="2846"/>
                  </a:lnTo>
                  <a:lnTo>
                    <a:pt x="1475" y="2872"/>
                  </a:lnTo>
                  <a:lnTo>
                    <a:pt x="1474" y="2900"/>
                  </a:lnTo>
                  <a:lnTo>
                    <a:pt x="1471" y="2927"/>
                  </a:lnTo>
                  <a:lnTo>
                    <a:pt x="1467" y="2955"/>
                  </a:lnTo>
                  <a:lnTo>
                    <a:pt x="1462" y="2981"/>
                  </a:lnTo>
                  <a:lnTo>
                    <a:pt x="1456" y="3006"/>
                  </a:lnTo>
                  <a:lnTo>
                    <a:pt x="1447" y="3027"/>
                  </a:lnTo>
                  <a:lnTo>
                    <a:pt x="1436" y="3045"/>
                  </a:lnTo>
                  <a:lnTo>
                    <a:pt x="1422" y="3058"/>
                  </a:lnTo>
                  <a:lnTo>
                    <a:pt x="1405" y="3066"/>
                  </a:lnTo>
                  <a:lnTo>
                    <a:pt x="1385" y="3069"/>
                  </a:lnTo>
                  <a:lnTo>
                    <a:pt x="1369" y="3066"/>
                  </a:lnTo>
                  <a:lnTo>
                    <a:pt x="1356" y="3058"/>
                  </a:lnTo>
                  <a:lnTo>
                    <a:pt x="1348" y="3046"/>
                  </a:lnTo>
                  <a:lnTo>
                    <a:pt x="1343" y="3031"/>
                  </a:lnTo>
                  <a:lnTo>
                    <a:pt x="1341" y="3012"/>
                  </a:lnTo>
                  <a:lnTo>
                    <a:pt x="1339" y="2993"/>
                  </a:lnTo>
                  <a:lnTo>
                    <a:pt x="1341" y="2969"/>
                  </a:lnTo>
                  <a:lnTo>
                    <a:pt x="1342" y="2945"/>
                  </a:lnTo>
                  <a:lnTo>
                    <a:pt x="1344" y="2921"/>
                  </a:lnTo>
                  <a:lnTo>
                    <a:pt x="1348" y="2896"/>
                  </a:lnTo>
                  <a:lnTo>
                    <a:pt x="1351" y="2871"/>
                  </a:lnTo>
                  <a:lnTo>
                    <a:pt x="1352" y="2847"/>
                  </a:lnTo>
                  <a:lnTo>
                    <a:pt x="1354" y="2825"/>
                  </a:lnTo>
                  <a:lnTo>
                    <a:pt x="1354" y="2804"/>
                  </a:lnTo>
                  <a:lnTo>
                    <a:pt x="1350" y="2786"/>
                  </a:lnTo>
                  <a:lnTo>
                    <a:pt x="1344" y="2770"/>
                  </a:lnTo>
                  <a:lnTo>
                    <a:pt x="1337" y="2758"/>
                  </a:lnTo>
                  <a:lnTo>
                    <a:pt x="1323" y="2750"/>
                  </a:lnTo>
                  <a:lnTo>
                    <a:pt x="1308" y="2748"/>
                  </a:lnTo>
                  <a:lnTo>
                    <a:pt x="1299" y="2750"/>
                  </a:lnTo>
                  <a:lnTo>
                    <a:pt x="1292" y="2758"/>
                  </a:lnTo>
                  <a:lnTo>
                    <a:pt x="1288" y="2770"/>
                  </a:lnTo>
                  <a:lnTo>
                    <a:pt x="1286" y="2784"/>
                  </a:lnTo>
                  <a:lnTo>
                    <a:pt x="1286" y="2800"/>
                  </a:lnTo>
                  <a:lnTo>
                    <a:pt x="1284" y="2816"/>
                  </a:lnTo>
                  <a:lnTo>
                    <a:pt x="1284" y="2830"/>
                  </a:lnTo>
                  <a:lnTo>
                    <a:pt x="1283" y="2842"/>
                  </a:lnTo>
                  <a:lnTo>
                    <a:pt x="1279" y="2850"/>
                  </a:lnTo>
                  <a:lnTo>
                    <a:pt x="1274" y="2854"/>
                  </a:lnTo>
                  <a:lnTo>
                    <a:pt x="1269" y="2850"/>
                  </a:lnTo>
                  <a:lnTo>
                    <a:pt x="1265" y="2839"/>
                  </a:lnTo>
                  <a:lnTo>
                    <a:pt x="1262" y="2824"/>
                  </a:lnTo>
                  <a:lnTo>
                    <a:pt x="1259" y="2804"/>
                  </a:lnTo>
                  <a:lnTo>
                    <a:pt x="1257" y="2782"/>
                  </a:lnTo>
                  <a:lnTo>
                    <a:pt x="1254" y="2758"/>
                  </a:lnTo>
                  <a:lnTo>
                    <a:pt x="1250" y="2736"/>
                  </a:lnTo>
                  <a:lnTo>
                    <a:pt x="1246" y="2714"/>
                  </a:lnTo>
                  <a:lnTo>
                    <a:pt x="1240" y="2695"/>
                  </a:lnTo>
                  <a:lnTo>
                    <a:pt x="1232" y="2680"/>
                  </a:lnTo>
                  <a:lnTo>
                    <a:pt x="1220" y="2672"/>
                  </a:lnTo>
                  <a:lnTo>
                    <a:pt x="1211" y="2669"/>
                  </a:lnTo>
                  <a:lnTo>
                    <a:pt x="1203" y="2673"/>
                  </a:lnTo>
                  <a:lnTo>
                    <a:pt x="1198" y="2684"/>
                  </a:lnTo>
                  <a:lnTo>
                    <a:pt x="1195" y="2698"/>
                  </a:lnTo>
                  <a:lnTo>
                    <a:pt x="1193" y="2716"/>
                  </a:lnTo>
                  <a:lnTo>
                    <a:pt x="1191" y="2739"/>
                  </a:lnTo>
                  <a:lnTo>
                    <a:pt x="1191" y="2763"/>
                  </a:lnTo>
                  <a:lnTo>
                    <a:pt x="1190" y="2790"/>
                  </a:lnTo>
                  <a:lnTo>
                    <a:pt x="1190" y="2816"/>
                  </a:lnTo>
                  <a:lnTo>
                    <a:pt x="1189" y="2843"/>
                  </a:lnTo>
                  <a:lnTo>
                    <a:pt x="1187" y="2871"/>
                  </a:lnTo>
                  <a:lnTo>
                    <a:pt x="1185" y="2897"/>
                  </a:lnTo>
                  <a:lnTo>
                    <a:pt x="1179" y="2921"/>
                  </a:lnTo>
                  <a:lnTo>
                    <a:pt x="1174" y="2942"/>
                  </a:lnTo>
                  <a:lnTo>
                    <a:pt x="1165" y="2959"/>
                  </a:lnTo>
                  <a:lnTo>
                    <a:pt x="1155" y="2973"/>
                  </a:lnTo>
                  <a:lnTo>
                    <a:pt x="1140" y="2981"/>
                  </a:lnTo>
                  <a:lnTo>
                    <a:pt x="1123" y="2983"/>
                  </a:lnTo>
                  <a:lnTo>
                    <a:pt x="1102" y="2981"/>
                  </a:lnTo>
                  <a:lnTo>
                    <a:pt x="1087" y="2973"/>
                  </a:lnTo>
                  <a:lnTo>
                    <a:pt x="1073" y="2960"/>
                  </a:lnTo>
                  <a:lnTo>
                    <a:pt x="1064" y="2944"/>
                  </a:lnTo>
                  <a:lnTo>
                    <a:pt x="1059" y="2925"/>
                  </a:lnTo>
                  <a:lnTo>
                    <a:pt x="1054" y="2901"/>
                  </a:lnTo>
                  <a:lnTo>
                    <a:pt x="1053" y="2876"/>
                  </a:lnTo>
                  <a:lnTo>
                    <a:pt x="1051" y="2850"/>
                  </a:lnTo>
                  <a:lnTo>
                    <a:pt x="1050" y="2822"/>
                  </a:lnTo>
                  <a:lnTo>
                    <a:pt x="1050" y="2795"/>
                  </a:lnTo>
                  <a:lnTo>
                    <a:pt x="1050" y="2767"/>
                  </a:lnTo>
                  <a:lnTo>
                    <a:pt x="1049" y="2741"/>
                  </a:lnTo>
                  <a:lnTo>
                    <a:pt x="1046" y="2715"/>
                  </a:lnTo>
                  <a:lnTo>
                    <a:pt x="1042" y="2693"/>
                  </a:lnTo>
                  <a:lnTo>
                    <a:pt x="1035" y="2672"/>
                  </a:lnTo>
                  <a:lnTo>
                    <a:pt x="1030" y="2664"/>
                  </a:lnTo>
                  <a:lnTo>
                    <a:pt x="1020" y="2656"/>
                  </a:lnTo>
                  <a:lnTo>
                    <a:pt x="1007" y="2648"/>
                  </a:lnTo>
                  <a:lnTo>
                    <a:pt x="994" y="2644"/>
                  </a:lnTo>
                  <a:lnTo>
                    <a:pt x="981" y="2643"/>
                  </a:lnTo>
                  <a:lnTo>
                    <a:pt x="979" y="2643"/>
                  </a:lnTo>
                  <a:lnTo>
                    <a:pt x="982" y="2779"/>
                  </a:lnTo>
                  <a:lnTo>
                    <a:pt x="982" y="2795"/>
                  </a:lnTo>
                  <a:lnTo>
                    <a:pt x="982" y="2812"/>
                  </a:lnTo>
                  <a:lnTo>
                    <a:pt x="983" y="2832"/>
                  </a:lnTo>
                  <a:lnTo>
                    <a:pt x="983" y="2851"/>
                  </a:lnTo>
                  <a:lnTo>
                    <a:pt x="982" y="2872"/>
                  </a:lnTo>
                  <a:lnTo>
                    <a:pt x="981" y="2892"/>
                  </a:lnTo>
                  <a:lnTo>
                    <a:pt x="977" y="2911"/>
                  </a:lnTo>
                  <a:lnTo>
                    <a:pt x="971" y="2928"/>
                  </a:lnTo>
                  <a:lnTo>
                    <a:pt x="965" y="2943"/>
                  </a:lnTo>
                  <a:lnTo>
                    <a:pt x="956" y="2955"/>
                  </a:lnTo>
                  <a:lnTo>
                    <a:pt x="943" y="2962"/>
                  </a:lnTo>
                  <a:lnTo>
                    <a:pt x="928" y="2965"/>
                  </a:lnTo>
                  <a:lnTo>
                    <a:pt x="915" y="2962"/>
                  </a:lnTo>
                  <a:lnTo>
                    <a:pt x="906" y="2955"/>
                  </a:lnTo>
                  <a:lnTo>
                    <a:pt x="899" y="2944"/>
                  </a:lnTo>
                  <a:lnTo>
                    <a:pt x="895" y="2930"/>
                  </a:lnTo>
                  <a:lnTo>
                    <a:pt x="894" y="2913"/>
                  </a:lnTo>
                  <a:lnTo>
                    <a:pt x="893" y="2894"/>
                  </a:lnTo>
                  <a:lnTo>
                    <a:pt x="894" y="2875"/>
                  </a:lnTo>
                  <a:lnTo>
                    <a:pt x="894" y="2855"/>
                  </a:lnTo>
                  <a:lnTo>
                    <a:pt x="893" y="2837"/>
                  </a:lnTo>
                  <a:lnTo>
                    <a:pt x="890" y="2820"/>
                  </a:lnTo>
                  <a:lnTo>
                    <a:pt x="886" y="2805"/>
                  </a:lnTo>
                  <a:lnTo>
                    <a:pt x="880" y="2794"/>
                  </a:lnTo>
                  <a:lnTo>
                    <a:pt x="871" y="2786"/>
                  </a:lnTo>
                  <a:lnTo>
                    <a:pt x="861" y="2786"/>
                  </a:lnTo>
                  <a:lnTo>
                    <a:pt x="854" y="2791"/>
                  </a:lnTo>
                  <a:lnTo>
                    <a:pt x="848" y="2803"/>
                  </a:lnTo>
                  <a:lnTo>
                    <a:pt x="843" y="2817"/>
                  </a:lnTo>
                  <a:lnTo>
                    <a:pt x="839" y="2835"/>
                  </a:lnTo>
                  <a:lnTo>
                    <a:pt x="835" y="2855"/>
                  </a:lnTo>
                  <a:lnTo>
                    <a:pt x="833" y="2873"/>
                  </a:lnTo>
                  <a:lnTo>
                    <a:pt x="830" y="2892"/>
                  </a:lnTo>
                  <a:lnTo>
                    <a:pt x="826" y="2906"/>
                  </a:lnTo>
                  <a:lnTo>
                    <a:pt x="822" y="2917"/>
                  </a:lnTo>
                  <a:lnTo>
                    <a:pt x="817" y="2921"/>
                  </a:lnTo>
                  <a:lnTo>
                    <a:pt x="809" y="2919"/>
                  </a:lnTo>
                  <a:lnTo>
                    <a:pt x="809" y="2917"/>
                  </a:lnTo>
                  <a:lnTo>
                    <a:pt x="808" y="2918"/>
                  </a:lnTo>
                  <a:lnTo>
                    <a:pt x="800" y="2914"/>
                  </a:lnTo>
                  <a:lnTo>
                    <a:pt x="793" y="2904"/>
                  </a:lnTo>
                  <a:lnTo>
                    <a:pt x="788" y="2888"/>
                  </a:lnTo>
                  <a:lnTo>
                    <a:pt x="783" y="2867"/>
                  </a:lnTo>
                  <a:lnTo>
                    <a:pt x="780" y="2841"/>
                  </a:lnTo>
                  <a:lnTo>
                    <a:pt x="780" y="2824"/>
                  </a:lnTo>
                  <a:lnTo>
                    <a:pt x="776" y="2807"/>
                  </a:lnTo>
                  <a:lnTo>
                    <a:pt x="771" y="2788"/>
                  </a:lnTo>
                  <a:lnTo>
                    <a:pt x="765" y="2774"/>
                  </a:lnTo>
                  <a:lnTo>
                    <a:pt x="759" y="2762"/>
                  </a:lnTo>
                  <a:lnTo>
                    <a:pt x="754" y="2754"/>
                  </a:lnTo>
                  <a:lnTo>
                    <a:pt x="749" y="2753"/>
                  </a:lnTo>
                  <a:lnTo>
                    <a:pt x="744" y="2758"/>
                  </a:lnTo>
                  <a:lnTo>
                    <a:pt x="740" y="2770"/>
                  </a:lnTo>
                  <a:lnTo>
                    <a:pt x="737" y="2783"/>
                  </a:lnTo>
                  <a:lnTo>
                    <a:pt x="736" y="2801"/>
                  </a:lnTo>
                  <a:lnTo>
                    <a:pt x="734" y="2822"/>
                  </a:lnTo>
                  <a:lnTo>
                    <a:pt x="733" y="2846"/>
                  </a:lnTo>
                  <a:lnTo>
                    <a:pt x="732" y="2872"/>
                  </a:lnTo>
                  <a:lnTo>
                    <a:pt x="730" y="2900"/>
                  </a:lnTo>
                  <a:lnTo>
                    <a:pt x="728" y="2927"/>
                  </a:lnTo>
                  <a:lnTo>
                    <a:pt x="724" y="2955"/>
                  </a:lnTo>
                  <a:lnTo>
                    <a:pt x="720" y="2981"/>
                  </a:lnTo>
                  <a:lnTo>
                    <a:pt x="712" y="3006"/>
                  </a:lnTo>
                  <a:lnTo>
                    <a:pt x="704" y="3027"/>
                  </a:lnTo>
                  <a:lnTo>
                    <a:pt x="693" y="3045"/>
                  </a:lnTo>
                  <a:lnTo>
                    <a:pt x="678" y="3058"/>
                  </a:lnTo>
                  <a:lnTo>
                    <a:pt x="662" y="3066"/>
                  </a:lnTo>
                  <a:lnTo>
                    <a:pt x="641" y="3069"/>
                  </a:lnTo>
                  <a:lnTo>
                    <a:pt x="626" y="3066"/>
                  </a:lnTo>
                  <a:lnTo>
                    <a:pt x="614" y="3058"/>
                  </a:lnTo>
                  <a:lnTo>
                    <a:pt x="605" y="3046"/>
                  </a:lnTo>
                  <a:lnTo>
                    <a:pt x="600" y="3031"/>
                  </a:lnTo>
                  <a:lnTo>
                    <a:pt x="597" y="3012"/>
                  </a:lnTo>
                  <a:lnTo>
                    <a:pt x="596" y="2993"/>
                  </a:lnTo>
                  <a:lnTo>
                    <a:pt x="597" y="2969"/>
                  </a:lnTo>
                  <a:lnTo>
                    <a:pt x="598" y="2945"/>
                  </a:lnTo>
                  <a:lnTo>
                    <a:pt x="602" y="2921"/>
                  </a:lnTo>
                  <a:lnTo>
                    <a:pt x="605" y="2896"/>
                  </a:lnTo>
                  <a:lnTo>
                    <a:pt x="607" y="2871"/>
                  </a:lnTo>
                  <a:lnTo>
                    <a:pt x="610" y="2847"/>
                  </a:lnTo>
                  <a:lnTo>
                    <a:pt x="610" y="2825"/>
                  </a:lnTo>
                  <a:lnTo>
                    <a:pt x="610" y="2804"/>
                  </a:lnTo>
                  <a:lnTo>
                    <a:pt x="607" y="2786"/>
                  </a:lnTo>
                  <a:lnTo>
                    <a:pt x="601" y="2770"/>
                  </a:lnTo>
                  <a:lnTo>
                    <a:pt x="593" y="2758"/>
                  </a:lnTo>
                  <a:lnTo>
                    <a:pt x="581" y="2750"/>
                  </a:lnTo>
                  <a:lnTo>
                    <a:pt x="564" y="2748"/>
                  </a:lnTo>
                  <a:lnTo>
                    <a:pt x="555" y="2750"/>
                  </a:lnTo>
                  <a:lnTo>
                    <a:pt x="549" y="2758"/>
                  </a:lnTo>
                  <a:lnTo>
                    <a:pt x="545" y="2770"/>
                  </a:lnTo>
                  <a:lnTo>
                    <a:pt x="542" y="2784"/>
                  </a:lnTo>
                  <a:lnTo>
                    <a:pt x="542" y="2800"/>
                  </a:lnTo>
                  <a:lnTo>
                    <a:pt x="542" y="2816"/>
                  </a:lnTo>
                  <a:lnTo>
                    <a:pt x="541" y="2830"/>
                  </a:lnTo>
                  <a:lnTo>
                    <a:pt x="539" y="2842"/>
                  </a:lnTo>
                  <a:lnTo>
                    <a:pt x="537" y="2850"/>
                  </a:lnTo>
                  <a:lnTo>
                    <a:pt x="531" y="2854"/>
                  </a:lnTo>
                  <a:lnTo>
                    <a:pt x="525" y="2850"/>
                  </a:lnTo>
                  <a:lnTo>
                    <a:pt x="521" y="2839"/>
                  </a:lnTo>
                  <a:lnTo>
                    <a:pt x="518" y="2824"/>
                  </a:lnTo>
                  <a:lnTo>
                    <a:pt x="516" y="2804"/>
                  </a:lnTo>
                  <a:lnTo>
                    <a:pt x="513" y="2782"/>
                  </a:lnTo>
                  <a:lnTo>
                    <a:pt x="511" y="2758"/>
                  </a:lnTo>
                  <a:lnTo>
                    <a:pt x="508" y="2736"/>
                  </a:lnTo>
                  <a:lnTo>
                    <a:pt x="503" y="2714"/>
                  </a:lnTo>
                  <a:lnTo>
                    <a:pt x="496" y="2695"/>
                  </a:lnTo>
                  <a:lnTo>
                    <a:pt x="488" y="2680"/>
                  </a:lnTo>
                  <a:lnTo>
                    <a:pt x="478" y="2672"/>
                  </a:lnTo>
                  <a:lnTo>
                    <a:pt x="467" y="2669"/>
                  </a:lnTo>
                  <a:lnTo>
                    <a:pt x="461" y="2673"/>
                  </a:lnTo>
                  <a:lnTo>
                    <a:pt x="456" y="2684"/>
                  </a:lnTo>
                  <a:lnTo>
                    <a:pt x="452" y="2698"/>
                  </a:lnTo>
                  <a:lnTo>
                    <a:pt x="449" y="2716"/>
                  </a:lnTo>
                  <a:lnTo>
                    <a:pt x="448" y="2739"/>
                  </a:lnTo>
                  <a:lnTo>
                    <a:pt x="448" y="2763"/>
                  </a:lnTo>
                  <a:lnTo>
                    <a:pt x="446" y="2790"/>
                  </a:lnTo>
                  <a:lnTo>
                    <a:pt x="446" y="2816"/>
                  </a:lnTo>
                  <a:lnTo>
                    <a:pt x="445" y="2843"/>
                  </a:lnTo>
                  <a:lnTo>
                    <a:pt x="444" y="2871"/>
                  </a:lnTo>
                  <a:lnTo>
                    <a:pt x="441" y="2897"/>
                  </a:lnTo>
                  <a:lnTo>
                    <a:pt x="437" y="2921"/>
                  </a:lnTo>
                  <a:lnTo>
                    <a:pt x="431" y="2942"/>
                  </a:lnTo>
                  <a:lnTo>
                    <a:pt x="422" y="2959"/>
                  </a:lnTo>
                  <a:lnTo>
                    <a:pt x="411" y="2973"/>
                  </a:lnTo>
                  <a:lnTo>
                    <a:pt x="397" y="2981"/>
                  </a:lnTo>
                  <a:lnTo>
                    <a:pt x="380" y="2983"/>
                  </a:lnTo>
                  <a:lnTo>
                    <a:pt x="359" y="2981"/>
                  </a:lnTo>
                  <a:lnTo>
                    <a:pt x="343" y="2973"/>
                  </a:lnTo>
                  <a:lnTo>
                    <a:pt x="331" y="2960"/>
                  </a:lnTo>
                  <a:lnTo>
                    <a:pt x="322" y="2944"/>
                  </a:lnTo>
                  <a:lnTo>
                    <a:pt x="315" y="2925"/>
                  </a:lnTo>
                  <a:lnTo>
                    <a:pt x="312" y="2901"/>
                  </a:lnTo>
                  <a:lnTo>
                    <a:pt x="309" y="2876"/>
                  </a:lnTo>
                  <a:lnTo>
                    <a:pt x="308" y="2850"/>
                  </a:lnTo>
                  <a:lnTo>
                    <a:pt x="308" y="2822"/>
                  </a:lnTo>
                  <a:lnTo>
                    <a:pt x="306" y="2795"/>
                  </a:lnTo>
                  <a:lnTo>
                    <a:pt x="306" y="2767"/>
                  </a:lnTo>
                  <a:lnTo>
                    <a:pt x="305" y="2741"/>
                  </a:lnTo>
                  <a:lnTo>
                    <a:pt x="302" y="2715"/>
                  </a:lnTo>
                  <a:lnTo>
                    <a:pt x="298" y="2693"/>
                  </a:lnTo>
                  <a:lnTo>
                    <a:pt x="292" y="2672"/>
                  </a:lnTo>
                  <a:lnTo>
                    <a:pt x="287" y="2664"/>
                  </a:lnTo>
                  <a:lnTo>
                    <a:pt x="278" y="2656"/>
                  </a:lnTo>
                  <a:lnTo>
                    <a:pt x="266" y="2650"/>
                  </a:lnTo>
                  <a:lnTo>
                    <a:pt x="253" y="2644"/>
                  </a:lnTo>
                  <a:lnTo>
                    <a:pt x="240" y="2643"/>
                  </a:lnTo>
                  <a:lnTo>
                    <a:pt x="229" y="2646"/>
                  </a:lnTo>
                  <a:lnTo>
                    <a:pt x="220" y="2655"/>
                  </a:lnTo>
                  <a:lnTo>
                    <a:pt x="216" y="2665"/>
                  </a:lnTo>
                  <a:lnTo>
                    <a:pt x="215" y="2680"/>
                  </a:lnTo>
                  <a:lnTo>
                    <a:pt x="217" y="2695"/>
                  </a:lnTo>
                  <a:lnTo>
                    <a:pt x="221" y="2712"/>
                  </a:lnTo>
                  <a:lnTo>
                    <a:pt x="226" y="2729"/>
                  </a:lnTo>
                  <a:lnTo>
                    <a:pt x="230" y="2746"/>
                  </a:lnTo>
                  <a:lnTo>
                    <a:pt x="234" y="2761"/>
                  </a:lnTo>
                  <a:lnTo>
                    <a:pt x="236" y="2775"/>
                  </a:lnTo>
                  <a:lnTo>
                    <a:pt x="234" y="2787"/>
                  </a:lnTo>
                  <a:lnTo>
                    <a:pt x="229" y="2795"/>
                  </a:lnTo>
                  <a:lnTo>
                    <a:pt x="219" y="2799"/>
                  </a:lnTo>
                  <a:lnTo>
                    <a:pt x="204" y="2799"/>
                  </a:lnTo>
                  <a:lnTo>
                    <a:pt x="194" y="2792"/>
                  </a:lnTo>
                  <a:lnTo>
                    <a:pt x="185" y="2782"/>
                  </a:lnTo>
                  <a:lnTo>
                    <a:pt x="179" y="2767"/>
                  </a:lnTo>
                  <a:lnTo>
                    <a:pt x="174" y="2750"/>
                  </a:lnTo>
                  <a:lnTo>
                    <a:pt x="171" y="2731"/>
                  </a:lnTo>
                  <a:lnTo>
                    <a:pt x="170" y="2709"/>
                  </a:lnTo>
                  <a:lnTo>
                    <a:pt x="168" y="2686"/>
                  </a:lnTo>
                  <a:lnTo>
                    <a:pt x="166" y="2664"/>
                  </a:lnTo>
                  <a:lnTo>
                    <a:pt x="165" y="2643"/>
                  </a:lnTo>
                  <a:lnTo>
                    <a:pt x="161" y="2622"/>
                  </a:lnTo>
                  <a:lnTo>
                    <a:pt x="157" y="2605"/>
                  </a:lnTo>
                  <a:lnTo>
                    <a:pt x="152" y="2589"/>
                  </a:lnTo>
                  <a:lnTo>
                    <a:pt x="143" y="2579"/>
                  </a:lnTo>
                  <a:lnTo>
                    <a:pt x="132" y="2574"/>
                  </a:lnTo>
                  <a:lnTo>
                    <a:pt x="118" y="2572"/>
                  </a:lnTo>
                  <a:lnTo>
                    <a:pt x="102" y="2578"/>
                  </a:lnTo>
                  <a:lnTo>
                    <a:pt x="90" y="2587"/>
                  </a:lnTo>
                  <a:lnTo>
                    <a:pt x="81" y="2601"/>
                  </a:lnTo>
                  <a:lnTo>
                    <a:pt x="76" y="2618"/>
                  </a:lnTo>
                  <a:lnTo>
                    <a:pt x="73" y="2637"/>
                  </a:lnTo>
                  <a:lnTo>
                    <a:pt x="72" y="2659"/>
                  </a:lnTo>
                  <a:lnTo>
                    <a:pt x="73" y="2681"/>
                  </a:lnTo>
                  <a:lnTo>
                    <a:pt x="75" y="2703"/>
                  </a:lnTo>
                  <a:lnTo>
                    <a:pt x="79" y="2726"/>
                  </a:lnTo>
                  <a:lnTo>
                    <a:pt x="81" y="2748"/>
                  </a:lnTo>
                  <a:lnTo>
                    <a:pt x="85" y="2767"/>
                  </a:lnTo>
                  <a:lnTo>
                    <a:pt x="88" y="2786"/>
                  </a:lnTo>
                  <a:lnTo>
                    <a:pt x="90" y="2800"/>
                  </a:lnTo>
                  <a:lnTo>
                    <a:pt x="90" y="2812"/>
                  </a:lnTo>
                  <a:lnTo>
                    <a:pt x="89" y="2846"/>
                  </a:lnTo>
                  <a:lnTo>
                    <a:pt x="86" y="2872"/>
                  </a:lnTo>
                  <a:lnTo>
                    <a:pt x="82" y="2893"/>
                  </a:lnTo>
                  <a:lnTo>
                    <a:pt x="77" y="2907"/>
                  </a:lnTo>
                  <a:lnTo>
                    <a:pt x="71" y="2915"/>
                  </a:lnTo>
                  <a:lnTo>
                    <a:pt x="64" y="2918"/>
                  </a:lnTo>
                  <a:lnTo>
                    <a:pt x="58" y="2914"/>
                  </a:lnTo>
                  <a:lnTo>
                    <a:pt x="51" y="2905"/>
                  </a:lnTo>
                  <a:lnTo>
                    <a:pt x="46" y="2890"/>
                  </a:lnTo>
                  <a:lnTo>
                    <a:pt x="41" y="2871"/>
                  </a:lnTo>
                  <a:lnTo>
                    <a:pt x="38" y="2847"/>
                  </a:lnTo>
                  <a:lnTo>
                    <a:pt x="37" y="2818"/>
                  </a:lnTo>
                  <a:lnTo>
                    <a:pt x="39" y="2525"/>
                  </a:lnTo>
                  <a:lnTo>
                    <a:pt x="38" y="2525"/>
                  </a:lnTo>
                  <a:lnTo>
                    <a:pt x="39" y="2517"/>
                  </a:lnTo>
                  <a:lnTo>
                    <a:pt x="41" y="2456"/>
                  </a:lnTo>
                  <a:lnTo>
                    <a:pt x="39" y="2456"/>
                  </a:lnTo>
                  <a:lnTo>
                    <a:pt x="41" y="2455"/>
                  </a:lnTo>
                  <a:lnTo>
                    <a:pt x="41" y="2447"/>
                  </a:lnTo>
                  <a:lnTo>
                    <a:pt x="35" y="2438"/>
                  </a:lnTo>
                  <a:lnTo>
                    <a:pt x="35" y="2418"/>
                  </a:lnTo>
                  <a:lnTo>
                    <a:pt x="38" y="2401"/>
                  </a:lnTo>
                  <a:lnTo>
                    <a:pt x="45" y="2385"/>
                  </a:lnTo>
                  <a:lnTo>
                    <a:pt x="52" y="2371"/>
                  </a:lnTo>
                  <a:lnTo>
                    <a:pt x="60" y="2355"/>
                  </a:lnTo>
                  <a:lnTo>
                    <a:pt x="56" y="2351"/>
                  </a:lnTo>
                  <a:lnTo>
                    <a:pt x="45" y="2339"/>
                  </a:lnTo>
                  <a:lnTo>
                    <a:pt x="31" y="2328"/>
                  </a:lnTo>
                  <a:lnTo>
                    <a:pt x="22" y="2313"/>
                  </a:lnTo>
                  <a:lnTo>
                    <a:pt x="17" y="2299"/>
                  </a:lnTo>
                  <a:lnTo>
                    <a:pt x="18" y="2283"/>
                  </a:lnTo>
                  <a:lnTo>
                    <a:pt x="21" y="2275"/>
                  </a:lnTo>
                  <a:lnTo>
                    <a:pt x="25" y="2269"/>
                  </a:lnTo>
                  <a:lnTo>
                    <a:pt x="29" y="2263"/>
                  </a:lnTo>
                  <a:lnTo>
                    <a:pt x="29" y="2262"/>
                  </a:lnTo>
                  <a:lnTo>
                    <a:pt x="27" y="2261"/>
                  </a:lnTo>
                  <a:lnTo>
                    <a:pt x="17" y="2254"/>
                  </a:lnTo>
                  <a:lnTo>
                    <a:pt x="13" y="2248"/>
                  </a:lnTo>
                  <a:lnTo>
                    <a:pt x="13" y="2244"/>
                  </a:lnTo>
                  <a:lnTo>
                    <a:pt x="16" y="2239"/>
                  </a:lnTo>
                  <a:lnTo>
                    <a:pt x="21" y="2235"/>
                  </a:lnTo>
                  <a:lnTo>
                    <a:pt x="27" y="2231"/>
                  </a:lnTo>
                  <a:lnTo>
                    <a:pt x="33" y="2225"/>
                  </a:lnTo>
                  <a:lnTo>
                    <a:pt x="35" y="2219"/>
                  </a:lnTo>
                  <a:lnTo>
                    <a:pt x="37" y="2202"/>
                  </a:lnTo>
                  <a:lnTo>
                    <a:pt x="31" y="2186"/>
                  </a:lnTo>
                  <a:lnTo>
                    <a:pt x="24" y="2172"/>
                  </a:lnTo>
                  <a:lnTo>
                    <a:pt x="14" y="2157"/>
                  </a:lnTo>
                  <a:lnTo>
                    <a:pt x="7" y="2143"/>
                  </a:lnTo>
                  <a:lnTo>
                    <a:pt x="1" y="2127"/>
                  </a:lnTo>
                  <a:lnTo>
                    <a:pt x="1" y="2110"/>
                  </a:lnTo>
                  <a:lnTo>
                    <a:pt x="9" y="2110"/>
                  </a:lnTo>
                  <a:lnTo>
                    <a:pt x="9" y="2093"/>
                  </a:lnTo>
                  <a:lnTo>
                    <a:pt x="12" y="2092"/>
                  </a:lnTo>
                  <a:lnTo>
                    <a:pt x="16" y="2091"/>
                  </a:lnTo>
                  <a:lnTo>
                    <a:pt x="18" y="2089"/>
                  </a:lnTo>
                  <a:lnTo>
                    <a:pt x="22" y="2089"/>
                  </a:lnTo>
                  <a:lnTo>
                    <a:pt x="25" y="2087"/>
                  </a:lnTo>
                  <a:lnTo>
                    <a:pt x="27" y="2085"/>
                  </a:lnTo>
                  <a:lnTo>
                    <a:pt x="33" y="2075"/>
                  </a:lnTo>
                  <a:lnTo>
                    <a:pt x="37" y="2064"/>
                  </a:lnTo>
                  <a:lnTo>
                    <a:pt x="38" y="2061"/>
                  </a:lnTo>
                  <a:lnTo>
                    <a:pt x="39" y="1927"/>
                  </a:lnTo>
                  <a:lnTo>
                    <a:pt x="35" y="1924"/>
                  </a:lnTo>
                  <a:lnTo>
                    <a:pt x="31" y="1920"/>
                  </a:lnTo>
                  <a:lnTo>
                    <a:pt x="29" y="1915"/>
                  </a:lnTo>
                  <a:lnTo>
                    <a:pt x="27" y="1909"/>
                  </a:lnTo>
                  <a:lnTo>
                    <a:pt x="27" y="1898"/>
                  </a:lnTo>
                  <a:lnTo>
                    <a:pt x="29" y="1892"/>
                  </a:lnTo>
                  <a:lnTo>
                    <a:pt x="31" y="1886"/>
                  </a:lnTo>
                  <a:lnTo>
                    <a:pt x="35" y="1882"/>
                  </a:lnTo>
                  <a:lnTo>
                    <a:pt x="39" y="1880"/>
                  </a:lnTo>
                  <a:lnTo>
                    <a:pt x="41" y="1821"/>
                  </a:lnTo>
                  <a:lnTo>
                    <a:pt x="39" y="1821"/>
                  </a:lnTo>
                  <a:lnTo>
                    <a:pt x="41" y="1821"/>
                  </a:lnTo>
                  <a:lnTo>
                    <a:pt x="41" y="1813"/>
                  </a:lnTo>
                  <a:lnTo>
                    <a:pt x="35" y="1803"/>
                  </a:lnTo>
                  <a:lnTo>
                    <a:pt x="35" y="1784"/>
                  </a:lnTo>
                  <a:lnTo>
                    <a:pt x="38" y="1767"/>
                  </a:lnTo>
                  <a:lnTo>
                    <a:pt x="42" y="1759"/>
                  </a:lnTo>
                  <a:lnTo>
                    <a:pt x="37" y="1742"/>
                  </a:lnTo>
                  <a:lnTo>
                    <a:pt x="34" y="1736"/>
                  </a:lnTo>
                  <a:lnTo>
                    <a:pt x="31" y="1729"/>
                  </a:lnTo>
                  <a:lnTo>
                    <a:pt x="27" y="1721"/>
                  </a:lnTo>
                  <a:lnTo>
                    <a:pt x="25" y="1719"/>
                  </a:lnTo>
                  <a:lnTo>
                    <a:pt x="22" y="1718"/>
                  </a:lnTo>
                  <a:lnTo>
                    <a:pt x="18" y="1718"/>
                  </a:lnTo>
                  <a:lnTo>
                    <a:pt x="16" y="1716"/>
                  </a:lnTo>
                  <a:lnTo>
                    <a:pt x="12" y="1715"/>
                  </a:lnTo>
                  <a:lnTo>
                    <a:pt x="9" y="1714"/>
                  </a:lnTo>
                  <a:lnTo>
                    <a:pt x="9" y="1697"/>
                  </a:lnTo>
                  <a:lnTo>
                    <a:pt x="1" y="1697"/>
                  </a:lnTo>
                  <a:lnTo>
                    <a:pt x="0" y="1681"/>
                  </a:lnTo>
                  <a:lnTo>
                    <a:pt x="4" y="1668"/>
                  </a:lnTo>
                  <a:lnTo>
                    <a:pt x="10" y="1655"/>
                  </a:lnTo>
                  <a:lnTo>
                    <a:pt x="20" y="1642"/>
                  </a:lnTo>
                  <a:lnTo>
                    <a:pt x="27" y="1627"/>
                  </a:lnTo>
                  <a:lnTo>
                    <a:pt x="27" y="1627"/>
                  </a:lnTo>
                  <a:lnTo>
                    <a:pt x="17" y="1619"/>
                  </a:lnTo>
                  <a:lnTo>
                    <a:pt x="12" y="1614"/>
                  </a:lnTo>
                  <a:lnTo>
                    <a:pt x="13" y="1609"/>
                  </a:lnTo>
                  <a:lnTo>
                    <a:pt x="16" y="1605"/>
                  </a:lnTo>
                  <a:lnTo>
                    <a:pt x="21" y="1601"/>
                  </a:lnTo>
                  <a:lnTo>
                    <a:pt x="27" y="1596"/>
                  </a:lnTo>
                  <a:lnTo>
                    <a:pt x="34" y="1587"/>
                  </a:lnTo>
                  <a:lnTo>
                    <a:pt x="27" y="1576"/>
                  </a:lnTo>
                  <a:lnTo>
                    <a:pt x="21" y="1572"/>
                  </a:lnTo>
                  <a:lnTo>
                    <a:pt x="16" y="1567"/>
                  </a:lnTo>
                  <a:lnTo>
                    <a:pt x="13" y="1563"/>
                  </a:lnTo>
                  <a:lnTo>
                    <a:pt x="12" y="1558"/>
                  </a:lnTo>
                  <a:lnTo>
                    <a:pt x="17" y="1553"/>
                  </a:lnTo>
                  <a:lnTo>
                    <a:pt x="27" y="1546"/>
                  </a:lnTo>
                  <a:lnTo>
                    <a:pt x="27" y="1545"/>
                  </a:lnTo>
                  <a:lnTo>
                    <a:pt x="20" y="1530"/>
                  </a:lnTo>
                  <a:lnTo>
                    <a:pt x="10" y="1517"/>
                  </a:lnTo>
                  <a:lnTo>
                    <a:pt x="4" y="1504"/>
                  </a:lnTo>
                  <a:lnTo>
                    <a:pt x="0" y="1491"/>
                  </a:lnTo>
                  <a:lnTo>
                    <a:pt x="1" y="1475"/>
                  </a:lnTo>
                  <a:lnTo>
                    <a:pt x="9" y="1475"/>
                  </a:lnTo>
                  <a:lnTo>
                    <a:pt x="9" y="1460"/>
                  </a:lnTo>
                  <a:lnTo>
                    <a:pt x="12" y="1457"/>
                  </a:lnTo>
                  <a:lnTo>
                    <a:pt x="16" y="1456"/>
                  </a:lnTo>
                  <a:lnTo>
                    <a:pt x="18" y="1456"/>
                  </a:lnTo>
                  <a:lnTo>
                    <a:pt x="22" y="1454"/>
                  </a:lnTo>
                  <a:lnTo>
                    <a:pt x="25" y="1453"/>
                  </a:lnTo>
                  <a:lnTo>
                    <a:pt x="27" y="1450"/>
                  </a:lnTo>
                  <a:lnTo>
                    <a:pt x="31" y="1444"/>
                  </a:lnTo>
                  <a:lnTo>
                    <a:pt x="34" y="1436"/>
                  </a:lnTo>
                  <a:lnTo>
                    <a:pt x="37" y="1430"/>
                  </a:lnTo>
                  <a:lnTo>
                    <a:pt x="42" y="1413"/>
                  </a:lnTo>
                  <a:lnTo>
                    <a:pt x="38" y="1406"/>
                  </a:lnTo>
                  <a:lnTo>
                    <a:pt x="35" y="1389"/>
                  </a:lnTo>
                  <a:lnTo>
                    <a:pt x="35" y="1369"/>
                  </a:lnTo>
                  <a:lnTo>
                    <a:pt x="41" y="1358"/>
                  </a:lnTo>
                  <a:lnTo>
                    <a:pt x="39" y="1351"/>
                  </a:lnTo>
                  <a:lnTo>
                    <a:pt x="41" y="1344"/>
                  </a:lnTo>
                  <a:lnTo>
                    <a:pt x="45" y="1339"/>
                  </a:lnTo>
                  <a:lnTo>
                    <a:pt x="52" y="1339"/>
                  </a:lnTo>
                  <a:lnTo>
                    <a:pt x="56" y="1334"/>
                  </a:lnTo>
                  <a:lnTo>
                    <a:pt x="58" y="1331"/>
                  </a:lnTo>
                  <a:lnTo>
                    <a:pt x="60" y="1329"/>
                  </a:lnTo>
                  <a:lnTo>
                    <a:pt x="60" y="1327"/>
                  </a:lnTo>
                  <a:lnTo>
                    <a:pt x="60" y="1327"/>
                  </a:lnTo>
                  <a:lnTo>
                    <a:pt x="60" y="1327"/>
                  </a:lnTo>
                  <a:lnTo>
                    <a:pt x="60" y="1327"/>
                  </a:lnTo>
                  <a:lnTo>
                    <a:pt x="59" y="1327"/>
                  </a:lnTo>
                  <a:lnTo>
                    <a:pt x="58" y="1326"/>
                  </a:lnTo>
                  <a:lnTo>
                    <a:pt x="56" y="1326"/>
                  </a:lnTo>
                  <a:lnTo>
                    <a:pt x="55" y="1325"/>
                  </a:lnTo>
                  <a:lnTo>
                    <a:pt x="52" y="1322"/>
                  </a:lnTo>
                  <a:lnTo>
                    <a:pt x="42" y="1299"/>
                  </a:lnTo>
                  <a:lnTo>
                    <a:pt x="41" y="1293"/>
                  </a:lnTo>
                  <a:lnTo>
                    <a:pt x="35" y="1289"/>
                  </a:lnTo>
                  <a:lnTo>
                    <a:pt x="31" y="1286"/>
                  </a:lnTo>
                  <a:lnTo>
                    <a:pt x="29" y="1280"/>
                  </a:lnTo>
                  <a:lnTo>
                    <a:pt x="27" y="1275"/>
                  </a:lnTo>
                  <a:lnTo>
                    <a:pt x="27" y="1263"/>
                  </a:lnTo>
                  <a:lnTo>
                    <a:pt x="33" y="1251"/>
                  </a:lnTo>
                  <a:lnTo>
                    <a:pt x="18" y="1227"/>
                  </a:lnTo>
                  <a:lnTo>
                    <a:pt x="16" y="1215"/>
                  </a:lnTo>
                  <a:lnTo>
                    <a:pt x="16" y="1200"/>
                  </a:lnTo>
                  <a:lnTo>
                    <a:pt x="18" y="1185"/>
                  </a:lnTo>
                  <a:lnTo>
                    <a:pt x="18" y="1168"/>
                  </a:lnTo>
                  <a:lnTo>
                    <a:pt x="20" y="1166"/>
                  </a:lnTo>
                  <a:lnTo>
                    <a:pt x="22" y="1162"/>
                  </a:lnTo>
                  <a:lnTo>
                    <a:pt x="26" y="1160"/>
                  </a:lnTo>
                  <a:lnTo>
                    <a:pt x="30" y="1155"/>
                  </a:lnTo>
                  <a:lnTo>
                    <a:pt x="37" y="1148"/>
                  </a:lnTo>
                  <a:lnTo>
                    <a:pt x="35" y="1138"/>
                  </a:lnTo>
                  <a:lnTo>
                    <a:pt x="35" y="1106"/>
                  </a:lnTo>
                  <a:lnTo>
                    <a:pt x="27" y="1087"/>
                  </a:lnTo>
                  <a:lnTo>
                    <a:pt x="25" y="1085"/>
                  </a:lnTo>
                  <a:lnTo>
                    <a:pt x="22" y="1084"/>
                  </a:lnTo>
                  <a:lnTo>
                    <a:pt x="18" y="1083"/>
                  </a:lnTo>
                  <a:lnTo>
                    <a:pt x="16" y="1081"/>
                  </a:lnTo>
                  <a:lnTo>
                    <a:pt x="12" y="1081"/>
                  </a:lnTo>
                  <a:lnTo>
                    <a:pt x="9" y="1079"/>
                  </a:lnTo>
                  <a:lnTo>
                    <a:pt x="9" y="1062"/>
                  </a:lnTo>
                  <a:lnTo>
                    <a:pt x="1" y="1062"/>
                  </a:lnTo>
                  <a:lnTo>
                    <a:pt x="0" y="1047"/>
                  </a:lnTo>
                  <a:lnTo>
                    <a:pt x="4" y="1033"/>
                  </a:lnTo>
                  <a:lnTo>
                    <a:pt x="10" y="1020"/>
                  </a:lnTo>
                  <a:lnTo>
                    <a:pt x="20" y="1008"/>
                  </a:lnTo>
                  <a:lnTo>
                    <a:pt x="20" y="1007"/>
                  </a:lnTo>
                  <a:lnTo>
                    <a:pt x="12" y="996"/>
                  </a:lnTo>
                  <a:lnTo>
                    <a:pt x="8" y="987"/>
                  </a:lnTo>
                  <a:lnTo>
                    <a:pt x="7" y="975"/>
                  </a:lnTo>
                  <a:lnTo>
                    <a:pt x="10" y="962"/>
                  </a:lnTo>
                  <a:lnTo>
                    <a:pt x="13" y="956"/>
                  </a:lnTo>
                  <a:lnTo>
                    <a:pt x="16" y="950"/>
                  </a:lnTo>
                  <a:lnTo>
                    <a:pt x="18" y="945"/>
                  </a:lnTo>
                  <a:lnTo>
                    <a:pt x="24" y="939"/>
                  </a:lnTo>
                  <a:lnTo>
                    <a:pt x="16" y="933"/>
                  </a:lnTo>
                  <a:lnTo>
                    <a:pt x="13" y="929"/>
                  </a:lnTo>
                  <a:lnTo>
                    <a:pt x="13" y="924"/>
                  </a:lnTo>
                  <a:lnTo>
                    <a:pt x="17" y="918"/>
                  </a:lnTo>
                  <a:lnTo>
                    <a:pt x="27" y="911"/>
                  </a:lnTo>
                  <a:lnTo>
                    <a:pt x="29" y="910"/>
                  </a:lnTo>
                  <a:lnTo>
                    <a:pt x="29" y="910"/>
                  </a:lnTo>
                  <a:lnTo>
                    <a:pt x="25" y="903"/>
                  </a:lnTo>
                  <a:lnTo>
                    <a:pt x="21" y="897"/>
                  </a:lnTo>
                  <a:lnTo>
                    <a:pt x="18" y="889"/>
                  </a:lnTo>
                  <a:lnTo>
                    <a:pt x="18" y="872"/>
                  </a:lnTo>
                  <a:lnTo>
                    <a:pt x="5" y="863"/>
                  </a:lnTo>
                  <a:lnTo>
                    <a:pt x="3" y="860"/>
                  </a:lnTo>
                  <a:lnTo>
                    <a:pt x="0" y="856"/>
                  </a:lnTo>
                  <a:lnTo>
                    <a:pt x="0" y="852"/>
                  </a:lnTo>
                  <a:lnTo>
                    <a:pt x="0" y="848"/>
                  </a:lnTo>
                  <a:lnTo>
                    <a:pt x="1" y="844"/>
                  </a:lnTo>
                  <a:lnTo>
                    <a:pt x="5" y="838"/>
                  </a:lnTo>
                  <a:lnTo>
                    <a:pt x="10" y="833"/>
                  </a:lnTo>
                  <a:lnTo>
                    <a:pt x="17" y="827"/>
                  </a:lnTo>
                  <a:lnTo>
                    <a:pt x="18" y="826"/>
                  </a:lnTo>
                  <a:lnTo>
                    <a:pt x="18" y="825"/>
                  </a:lnTo>
                  <a:lnTo>
                    <a:pt x="22" y="814"/>
                  </a:lnTo>
                  <a:lnTo>
                    <a:pt x="27" y="806"/>
                  </a:lnTo>
                  <a:lnTo>
                    <a:pt x="33" y="800"/>
                  </a:lnTo>
                  <a:lnTo>
                    <a:pt x="38" y="795"/>
                  </a:lnTo>
                  <a:lnTo>
                    <a:pt x="45" y="783"/>
                  </a:lnTo>
                  <a:lnTo>
                    <a:pt x="38" y="771"/>
                  </a:lnTo>
                  <a:lnTo>
                    <a:pt x="35" y="754"/>
                  </a:lnTo>
                  <a:lnTo>
                    <a:pt x="35" y="734"/>
                  </a:lnTo>
                  <a:lnTo>
                    <a:pt x="41" y="724"/>
                  </a:lnTo>
                  <a:lnTo>
                    <a:pt x="39" y="716"/>
                  </a:lnTo>
                  <a:lnTo>
                    <a:pt x="42" y="711"/>
                  </a:lnTo>
                  <a:lnTo>
                    <a:pt x="41" y="700"/>
                  </a:lnTo>
                  <a:lnTo>
                    <a:pt x="37" y="690"/>
                  </a:lnTo>
                  <a:lnTo>
                    <a:pt x="31" y="681"/>
                  </a:lnTo>
                  <a:lnTo>
                    <a:pt x="27" y="672"/>
                  </a:lnTo>
                  <a:lnTo>
                    <a:pt x="26" y="661"/>
                  </a:lnTo>
                  <a:lnTo>
                    <a:pt x="27" y="648"/>
                  </a:lnTo>
                  <a:lnTo>
                    <a:pt x="30" y="635"/>
                  </a:lnTo>
                  <a:lnTo>
                    <a:pt x="35" y="635"/>
                  </a:lnTo>
                  <a:lnTo>
                    <a:pt x="37" y="627"/>
                  </a:lnTo>
                  <a:lnTo>
                    <a:pt x="38" y="623"/>
                  </a:lnTo>
                  <a:lnTo>
                    <a:pt x="34" y="619"/>
                  </a:lnTo>
                  <a:lnTo>
                    <a:pt x="26" y="610"/>
                  </a:lnTo>
                  <a:lnTo>
                    <a:pt x="20" y="598"/>
                  </a:lnTo>
                  <a:lnTo>
                    <a:pt x="16" y="585"/>
                  </a:lnTo>
                  <a:lnTo>
                    <a:pt x="16" y="569"/>
                  </a:lnTo>
                  <a:lnTo>
                    <a:pt x="18" y="551"/>
                  </a:lnTo>
                  <a:lnTo>
                    <a:pt x="18" y="534"/>
                  </a:lnTo>
                  <a:lnTo>
                    <a:pt x="20" y="531"/>
                  </a:lnTo>
                  <a:lnTo>
                    <a:pt x="22" y="529"/>
                  </a:lnTo>
                  <a:lnTo>
                    <a:pt x="26" y="525"/>
                  </a:lnTo>
                  <a:lnTo>
                    <a:pt x="30" y="521"/>
                  </a:lnTo>
                  <a:lnTo>
                    <a:pt x="37" y="514"/>
                  </a:lnTo>
                  <a:lnTo>
                    <a:pt x="35" y="504"/>
                  </a:lnTo>
                  <a:lnTo>
                    <a:pt x="35" y="431"/>
                  </a:lnTo>
                  <a:lnTo>
                    <a:pt x="33" y="429"/>
                  </a:lnTo>
                  <a:lnTo>
                    <a:pt x="30" y="428"/>
                  </a:lnTo>
                  <a:lnTo>
                    <a:pt x="29" y="425"/>
                  </a:lnTo>
                  <a:lnTo>
                    <a:pt x="27" y="425"/>
                  </a:lnTo>
                  <a:lnTo>
                    <a:pt x="22" y="423"/>
                  </a:lnTo>
                  <a:lnTo>
                    <a:pt x="17" y="422"/>
                  </a:lnTo>
                  <a:lnTo>
                    <a:pt x="12" y="420"/>
                  </a:lnTo>
                  <a:lnTo>
                    <a:pt x="9" y="420"/>
                  </a:lnTo>
                  <a:lnTo>
                    <a:pt x="8" y="418"/>
                  </a:lnTo>
                  <a:lnTo>
                    <a:pt x="8" y="415"/>
                  </a:lnTo>
                  <a:lnTo>
                    <a:pt x="12" y="408"/>
                  </a:lnTo>
                  <a:lnTo>
                    <a:pt x="18" y="399"/>
                  </a:lnTo>
                  <a:lnTo>
                    <a:pt x="30" y="387"/>
                  </a:lnTo>
                  <a:lnTo>
                    <a:pt x="30" y="386"/>
                  </a:lnTo>
                  <a:lnTo>
                    <a:pt x="24" y="377"/>
                  </a:lnTo>
                  <a:lnTo>
                    <a:pt x="17" y="369"/>
                  </a:lnTo>
                  <a:lnTo>
                    <a:pt x="12" y="361"/>
                  </a:lnTo>
                  <a:lnTo>
                    <a:pt x="8" y="352"/>
                  </a:lnTo>
                  <a:lnTo>
                    <a:pt x="7" y="342"/>
                  </a:lnTo>
                  <a:lnTo>
                    <a:pt x="10" y="327"/>
                  </a:lnTo>
                  <a:lnTo>
                    <a:pt x="13" y="322"/>
                  </a:lnTo>
                  <a:lnTo>
                    <a:pt x="16" y="317"/>
                  </a:lnTo>
                  <a:lnTo>
                    <a:pt x="18" y="310"/>
                  </a:lnTo>
                  <a:lnTo>
                    <a:pt x="21" y="305"/>
                  </a:lnTo>
                  <a:lnTo>
                    <a:pt x="24" y="301"/>
                  </a:lnTo>
                  <a:lnTo>
                    <a:pt x="27" y="298"/>
                  </a:lnTo>
                  <a:lnTo>
                    <a:pt x="31" y="296"/>
                  </a:lnTo>
                  <a:lnTo>
                    <a:pt x="34" y="293"/>
                  </a:lnTo>
                  <a:lnTo>
                    <a:pt x="38" y="292"/>
                  </a:lnTo>
                  <a:lnTo>
                    <a:pt x="42" y="288"/>
                  </a:lnTo>
                  <a:lnTo>
                    <a:pt x="35" y="274"/>
                  </a:lnTo>
                  <a:lnTo>
                    <a:pt x="35" y="268"/>
                  </a:lnTo>
                  <a:lnTo>
                    <a:pt x="35" y="263"/>
                  </a:lnTo>
                  <a:lnTo>
                    <a:pt x="35" y="257"/>
                  </a:lnTo>
                  <a:lnTo>
                    <a:pt x="35" y="251"/>
                  </a:lnTo>
                  <a:lnTo>
                    <a:pt x="26" y="245"/>
                  </a:lnTo>
                  <a:lnTo>
                    <a:pt x="17" y="238"/>
                  </a:lnTo>
                  <a:lnTo>
                    <a:pt x="9" y="232"/>
                  </a:lnTo>
                  <a:lnTo>
                    <a:pt x="3" y="225"/>
                  </a:lnTo>
                  <a:lnTo>
                    <a:pt x="0" y="219"/>
                  </a:lnTo>
                  <a:lnTo>
                    <a:pt x="1" y="209"/>
                  </a:lnTo>
                  <a:lnTo>
                    <a:pt x="5" y="203"/>
                  </a:lnTo>
                  <a:lnTo>
                    <a:pt x="10" y="198"/>
                  </a:lnTo>
                  <a:lnTo>
                    <a:pt x="17" y="192"/>
                  </a:lnTo>
                  <a:lnTo>
                    <a:pt x="18" y="192"/>
                  </a:lnTo>
                  <a:lnTo>
                    <a:pt x="18" y="190"/>
                  </a:lnTo>
                  <a:lnTo>
                    <a:pt x="22" y="178"/>
                  </a:lnTo>
                  <a:lnTo>
                    <a:pt x="27" y="171"/>
                  </a:lnTo>
                  <a:lnTo>
                    <a:pt x="34" y="165"/>
                  </a:lnTo>
                  <a:lnTo>
                    <a:pt x="39" y="158"/>
                  </a:lnTo>
                  <a:lnTo>
                    <a:pt x="45" y="148"/>
                  </a:lnTo>
                  <a:lnTo>
                    <a:pt x="46" y="135"/>
                  </a:lnTo>
                  <a:lnTo>
                    <a:pt x="46" y="119"/>
                  </a:lnTo>
                  <a:lnTo>
                    <a:pt x="45" y="93"/>
                  </a:lnTo>
                  <a:lnTo>
                    <a:pt x="45" y="93"/>
                  </a:lnTo>
                  <a:lnTo>
                    <a:pt x="45" y="89"/>
                  </a:lnTo>
                  <a:lnTo>
                    <a:pt x="42" y="73"/>
                  </a:lnTo>
                  <a:lnTo>
                    <a:pt x="38" y="60"/>
                  </a:lnTo>
                  <a:lnTo>
                    <a:pt x="33" y="48"/>
                  </a:lnTo>
                  <a:lnTo>
                    <a:pt x="29" y="39"/>
                  </a:lnTo>
                  <a:lnTo>
                    <a:pt x="26" y="27"/>
                  </a:lnTo>
                  <a:lnTo>
                    <a:pt x="27" y="14"/>
                  </a:lnTo>
                  <a:lnTo>
                    <a:pt x="30" y="0"/>
                  </a:lnTo>
                  <a:close/>
                </a:path>
              </a:pathLst>
            </a:custGeom>
            <a:solidFill>
              <a:srgbClr val="E94086"/>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3" name="Freeform 61">
              <a:extLst>
                <a:ext uri="{FF2B5EF4-FFF2-40B4-BE49-F238E27FC236}">
                  <a16:creationId xmlns:a16="http://schemas.microsoft.com/office/drawing/2014/main" id="{A268CD17-2501-4D88-BD28-444FDB8BEDEE}"/>
                </a:ext>
              </a:extLst>
            </p:cNvPr>
            <p:cNvSpPr>
              <a:spLocks/>
            </p:cNvSpPr>
            <p:nvPr/>
          </p:nvSpPr>
          <p:spPr bwMode="auto">
            <a:xfrm>
              <a:off x="5827210" y="5801893"/>
              <a:ext cx="1052870" cy="115010"/>
            </a:xfrm>
            <a:custGeom>
              <a:avLst/>
              <a:gdLst>
                <a:gd name="T0" fmla="*/ 1104 w 2014"/>
                <a:gd name="T1" fmla="*/ 0 h 220"/>
                <a:gd name="T2" fmla="*/ 1290 w 2014"/>
                <a:gd name="T3" fmla="*/ 4 h 220"/>
                <a:gd name="T4" fmla="*/ 1461 w 2014"/>
                <a:gd name="T5" fmla="*/ 12 h 220"/>
                <a:gd name="T6" fmla="*/ 1616 w 2014"/>
                <a:gd name="T7" fmla="*/ 22 h 220"/>
                <a:gd name="T8" fmla="*/ 1749 w 2014"/>
                <a:gd name="T9" fmla="*/ 35 h 220"/>
                <a:gd name="T10" fmla="*/ 1861 w 2014"/>
                <a:gd name="T11" fmla="*/ 51 h 220"/>
                <a:gd name="T12" fmla="*/ 1943 w 2014"/>
                <a:gd name="T13" fmla="*/ 69 h 220"/>
                <a:gd name="T14" fmla="*/ 1996 w 2014"/>
                <a:gd name="T15" fmla="*/ 89 h 220"/>
                <a:gd name="T16" fmla="*/ 2014 w 2014"/>
                <a:gd name="T17" fmla="*/ 110 h 220"/>
                <a:gd name="T18" fmla="*/ 1996 w 2014"/>
                <a:gd name="T19" fmla="*/ 131 h 220"/>
                <a:gd name="T20" fmla="*/ 1943 w 2014"/>
                <a:gd name="T21" fmla="*/ 151 h 220"/>
                <a:gd name="T22" fmla="*/ 1861 w 2014"/>
                <a:gd name="T23" fmla="*/ 168 h 220"/>
                <a:gd name="T24" fmla="*/ 1749 w 2014"/>
                <a:gd name="T25" fmla="*/ 185 h 220"/>
                <a:gd name="T26" fmla="*/ 1616 w 2014"/>
                <a:gd name="T27" fmla="*/ 198 h 220"/>
                <a:gd name="T28" fmla="*/ 1461 w 2014"/>
                <a:gd name="T29" fmla="*/ 208 h 220"/>
                <a:gd name="T30" fmla="*/ 1290 w 2014"/>
                <a:gd name="T31" fmla="*/ 216 h 220"/>
                <a:gd name="T32" fmla="*/ 1104 w 2014"/>
                <a:gd name="T33" fmla="*/ 220 h 220"/>
                <a:gd name="T34" fmla="*/ 910 w 2014"/>
                <a:gd name="T35" fmla="*/ 220 h 220"/>
                <a:gd name="T36" fmla="*/ 724 w 2014"/>
                <a:gd name="T37" fmla="*/ 216 h 220"/>
                <a:gd name="T38" fmla="*/ 553 w 2014"/>
                <a:gd name="T39" fmla="*/ 208 h 220"/>
                <a:gd name="T40" fmla="*/ 397 w 2014"/>
                <a:gd name="T41" fmla="*/ 198 h 220"/>
                <a:gd name="T42" fmla="*/ 263 w 2014"/>
                <a:gd name="T43" fmla="*/ 185 h 220"/>
                <a:gd name="T44" fmla="*/ 153 w 2014"/>
                <a:gd name="T45" fmla="*/ 168 h 220"/>
                <a:gd name="T46" fmla="*/ 69 w 2014"/>
                <a:gd name="T47" fmla="*/ 151 h 220"/>
                <a:gd name="T48" fmla="*/ 18 w 2014"/>
                <a:gd name="T49" fmla="*/ 131 h 220"/>
                <a:gd name="T50" fmla="*/ 0 w 2014"/>
                <a:gd name="T51" fmla="*/ 110 h 220"/>
                <a:gd name="T52" fmla="*/ 18 w 2014"/>
                <a:gd name="T53" fmla="*/ 89 h 220"/>
                <a:gd name="T54" fmla="*/ 69 w 2014"/>
                <a:gd name="T55" fmla="*/ 69 h 220"/>
                <a:gd name="T56" fmla="*/ 153 w 2014"/>
                <a:gd name="T57" fmla="*/ 51 h 220"/>
                <a:gd name="T58" fmla="*/ 263 w 2014"/>
                <a:gd name="T59" fmla="*/ 35 h 220"/>
                <a:gd name="T60" fmla="*/ 397 w 2014"/>
                <a:gd name="T61" fmla="*/ 22 h 220"/>
                <a:gd name="T62" fmla="*/ 553 w 2014"/>
                <a:gd name="T63" fmla="*/ 12 h 220"/>
                <a:gd name="T64" fmla="*/ 724 w 2014"/>
                <a:gd name="T65" fmla="*/ 4 h 220"/>
                <a:gd name="T66" fmla="*/ 910 w 201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20">
                  <a:moveTo>
                    <a:pt x="1006" y="0"/>
                  </a:moveTo>
                  <a:lnTo>
                    <a:pt x="1104" y="0"/>
                  </a:lnTo>
                  <a:lnTo>
                    <a:pt x="1198" y="1"/>
                  </a:lnTo>
                  <a:lnTo>
                    <a:pt x="1290" y="4"/>
                  </a:lnTo>
                  <a:lnTo>
                    <a:pt x="1378" y="8"/>
                  </a:lnTo>
                  <a:lnTo>
                    <a:pt x="1461" y="12"/>
                  </a:lnTo>
                  <a:lnTo>
                    <a:pt x="1541" y="17"/>
                  </a:lnTo>
                  <a:lnTo>
                    <a:pt x="1616" y="22"/>
                  </a:lnTo>
                  <a:lnTo>
                    <a:pt x="1685" y="29"/>
                  </a:lnTo>
                  <a:lnTo>
                    <a:pt x="1749" y="35"/>
                  </a:lnTo>
                  <a:lnTo>
                    <a:pt x="1808" y="43"/>
                  </a:lnTo>
                  <a:lnTo>
                    <a:pt x="1861" y="51"/>
                  </a:lnTo>
                  <a:lnTo>
                    <a:pt x="1905" y="60"/>
                  </a:lnTo>
                  <a:lnTo>
                    <a:pt x="1943" y="69"/>
                  </a:lnTo>
                  <a:lnTo>
                    <a:pt x="1973" y="79"/>
                  </a:lnTo>
                  <a:lnTo>
                    <a:pt x="1996" y="89"/>
                  </a:lnTo>
                  <a:lnTo>
                    <a:pt x="2009" y="100"/>
                  </a:lnTo>
                  <a:lnTo>
                    <a:pt x="2014" y="110"/>
                  </a:lnTo>
                  <a:lnTo>
                    <a:pt x="2009" y="121"/>
                  </a:lnTo>
                  <a:lnTo>
                    <a:pt x="1996" y="131"/>
                  </a:lnTo>
                  <a:lnTo>
                    <a:pt x="1973" y="140"/>
                  </a:lnTo>
                  <a:lnTo>
                    <a:pt x="1943" y="151"/>
                  </a:lnTo>
                  <a:lnTo>
                    <a:pt x="1905" y="160"/>
                  </a:lnTo>
                  <a:lnTo>
                    <a:pt x="1861" y="168"/>
                  </a:lnTo>
                  <a:lnTo>
                    <a:pt x="1808" y="177"/>
                  </a:lnTo>
                  <a:lnTo>
                    <a:pt x="1749" y="185"/>
                  </a:lnTo>
                  <a:lnTo>
                    <a:pt x="1685" y="191"/>
                  </a:lnTo>
                  <a:lnTo>
                    <a:pt x="1616" y="198"/>
                  </a:lnTo>
                  <a:lnTo>
                    <a:pt x="1541" y="203"/>
                  </a:lnTo>
                  <a:lnTo>
                    <a:pt x="1461" y="208"/>
                  </a:lnTo>
                  <a:lnTo>
                    <a:pt x="1378" y="212"/>
                  </a:lnTo>
                  <a:lnTo>
                    <a:pt x="1290" y="216"/>
                  </a:lnTo>
                  <a:lnTo>
                    <a:pt x="1198" y="217"/>
                  </a:lnTo>
                  <a:lnTo>
                    <a:pt x="1104" y="220"/>
                  </a:lnTo>
                  <a:lnTo>
                    <a:pt x="1006" y="220"/>
                  </a:lnTo>
                  <a:lnTo>
                    <a:pt x="910" y="220"/>
                  </a:lnTo>
                  <a:lnTo>
                    <a:pt x="816" y="217"/>
                  </a:lnTo>
                  <a:lnTo>
                    <a:pt x="724" y="216"/>
                  </a:lnTo>
                  <a:lnTo>
                    <a:pt x="636" y="212"/>
                  </a:lnTo>
                  <a:lnTo>
                    <a:pt x="553" y="208"/>
                  </a:lnTo>
                  <a:lnTo>
                    <a:pt x="473" y="203"/>
                  </a:lnTo>
                  <a:lnTo>
                    <a:pt x="397" y="198"/>
                  </a:lnTo>
                  <a:lnTo>
                    <a:pt x="327" y="191"/>
                  </a:lnTo>
                  <a:lnTo>
                    <a:pt x="263" y="185"/>
                  </a:lnTo>
                  <a:lnTo>
                    <a:pt x="204" y="177"/>
                  </a:lnTo>
                  <a:lnTo>
                    <a:pt x="153" y="168"/>
                  </a:lnTo>
                  <a:lnTo>
                    <a:pt x="107" y="160"/>
                  </a:lnTo>
                  <a:lnTo>
                    <a:pt x="69" y="151"/>
                  </a:lnTo>
                  <a:lnTo>
                    <a:pt x="39" y="140"/>
                  </a:lnTo>
                  <a:lnTo>
                    <a:pt x="18" y="131"/>
                  </a:lnTo>
                  <a:lnTo>
                    <a:pt x="4" y="121"/>
                  </a:lnTo>
                  <a:lnTo>
                    <a:pt x="0" y="110"/>
                  </a:lnTo>
                  <a:lnTo>
                    <a:pt x="4" y="100"/>
                  </a:lnTo>
                  <a:lnTo>
                    <a:pt x="18" y="89"/>
                  </a:lnTo>
                  <a:lnTo>
                    <a:pt x="39" y="79"/>
                  </a:lnTo>
                  <a:lnTo>
                    <a:pt x="69" y="69"/>
                  </a:lnTo>
                  <a:lnTo>
                    <a:pt x="107" y="60"/>
                  </a:lnTo>
                  <a:lnTo>
                    <a:pt x="153" y="51"/>
                  </a:lnTo>
                  <a:lnTo>
                    <a:pt x="204" y="43"/>
                  </a:lnTo>
                  <a:lnTo>
                    <a:pt x="263" y="35"/>
                  </a:lnTo>
                  <a:lnTo>
                    <a:pt x="327" y="29"/>
                  </a:lnTo>
                  <a:lnTo>
                    <a:pt x="397" y="22"/>
                  </a:lnTo>
                  <a:lnTo>
                    <a:pt x="473" y="17"/>
                  </a:lnTo>
                  <a:lnTo>
                    <a:pt x="553" y="12"/>
                  </a:lnTo>
                  <a:lnTo>
                    <a:pt x="636" y="8"/>
                  </a:lnTo>
                  <a:lnTo>
                    <a:pt x="724" y="4"/>
                  </a:lnTo>
                  <a:lnTo>
                    <a:pt x="816" y="1"/>
                  </a:lnTo>
                  <a:lnTo>
                    <a:pt x="910" y="0"/>
                  </a:lnTo>
                  <a:lnTo>
                    <a:pt x="1006" y="0"/>
                  </a:lnTo>
                  <a:close/>
                </a:path>
              </a:pathLst>
            </a:custGeom>
            <a:solidFill>
              <a:srgbClr val="000000">
                <a:alpha val="1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4" name="Rectangle 62">
              <a:extLst>
                <a:ext uri="{FF2B5EF4-FFF2-40B4-BE49-F238E27FC236}">
                  <a16:creationId xmlns:a16="http://schemas.microsoft.com/office/drawing/2014/main" id="{CF31A678-3A46-4943-8AEB-3955E9B62B2E}"/>
                </a:ext>
              </a:extLst>
            </p:cNvPr>
            <p:cNvSpPr>
              <a:spLocks noChangeArrowheads="1"/>
            </p:cNvSpPr>
            <p:nvPr/>
          </p:nvSpPr>
          <p:spPr bwMode="auto">
            <a:xfrm>
              <a:off x="6003386" y="3566318"/>
              <a:ext cx="725612" cy="667585"/>
            </a:xfrm>
            <a:prstGeom prst="rect">
              <a:avLst/>
            </a:prstGeom>
            <a:solidFill>
              <a:srgbClr val="000000">
                <a:lumMod val="65000"/>
                <a:lumOff val="35000"/>
              </a:srgb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5" name="Rectangle 63">
              <a:extLst>
                <a:ext uri="{FF2B5EF4-FFF2-40B4-BE49-F238E27FC236}">
                  <a16:creationId xmlns:a16="http://schemas.microsoft.com/office/drawing/2014/main" id="{5B2A27BD-9331-442A-9D3E-93568B05035A}"/>
                </a:ext>
              </a:extLst>
            </p:cNvPr>
            <p:cNvSpPr>
              <a:spLocks noChangeArrowheads="1"/>
            </p:cNvSpPr>
            <p:nvPr/>
          </p:nvSpPr>
          <p:spPr bwMode="auto">
            <a:xfrm>
              <a:off x="6003386" y="3566318"/>
              <a:ext cx="368034" cy="667585"/>
            </a:xfrm>
            <a:prstGeom prst="rect">
              <a:avLst/>
            </a:prstGeom>
            <a:solidFill>
              <a:srgbClr val="000000"/>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6" name="Freeform 64">
              <a:extLst>
                <a:ext uri="{FF2B5EF4-FFF2-40B4-BE49-F238E27FC236}">
                  <a16:creationId xmlns:a16="http://schemas.microsoft.com/office/drawing/2014/main" id="{BE94EBCA-822A-402C-8B63-8B2D7F701DE2}"/>
                </a:ext>
              </a:extLst>
            </p:cNvPr>
            <p:cNvSpPr>
              <a:spLocks noEditPoints="1"/>
            </p:cNvSpPr>
            <p:nvPr/>
          </p:nvSpPr>
          <p:spPr bwMode="auto">
            <a:xfrm>
              <a:off x="5990840" y="4452423"/>
              <a:ext cx="747569" cy="1324713"/>
            </a:xfrm>
            <a:custGeom>
              <a:avLst/>
              <a:gdLst>
                <a:gd name="T0" fmla="*/ 673 w 1430"/>
                <a:gd name="T1" fmla="*/ 2024 h 2534"/>
                <a:gd name="T2" fmla="*/ 612 w 1430"/>
                <a:gd name="T3" fmla="*/ 2078 h 2534"/>
                <a:gd name="T4" fmla="*/ 597 w 1430"/>
                <a:gd name="T5" fmla="*/ 2162 h 2534"/>
                <a:gd name="T6" fmla="*/ 638 w 1430"/>
                <a:gd name="T7" fmla="*/ 2234 h 2534"/>
                <a:gd name="T8" fmla="*/ 710 w 1430"/>
                <a:gd name="T9" fmla="*/ 2264 h 2534"/>
                <a:gd name="T10" fmla="*/ 769 w 1430"/>
                <a:gd name="T11" fmla="*/ 2249 h 2534"/>
                <a:gd name="T12" fmla="*/ 824 w 1430"/>
                <a:gd name="T13" fmla="*/ 2189 h 2534"/>
                <a:gd name="T14" fmla="*/ 829 w 1430"/>
                <a:gd name="T15" fmla="*/ 2104 h 2534"/>
                <a:gd name="T16" fmla="*/ 782 w 1430"/>
                <a:gd name="T17" fmla="*/ 2037 h 2534"/>
                <a:gd name="T18" fmla="*/ 715 w 1430"/>
                <a:gd name="T19" fmla="*/ 2015 h 2534"/>
                <a:gd name="T20" fmla="*/ 1430 w 1430"/>
                <a:gd name="T21" fmla="*/ 87 h 2534"/>
                <a:gd name="T22" fmla="*/ 1425 w 1430"/>
                <a:gd name="T23" fmla="*/ 116 h 2534"/>
                <a:gd name="T24" fmla="*/ 1342 w 1430"/>
                <a:gd name="T25" fmla="*/ 167 h 2534"/>
                <a:gd name="T26" fmla="*/ 1224 w 1430"/>
                <a:gd name="T27" fmla="*/ 256 h 2534"/>
                <a:gd name="T28" fmla="*/ 1114 w 1430"/>
                <a:gd name="T29" fmla="*/ 370 h 2534"/>
                <a:gd name="T30" fmla="*/ 1017 w 1430"/>
                <a:gd name="T31" fmla="*/ 511 h 2534"/>
                <a:gd name="T32" fmla="*/ 943 w 1430"/>
                <a:gd name="T33" fmla="*/ 682 h 2534"/>
                <a:gd name="T34" fmla="*/ 900 w 1430"/>
                <a:gd name="T35" fmla="*/ 887 h 2534"/>
                <a:gd name="T36" fmla="*/ 896 w 1430"/>
                <a:gd name="T37" fmla="*/ 1124 h 2534"/>
                <a:gd name="T38" fmla="*/ 932 w 1430"/>
                <a:gd name="T39" fmla="*/ 1384 h 2534"/>
                <a:gd name="T40" fmla="*/ 964 w 1430"/>
                <a:gd name="T41" fmla="*/ 1628 h 2534"/>
                <a:gd name="T42" fmla="*/ 977 w 1430"/>
                <a:gd name="T43" fmla="*/ 1858 h 2534"/>
                <a:gd name="T44" fmla="*/ 972 w 1430"/>
                <a:gd name="T45" fmla="*/ 2067 h 2534"/>
                <a:gd name="T46" fmla="*/ 945 w 1430"/>
                <a:gd name="T47" fmla="*/ 2247 h 2534"/>
                <a:gd name="T48" fmla="*/ 897 w 1430"/>
                <a:gd name="T49" fmla="*/ 2390 h 2534"/>
                <a:gd name="T50" fmla="*/ 822 w 1430"/>
                <a:gd name="T51" fmla="*/ 2488 h 2534"/>
                <a:gd name="T52" fmla="*/ 723 w 1430"/>
                <a:gd name="T53" fmla="*/ 2534 h 2534"/>
                <a:gd name="T54" fmla="*/ 670 w 1430"/>
                <a:gd name="T55" fmla="*/ 2524 h 2534"/>
                <a:gd name="T56" fmla="*/ 580 w 1430"/>
                <a:gd name="T57" fmla="*/ 2460 h 2534"/>
                <a:gd name="T58" fmla="*/ 515 w 1430"/>
                <a:gd name="T59" fmla="*/ 2346 h 2534"/>
                <a:gd name="T60" fmla="*/ 473 w 1430"/>
                <a:gd name="T61" fmla="*/ 2191 h 2534"/>
                <a:gd name="T62" fmla="*/ 454 w 1430"/>
                <a:gd name="T63" fmla="*/ 2001 h 2534"/>
                <a:gd name="T64" fmla="*/ 456 w 1430"/>
                <a:gd name="T65" fmla="*/ 1783 h 2534"/>
                <a:gd name="T66" fmla="*/ 475 w 1430"/>
                <a:gd name="T67" fmla="*/ 1548 h 2534"/>
                <a:gd name="T68" fmla="*/ 511 w 1430"/>
                <a:gd name="T69" fmla="*/ 1300 h 2534"/>
                <a:gd name="T70" fmla="*/ 538 w 1430"/>
                <a:gd name="T71" fmla="*/ 1040 h 2534"/>
                <a:gd name="T72" fmla="*/ 520 w 1430"/>
                <a:gd name="T73" fmla="*/ 815 h 2534"/>
                <a:gd name="T74" fmla="*/ 466 w 1430"/>
                <a:gd name="T75" fmla="*/ 622 h 2534"/>
                <a:gd name="T76" fmla="*/ 382 w 1430"/>
                <a:gd name="T77" fmla="*/ 461 h 2534"/>
                <a:gd name="T78" fmla="*/ 280 w 1430"/>
                <a:gd name="T79" fmla="*/ 329 h 2534"/>
                <a:gd name="T80" fmla="*/ 166 w 1430"/>
                <a:gd name="T81" fmla="*/ 223 h 2534"/>
                <a:gd name="T82" fmla="*/ 50 w 1430"/>
                <a:gd name="T83" fmla="*/ 143 h 2534"/>
                <a:gd name="T84" fmla="*/ 1 w 1430"/>
                <a:gd name="T85" fmla="*/ 108 h 2534"/>
                <a:gd name="T86" fmla="*/ 9 w 1430"/>
                <a:gd name="T87"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0" h="2534">
                  <a:moveTo>
                    <a:pt x="715" y="2015"/>
                  </a:moveTo>
                  <a:lnTo>
                    <a:pt x="699" y="2016"/>
                  </a:lnTo>
                  <a:lnTo>
                    <a:pt x="673" y="2024"/>
                  </a:lnTo>
                  <a:lnTo>
                    <a:pt x="648" y="2037"/>
                  </a:lnTo>
                  <a:lnTo>
                    <a:pt x="627" y="2056"/>
                  </a:lnTo>
                  <a:lnTo>
                    <a:pt x="612" y="2078"/>
                  </a:lnTo>
                  <a:lnTo>
                    <a:pt x="600" y="2104"/>
                  </a:lnTo>
                  <a:lnTo>
                    <a:pt x="596" y="2133"/>
                  </a:lnTo>
                  <a:lnTo>
                    <a:pt x="597" y="2162"/>
                  </a:lnTo>
                  <a:lnTo>
                    <a:pt x="605" y="2189"/>
                  </a:lnTo>
                  <a:lnTo>
                    <a:pt x="619" y="2214"/>
                  </a:lnTo>
                  <a:lnTo>
                    <a:pt x="638" y="2234"/>
                  </a:lnTo>
                  <a:lnTo>
                    <a:pt x="661" y="2249"/>
                  </a:lnTo>
                  <a:lnTo>
                    <a:pt x="687" y="2260"/>
                  </a:lnTo>
                  <a:lnTo>
                    <a:pt x="710" y="2264"/>
                  </a:lnTo>
                  <a:lnTo>
                    <a:pt x="720" y="2264"/>
                  </a:lnTo>
                  <a:lnTo>
                    <a:pt x="742" y="2260"/>
                  </a:lnTo>
                  <a:lnTo>
                    <a:pt x="769" y="2249"/>
                  </a:lnTo>
                  <a:lnTo>
                    <a:pt x="792" y="2234"/>
                  </a:lnTo>
                  <a:lnTo>
                    <a:pt x="811" y="2214"/>
                  </a:lnTo>
                  <a:lnTo>
                    <a:pt x="824" y="2189"/>
                  </a:lnTo>
                  <a:lnTo>
                    <a:pt x="833" y="2162"/>
                  </a:lnTo>
                  <a:lnTo>
                    <a:pt x="834" y="2133"/>
                  </a:lnTo>
                  <a:lnTo>
                    <a:pt x="829" y="2104"/>
                  </a:lnTo>
                  <a:lnTo>
                    <a:pt x="818" y="2078"/>
                  </a:lnTo>
                  <a:lnTo>
                    <a:pt x="803" y="2056"/>
                  </a:lnTo>
                  <a:lnTo>
                    <a:pt x="782" y="2037"/>
                  </a:lnTo>
                  <a:lnTo>
                    <a:pt x="757" y="2024"/>
                  </a:lnTo>
                  <a:lnTo>
                    <a:pt x="731" y="2016"/>
                  </a:lnTo>
                  <a:lnTo>
                    <a:pt x="715" y="2015"/>
                  </a:lnTo>
                  <a:close/>
                  <a:moveTo>
                    <a:pt x="9" y="0"/>
                  </a:moveTo>
                  <a:lnTo>
                    <a:pt x="1421" y="0"/>
                  </a:lnTo>
                  <a:lnTo>
                    <a:pt x="1430" y="87"/>
                  </a:lnTo>
                  <a:lnTo>
                    <a:pt x="1430" y="99"/>
                  </a:lnTo>
                  <a:lnTo>
                    <a:pt x="1429" y="108"/>
                  </a:lnTo>
                  <a:lnTo>
                    <a:pt x="1425" y="116"/>
                  </a:lnTo>
                  <a:lnTo>
                    <a:pt x="1419" y="121"/>
                  </a:lnTo>
                  <a:lnTo>
                    <a:pt x="1380" y="143"/>
                  </a:lnTo>
                  <a:lnTo>
                    <a:pt x="1342" y="167"/>
                  </a:lnTo>
                  <a:lnTo>
                    <a:pt x="1303" y="193"/>
                  </a:lnTo>
                  <a:lnTo>
                    <a:pt x="1264" y="223"/>
                  </a:lnTo>
                  <a:lnTo>
                    <a:pt x="1224" y="256"/>
                  </a:lnTo>
                  <a:lnTo>
                    <a:pt x="1186" y="290"/>
                  </a:lnTo>
                  <a:lnTo>
                    <a:pt x="1150" y="329"/>
                  </a:lnTo>
                  <a:lnTo>
                    <a:pt x="1114" y="370"/>
                  </a:lnTo>
                  <a:lnTo>
                    <a:pt x="1079" y="414"/>
                  </a:lnTo>
                  <a:lnTo>
                    <a:pt x="1048" y="461"/>
                  </a:lnTo>
                  <a:lnTo>
                    <a:pt x="1017" y="511"/>
                  </a:lnTo>
                  <a:lnTo>
                    <a:pt x="990" y="565"/>
                  </a:lnTo>
                  <a:lnTo>
                    <a:pt x="965" y="622"/>
                  </a:lnTo>
                  <a:lnTo>
                    <a:pt x="943" y="682"/>
                  </a:lnTo>
                  <a:lnTo>
                    <a:pt x="924" y="747"/>
                  </a:lnTo>
                  <a:lnTo>
                    <a:pt x="910" y="815"/>
                  </a:lnTo>
                  <a:lnTo>
                    <a:pt x="900" y="887"/>
                  </a:lnTo>
                  <a:lnTo>
                    <a:pt x="893" y="961"/>
                  </a:lnTo>
                  <a:lnTo>
                    <a:pt x="892" y="1040"/>
                  </a:lnTo>
                  <a:lnTo>
                    <a:pt x="896" y="1124"/>
                  </a:lnTo>
                  <a:lnTo>
                    <a:pt x="905" y="1210"/>
                  </a:lnTo>
                  <a:lnTo>
                    <a:pt x="919" y="1300"/>
                  </a:lnTo>
                  <a:lnTo>
                    <a:pt x="932" y="1384"/>
                  </a:lnTo>
                  <a:lnTo>
                    <a:pt x="944" y="1467"/>
                  </a:lnTo>
                  <a:lnTo>
                    <a:pt x="955" y="1548"/>
                  </a:lnTo>
                  <a:lnTo>
                    <a:pt x="964" y="1628"/>
                  </a:lnTo>
                  <a:lnTo>
                    <a:pt x="970" y="1706"/>
                  </a:lnTo>
                  <a:lnTo>
                    <a:pt x="974" y="1783"/>
                  </a:lnTo>
                  <a:lnTo>
                    <a:pt x="977" y="1858"/>
                  </a:lnTo>
                  <a:lnTo>
                    <a:pt x="978" y="1930"/>
                  </a:lnTo>
                  <a:lnTo>
                    <a:pt x="976" y="2001"/>
                  </a:lnTo>
                  <a:lnTo>
                    <a:pt x="972" y="2067"/>
                  </a:lnTo>
                  <a:lnTo>
                    <a:pt x="965" y="2130"/>
                  </a:lnTo>
                  <a:lnTo>
                    <a:pt x="957" y="2191"/>
                  </a:lnTo>
                  <a:lnTo>
                    <a:pt x="945" y="2247"/>
                  </a:lnTo>
                  <a:lnTo>
                    <a:pt x="932" y="2299"/>
                  </a:lnTo>
                  <a:lnTo>
                    <a:pt x="915" y="2346"/>
                  </a:lnTo>
                  <a:lnTo>
                    <a:pt x="897" y="2390"/>
                  </a:lnTo>
                  <a:lnTo>
                    <a:pt x="875" y="2427"/>
                  </a:lnTo>
                  <a:lnTo>
                    <a:pt x="850" y="2460"/>
                  </a:lnTo>
                  <a:lnTo>
                    <a:pt x="822" y="2488"/>
                  </a:lnTo>
                  <a:lnTo>
                    <a:pt x="792" y="2509"/>
                  </a:lnTo>
                  <a:lnTo>
                    <a:pt x="759" y="2524"/>
                  </a:lnTo>
                  <a:lnTo>
                    <a:pt x="723" y="2534"/>
                  </a:lnTo>
                  <a:lnTo>
                    <a:pt x="715" y="2532"/>
                  </a:lnTo>
                  <a:lnTo>
                    <a:pt x="707" y="2534"/>
                  </a:lnTo>
                  <a:lnTo>
                    <a:pt x="670" y="2524"/>
                  </a:lnTo>
                  <a:lnTo>
                    <a:pt x="638" y="2509"/>
                  </a:lnTo>
                  <a:lnTo>
                    <a:pt x="608" y="2488"/>
                  </a:lnTo>
                  <a:lnTo>
                    <a:pt x="580" y="2460"/>
                  </a:lnTo>
                  <a:lnTo>
                    <a:pt x="555" y="2427"/>
                  </a:lnTo>
                  <a:lnTo>
                    <a:pt x="533" y="2390"/>
                  </a:lnTo>
                  <a:lnTo>
                    <a:pt x="515" y="2346"/>
                  </a:lnTo>
                  <a:lnTo>
                    <a:pt x="498" y="2299"/>
                  </a:lnTo>
                  <a:lnTo>
                    <a:pt x="484" y="2247"/>
                  </a:lnTo>
                  <a:lnTo>
                    <a:pt x="473" y="2191"/>
                  </a:lnTo>
                  <a:lnTo>
                    <a:pt x="465" y="2130"/>
                  </a:lnTo>
                  <a:lnTo>
                    <a:pt x="458" y="2067"/>
                  </a:lnTo>
                  <a:lnTo>
                    <a:pt x="454" y="2001"/>
                  </a:lnTo>
                  <a:lnTo>
                    <a:pt x="452" y="1930"/>
                  </a:lnTo>
                  <a:lnTo>
                    <a:pt x="453" y="1858"/>
                  </a:lnTo>
                  <a:lnTo>
                    <a:pt x="456" y="1783"/>
                  </a:lnTo>
                  <a:lnTo>
                    <a:pt x="460" y="1706"/>
                  </a:lnTo>
                  <a:lnTo>
                    <a:pt x="466" y="1628"/>
                  </a:lnTo>
                  <a:lnTo>
                    <a:pt x="475" y="1548"/>
                  </a:lnTo>
                  <a:lnTo>
                    <a:pt x="486" y="1467"/>
                  </a:lnTo>
                  <a:lnTo>
                    <a:pt x="498" y="1384"/>
                  </a:lnTo>
                  <a:lnTo>
                    <a:pt x="511" y="1300"/>
                  </a:lnTo>
                  <a:lnTo>
                    <a:pt x="525" y="1210"/>
                  </a:lnTo>
                  <a:lnTo>
                    <a:pt x="534" y="1124"/>
                  </a:lnTo>
                  <a:lnTo>
                    <a:pt x="538" y="1040"/>
                  </a:lnTo>
                  <a:lnTo>
                    <a:pt x="537" y="961"/>
                  </a:lnTo>
                  <a:lnTo>
                    <a:pt x="530" y="887"/>
                  </a:lnTo>
                  <a:lnTo>
                    <a:pt x="520" y="815"/>
                  </a:lnTo>
                  <a:lnTo>
                    <a:pt x="505" y="747"/>
                  </a:lnTo>
                  <a:lnTo>
                    <a:pt x="487" y="682"/>
                  </a:lnTo>
                  <a:lnTo>
                    <a:pt x="466" y="622"/>
                  </a:lnTo>
                  <a:lnTo>
                    <a:pt x="441" y="565"/>
                  </a:lnTo>
                  <a:lnTo>
                    <a:pt x="412" y="511"/>
                  </a:lnTo>
                  <a:lnTo>
                    <a:pt x="382" y="461"/>
                  </a:lnTo>
                  <a:lnTo>
                    <a:pt x="351" y="414"/>
                  </a:lnTo>
                  <a:lnTo>
                    <a:pt x="316" y="370"/>
                  </a:lnTo>
                  <a:lnTo>
                    <a:pt x="280" y="329"/>
                  </a:lnTo>
                  <a:lnTo>
                    <a:pt x="244" y="290"/>
                  </a:lnTo>
                  <a:lnTo>
                    <a:pt x="206" y="256"/>
                  </a:lnTo>
                  <a:lnTo>
                    <a:pt x="166" y="223"/>
                  </a:lnTo>
                  <a:lnTo>
                    <a:pt x="127" y="193"/>
                  </a:lnTo>
                  <a:lnTo>
                    <a:pt x="88" y="167"/>
                  </a:lnTo>
                  <a:lnTo>
                    <a:pt x="50" y="143"/>
                  </a:lnTo>
                  <a:lnTo>
                    <a:pt x="10" y="121"/>
                  </a:lnTo>
                  <a:lnTo>
                    <a:pt x="5" y="116"/>
                  </a:lnTo>
                  <a:lnTo>
                    <a:pt x="1" y="108"/>
                  </a:lnTo>
                  <a:lnTo>
                    <a:pt x="0" y="99"/>
                  </a:lnTo>
                  <a:lnTo>
                    <a:pt x="0" y="87"/>
                  </a:lnTo>
                  <a:lnTo>
                    <a:pt x="9" y="0"/>
                  </a:lnTo>
                  <a:close/>
                </a:path>
              </a:pathLst>
            </a:custGeom>
            <a:solidFill>
              <a:srgbClr val="FDB62D">
                <a:lumMod val="7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7" name="Freeform 65">
              <a:extLst>
                <a:ext uri="{FF2B5EF4-FFF2-40B4-BE49-F238E27FC236}">
                  <a16:creationId xmlns:a16="http://schemas.microsoft.com/office/drawing/2014/main" id="{5AA0789F-2A0A-4B99-BD6F-065F1C3AD857}"/>
                </a:ext>
              </a:extLst>
            </p:cNvPr>
            <p:cNvSpPr>
              <a:spLocks/>
            </p:cNvSpPr>
            <p:nvPr/>
          </p:nvSpPr>
          <p:spPr bwMode="auto">
            <a:xfrm>
              <a:off x="5991363" y="4449285"/>
              <a:ext cx="378489" cy="1327850"/>
            </a:xfrm>
            <a:custGeom>
              <a:avLst/>
              <a:gdLst>
                <a:gd name="T0" fmla="*/ 724 w 724"/>
                <a:gd name="T1" fmla="*/ 0 h 2540"/>
                <a:gd name="T2" fmla="*/ 715 w 724"/>
                <a:gd name="T3" fmla="*/ 2021 h 2540"/>
                <a:gd name="T4" fmla="*/ 673 w 724"/>
                <a:gd name="T5" fmla="*/ 2030 h 2540"/>
                <a:gd name="T6" fmla="*/ 629 w 724"/>
                <a:gd name="T7" fmla="*/ 2062 h 2540"/>
                <a:gd name="T8" fmla="*/ 601 w 724"/>
                <a:gd name="T9" fmla="*/ 2110 h 2540"/>
                <a:gd name="T10" fmla="*/ 599 w 724"/>
                <a:gd name="T11" fmla="*/ 2168 h 2540"/>
                <a:gd name="T12" fmla="*/ 620 w 724"/>
                <a:gd name="T13" fmla="*/ 2220 h 2540"/>
                <a:gd name="T14" fmla="*/ 662 w 724"/>
                <a:gd name="T15" fmla="*/ 2255 h 2540"/>
                <a:gd name="T16" fmla="*/ 710 w 724"/>
                <a:gd name="T17" fmla="*/ 2270 h 2540"/>
                <a:gd name="T18" fmla="*/ 724 w 724"/>
                <a:gd name="T19" fmla="*/ 2269 h 2540"/>
                <a:gd name="T20" fmla="*/ 723 w 724"/>
                <a:gd name="T21" fmla="*/ 2540 h 2540"/>
                <a:gd name="T22" fmla="*/ 709 w 724"/>
                <a:gd name="T23" fmla="*/ 2540 h 2540"/>
                <a:gd name="T24" fmla="*/ 638 w 724"/>
                <a:gd name="T25" fmla="*/ 2515 h 2540"/>
                <a:gd name="T26" fmla="*/ 580 w 724"/>
                <a:gd name="T27" fmla="*/ 2466 h 2540"/>
                <a:gd name="T28" fmla="*/ 535 w 724"/>
                <a:gd name="T29" fmla="*/ 2396 h 2540"/>
                <a:gd name="T30" fmla="*/ 499 w 724"/>
                <a:gd name="T31" fmla="*/ 2305 h 2540"/>
                <a:gd name="T32" fmla="*/ 474 w 724"/>
                <a:gd name="T33" fmla="*/ 2197 h 2540"/>
                <a:gd name="T34" fmla="*/ 459 w 724"/>
                <a:gd name="T35" fmla="*/ 2073 h 2540"/>
                <a:gd name="T36" fmla="*/ 453 w 724"/>
                <a:gd name="T37" fmla="*/ 1936 h 2540"/>
                <a:gd name="T38" fmla="*/ 456 w 724"/>
                <a:gd name="T39" fmla="*/ 1789 h 2540"/>
                <a:gd name="T40" fmla="*/ 468 w 724"/>
                <a:gd name="T41" fmla="*/ 1634 h 2540"/>
                <a:gd name="T42" fmla="*/ 486 w 724"/>
                <a:gd name="T43" fmla="*/ 1473 h 2540"/>
                <a:gd name="T44" fmla="*/ 512 w 724"/>
                <a:gd name="T45" fmla="*/ 1306 h 2540"/>
                <a:gd name="T46" fmla="*/ 536 w 724"/>
                <a:gd name="T47" fmla="*/ 1130 h 2540"/>
                <a:gd name="T48" fmla="*/ 537 w 724"/>
                <a:gd name="T49" fmla="*/ 967 h 2540"/>
                <a:gd name="T50" fmla="*/ 521 w 724"/>
                <a:gd name="T51" fmla="*/ 821 h 2540"/>
                <a:gd name="T52" fmla="*/ 489 w 724"/>
                <a:gd name="T53" fmla="*/ 688 h 2540"/>
                <a:gd name="T54" fmla="*/ 442 w 724"/>
                <a:gd name="T55" fmla="*/ 571 h 2540"/>
                <a:gd name="T56" fmla="*/ 384 w 724"/>
                <a:gd name="T57" fmla="*/ 467 h 2540"/>
                <a:gd name="T58" fmla="*/ 317 w 724"/>
                <a:gd name="T59" fmla="*/ 376 h 2540"/>
                <a:gd name="T60" fmla="*/ 244 w 724"/>
                <a:gd name="T61" fmla="*/ 296 h 2540"/>
                <a:gd name="T62" fmla="*/ 167 w 724"/>
                <a:gd name="T63" fmla="*/ 229 h 2540"/>
                <a:gd name="T64" fmla="*/ 89 w 724"/>
                <a:gd name="T65" fmla="*/ 173 h 2540"/>
                <a:gd name="T66" fmla="*/ 12 w 724"/>
                <a:gd name="T67" fmla="*/ 127 h 2540"/>
                <a:gd name="T68" fmla="*/ 3 w 724"/>
                <a:gd name="T69" fmla="*/ 114 h 2540"/>
                <a:gd name="T70" fmla="*/ 0 w 724"/>
                <a:gd name="T71" fmla="*/ 93 h 2540"/>
                <a:gd name="T72" fmla="*/ 13 w 724"/>
                <a:gd name="T73" fmla="*/ 6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4" h="2540">
                  <a:moveTo>
                    <a:pt x="13" y="0"/>
                  </a:moveTo>
                  <a:lnTo>
                    <a:pt x="724" y="0"/>
                  </a:lnTo>
                  <a:lnTo>
                    <a:pt x="724" y="2022"/>
                  </a:lnTo>
                  <a:lnTo>
                    <a:pt x="715" y="2021"/>
                  </a:lnTo>
                  <a:lnTo>
                    <a:pt x="701" y="2022"/>
                  </a:lnTo>
                  <a:lnTo>
                    <a:pt x="673" y="2030"/>
                  </a:lnTo>
                  <a:lnTo>
                    <a:pt x="648" y="2043"/>
                  </a:lnTo>
                  <a:lnTo>
                    <a:pt x="629" y="2062"/>
                  </a:lnTo>
                  <a:lnTo>
                    <a:pt x="612" y="2084"/>
                  </a:lnTo>
                  <a:lnTo>
                    <a:pt x="601" y="2110"/>
                  </a:lnTo>
                  <a:lnTo>
                    <a:pt x="596" y="2139"/>
                  </a:lnTo>
                  <a:lnTo>
                    <a:pt x="599" y="2168"/>
                  </a:lnTo>
                  <a:lnTo>
                    <a:pt x="607" y="2195"/>
                  </a:lnTo>
                  <a:lnTo>
                    <a:pt x="620" y="2220"/>
                  </a:lnTo>
                  <a:lnTo>
                    <a:pt x="639" y="2240"/>
                  </a:lnTo>
                  <a:lnTo>
                    <a:pt x="662" y="2255"/>
                  </a:lnTo>
                  <a:lnTo>
                    <a:pt x="688" y="2266"/>
                  </a:lnTo>
                  <a:lnTo>
                    <a:pt x="710" y="2270"/>
                  </a:lnTo>
                  <a:lnTo>
                    <a:pt x="720" y="2270"/>
                  </a:lnTo>
                  <a:lnTo>
                    <a:pt x="724" y="2269"/>
                  </a:lnTo>
                  <a:lnTo>
                    <a:pt x="724" y="2540"/>
                  </a:lnTo>
                  <a:lnTo>
                    <a:pt x="723" y="2540"/>
                  </a:lnTo>
                  <a:lnTo>
                    <a:pt x="715" y="2538"/>
                  </a:lnTo>
                  <a:lnTo>
                    <a:pt x="709" y="2540"/>
                  </a:lnTo>
                  <a:lnTo>
                    <a:pt x="672" y="2530"/>
                  </a:lnTo>
                  <a:lnTo>
                    <a:pt x="638" y="2515"/>
                  </a:lnTo>
                  <a:lnTo>
                    <a:pt x="608" y="2494"/>
                  </a:lnTo>
                  <a:lnTo>
                    <a:pt x="580" y="2466"/>
                  </a:lnTo>
                  <a:lnTo>
                    <a:pt x="556" y="2433"/>
                  </a:lnTo>
                  <a:lnTo>
                    <a:pt x="535" y="2396"/>
                  </a:lnTo>
                  <a:lnTo>
                    <a:pt x="515" y="2352"/>
                  </a:lnTo>
                  <a:lnTo>
                    <a:pt x="499" y="2305"/>
                  </a:lnTo>
                  <a:lnTo>
                    <a:pt x="485" y="2253"/>
                  </a:lnTo>
                  <a:lnTo>
                    <a:pt x="474" y="2197"/>
                  </a:lnTo>
                  <a:lnTo>
                    <a:pt x="465" y="2136"/>
                  </a:lnTo>
                  <a:lnTo>
                    <a:pt x="459" y="2073"/>
                  </a:lnTo>
                  <a:lnTo>
                    <a:pt x="455" y="2007"/>
                  </a:lnTo>
                  <a:lnTo>
                    <a:pt x="453" y="1936"/>
                  </a:lnTo>
                  <a:lnTo>
                    <a:pt x="453" y="1864"/>
                  </a:lnTo>
                  <a:lnTo>
                    <a:pt x="456" y="1789"/>
                  </a:lnTo>
                  <a:lnTo>
                    <a:pt x="461" y="1712"/>
                  </a:lnTo>
                  <a:lnTo>
                    <a:pt x="468" y="1634"/>
                  </a:lnTo>
                  <a:lnTo>
                    <a:pt x="476" y="1554"/>
                  </a:lnTo>
                  <a:lnTo>
                    <a:pt x="486" y="1473"/>
                  </a:lnTo>
                  <a:lnTo>
                    <a:pt x="498" y="1390"/>
                  </a:lnTo>
                  <a:lnTo>
                    <a:pt x="512" y="1306"/>
                  </a:lnTo>
                  <a:lnTo>
                    <a:pt x="527" y="1216"/>
                  </a:lnTo>
                  <a:lnTo>
                    <a:pt x="536" y="1130"/>
                  </a:lnTo>
                  <a:lnTo>
                    <a:pt x="538" y="1046"/>
                  </a:lnTo>
                  <a:lnTo>
                    <a:pt x="537" y="967"/>
                  </a:lnTo>
                  <a:lnTo>
                    <a:pt x="532" y="893"/>
                  </a:lnTo>
                  <a:lnTo>
                    <a:pt x="521" y="821"/>
                  </a:lnTo>
                  <a:lnTo>
                    <a:pt x="506" y="753"/>
                  </a:lnTo>
                  <a:lnTo>
                    <a:pt x="489" y="688"/>
                  </a:lnTo>
                  <a:lnTo>
                    <a:pt x="466" y="628"/>
                  </a:lnTo>
                  <a:lnTo>
                    <a:pt x="442" y="571"/>
                  </a:lnTo>
                  <a:lnTo>
                    <a:pt x="414" y="517"/>
                  </a:lnTo>
                  <a:lnTo>
                    <a:pt x="384" y="467"/>
                  </a:lnTo>
                  <a:lnTo>
                    <a:pt x="351" y="420"/>
                  </a:lnTo>
                  <a:lnTo>
                    <a:pt x="317" y="376"/>
                  </a:lnTo>
                  <a:lnTo>
                    <a:pt x="281" y="335"/>
                  </a:lnTo>
                  <a:lnTo>
                    <a:pt x="244" y="296"/>
                  </a:lnTo>
                  <a:lnTo>
                    <a:pt x="206" y="262"/>
                  </a:lnTo>
                  <a:lnTo>
                    <a:pt x="167" y="229"/>
                  </a:lnTo>
                  <a:lnTo>
                    <a:pt x="127" y="199"/>
                  </a:lnTo>
                  <a:lnTo>
                    <a:pt x="89" y="173"/>
                  </a:lnTo>
                  <a:lnTo>
                    <a:pt x="50" y="149"/>
                  </a:lnTo>
                  <a:lnTo>
                    <a:pt x="12" y="127"/>
                  </a:lnTo>
                  <a:lnTo>
                    <a:pt x="6" y="122"/>
                  </a:lnTo>
                  <a:lnTo>
                    <a:pt x="3" y="114"/>
                  </a:lnTo>
                  <a:lnTo>
                    <a:pt x="0" y="105"/>
                  </a:lnTo>
                  <a:lnTo>
                    <a:pt x="0" y="93"/>
                  </a:lnTo>
                  <a:lnTo>
                    <a:pt x="9" y="6"/>
                  </a:lnTo>
                  <a:lnTo>
                    <a:pt x="13" y="6"/>
                  </a:lnTo>
                  <a:lnTo>
                    <a:pt x="13" y="0"/>
                  </a:lnTo>
                  <a:close/>
                </a:path>
              </a:pathLst>
            </a:custGeom>
            <a:solidFill>
              <a:srgbClr val="FDB62D"/>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8" name="Freeform 148">
              <a:extLst>
                <a:ext uri="{FF2B5EF4-FFF2-40B4-BE49-F238E27FC236}">
                  <a16:creationId xmlns:a16="http://schemas.microsoft.com/office/drawing/2014/main" id="{BDE8B194-980F-40BB-B9E4-D07039E68E68}"/>
                </a:ext>
              </a:extLst>
            </p:cNvPr>
            <p:cNvSpPr>
              <a:spLocks noEditPoints="1"/>
            </p:cNvSpPr>
            <p:nvPr/>
          </p:nvSpPr>
          <p:spPr bwMode="auto">
            <a:xfrm>
              <a:off x="6225043" y="5432627"/>
              <a:ext cx="276548" cy="342419"/>
            </a:xfrm>
            <a:custGeom>
              <a:avLst/>
              <a:gdLst>
                <a:gd name="T0" fmla="*/ 238 w 529"/>
                <a:gd name="T1" fmla="*/ 149 h 655"/>
                <a:gd name="T2" fmla="*/ 192 w 529"/>
                <a:gd name="T3" fmla="*/ 175 h 655"/>
                <a:gd name="T4" fmla="*/ 161 w 529"/>
                <a:gd name="T5" fmla="*/ 219 h 655"/>
                <a:gd name="T6" fmla="*/ 152 w 529"/>
                <a:gd name="T7" fmla="*/ 272 h 655"/>
                <a:gd name="T8" fmla="*/ 166 w 529"/>
                <a:gd name="T9" fmla="*/ 326 h 655"/>
                <a:gd name="T10" fmla="*/ 201 w 529"/>
                <a:gd name="T11" fmla="*/ 367 h 655"/>
                <a:gd name="T12" fmla="*/ 250 w 529"/>
                <a:gd name="T13" fmla="*/ 388 h 655"/>
                <a:gd name="T14" fmla="*/ 304 w 529"/>
                <a:gd name="T15" fmla="*/ 385 h 655"/>
                <a:gd name="T16" fmla="*/ 351 w 529"/>
                <a:gd name="T17" fmla="*/ 359 h 655"/>
                <a:gd name="T18" fmla="*/ 381 w 529"/>
                <a:gd name="T19" fmla="*/ 316 h 655"/>
                <a:gd name="T20" fmla="*/ 390 w 529"/>
                <a:gd name="T21" fmla="*/ 261 h 655"/>
                <a:gd name="T22" fmla="*/ 376 w 529"/>
                <a:gd name="T23" fmla="*/ 207 h 655"/>
                <a:gd name="T24" fmla="*/ 340 w 529"/>
                <a:gd name="T25" fmla="*/ 168 h 655"/>
                <a:gd name="T26" fmla="*/ 293 w 529"/>
                <a:gd name="T27" fmla="*/ 147 h 655"/>
                <a:gd name="T28" fmla="*/ 9 w 529"/>
                <a:gd name="T29" fmla="*/ 0 h 655"/>
                <a:gd name="T30" fmla="*/ 135 w 529"/>
                <a:gd name="T31" fmla="*/ 45 h 655"/>
                <a:gd name="T32" fmla="*/ 259 w 529"/>
                <a:gd name="T33" fmla="*/ 62 h 655"/>
                <a:gd name="T34" fmla="*/ 382 w 529"/>
                <a:gd name="T35" fmla="*/ 55 h 655"/>
                <a:gd name="T36" fmla="*/ 504 w 529"/>
                <a:gd name="T37" fmla="*/ 31 h 655"/>
                <a:gd name="T38" fmla="*/ 529 w 529"/>
                <a:gd name="T39" fmla="*/ 79 h 655"/>
                <a:gd name="T40" fmla="*/ 522 w 529"/>
                <a:gd name="T41" fmla="*/ 209 h 655"/>
                <a:gd name="T42" fmla="*/ 507 w 529"/>
                <a:gd name="T43" fmla="*/ 327 h 655"/>
                <a:gd name="T44" fmla="*/ 483 w 529"/>
                <a:gd name="T45" fmla="*/ 431 h 655"/>
                <a:gd name="T46" fmla="*/ 449 w 529"/>
                <a:gd name="T47" fmla="*/ 517 h 655"/>
                <a:gd name="T48" fmla="*/ 404 w 529"/>
                <a:gd name="T49" fmla="*/ 585 h 655"/>
                <a:gd name="T50" fmla="*/ 348 w 529"/>
                <a:gd name="T51" fmla="*/ 631 h 655"/>
                <a:gd name="T52" fmla="*/ 281 w 529"/>
                <a:gd name="T53" fmla="*/ 655 h 655"/>
                <a:gd name="T54" fmla="*/ 212 w 529"/>
                <a:gd name="T55" fmla="*/ 644 h 655"/>
                <a:gd name="T56" fmla="*/ 153 w 529"/>
                <a:gd name="T57" fmla="*/ 613 h 655"/>
                <a:gd name="T58" fmla="*/ 105 w 529"/>
                <a:gd name="T59" fmla="*/ 560 h 655"/>
                <a:gd name="T60" fmla="*/ 67 w 529"/>
                <a:gd name="T61" fmla="*/ 490 h 655"/>
                <a:gd name="T62" fmla="*/ 38 w 529"/>
                <a:gd name="T63" fmla="*/ 405 h 655"/>
                <a:gd name="T64" fmla="*/ 17 w 529"/>
                <a:gd name="T65" fmla="*/ 306 h 655"/>
                <a:gd name="T66" fmla="*/ 5 w 529"/>
                <a:gd name="T67" fmla="*/ 199 h 655"/>
                <a:gd name="T68" fmla="*/ 0 w 529"/>
                <a:gd name="T69" fmla="*/ 84 h 655"/>
                <a:gd name="T70" fmla="*/ 1 w 529"/>
                <a:gd name="T71" fmla="*/ 4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655">
                  <a:moveTo>
                    <a:pt x="264" y="144"/>
                  </a:move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304" y="385"/>
                  </a:lnTo>
                  <a:lnTo>
                    <a:pt x="328" y="374"/>
                  </a:lnTo>
                  <a:lnTo>
                    <a:pt x="351" y="359"/>
                  </a:lnTo>
                  <a:lnTo>
                    <a:pt x="368" y="338"/>
                  </a:lnTo>
                  <a:lnTo>
                    <a:pt x="381" y="316"/>
                  </a:lnTo>
                  <a:lnTo>
                    <a:pt x="389" y="289"/>
                  </a:lnTo>
                  <a:lnTo>
                    <a:pt x="390" y="261"/>
                  </a:lnTo>
                  <a:lnTo>
                    <a:pt x="386" y="233"/>
                  </a:lnTo>
                  <a:lnTo>
                    <a:pt x="376" y="207"/>
                  </a:lnTo>
                  <a:lnTo>
                    <a:pt x="360" y="186"/>
                  </a:lnTo>
                  <a:lnTo>
                    <a:pt x="340" y="168"/>
                  </a:lnTo>
                  <a:lnTo>
                    <a:pt x="318" y="155"/>
                  </a:lnTo>
                  <a:lnTo>
                    <a:pt x="293" y="147"/>
                  </a:lnTo>
                  <a:lnTo>
                    <a:pt x="264" y="144"/>
                  </a:lnTo>
                  <a:close/>
                  <a:moveTo>
                    <a:pt x="9" y="0"/>
                  </a:moveTo>
                  <a:lnTo>
                    <a:pt x="72" y="26"/>
                  </a:lnTo>
                  <a:lnTo>
                    <a:pt x="135" y="45"/>
                  </a:lnTo>
                  <a:lnTo>
                    <a:pt x="196" y="56"/>
                  </a:lnTo>
                  <a:lnTo>
                    <a:pt x="259" y="62"/>
                  </a:lnTo>
                  <a:lnTo>
                    <a:pt x="321" y="60"/>
                  </a:lnTo>
                  <a:lnTo>
                    <a:pt x="382" y="55"/>
                  </a:lnTo>
                  <a:lnTo>
                    <a:pt x="442" y="46"/>
                  </a:lnTo>
                  <a:lnTo>
                    <a:pt x="504" y="31"/>
                  </a:lnTo>
                  <a:lnTo>
                    <a:pt x="529" y="24"/>
                  </a:lnTo>
                  <a:lnTo>
                    <a:pt x="529" y="79"/>
                  </a:lnTo>
                  <a:lnTo>
                    <a:pt x="526" y="145"/>
                  </a:lnTo>
                  <a:lnTo>
                    <a:pt x="522" y="209"/>
                  </a:lnTo>
                  <a:lnTo>
                    <a:pt x="516" y="270"/>
                  </a:lnTo>
                  <a:lnTo>
                    <a:pt x="507" y="327"/>
                  </a:lnTo>
                  <a:lnTo>
                    <a:pt x="496" y="381"/>
                  </a:lnTo>
                  <a:lnTo>
                    <a:pt x="483" y="431"/>
                  </a:lnTo>
                  <a:lnTo>
                    <a:pt x="467" y="477"/>
                  </a:lnTo>
                  <a:lnTo>
                    <a:pt x="449" y="517"/>
                  </a:lnTo>
                  <a:lnTo>
                    <a:pt x="428" y="554"/>
                  </a:lnTo>
                  <a:lnTo>
                    <a:pt x="404" y="585"/>
                  </a:lnTo>
                  <a:lnTo>
                    <a:pt x="377" y="610"/>
                  </a:lnTo>
                  <a:lnTo>
                    <a:pt x="348" y="631"/>
                  </a:lnTo>
                  <a:lnTo>
                    <a:pt x="317" y="645"/>
                  </a:lnTo>
                  <a:lnTo>
                    <a:pt x="281" y="655"/>
                  </a:lnTo>
                  <a:lnTo>
                    <a:pt x="245" y="652"/>
                  </a:lnTo>
                  <a:lnTo>
                    <a:pt x="212" y="644"/>
                  </a:lnTo>
                  <a:lnTo>
                    <a:pt x="181" y="631"/>
                  </a:lnTo>
                  <a:lnTo>
                    <a:pt x="153" y="613"/>
                  </a:lnTo>
                  <a:lnTo>
                    <a:pt x="127" y="588"/>
                  </a:lnTo>
                  <a:lnTo>
                    <a:pt x="105" y="560"/>
                  </a:lnTo>
                  <a:lnTo>
                    <a:pt x="84" y="526"/>
                  </a:lnTo>
                  <a:lnTo>
                    <a:pt x="67" y="490"/>
                  </a:lnTo>
                  <a:lnTo>
                    <a:pt x="51" y="449"/>
                  </a:lnTo>
                  <a:lnTo>
                    <a:pt x="38" y="405"/>
                  </a:lnTo>
                  <a:lnTo>
                    <a:pt x="26" y="356"/>
                  </a:lnTo>
                  <a:lnTo>
                    <a:pt x="17" y="306"/>
                  </a:lnTo>
                  <a:lnTo>
                    <a:pt x="10" y="254"/>
                  </a:lnTo>
                  <a:lnTo>
                    <a:pt x="5" y="199"/>
                  </a:lnTo>
                  <a:lnTo>
                    <a:pt x="1" y="143"/>
                  </a:lnTo>
                  <a:lnTo>
                    <a:pt x="0" y="84"/>
                  </a:lnTo>
                  <a:lnTo>
                    <a:pt x="0" y="25"/>
                  </a:lnTo>
                  <a:lnTo>
                    <a:pt x="1" y="4"/>
                  </a:lnTo>
                  <a:lnTo>
                    <a:pt x="9" y="0"/>
                  </a:lnTo>
                  <a:close/>
                </a:path>
              </a:pathLst>
            </a:custGeom>
            <a:solidFill>
              <a:sysClr val="window" lastClr="FFFFFF">
                <a:lumMod val="75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29" name="Freeform 149">
              <a:extLst>
                <a:ext uri="{FF2B5EF4-FFF2-40B4-BE49-F238E27FC236}">
                  <a16:creationId xmlns:a16="http://schemas.microsoft.com/office/drawing/2014/main" id="{138E988F-7FB0-4FF4-AA1C-7305D368D686}"/>
                </a:ext>
              </a:extLst>
            </p:cNvPr>
            <p:cNvSpPr>
              <a:spLocks/>
            </p:cNvSpPr>
            <p:nvPr/>
          </p:nvSpPr>
          <p:spPr bwMode="auto">
            <a:xfrm>
              <a:off x="6225043" y="5432627"/>
              <a:ext cx="146377" cy="342419"/>
            </a:xfrm>
            <a:custGeom>
              <a:avLst/>
              <a:gdLst>
                <a:gd name="T0" fmla="*/ 9 w 280"/>
                <a:gd name="T1" fmla="*/ 0 h 655"/>
                <a:gd name="T2" fmla="*/ 72 w 280"/>
                <a:gd name="T3" fmla="*/ 26 h 655"/>
                <a:gd name="T4" fmla="*/ 135 w 280"/>
                <a:gd name="T5" fmla="*/ 45 h 655"/>
                <a:gd name="T6" fmla="*/ 196 w 280"/>
                <a:gd name="T7" fmla="*/ 56 h 655"/>
                <a:gd name="T8" fmla="*/ 259 w 280"/>
                <a:gd name="T9" fmla="*/ 62 h 655"/>
                <a:gd name="T10" fmla="*/ 280 w 280"/>
                <a:gd name="T11" fmla="*/ 62 h 655"/>
                <a:gd name="T12" fmla="*/ 280 w 280"/>
                <a:gd name="T13" fmla="*/ 145 h 655"/>
                <a:gd name="T14" fmla="*/ 264 w 280"/>
                <a:gd name="T15" fmla="*/ 144 h 655"/>
                <a:gd name="T16" fmla="*/ 238 w 280"/>
                <a:gd name="T17" fmla="*/ 149 h 655"/>
                <a:gd name="T18" fmla="*/ 213 w 280"/>
                <a:gd name="T19" fmla="*/ 160 h 655"/>
                <a:gd name="T20" fmla="*/ 192 w 280"/>
                <a:gd name="T21" fmla="*/ 175 h 655"/>
                <a:gd name="T22" fmla="*/ 174 w 280"/>
                <a:gd name="T23" fmla="*/ 195 h 655"/>
                <a:gd name="T24" fmla="*/ 161 w 280"/>
                <a:gd name="T25" fmla="*/ 219 h 655"/>
                <a:gd name="T26" fmla="*/ 154 w 280"/>
                <a:gd name="T27" fmla="*/ 245 h 655"/>
                <a:gd name="T28" fmla="*/ 152 w 280"/>
                <a:gd name="T29" fmla="*/ 272 h 655"/>
                <a:gd name="T30" fmla="*/ 157 w 280"/>
                <a:gd name="T31" fmla="*/ 301 h 655"/>
                <a:gd name="T32" fmla="*/ 166 w 280"/>
                <a:gd name="T33" fmla="*/ 326 h 655"/>
                <a:gd name="T34" fmla="*/ 182 w 280"/>
                <a:gd name="T35" fmla="*/ 348 h 655"/>
                <a:gd name="T36" fmla="*/ 201 w 280"/>
                <a:gd name="T37" fmla="*/ 367 h 655"/>
                <a:gd name="T38" fmla="*/ 224 w 280"/>
                <a:gd name="T39" fmla="*/ 380 h 655"/>
                <a:gd name="T40" fmla="*/ 250 w 280"/>
                <a:gd name="T41" fmla="*/ 388 h 655"/>
                <a:gd name="T42" fmla="*/ 277 w 280"/>
                <a:gd name="T43" fmla="*/ 389 h 655"/>
                <a:gd name="T44" fmla="*/ 280 w 280"/>
                <a:gd name="T45" fmla="*/ 389 h 655"/>
                <a:gd name="T46" fmla="*/ 280 w 280"/>
                <a:gd name="T47" fmla="*/ 655 h 655"/>
                <a:gd name="T48" fmla="*/ 262 w 280"/>
                <a:gd name="T49" fmla="*/ 655 h 655"/>
                <a:gd name="T50" fmla="*/ 226 w 280"/>
                <a:gd name="T51" fmla="*/ 649 h 655"/>
                <a:gd name="T52" fmla="*/ 194 w 280"/>
                <a:gd name="T53" fmla="*/ 638 h 655"/>
                <a:gd name="T54" fmla="*/ 164 w 280"/>
                <a:gd name="T55" fmla="*/ 621 h 655"/>
                <a:gd name="T56" fmla="*/ 136 w 280"/>
                <a:gd name="T57" fmla="*/ 598 h 655"/>
                <a:gd name="T58" fmla="*/ 111 w 280"/>
                <a:gd name="T59" fmla="*/ 569 h 655"/>
                <a:gd name="T60" fmla="*/ 90 w 280"/>
                <a:gd name="T61" fmla="*/ 537 h 655"/>
                <a:gd name="T62" fmla="*/ 71 w 280"/>
                <a:gd name="T63" fmla="*/ 500 h 655"/>
                <a:gd name="T64" fmla="*/ 55 w 280"/>
                <a:gd name="T65" fmla="*/ 460 h 655"/>
                <a:gd name="T66" fmla="*/ 40 w 280"/>
                <a:gd name="T67" fmla="*/ 415 h 655"/>
                <a:gd name="T68" fmla="*/ 29 w 280"/>
                <a:gd name="T69" fmla="*/ 367 h 655"/>
                <a:gd name="T70" fmla="*/ 18 w 280"/>
                <a:gd name="T71" fmla="*/ 316 h 655"/>
                <a:gd name="T72" fmla="*/ 12 w 280"/>
                <a:gd name="T73" fmla="*/ 262 h 655"/>
                <a:gd name="T74" fmla="*/ 5 w 280"/>
                <a:gd name="T75" fmla="*/ 206 h 655"/>
                <a:gd name="T76" fmla="*/ 2 w 280"/>
                <a:gd name="T77" fmla="*/ 148 h 655"/>
                <a:gd name="T78" fmla="*/ 0 w 280"/>
                <a:gd name="T79" fmla="*/ 88 h 655"/>
                <a:gd name="T80" fmla="*/ 0 w 280"/>
                <a:gd name="T81" fmla="*/ 25 h 655"/>
                <a:gd name="T82" fmla="*/ 1 w 280"/>
                <a:gd name="T83" fmla="*/ 4 h 655"/>
                <a:gd name="T84" fmla="*/ 9 w 280"/>
                <a:gd name="T8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655">
                  <a:moveTo>
                    <a:pt x="9" y="0"/>
                  </a:moveTo>
                  <a:lnTo>
                    <a:pt x="72" y="26"/>
                  </a:lnTo>
                  <a:lnTo>
                    <a:pt x="135" y="45"/>
                  </a:lnTo>
                  <a:lnTo>
                    <a:pt x="196" y="56"/>
                  </a:lnTo>
                  <a:lnTo>
                    <a:pt x="259" y="62"/>
                  </a:lnTo>
                  <a:lnTo>
                    <a:pt x="280" y="62"/>
                  </a:lnTo>
                  <a:lnTo>
                    <a:pt x="280" y="145"/>
                  </a:lnTo>
                  <a:lnTo>
                    <a:pt x="264" y="144"/>
                  </a:ln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280" y="389"/>
                  </a:lnTo>
                  <a:lnTo>
                    <a:pt x="280" y="655"/>
                  </a:lnTo>
                  <a:lnTo>
                    <a:pt x="262" y="655"/>
                  </a:lnTo>
                  <a:lnTo>
                    <a:pt x="226" y="649"/>
                  </a:lnTo>
                  <a:lnTo>
                    <a:pt x="194" y="638"/>
                  </a:lnTo>
                  <a:lnTo>
                    <a:pt x="164" y="621"/>
                  </a:lnTo>
                  <a:lnTo>
                    <a:pt x="136" y="598"/>
                  </a:lnTo>
                  <a:lnTo>
                    <a:pt x="111" y="569"/>
                  </a:lnTo>
                  <a:lnTo>
                    <a:pt x="90" y="537"/>
                  </a:lnTo>
                  <a:lnTo>
                    <a:pt x="71" y="500"/>
                  </a:lnTo>
                  <a:lnTo>
                    <a:pt x="55" y="460"/>
                  </a:lnTo>
                  <a:lnTo>
                    <a:pt x="40" y="415"/>
                  </a:lnTo>
                  <a:lnTo>
                    <a:pt x="29" y="367"/>
                  </a:lnTo>
                  <a:lnTo>
                    <a:pt x="18" y="316"/>
                  </a:lnTo>
                  <a:lnTo>
                    <a:pt x="12" y="262"/>
                  </a:lnTo>
                  <a:lnTo>
                    <a:pt x="5" y="206"/>
                  </a:lnTo>
                  <a:lnTo>
                    <a:pt x="2" y="148"/>
                  </a:lnTo>
                  <a:lnTo>
                    <a:pt x="0" y="88"/>
                  </a:lnTo>
                  <a:lnTo>
                    <a:pt x="0" y="25"/>
                  </a:lnTo>
                  <a:lnTo>
                    <a:pt x="1" y="4"/>
                  </a:lnTo>
                  <a:lnTo>
                    <a:pt x="9" y="0"/>
                  </a:lnTo>
                  <a:close/>
                </a:path>
              </a:pathLst>
            </a:custGeom>
            <a:solidFill>
              <a:sysClr val="window" lastClr="FFFFFF">
                <a:lumMod val="50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0" name="Freeform 150">
              <a:extLst>
                <a:ext uri="{FF2B5EF4-FFF2-40B4-BE49-F238E27FC236}">
                  <a16:creationId xmlns:a16="http://schemas.microsoft.com/office/drawing/2014/main" id="{533DF344-2FB1-42E1-9B45-BC7786D0777F}"/>
                </a:ext>
              </a:extLst>
            </p:cNvPr>
            <p:cNvSpPr>
              <a:spLocks/>
            </p:cNvSpPr>
            <p:nvPr/>
          </p:nvSpPr>
          <p:spPr bwMode="auto">
            <a:xfrm>
              <a:off x="5992408" y="3533384"/>
              <a:ext cx="746523" cy="347123"/>
            </a:xfrm>
            <a:custGeom>
              <a:avLst/>
              <a:gdLst>
                <a:gd name="T0" fmla="*/ 1411 w 1428"/>
                <a:gd name="T1" fmla="*/ 12 h 664"/>
                <a:gd name="T2" fmla="*/ 1424 w 1428"/>
                <a:gd name="T3" fmla="*/ 525 h 664"/>
                <a:gd name="T4" fmla="*/ 1418 w 1428"/>
                <a:gd name="T5" fmla="*/ 591 h 664"/>
                <a:gd name="T6" fmla="*/ 1371 w 1428"/>
                <a:gd name="T7" fmla="*/ 646 h 664"/>
                <a:gd name="T8" fmla="*/ 1305 w 1428"/>
                <a:gd name="T9" fmla="*/ 664 h 664"/>
                <a:gd name="T10" fmla="*/ 1253 w 1428"/>
                <a:gd name="T11" fmla="*/ 630 h 664"/>
                <a:gd name="T12" fmla="*/ 1217 w 1428"/>
                <a:gd name="T13" fmla="*/ 574 h 664"/>
                <a:gd name="T14" fmla="*/ 1183 w 1428"/>
                <a:gd name="T15" fmla="*/ 525 h 664"/>
                <a:gd name="T16" fmla="*/ 1141 w 1428"/>
                <a:gd name="T17" fmla="*/ 523 h 664"/>
                <a:gd name="T18" fmla="*/ 1097 w 1428"/>
                <a:gd name="T19" fmla="*/ 540 h 664"/>
                <a:gd name="T20" fmla="*/ 1052 w 1428"/>
                <a:gd name="T21" fmla="*/ 541 h 664"/>
                <a:gd name="T22" fmla="*/ 1007 w 1428"/>
                <a:gd name="T23" fmla="*/ 507 h 664"/>
                <a:gd name="T24" fmla="*/ 954 w 1428"/>
                <a:gd name="T25" fmla="*/ 489 h 664"/>
                <a:gd name="T26" fmla="*/ 919 w 1428"/>
                <a:gd name="T27" fmla="*/ 507 h 664"/>
                <a:gd name="T28" fmla="*/ 885 w 1428"/>
                <a:gd name="T29" fmla="*/ 533 h 664"/>
                <a:gd name="T30" fmla="*/ 822 w 1428"/>
                <a:gd name="T31" fmla="*/ 534 h 664"/>
                <a:gd name="T32" fmla="*/ 767 w 1428"/>
                <a:gd name="T33" fmla="*/ 499 h 664"/>
                <a:gd name="T34" fmla="*/ 718 w 1428"/>
                <a:gd name="T35" fmla="*/ 461 h 664"/>
                <a:gd name="T36" fmla="*/ 678 w 1428"/>
                <a:gd name="T37" fmla="*/ 460 h 664"/>
                <a:gd name="T38" fmla="*/ 615 w 1428"/>
                <a:gd name="T39" fmla="*/ 525 h 664"/>
                <a:gd name="T40" fmla="*/ 550 w 1428"/>
                <a:gd name="T41" fmla="*/ 597 h 664"/>
                <a:gd name="T42" fmla="*/ 479 w 1428"/>
                <a:gd name="T43" fmla="*/ 635 h 664"/>
                <a:gd name="T44" fmla="*/ 416 w 1428"/>
                <a:gd name="T45" fmla="*/ 622 h 664"/>
                <a:gd name="T46" fmla="*/ 366 w 1428"/>
                <a:gd name="T47" fmla="*/ 580 h 664"/>
                <a:gd name="T48" fmla="*/ 322 w 1428"/>
                <a:gd name="T49" fmla="*/ 537 h 664"/>
                <a:gd name="T50" fmla="*/ 275 w 1428"/>
                <a:gd name="T51" fmla="*/ 519 h 664"/>
                <a:gd name="T52" fmla="*/ 218 w 1428"/>
                <a:gd name="T53" fmla="*/ 530 h 664"/>
                <a:gd name="T54" fmla="*/ 166 w 1428"/>
                <a:gd name="T55" fmla="*/ 525 h 664"/>
                <a:gd name="T56" fmla="*/ 111 w 1428"/>
                <a:gd name="T57" fmla="*/ 536 h 664"/>
                <a:gd name="T58" fmla="*/ 85 w 1428"/>
                <a:gd name="T59" fmla="*/ 559 h 664"/>
                <a:gd name="T60" fmla="*/ 53 w 1428"/>
                <a:gd name="T61" fmla="*/ 578 h 664"/>
                <a:gd name="T62" fmla="*/ 21 w 1428"/>
                <a:gd name="T63" fmla="*/ 568 h 664"/>
                <a:gd name="T64" fmla="*/ 5 w 1428"/>
                <a:gd name="T65" fmla="*/ 536 h 664"/>
                <a:gd name="T66" fmla="*/ 0 w 1428"/>
                <a:gd name="T67" fmla="*/ 46 h 664"/>
                <a:gd name="T68" fmla="*/ 24 w 1428"/>
                <a:gd name="T69" fmla="*/ 29 h 664"/>
                <a:gd name="T70" fmla="*/ 82 w 1428"/>
                <a:gd name="T71" fmla="*/ 16 h 664"/>
                <a:gd name="T72" fmla="*/ 163 w 1428"/>
                <a:gd name="T73" fmla="*/ 12 h 664"/>
                <a:gd name="T74" fmla="*/ 242 w 1428"/>
                <a:gd name="T75" fmla="*/ 13 h 664"/>
                <a:gd name="T76" fmla="*/ 292 w 1428"/>
                <a:gd name="T77" fmla="*/ 15 h 664"/>
                <a:gd name="T78" fmla="*/ 999 w 1428"/>
                <a:gd name="T79" fmla="*/ 23 h 664"/>
                <a:gd name="T80" fmla="*/ 1084 w 1428"/>
                <a:gd name="T81" fmla="*/ 16 h 664"/>
                <a:gd name="T82" fmla="*/ 1178 w 1428"/>
                <a:gd name="T83" fmla="*/ 9 h 664"/>
                <a:gd name="T84" fmla="*/ 1255 w 1428"/>
                <a:gd name="T85" fmla="*/ 17 h 664"/>
                <a:gd name="T86" fmla="*/ 1278 w 1428"/>
                <a:gd name="T87" fmla="*/ 23 h 664"/>
                <a:gd name="T88" fmla="*/ 1309 w 1428"/>
                <a:gd name="T89" fmla="*/ 30 h 664"/>
                <a:gd name="T90" fmla="*/ 1346 w 1428"/>
                <a:gd name="T91" fmla="*/ 15 h 664"/>
                <a:gd name="T92" fmla="*/ 1382 w 1428"/>
                <a:gd name="T9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8" h="664">
                  <a:moveTo>
                    <a:pt x="1393" y="0"/>
                  </a:moveTo>
                  <a:lnTo>
                    <a:pt x="1402" y="4"/>
                  </a:lnTo>
                  <a:lnTo>
                    <a:pt x="1411" y="12"/>
                  </a:lnTo>
                  <a:lnTo>
                    <a:pt x="1419" y="26"/>
                  </a:lnTo>
                  <a:lnTo>
                    <a:pt x="1424" y="46"/>
                  </a:lnTo>
                  <a:lnTo>
                    <a:pt x="1424" y="525"/>
                  </a:lnTo>
                  <a:lnTo>
                    <a:pt x="1428" y="546"/>
                  </a:lnTo>
                  <a:lnTo>
                    <a:pt x="1426" y="568"/>
                  </a:lnTo>
                  <a:lnTo>
                    <a:pt x="1418" y="591"/>
                  </a:lnTo>
                  <a:lnTo>
                    <a:pt x="1406" y="612"/>
                  </a:lnTo>
                  <a:lnTo>
                    <a:pt x="1390" y="630"/>
                  </a:lnTo>
                  <a:lnTo>
                    <a:pt x="1371" y="646"/>
                  </a:lnTo>
                  <a:lnTo>
                    <a:pt x="1350" y="657"/>
                  </a:lnTo>
                  <a:lnTo>
                    <a:pt x="1329" y="664"/>
                  </a:lnTo>
                  <a:lnTo>
                    <a:pt x="1305" y="664"/>
                  </a:lnTo>
                  <a:lnTo>
                    <a:pt x="1284" y="657"/>
                  </a:lnTo>
                  <a:lnTo>
                    <a:pt x="1267" y="646"/>
                  </a:lnTo>
                  <a:lnTo>
                    <a:pt x="1253" y="630"/>
                  </a:lnTo>
                  <a:lnTo>
                    <a:pt x="1240" y="612"/>
                  </a:lnTo>
                  <a:lnTo>
                    <a:pt x="1228" y="593"/>
                  </a:lnTo>
                  <a:lnTo>
                    <a:pt x="1217" y="574"/>
                  </a:lnTo>
                  <a:lnTo>
                    <a:pt x="1208" y="557"/>
                  </a:lnTo>
                  <a:lnTo>
                    <a:pt x="1196" y="537"/>
                  </a:lnTo>
                  <a:lnTo>
                    <a:pt x="1183" y="525"/>
                  </a:lnTo>
                  <a:lnTo>
                    <a:pt x="1170" y="520"/>
                  </a:lnTo>
                  <a:lnTo>
                    <a:pt x="1156" y="519"/>
                  </a:lnTo>
                  <a:lnTo>
                    <a:pt x="1141" y="523"/>
                  </a:lnTo>
                  <a:lnTo>
                    <a:pt x="1127" y="528"/>
                  </a:lnTo>
                  <a:lnTo>
                    <a:pt x="1113" y="533"/>
                  </a:lnTo>
                  <a:lnTo>
                    <a:pt x="1097" y="540"/>
                  </a:lnTo>
                  <a:lnTo>
                    <a:pt x="1083" y="544"/>
                  </a:lnTo>
                  <a:lnTo>
                    <a:pt x="1067" y="545"/>
                  </a:lnTo>
                  <a:lnTo>
                    <a:pt x="1052" y="541"/>
                  </a:lnTo>
                  <a:lnTo>
                    <a:pt x="1038" y="533"/>
                  </a:lnTo>
                  <a:lnTo>
                    <a:pt x="1022" y="520"/>
                  </a:lnTo>
                  <a:lnTo>
                    <a:pt x="1007" y="507"/>
                  </a:lnTo>
                  <a:lnTo>
                    <a:pt x="990" y="495"/>
                  </a:lnTo>
                  <a:lnTo>
                    <a:pt x="970" y="489"/>
                  </a:lnTo>
                  <a:lnTo>
                    <a:pt x="954" y="489"/>
                  </a:lnTo>
                  <a:lnTo>
                    <a:pt x="941" y="493"/>
                  </a:lnTo>
                  <a:lnTo>
                    <a:pt x="929" y="498"/>
                  </a:lnTo>
                  <a:lnTo>
                    <a:pt x="919" y="507"/>
                  </a:lnTo>
                  <a:lnTo>
                    <a:pt x="908" y="516"/>
                  </a:lnTo>
                  <a:lnTo>
                    <a:pt x="897" y="525"/>
                  </a:lnTo>
                  <a:lnTo>
                    <a:pt x="885" y="533"/>
                  </a:lnTo>
                  <a:lnTo>
                    <a:pt x="863" y="540"/>
                  </a:lnTo>
                  <a:lnTo>
                    <a:pt x="842" y="540"/>
                  </a:lnTo>
                  <a:lnTo>
                    <a:pt x="822" y="534"/>
                  </a:lnTo>
                  <a:lnTo>
                    <a:pt x="802" y="525"/>
                  </a:lnTo>
                  <a:lnTo>
                    <a:pt x="784" y="512"/>
                  </a:lnTo>
                  <a:lnTo>
                    <a:pt x="767" y="499"/>
                  </a:lnTo>
                  <a:lnTo>
                    <a:pt x="750" y="485"/>
                  </a:lnTo>
                  <a:lnTo>
                    <a:pt x="734" y="472"/>
                  </a:lnTo>
                  <a:lnTo>
                    <a:pt x="718" y="461"/>
                  </a:lnTo>
                  <a:lnTo>
                    <a:pt x="704" y="456"/>
                  </a:lnTo>
                  <a:lnTo>
                    <a:pt x="690" y="455"/>
                  </a:lnTo>
                  <a:lnTo>
                    <a:pt x="678" y="460"/>
                  </a:lnTo>
                  <a:lnTo>
                    <a:pt x="657" y="478"/>
                  </a:lnTo>
                  <a:lnTo>
                    <a:pt x="636" y="500"/>
                  </a:lnTo>
                  <a:lnTo>
                    <a:pt x="615" y="525"/>
                  </a:lnTo>
                  <a:lnTo>
                    <a:pt x="594" y="550"/>
                  </a:lnTo>
                  <a:lnTo>
                    <a:pt x="572" y="575"/>
                  </a:lnTo>
                  <a:lnTo>
                    <a:pt x="550" y="597"/>
                  </a:lnTo>
                  <a:lnTo>
                    <a:pt x="527" y="616"/>
                  </a:lnTo>
                  <a:lnTo>
                    <a:pt x="504" y="629"/>
                  </a:lnTo>
                  <a:lnTo>
                    <a:pt x="479" y="635"/>
                  </a:lnTo>
                  <a:lnTo>
                    <a:pt x="455" y="635"/>
                  </a:lnTo>
                  <a:lnTo>
                    <a:pt x="434" y="631"/>
                  </a:lnTo>
                  <a:lnTo>
                    <a:pt x="416" y="622"/>
                  </a:lnTo>
                  <a:lnTo>
                    <a:pt x="398" y="610"/>
                  </a:lnTo>
                  <a:lnTo>
                    <a:pt x="382" y="596"/>
                  </a:lnTo>
                  <a:lnTo>
                    <a:pt x="366" y="580"/>
                  </a:lnTo>
                  <a:lnTo>
                    <a:pt x="351" y="565"/>
                  </a:lnTo>
                  <a:lnTo>
                    <a:pt x="336" y="550"/>
                  </a:lnTo>
                  <a:lnTo>
                    <a:pt x="322" y="537"/>
                  </a:lnTo>
                  <a:lnTo>
                    <a:pt x="307" y="527"/>
                  </a:lnTo>
                  <a:lnTo>
                    <a:pt x="292" y="520"/>
                  </a:lnTo>
                  <a:lnTo>
                    <a:pt x="275" y="519"/>
                  </a:lnTo>
                  <a:lnTo>
                    <a:pt x="258" y="523"/>
                  </a:lnTo>
                  <a:lnTo>
                    <a:pt x="237" y="529"/>
                  </a:lnTo>
                  <a:lnTo>
                    <a:pt x="218" y="530"/>
                  </a:lnTo>
                  <a:lnTo>
                    <a:pt x="201" y="529"/>
                  </a:lnTo>
                  <a:lnTo>
                    <a:pt x="184" y="527"/>
                  </a:lnTo>
                  <a:lnTo>
                    <a:pt x="166" y="525"/>
                  </a:lnTo>
                  <a:lnTo>
                    <a:pt x="148" y="527"/>
                  </a:lnTo>
                  <a:lnTo>
                    <a:pt x="125" y="530"/>
                  </a:lnTo>
                  <a:lnTo>
                    <a:pt x="111" y="536"/>
                  </a:lnTo>
                  <a:lnTo>
                    <a:pt x="100" y="544"/>
                  </a:lnTo>
                  <a:lnTo>
                    <a:pt x="93" y="551"/>
                  </a:lnTo>
                  <a:lnTo>
                    <a:pt x="85" y="559"/>
                  </a:lnTo>
                  <a:lnTo>
                    <a:pt x="76" y="567"/>
                  </a:lnTo>
                  <a:lnTo>
                    <a:pt x="66" y="574"/>
                  </a:lnTo>
                  <a:lnTo>
                    <a:pt x="53" y="578"/>
                  </a:lnTo>
                  <a:lnTo>
                    <a:pt x="36" y="579"/>
                  </a:lnTo>
                  <a:lnTo>
                    <a:pt x="27" y="576"/>
                  </a:lnTo>
                  <a:lnTo>
                    <a:pt x="21" y="568"/>
                  </a:lnTo>
                  <a:lnTo>
                    <a:pt x="14" y="558"/>
                  </a:lnTo>
                  <a:lnTo>
                    <a:pt x="9" y="546"/>
                  </a:lnTo>
                  <a:lnTo>
                    <a:pt x="5" y="536"/>
                  </a:lnTo>
                  <a:lnTo>
                    <a:pt x="2" y="529"/>
                  </a:lnTo>
                  <a:lnTo>
                    <a:pt x="0" y="528"/>
                  </a:lnTo>
                  <a:lnTo>
                    <a:pt x="0" y="46"/>
                  </a:lnTo>
                  <a:lnTo>
                    <a:pt x="11" y="46"/>
                  </a:lnTo>
                  <a:lnTo>
                    <a:pt x="14" y="37"/>
                  </a:lnTo>
                  <a:lnTo>
                    <a:pt x="24" y="29"/>
                  </a:lnTo>
                  <a:lnTo>
                    <a:pt x="40" y="23"/>
                  </a:lnTo>
                  <a:lnTo>
                    <a:pt x="60" y="19"/>
                  </a:lnTo>
                  <a:lnTo>
                    <a:pt x="82" y="16"/>
                  </a:lnTo>
                  <a:lnTo>
                    <a:pt x="108" y="13"/>
                  </a:lnTo>
                  <a:lnTo>
                    <a:pt x="136" y="12"/>
                  </a:lnTo>
                  <a:lnTo>
                    <a:pt x="163" y="12"/>
                  </a:lnTo>
                  <a:lnTo>
                    <a:pt x="191" y="12"/>
                  </a:lnTo>
                  <a:lnTo>
                    <a:pt x="217" y="12"/>
                  </a:lnTo>
                  <a:lnTo>
                    <a:pt x="242" y="13"/>
                  </a:lnTo>
                  <a:lnTo>
                    <a:pt x="263" y="13"/>
                  </a:lnTo>
                  <a:lnTo>
                    <a:pt x="279" y="15"/>
                  </a:lnTo>
                  <a:lnTo>
                    <a:pt x="292" y="15"/>
                  </a:lnTo>
                  <a:lnTo>
                    <a:pt x="525" y="17"/>
                  </a:lnTo>
                  <a:lnTo>
                    <a:pt x="760" y="20"/>
                  </a:lnTo>
                  <a:lnTo>
                    <a:pt x="999" y="23"/>
                  </a:lnTo>
                  <a:lnTo>
                    <a:pt x="1024" y="21"/>
                  </a:lnTo>
                  <a:lnTo>
                    <a:pt x="1052" y="20"/>
                  </a:lnTo>
                  <a:lnTo>
                    <a:pt x="1084" y="16"/>
                  </a:lnTo>
                  <a:lnTo>
                    <a:pt x="1115" y="13"/>
                  </a:lnTo>
                  <a:lnTo>
                    <a:pt x="1147" y="11"/>
                  </a:lnTo>
                  <a:lnTo>
                    <a:pt x="1178" y="9"/>
                  </a:lnTo>
                  <a:lnTo>
                    <a:pt x="1207" y="9"/>
                  </a:lnTo>
                  <a:lnTo>
                    <a:pt x="1233" y="12"/>
                  </a:lnTo>
                  <a:lnTo>
                    <a:pt x="1255" y="17"/>
                  </a:lnTo>
                  <a:lnTo>
                    <a:pt x="1261" y="16"/>
                  </a:lnTo>
                  <a:lnTo>
                    <a:pt x="1268" y="17"/>
                  </a:lnTo>
                  <a:lnTo>
                    <a:pt x="1278" y="23"/>
                  </a:lnTo>
                  <a:lnTo>
                    <a:pt x="1288" y="28"/>
                  </a:lnTo>
                  <a:lnTo>
                    <a:pt x="1299" y="30"/>
                  </a:lnTo>
                  <a:lnTo>
                    <a:pt x="1309" y="30"/>
                  </a:lnTo>
                  <a:lnTo>
                    <a:pt x="1321" y="26"/>
                  </a:lnTo>
                  <a:lnTo>
                    <a:pt x="1334" y="21"/>
                  </a:lnTo>
                  <a:lnTo>
                    <a:pt x="1346" y="15"/>
                  </a:lnTo>
                  <a:lnTo>
                    <a:pt x="1359" y="8"/>
                  </a:lnTo>
                  <a:lnTo>
                    <a:pt x="1371" y="4"/>
                  </a:lnTo>
                  <a:lnTo>
                    <a:pt x="1382" y="0"/>
                  </a:lnTo>
                  <a:lnTo>
                    <a:pt x="1393" y="0"/>
                  </a:lnTo>
                  <a:close/>
                </a:path>
              </a:pathLst>
            </a:custGeom>
            <a:solidFill>
              <a:srgbClr val="E94086"/>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1" name="Rectangle 151">
              <a:extLst>
                <a:ext uri="{FF2B5EF4-FFF2-40B4-BE49-F238E27FC236}">
                  <a16:creationId xmlns:a16="http://schemas.microsoft.com/office/drawing/2014/main" id="{0F539A6B-BAAF-4D9E-814D-3C293BBACB6D}"/>
                </a:ext>
              </a:extLst>
            </p:cNvPr>
            <p:cNvSpPr>
              <a:spLocks noChangeArrowheads="1"/>
            </p:cNvSpPr>
            <p:nvPr/>
          </p:nvSpPr>
          <p:spPr bwMode="auto">
            <a:xfrm>
              <a:off x="5997635" y="4194693"/>
              <a:ext cx="739205" cy="265570"/>
            </a:xfrm>
            <a:prstGeom prst="rect">
              <a:avLst/>
            </a:prstGeom>
            <a:solidFill>
              <a:sysClr val="window" lastClr="FFFFFF">
                <a:lumMod val="7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2" name="Rectangle 152">
              <a:extLst>
                <a:ext uri="{FF2B5EF4-FFF2-40B4-BE49-F238E27FC236}">
                  <a16:creationId xmlns:a16="http://schemas.microsoft.com/office/drawing/2014/main" id="{D81EADD0-C9C0-40AE-AA21-8482B78BFFAE}"/>
                </a:ext>
              </a:extLst>
            </p:cNvPr>
            <p:cNvSpPr>
              <a:spLocks noChangeArrowheads="1"/>
            </p:cNvSpPr>
            <p:nvPr/>
          </p:nvSpPr>
          <p:spPr bwMode="auto">
            <a:xfrm>
              <a:off x="5997634" y="4194693"/>
              <a:ext cx="373262" cy="265570"/>
            </a:xfrm>
            <a:prstGeom prst="rect">
              <a:avLst/>
            </a:prstGeom>
            <a:solidFill>
              <a:sysClr val="window" lastClr="FFFFFF">
                <a:lumMod val="50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3" name="Rectangle 153">
              <a:extLst>
                <a:ext uri="{FF2B5EF4-FFF2-40B4-BE49-F238E27FC236}">
                  <a16:creationId xmlns:a16="http://schemas.microsoft.com/office/drawing/2014/main" id="{A221238B-CA64-4694-B15B-66DFDA5EDC03}"/>
                </a:ext>
              </a:extLst>
            </p:cNvPr>
            <p:cNvSpPr>
              <a:spLocks noChangeArrowheads="1"/>
            </p:cNvSpPr>
            <p:nvPr/>
          </p:nvSpPr>
          <p:spPr bwMode="auto">
            <a:xfrm>
              <a:off x="5997112" y="4334274"/>
              <a:ext cx="741818" cy="26662"/>
            </a:xfrm>
            <a:prstGeom prst="rect">
              <a:avLst/>
            </a:prstGeom>
            <a:solidFill>
              <a:sysClr val="window" lastClr="FFFFFF">
                <a:lumMod val="8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4" name="Freeform 154">
              <a:extLst>
                <a:ext uri="{FF2B5EF4-FFF2-40B4-BE49-F238E27FC236}">
                  <a16:creationId xmlns:a16="http://schemas.microsoft.com/office/drawing/2014/main" id="{99B1A413-8399-41CE-8353-A8349D369942}"/>
                </a:ext>
              </a:extLst>
            </p:cNvPr>
            <p:cNvSpPr>
              <a:spLocks/>
            </p:cNvSpPr>
            <p:nvPr/>
          </p:nvSpPr>
          <p:spPr bwMode="auto">
            <a:xfrm>
              <a:off x="5992407" y="3539657"/>
              <a:ext cx="376398" cy="325689"/>
            </a:xfrm>
            <a:custGeom>
              <a:avLst/>
              <a:gdLst>
                <a:gd name="T0" fmla="*/ 191 w 720"/>
                <a:gd name="T1" fmla="*/ 0 h 623"/>
                <a:gd name="T2" fmla="*/ 242 w 720"/>
                <a:gd name="T3" fmla="*/ 1 h 623"/>
                <a:gd name="T4" fmla="*/ 279 w 720"/>
                <a:gd name="T5" fmla="*/ 3 h 623"/>
                <a:gd name="T6" fmla="*/ 466 w 720"/>
                <a:gd name="T7" fmla="*/ 4 h 623"/>
                <a:gd name="T8" fmla="*/ 720 w 720"/>
                <a:gd name="T9" fmla="*/ 8 h 623"/>
                <a:gd name="T10" fmla="*/ 718 w 720"/>
                <a:gd name="T11" fmla="*/ 449 h 623"/>
                <a:gd name="T12" fmla="*/ 690 w 720"/>
                <a:gd name="T13" fmla="*/ 443 h 623"/>
                <a:gd name="T14" fmla="*/ 657 w 720"/>
                <a:gd name="T15" fmla="*/ 466 h 623"/>
                <a:gd name="T16" fmla="*/ 615 w 720"/>
                <a:gd name="T17" fmla="*/ 513 h 623"/>
                <a:gd name="T18" fmla="*/ 572 w 720"/>
                <a:gd name="T19" fmla="*/ 563 h 623"/>
                <a:gd name="T20" fmla="*/ 527 w 720"/>
                <a:gd name="T21" fmla="*/ 604 h 623"/>
                <a:gd name="T22" fmla="*/ 479 w 720"/>
                <a:gd name="T23" fmla="*/ 623 h 623"/>
                <a:gd name="T24" fmla="*/ 434 w 720"/>
                <a:gd name="T25" fmla="*/ 619 h 623"/>
                <a:gd name="T26" fmla="*/ 398 w 720"/>
                <a:gd name="T27" fmla="*/ 598 h 623"/>
                <a:gd name="T28" fmla="*/ 366 w 720"/>
                <a:gd name="T29" fmla="*/ 568 h 623"/>
                <a:gd name="T30" fmla="*/ 336 w 720"/>
                <a:gd name="T31" fmla="*/ 538 h 623"/>
                <a:gd name="T32" fmla="*/ 307 w 720"/>
                <a:gd name="T33" fmla="*/ 515 h 623"/>
                <a:gd name="T34" fmla="*/ 275 w 720"/>
                <a:gd name="T35" fmla="*/ 507 h 623"/>
                <a:gd name="T36" fmla="*/ 237 w 720"/>
                <a:gd name="T37" fmla="*/ 517 h 623"/>
                <a:gd name="T38" fmla="*/ 201 w 720"/>
                <a:gd name="T39" fmla="*/ 517 h 623"/>
                <a:gd name="T40" fmla="*/ 166 w 720"/>
                <a:gd name="T41" fmla="*/ 513 h 623"/>
                <a:gd name="T42" fmla="*/ 125 w 720"/>
                <a:gd name="T43" fmla="*/ 518 h 623"/>
                <a:gd name="T44" fmla="*/ 100 w 720"/>
                <a:gd name="T45" fmla="*/ 532 h 623"/>
                <a:gd name="T46" fmla="*/ 85 w 720"/>
                <a:gd name="T47" fmla="*/ 547 h 623"/>
                <a:gd name="T48" fmla="*/ 66 w 720"/>
                <a:gd name="T49" fmla="*/ 562 h 623"/>
                <a:gd name="T50" fmla="*/ 36 w 720"/>
                <a:gd name="T51" fmla="*/ 567 h 623"/>
                <a:gd name="T52" fmla="*/ 21 w 720"/>
                <a:gd name="T53" fmla="*/ 556 h 623"/>
                <a:gd name="T54" fmla="*/ 9 w 720"/>
                <a:gd name="T55" fmla="*/ 534 h 623"/>
                <a:gd name="T56" fmla="*/ 2 w 720"/>
                <a:gd name="T57" fmla="*/ 517 h 623"/>
                <a:gd name="T58" fmla="*/ 0 w 720"/>
                <a:gd name="T59" fmla="*/ 34 h 623"/>
                <a:gd name="T60" fmla="*/ 14 w 720"/>
                <a:gd name="T61" fmla="*/ 25 h 623"/>
                <a:gd name="T62" fmla="*/ 40 w 720"/>
                <a:gd name="T63" fmla="*/ 11 h 623"/>
                <a:gd name="T64" fmla="*/ 82 w 720"/>
                <a:gd name="T65" fmla="*/ 4 h 623"/>
                <a:gd name="T66" fmla="*/ 136 w 720"/>
                <a:gd name="T67"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0" h="623">
                  <a:moveTo>
                    <a:pt x="163" y="0"/>
                  </a:moveTo>
                  <a:lnTo>
                    <a:pt x="191" y="0"/>
                  </a:lnTo>
                  <a:lnTo>
                    <a:pt x="217" y="0"/>
                  </a:lnTo>
                  <a:lnTo>
                    <a:pt x="242" y="1"/>
                  </a:lnTo>
                  <a:lnTo>
                    <a:pt x="263" y="1"/>
                  </a:lnTo>
                  <a:lnTo>
                    <a:pt x="279" y="3"/>
                  </a:lnTo>
                  <a:lnTo>
                    <a:pt x="292" y="3"/>
                  </a:lnTo>
                  <a:lnTo>
                    <a:pt x="466" y="4"/>
                  </a:lnTo>
                  <a:lnTo>
                    <a:pt x="643" y="7"/>
                  </a:lnTo>
                  <a:lnTo>
                    <a:pt x="720" y="8"/>
                  </a:lnTo>
                  <a:lnTo>
                    <a:pt x="720" y="450"/>
                  </a:lnTo>
                  <a:lnTo>
                    <a:pt x="718" y="449"/>
                  </a:lnTo>
                  <a:lnTo>
                    <a:pt x="704" y="443"/>
                  </a:lnTo>
                  <a:lnTo>
                    <a:pt x="690" y="443"/>
                  </a:lnTo>
                  <a:lnTo>
                    <a:pt x="678" y="448"/>
                  </a:lnTo>
                  <a:lnTo>
                    <a:pt x="657" y="466"/>
                  </a:lnTo>
                  <a:lnTo>
                    <a:pt x="636" y="488"/>
                  </a:lnTo>
                  <a:lnTo>
                    <a:pt x="615" y="513"/>
                  </a:lnTo>
                  <a:lnTo>
                    <a:pt x="594" y="538"/>
                  </a:lnTo>
                  <a:lnTo>
                    <a:pt x="572" y="563"/>
                  </a:lnTo>
                  <a:lnTo>
                    <a:pt x="550" y="585"/>
                  </a:lnTo>
                  <a:lnTo>
                    <a:pt x="527" y="604"/>
                  </a:lnTo>
                  <a:lnTo>
                    <a:pt x="504" y="617"/>
                  </a:lnTo>
                  <a:lnTo>
                    <a:pt x="479" y="623"/>
                  </a:lnTo>
                  <a:lnTo>
                    <a:pt x="455" y="623"/>
                  </a:lnTo>
                  <a:lnTo>
                    <a:pt x="434" y="619"/>
                  </a:lnTo>
                  <a:lnTo>
                    <a:pt x="416" y="610"/>
                  </a:lnTo>
                  <a:lnTo>
                    <a:pt x="398" y="598"/>
                  </a:lnTo>
                  <a:lnTo>
                    <a:pt x="382" y="584"/>
                  </a:lnTo>
                  <a:lnTo>
                    <a:pt x="366" y="568"/>
                  </a:lnTo>
                  <a:lnTo>
                    <a:pt x="351" y="553"/>
                  </a:lnTo>
                  <a:lnTo>
                    <a:pt x="336" y="538"/>
                  </a:lnTo>
                  <a:lnTo>
                    <a:pt x="322" y="525"/>
                  </a:lnTo>
                  <a:lnTo>
                    <a:pt x="307" y="515"/>
                  </a:lnTo>
                  <a:lnTo>
                    <a:pt x="292" y="508"/>
                  </a:lnTo>
                  <a:lnTo>
                    <a:pt x="275" y="507"/>
                  </a:lnTo>
                  <a:lnTo>
                    <a:pt x="258" y="511"/>
                  </a:lnTo>
                  <a:lnTo>
                    <a:pt x="237" y="517"/>
                  </a:lnTo>
                  <a:lnTo>
                    <a:pt x="218" y="518"/>
                  </a:lnTo>
                  <a:lnTo>
                    <a:pt x="201" y="517"/>
                  </a:lnTo>
                  <a:lnTo>
                    <a:pt x="184" y="515"/>
                  </a:lnTo>
                  <a:lnTo>
                    <a:pt x="166" y="513"/>
                  </a:lnTo>
                  <a:lnTo>
                    <a:pt x="148" y="515"/>
                  </a:lnTo>
                  <a:lnTo>
                    <a:pt x="125" y="518"/>
                  </a:lnTo>
                  <a:lnTo>
                    <a:pt x="111" y="524"/>
                  </a:lnTo>
                  <a:lnTo>
                    <a:pt x="100" y="532"/>
                  </a:lnTo>
                  <a:lnTo>
                    <a:pt x="93" y="539"/>
                  </a:lnTo>
                  <a:lnTo>
                    <a:pt x="85" y="547"/>
                  </a:lnTo>
                  <a:lnTo>
                    <a:pt x="76" y="555"/>
                  </a:lnTo>
                  <a:lnTo>
                    <a:pt x="66" y="562"/>
                  </a:lnTo>
                  <a:lnTo>
                    <a:pt x="53" y="566"/>
                  </a:lnTo>
                  <a:lnTo>
                    <a:pt x="36" y="567"/>
                  </a:lnTo>
                  <a:lnTo>
                    <a:pt x="27" y="564"/>
                  </a:lnTo>
                  <a:lnTo>
                    <a:pt x="21" y="556"/>
                  </a:lnTo>
                  <a:lnTo>
                    <a:pt x="14" y="546"/>
                  </a:lnTo>
                  <a:lnTo>
                    <a:pt x="9" y="534"/>
                  </a:lnTo>
                  <a:lnTo>
                    <a:pt x="5" y="524"/>
                  </a:lnTo>
                  <a:lnTo>
                    <a:pt x="2" y="517"/>
                  </a:lnTo>
                  <a:lnTo>
                    <a:pt x="0" y="516"/>
                  </a:lnTo>
                  <a:lnTo>
                    <a:pt x="0" y="34"/>
                  </a:lnTo>
                  <a:lnTo>
                    <a:pt x="11" y="34"/>
                  </a:lnTo>
                  <a:lnTo>
                    <a:pt x="14" y="25"/>
                  </a:lnTo>
                  <a:lnTo>
                    <a:pt x="24" y="17"/>
                  </a:lnTo>
                  <a:lnTo>
                    <a:pt x="40" y="11"/>
                  </a:lnTo>
                  <a:lnTo>
                    <a:pt x="60" y="7"/>
                  </a:lnTo>
                  <a:lnTo>
                    <a:pt x="82" y="4"/>
                  </a:lnTo>
                  <a:lnTo>
                    <a:pt x="108" y="1"/>
                  </a:lnTo>
                  <a:lnTo>
                    <a:pt x="136" y="0"/>
                  </a:lnTo>
                  <a:lnTo>
                    <a:pt x="163" y="0"/>
                  </a:lnTo>
                  <a:close/>
                </a:path>
              </a:pathLst>
            </a:custGeom>
            <a:solidFill>
              <a:srgbClr val="E94086">
                <a:lumMod val="75000"/>
                <a:alpha val="5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5" name="Oval 334">
              <a:extLst>
                <a:ext uri="{FF2B5EF4-FFF2-40B4-BE49-F238E27FC236}">
                  <a16:creationId xmlns:a16="http://schemas.microsoft.com/office/drawing/2014/main" id="{A346213B-F9AA-4D66-BF2D-B96D91D341D3}"/>
                </a:ext>
              </a:extLst>
            </p:cNvPr>
            <p:cNvSpPr/>
            <p:nvPr/>
          </p:nvSpPr>
          <p:spPr>
            <a:xfrm>
              <a:off x="6754641" y="4766088"/>
              <a:ext cx="139581" cy="139581"/>
            </a:xfrm>
            <a:prstGeom prst="ellipse">
              <a:avLst/>
            </a:prstGeom>
            <a:solidFill>
              <a:srgbClr val="E94086"/>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sp>
          <p:nvSpPr>
            <p:cNvPr id="336" name="Oval 335">
              <a:extLst>
                <a:ext uri="{FF2B5EF4-FFF2-40B4-BE49-F238E27FC236}">
                  <a16:creationId xmlns:a16="http://schemas.microsoft.com/office/drawing/2014/main" id="{A61535BB-0E68-4998-A481-5FD3B7726FAD}"/>
                </a:ext>
              </a:extLst>
            </p:cNvPr>
            <p:cNvSpPr/>
            <p:nvPr/>
          </p:nvSpPr>
          <p:spPr>
            <a:xfrm>
              <a:off x="5776894" y="4630296"/>
              <a:ext cx="264262" cy="264262"/>
            </a:xfrm>
            <a:prstGeom prst="ellipse">
              <a:avLst/>
            </a:prstGeom>
            <a:solidFill>
              <a:srgbClr val="E94086"/>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sp>
          <p:nvSpPr>
            <p:cNvPr id="337" name="Freeform 7">
              <a:extLst>
                <a:ext uri="{FF2B5EF4-FFF2-40B4-BE49-F238E27FC236}">
                  <a16:creationId xmlns:a16="http://schemas.microsoft.com/office/drawing/2014/main" id="{4BF1C755-F59B-44CE-AB45-36B753314CD5}"/>
                </a:ext>
              </a:extLst>
            </p:cNvPr>
            <p:cNvSpPr>
              <a:spLocks/>
            </p:cNvSpPr>
            <p:nvPr/>
          </p:nvSpPr>
          <p:spPr bwMode="auto">
            <a:xfrm>
              <a:off x="7077938" y="1155986"/>
              <a:ext cx="1370362" cy="3506069"/>
            </a:xfrm>
            <a:custGeom>
              <a:avLst/>
              <a:gdLst>
                <a:gd name="T0" fmla="*/ 1685 w 1725"/>
                <a:gd name="T1" fmla="*/ 152 h 3069"/>
                <a:gd name="T2" fmla="*/ 1689 w 1725"/>
                <a:gd name="T3" fmla="*/ 314 h 3069"/>
                <a:gd name="T4" fmla="*/ 1703 w 1725"/>
                <a:gd name="T5" fmla="*/ 488 h 3069"/>
                <a:gd name="T6" fmla="*/ 1694 w 1725"/>
                <a:gd name="T7" fmla="*/ 614 h 3069"/>
                <a:gd name="T8" fmla="*/ 1701 w 1725"/>
                <a:gd name="T9" fmla="*/ 738 h 3069"/>
                <a:gd name="T10" fmla="*/ 1715 w 1725"/>
                <a:gd name="T11" fmla="*/ 837 h 3069"/>
                <a:gd name="T12" fmla="*/ 1708 w 1725"/>
                <a:gd name="T13" fmla="*/ 966 h 3069"/>
                <a:gd name="T14" fmla="*/ 1707 w 1725"/>
                <a:gd name="T15" fmla="*/ 1026 h 3069"/>
                <a:gd name="T16" fmla="*/ 1697 w 1725"/>
                <a:gd name="T17" fmla="*/ 1183 h 3069"/>
                <a:gd name="T18" fmla="*/ 1702 w 1725"/>
                <a:gd name="T19" fmla="*/ 1286 h 3069"/>
                <a:gd name="T20" fmla="*/ 1694 w 1725"/>
                <a:gd name="T21" fmla="*/ 1394 h 3069"/>
                <a:gd name="T22" fmla="*/ 1691 w 1725"/>
                <a:gd name="T23" fmla="*/ 1520 h 3069"/>
                <a:gd name="T24" fmla="*/ 1707 w 1725"/>
                <a:gd name="T25" fmla="*/ 1587 h 3069"/>
                <a:gd name="T26" fmla="*/ 1691 w 1725"/>
                <a:gd name="T27" fmla="*/ 1652 h 3069"/>
                <a:gd name="T28" fmla="*/ 1698 w 1725"/>
                <a:gd name="T29" fmla="*/ 1767 h 3069"/>
                <a:gd name="T30" fmla="*/ 1685 w 1725"/>
                <a:gd name="T31" fmla="*/ 2326 h 3069"/>
                <a:gd name="T32" fmla="*/ 1725 w 1725"/>
                <a:gd name="T33" fmla="*/ 2795 h 3069"/>
                <a:gd name="T34" fmla="*/ 1643 w 1725"/>
                <a:gd name="T35" fmla="*/ 2944 h 3069"/>
                <a:gd name="T36" fmla="*/ 1588 w 1725"/>
                <a:gd name="T37" fmla="*/ 2812 h 3069"/>
                <a:gd name="T38" fmla="*/ 1534 w 1725"/>
                <a:gd name="T39" fmla="*/ 2863 h 3069"/>
                <a:gd name="T40" fmla="*/ 1477 w 1725"/>
                <a:gd name="T41" fmla="*/ 2846 h 3069"/>
                <a:gd name="T42" fmla="*/ 1348 w 1725"/>
                <a:gd name="T43" fmla="*/ 3046 h 3069"/>
                <a:gd name="T44" fmla="*/ 1337 w 1725"/>
                <a:gd name="T45" fmla="*/ 2758 h 3069"/>
                <a:gd name="T46" fmla="*/ 1265 w 1725"/>
                <a:gd name="T47" fmla="*/ 2839 h 3069"/>
                <a:gd name="T48" fmla="*/ 1193 w 1725"/>
                <a:gd name="T49" fmla="*/ 2716 h 3069"/>
                <a:gd name="T50" fmla="*/ 1102 w 1725"/>
                <a:gd name="T51" fmla="*/ 2981 h 3069"/>
                <a:gd name="T52" fmla="*/ 1035 w 1725"/>
                <a:gd name="T53" fmla="*/ 2672 h 3069"/>
                <a:gd name="T54" fmla="*/ 977 w 1725"/>
                <a:gd name="T55" fmla="*/ 2911 h 3069"/>
                <a:gd name="T56" fmla="*/ 893 w 1725"/>
                <a:gd name="T57" fmla="*/ 2837 h 3069"/>
                <a:gd name="T58" fmla="*/ 822 w 1725"/>
                <a:gd name="T59" fmla="*/ 2917 h 3069"/>
                <a:gd name="T60" fmla="*/ 759 w 1725"/>
                <a:gd name="T61" fmla="*/ 2762 h 3069"/>
                <a:gd name="T62" fmla="*/ 712 w 1725"/>
                <a:gd name="T63" fmla="*/ 3006 h 3069"/>
                <a:gd name="T64" fmla="*/ 602 w 1725"/>
                <a:gd name="T65" fmla="*/ 2921 h 3069"/>
                <a:gd name="T66" fmla="*/ 542 w 1725"/>
                <a:gd name="T67" fmla="*/ 2784 h 3069"/>
                <a:gd name="T68" fmla="*/ 503 w 1725"/>
                <a:gd name="T69" fmla="*/ 2714 h 3069"/>
                <a:gd name="T70" fmla="*/ 444 w 1725"/>
                <a:gd name="T71" fmla="*/ 2871 h 3069"/>
                <a:gd name="T72" fmla="*/ 309 w 1725"/>
                <a:gd name="T73" fmla="*/ 2876 h 3069"/>
                <a:gd name="T74" fmla="*/ 229 w 1725"/>
                <a:gd name="T75" fmla="*/ 2646 h 3069"/>
                <a:gd name="T76" fmla="*/ 194 w 1725"/>
                <a:gd name="T77" fmla="*/ 2792 h 3069"/>
                <a:gd name="T78" fmla="*/ 118 w 1725"/>
                <a:gd name="T79" fmla="*/ 2572 h 3069"/>
                <a:gd name="T80" fmla="*/ 90 w 1725"/>
                <a:gd name="T81" fmla="*/ 2812 h 3069"/>
                <a:gd name="T82" fmla="*/ 38 w 1725"/>
                <a:gd name="T83" fmla="*/ 2525 h 3069"/>
                <a:gd name="T84" fmla="*/ 31 w 1725"/>
                <a:gd name="T85" fmla="*/ 2328 h 3069"/>
                <a:gd name="T86" fmla="*/ 27 w 1725"/>
                <a:gd name="T87" fmla="*/ 2231 h 3069"/>
                <a:gd name="T88" fmla="*/ 18 w 1725"/>
                <a:gd name="T89" fmla="*/ 2089 h 3069"/>
                <a:gd name="T90" fmla="*/ 31 w 1725"/>
                <a:gd name="T91" fmla="*/ 1886 h 3069"/>
                <a:gd name="T92" fmla="*/ 27 w 1725"/>
                <a:gd name="T93" fmla="*/ 1721 h 3069"/>
                <a:gd name="T94" fmla="*/ 27 w 1725"/>
                <a:gd name="T95" fmla="*/ 1627 h 3069"/>
                <a:gd name="T96" fmla="*/ 27 w 1725"/>
                <a:gd name="T97" fmla="*/ 1546 h 3069"/>
                <a:gd name="T98" fmla="*/ 27 w 1725"/>
                <a:gd name="T99" fmla="*/ 1450 h 3069"/>
                <a:gd name="T100" fmla="*/ 58 w 1725"/>
                <a:gd name="T101" fmla="*/ 1331 h 3069"/>
                <a:gd name="T102" fmla="*/ 31 w 1725"/>
                <a:gd name="T103" fmla="*/ 1286 h 3069"/>
                <a:gd name="T104" fmla="*/ 37 w 1725"/>
                <a:gd name="T105" fmla="*/ 1148 h 3069"/>
                <a:gd name="T106" fmla="*/ 10 w 1725"/>
                <a:gd name="T107" fmla="*/ 1020 h 3069"/>
                <a:gd name="T108" fmla="*/ 17 w 1725"/>
                <a:gd name="T109" fmla="*/ 918 h 3069"/>
                <a:gd name="T110" fmla="*/ 5 w 1725"/>
                <a:gd name="T111" fmla="*/ 838 h 3069"/>
                <a:gd name="T112" fmla="*/ 39 w 1725"/>
                <a:gd name="T113" fmla="*/ 716 h 3069"/>
                <a:gd name="T114" fmla="*/ 20 w 1725"/>
                <a:gd name="T115" fmla="*/ 598 h 3069"/>
                <a:gd name="T116" fmla="*/ 29 w 1725"/>
                <a:gd name="T117" fmla="*/ 425 h 3069"/>
                <a:gd name="T118" fmla="*/ 12 w 1725"/>
                <a:gd name="T119" fmla="*/ 361 h 3069"/>
                <a:gd name="T120" fmla="*/ 35 w 1725"/>
                <a:gd name="T121" fmla="*/ 274 h 3069"/>
                <a:gd name="T122" fmla="*/ 18 w 1725"/>
                <a:gd name="T123" fmla="*/ 192 h 3069"/>
                <a:gd name="T124" fmla="*/ 33 w 1725"/>
                <a:gd name="T125" fmla="*/ 48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5" h="3069">
                  <a:moveTo>
                    <a:pt x="30" y="0"/>
                  </a:moveTo>
                  <a:lnTo>
                    <a:pt x="1685" y="0"/>
                  </a:lnTo>
                  <a:lnTo>
                    <a:pt x="1691" y="31"/>
                  </a:lnTo>
                  <a:lnTo>
                    <a:pt x="1695" y="35"/>
                  </a:lnTo>
                  <a:lnTo>
                    <a:pt x="1701" y="41"/>
                  </a:lnTo>
                  <a:lnTo>
                    <a:pt x="1706" y="47"/>
                  </a:lnTo>
                  <a:lnTo>
                    <a:pt x="1708" y="56"/>
                  </a:lnTo>
                  <a:lnTo>
                    <a:pt x="1710" y="75"/>
                  </a:lnTo>
                  <a:lnTo>
                    <a:pt x="1707" y="90"/>
                  </a:lnTo>
                  <a:lnTo>
                    <a:pt x="1701" y="103"/>
                  </a:lnTo>
                  <a:lnTo>
                    <a:pt x="1694" y="117"/>
                  </a:lnTo>
                  <a:lnTo>
                    <a:pt x="1687" y="127"/>
                  </a:lnTo>
                  <a:lnTo>
                    <a:pt x="1685" y="139"/>
                  </a:lnTo>
                  <a:lnTo>
                    <a:pt x="1685" y="152"/>
                  </a:lnTo>
                  <a:lnTo>
                    <a:pt x="1691" y="165"/>
                  </a:lnTo>
                  <a:lnTo>
                    <a:pt x="1697" y="173"/>
                  </a:lnTo>
                  <a:lnTo>
                    <a:pt x="1703" y="182"/>
                  </a:lnTo>
                  <a:lnTo>
                    <a:pt x="1710" y="192"/>
                  </a:lnTo>
                  <a:lnTo>
                    <a:pt x="1715" y="202"/>
                  </a:lnTo>
                  <a:lnTo>
                    <a:pt x="1718" y="207"/>
                  </a:lnTo>
                  <a:lnTo>
                    <a:pt x="1720" y="224"/>
                  </a:lnTo>
                  <a:lnTo>
                    <a:pt x="1718" y="240"/>
                  </a:lnTo>
                  <a:lnTo>
                    <a:pt x="1712" y="254"/>
                  </a:lnTo>
                  <a:lnTo>
                    <a:pt x="1706" y="270"/>
                  </a:lnTo>
                  <a:lnTo>
                    <a:pt x="1701" y="283"/>
                  </a:lnTo>
                  <a:lnTo>
                    <a:pt x="1691" y="283"/>
                  </a:lnTo>
                  <a:lnTo>
                    <a:pt x="1689" y="297"/>
                  </a:lnTo>
                  <a:lnTo>
                    <a:pt x="1689" y="314"/>
                  </a:lnTo>
                  <a:lnTo>
                    <a:pt x="1690" y="331"/>
                  </a:lnTo>
                  <a:lnTo>
                    <a:pt x="1693" y="344"/>
                  </a:lnTo>
                  <a:lnTo>
                    <a:pt x="1701" y="344"/>
                  </a:lnTo>
                  <a:lnTo>
                    <a:pt x="1711" y="352"/>
                  </a:lnTo>
                  <a:lnTo>
                    <a:pt x="1716" y="363"/>
                  </a:lnTo>
                  <a:lnTo>
                    <a:pt x="1716" y="373"/>
                  </a:lnTo>
                  <a:lnTo>
                    <a:pt x="1711" y="386"/>
                  </a:lnTo>
                  <a:lnTo>
                    <a:pt x="1707" y="391"/>
                  </a:lnTo>
                  <a:lnTo>
                    <a:pt x="1716" y="414"/>
                  </a:lnTo>
                  <a:lnTo>
                    <a:pt x="1719" y="427"/>
                  </a:lnTo>
                  <a:lnTo>
                    <a:pt x="1720" y="442"/>
                  </a:lnTo>
                  <a:lnTo>
                    <a:pt x="1718" y="458"/>
                  </a:lnTo>
                  <a:lnTo>
                    <a:pt x="1711" y="474"/>
                  </a:lnTo>
                  <a:lnTo>
                    <a:pt x="1703" y="488"/>
                  </a:lnTo>
                  <a:lnTo>
                    <a:pt x="1694" y="503"/>
                  </a:lnTo>
                  <a:lnTo>
                    <a:pt x="1687" y="518"/>
                  </a:lnTo>
                  <a:lnTo>
                    <a:pt x="1683" y="537"/>
                  </a:lnTo>
                  <a:lnTo>
                    <a:pt x="1687" y="538"/>
                  </a:lnTo>
                  <a:lnTo>
                    <a:pt x="1690" y="541"/>
                  </a:lnTo>
                  <a:lnTo>
                    <a:pt x="1691" y="543"/>
                  </a:lnTo>
                  <a:lnTo>
                    <a:pt x="1691" y="546"/>
                  </a:lnTo>
                  <a:lnTo>
                    <a:pt x="1683" y="546"/>
                  </a:lnTo>
                  <a:lnTo>
                    <a:pt x="1683" y="562"/>
                  </a:lnTo>
                  <a:lnTo>
                    <a:pt x="1683" y="562"/>
                  </a:lnTo>
                  <a:lnTo>
                    <a:pt x="1683" y="579"/>
                  </a:lnTo>
                  <a:lnTo>
                    <a:pt x="1686" y="596"/>
                  </a:lnTo>
                  <a:lnTo>
                    <a:pt x="1691" y="609"/>
                  </a:lnTo>
                  <a:lnTo>
                    <a:pt x="1694" y="614"/>
                  </a:lnTo>
                  <a:lnTo>
                    <a:pt x="1698" y="621"/>
                  </a:lnTo>
                  <a:lnTo>
                    <a:pt x="1702" y="630"/>
                  </a:lnTo>
                  <a:lnTo>
                    <a:pt x="1703" y="639"/>
                  </a:lnTo>
                  <a:lnTo>
                    <a:pt x="1702" y="643"/>
                  </a:lnTo>
                  <a:lnTo>
                    <a:pt x="1702" y="652"/>
                  </a:lnTo>
                  <a:lnTo>
                    <a:pt x="1693" y="666"/>
                  </a:lnTo>
                  <a:lnTo>
                    <a:pt x="1701" y="674"/>
                  </a:lnTo>
                  <a:lnTo>
                    <a:pt x="1703" y="678"/>
                  </a:lnTo>
                  <a:lnTo>
                    <a:pt x="1706" y="681"/>
                  </a:lnTo>
                  <a:lnTo>
                    <a:pt x="1707" y="686"/>
                  </a:lnTo>
                  <a:lnTo>
                    <a:pt x="1708" y="691"/>
                  </a:lnTo>
                  <a:lnTo>
                    <a:pt x="1710" y="710"/>
                  </a:lnTo>
                  <a:lnTo>
                    <a:pt x="1707" y="725"/>
                  </a:lnTo>
                  <a:lnTo>
                    <a:pt x="1701" y="738"/>
                  </a:lnTo>
                  <a:lnTo>
                    <a:pt x="1694" y="750"/>
                  </a:lnTo>
                  <a:lnTo>
                    <a:pt x="1690" y="762"/>
                  </a:lnTo>
                  <a:lnTo>
                    <a:pt x="1694" y="766"/>
                  </a:lnTo>
                  <a:lnTo>
                    <a:pt x="1697" y="770"/>
                  </a:lnTo>
                  <a:lnTo>
                    <a:pt x="1699" y="774"/>
                  </a:lnTo>
                  <a:lnTo>
                    <a:pt x="1701" y="778"/>
                  </a:lnTo>
                  <a:lnTo>
                    <a:pt x="1702" y="784"/>
                  </a:lnTo>
                  <a:lnTo>
                    <a:pt x="1702" y="789"/>
                  </a:lnTo>
                  <a:lnTo>
                    <a:pt x="1701" y="796"/>
                  </a:lnTo>
                  <a:lnTo>
                    <a:pt x="1697" y="806"/>
                  </a:lnTo>
                  <a:lnTo>
                    <a:pt x="1706" y="822"/>
                  </a:lnTo>
                  <a:lnTo>
                    <a:pt x="1710" y="827"/>
                  </a:lnTo>
                  <a:lnTo>
                    <a:pt x="1712" y="831"/>
                  </a:lnTo>
                  <a:lnTo>
                    <a:pt x="1715" y="837"/>
                  </a:lnTo>
                  <a:lnTo>
                    <a:pt x="1716" y="839"/>
                  </a:lnTo>
                  <a:lnTo>
                    <a:pt x="1718" y="842"/>
                  </a:lnTo>
                  <a:lnTo>
                    <a:pt x="1720" y="857"/>
                  </a:lnTo>
                  <a:lnTo>
                    <a:pt x="1718" y="873"/>
                  </a:lnTo>
                  <a:lnTo>
                    <a:pt x="1712" y="889"/>
                  </a:lnTo>
                  <a:lnTo>
                    <a:pt x="1706" y="903"/>
                  </a:lnTo>
                  <a:lnTo>
                    <a:pt x="1701" y="916"/>
                  </a:lnTo>
                  <a:lnTo>
                    <a:pt x="1695" y="916"/>
                  </a:lnTo>
                  <a:lnTo>
                    <a:pt x="1698" y="928"/>
                  </a:lnTo>
                  <a:lnTo>
                    <a:pt x="1698" y="931"/>
                  </a:lnTo>
                  <a:lnTo>
                    <a:pt x="1704" y="940"/>
                  </a:lnTo>
                  <a:lnTo>
                    <a:pt x="1707" y="949"/>
                  </a:lnTo>
                  <a:lnTo>
                    <a:pt x="1708" y="961"/>
                  </a:lnTo>
                  <a:lnTo>
                    <a:pt x="1708" y="966"/>
                  </a:lnTo>
                  <a:lnTo>
                    <a:pt x="1708" y="970"/>
                  </a:lnTo>
                  <a:lnTo>
                    <a:pt x="1707" y="973"/>
                  </a:lnTo>
                  <a:lnTo>
                    <a:pt x="1707" y="974"/>
                  </a:lnTo>
                  <a:lnTo>
                    <a:pt x="1706" y="975"/>
                  </a:lnTo>
                  <a:lnTo>
                    <a:pt x="1704" y="974"/>
                  </a:lnTo>
                  <a:lnTo>
                    <a:pt x="1703" y="974"/>
                  </a:lnTo>
                  <a:lnTo>
                    <a:pt x="1698" y="973"/>
                  </a:lnTo>
                  <a:lnTo>
                    <a:pt x="1697" y="979"/>
                  </a:lnTo>
                  <a:lnTo>
                    <a:pt x="1701" y="979"/>
                  </a:lnTo>
                  <a:lnTo>
                    <a:pt x="1711" y="987"/>
                  </a:lnTo>
                  <a:lnTo>
                    <a:pt x="1716" y="996"/>
                  </a:lnTo>
                  <a:lnTo>
                    <a:pt x="1716" y="1008"/>
                  </a:lnTo>
                  <a:lnTo>
                    <a:pt x="1711" y="1020"/>
                  </a:lnTo>
                  <a:lnTo>
                    <a:pt x="1707" y="1026"/>
                  </a:lnTo>
                  <a:lnTo>
                    <a:pt x="1716" y="1047"/>
                  </a:lnTo>
                  <a:lnTo>
                    <a:pt x="1719" y="1062"/>
                  </a:lnTo>
                  <a:lnTo>
                    <a:pt x="1720" y="1077"/>
                  </a:lnTo>
                  <a:lnTo>
                    <a:pt x="1718" y="1093"/>
                  </a:lnTo>
                  <a:lnTo>
                    <a:pt x="1711" y="1109"/>
                  </a:lnTo>
                  <a:lnTo>
                    <a:pt x="1703" y="1123"/>
                  </a:lnTo>
                  <a:lnTo>
                    <a:pt x="1698" y="1132"/>
                  </a:lnTo>
                  <a:lnTo>
                    <a:pt x="1691" y="1155"/>
                  </a:lnTo>
                  <a:lnTo>
                    <a:pt x="1693" y="1160"/>
                  </a:lnTo>
                  <a:lnTo>
                    <a:pt x="1697" y="1164"/>
                  </a:lnTo>
                  <a:lnTo>
                    <a:pt x="1701" y="1166"/>
                  </a:lnTo>
                  <a:lnTo>
                    <a:pt x="1702" y="1172"/>
                  </a:lnTo>
                  <a:lnTo>
                    <a:pt x="1701" y="1179"/>
                  </a:lnTo>
                  <a:lnTo>
                    <a:pt x="1697" y="1183"/>
                  </a:lnTo>
                  <a:lnTo>
                    <a:pt x="1693" y="1189"/>
                  </a:lnTo>
                  <a:lnTo>
                    <a:pt x="1687" y="1193"/>
                  </a:lnTo>
                  <a:lnTo>
                    <a:pt x="1683" y="1197"/>
                  </a:lnTo>
                  <a:lnTo>
                    <a:pt x="1683" y="1197"/>
                  </a:lnTo>
                  <a:lnTo>
                    <a:pt x="1683" y="1197"/>
                  </a:lnTo>
                  <a:lnTo>
                    <a:pt x="1683" y="1212"/>
                  </a:lnTo>
                  <a:lnTo>
                    <a:pt x="1686" y="1229"/>
                  </a:lnTo>
                  <a:lnTo>
                    <a:pt x="1691" y="1244"/>
                  </a:lnTo>
                  <a:lnTo>
                    <a:pt x="1694" y="1248"/>
                  </a:lnTo>
                  <a:lnTo>
                    <a:pt x="1698" y="1255"/>
                  </a:lnTo>
                  <a:lnTo>
                    <a:pt x="1702" y="1263"/>
                  </a:lnTo>
                  <a:lnTo>
                    <a:pt x="1703" y="1274"/>
                  </a:lnTo>
                  <a:lnTo>
                    <a:pt x="1702" y="1278"/>
                  </a:lnTo>
                  <a:lnTo>
                    <a:pt x="1702" y="1286"/>
                  </a:lnTo>
                  <a:lnTo>
                    <a:pt x="1695" y="1299"/>
                  </a:lnTo>
                  <a:lnTo>
                    <a:pt x="1686" y="1310"/>
                  </a:lnTo>
                  <a:lnTo>
                    <a:pt x="1678" y="1323"/>
                  </a:lnTo>
                  <a:lnTo>
                    <a:pt x="1676" y="1334"/>
                  </a:lnTo>
                  <a:lnTo>
                    <a:pt x="1687" y="1346"/>
                  </a:lnTo>
                  <a:lnTo>
                    <a:pt x="1693" y="1350"/>
                  </a:lnTo>
                  <a:lnTo>
                    <a:pt x="1697" y="1354"/>
                  </a:lnTo>
                  <a:lnTo>
                    <a:pt x="1701" y="1359"/>
                  </a:lnTo>
                  <a:lnTo>
                    <a:pt x="1702" y="1367"/>
                  </a:lnTo>
                  <a:lnTo>
                    <a:pt x="1701" y="1371"/>
                  </a:lnTo>
                  <a:lnTo>
                    <a:pt x="1697" y="1375"/>
                  </a:lnTo>
                  <a:lnTo>
                    <a:pt x="1693" y="1378"/>
                  </a:lnTo>
                  <a:lnTo>
                    <a:pt x="1691" y="1384"/>
                  </a:lnTo>
                  <a:lnTo>
                    <a:pt x="1694" y="1394"/>
                  </a:lnTo>
                  <a:lnTo>
                    <a:pt x="1698" y="1406"/>
                  </a:lnTo>
                  <a:lnTo>
                    <a:pt x="1699" y="1410"/>
                  </a:lnTo>
                  <a:lnTo>
                    <a:pt x="1701" y="1411"/>
                  </a:lnTo>
                  <a:lnTo>
                    <a:pt x="1701" y="1414"/>
                  </a:lnTo>
                  <a:lnTo>
                    <a:pt x="1702" y="1419"/>
                  </a:lnTo>
                  <a:lnTo>
                    <a:pt x="1701" y="1427"/>
                  </a:lnTo>
                  <a:lnTo>
                    <a:pt x="1701" y="1430"/>
                  </a:lnTo>
                  <a:lnTo>
                    <a:pt x="1701" y="1431"/>
                  </a:lnTo>
                  <a:lnTo>
                    <a:pt x="1701" y="1433"/>
                  </a:lnTo>
                  <a:lnTo>
                    <a:pt x="1697" y="1449"/>
                  </a:lnTo>
                  <a:lnTo>
                    <a:pt x="1694" y="1471"/>
                  </a:lnTo>
                  <a:lnTo>
                    <a:pt x="1693" y="1495"/>
                  </a:lnTo>
                  <a:lnTo>
                    <a:pt x="1691" y="1517"/>
                  </a:lnTo>
                  <a:lnTo>
                    <a:pt x="1691" y="1520"/>
                  </a:lnTo>
                  <a:lnTo>
                    <a:pt x="1691" y="1522"/>
                  </a:lnTo>
                  <a:lnTo>
                    <a:pt x="1691" y="1526"/>
                  </a:lnTo>
                  <a:lnTo>
                    <a:pt x="1691" y="1528"/>
                  </a:lnTo>
                  <a:lnTo>
                    <a:pt x="1697" y="1560"/>
                  </a:lnTo>
                  <a:lnTo>
                    <a:pt x="1698" y="1566"/>
                  </a:lnTo>
                  <a:lnTo>
                    <a:pt x="1703" y="1564"/>
                  </a:lnTo>
                  <a:lnTo>
                    <a:pt x="1704" y="1563"/>
                  </a:lnTo>
                  <a:lnTo>
                    <a:pt x="1706" y="1563"/>
                  </a:lnTo>
                  <a:lnTo>
                    <a:pt x="1707" y="1564"/>
                  </a:lnTo>
                  <a:lnTo>
                    <a:pt x="1707" y="1566"/>
                  </a:lnTo>
                  <a:lnTo>
                    <a:pt x="1708" y="1567"/>
                  </a:lnTo>
                  <a:lnTo>
                    <a:pt x="1708" y="1571"/>
                  </a:lnTo>
                  <a:lnTo>
                    <a:pt x="1708" y="1576"/>
                  </a:lnTo>
                  <a:lnTo>
                    <a:pt x="1707" y="1587"/>
                  </a:lnTo>
                  <a:lnTo>
                    <a:pt x="1708" y="1596"/>
                  </a:lnTo>
                  <a:lnTo>
                    <a:pt x="1708" y="1601"/>
                  </a:lnTo>
                  <a:lnTo>
                    <a:pt x="1708" y="1605"/>
                  </a:lnTo>
                  <a:lnTo>
                    <a:pt x="1707" y="1608"/>
                  </a:lnTo>
                  <a:lnTo>
                    <a:pt x="1707" y="1609"/>
                  </a:lnTo>
                  <a:lnTo>
                    <a:pt x="1706" y="1609"/>
                  </a:lnTo>
                  <a:lnTo>
                    <a:pt x="1704" y="1609"/>
                  </a:lnTo>
                  <a:lnTo>
                    <a:pt x="1703" y="1609"/>
                  </a:lnTo>
                  <a:lnTo>
                    <a:pt x="1698" y="1606"/>
                  </a:lnTo>
                  <a:lnTo>
                    <a:pt x="1697" y="1611"/>
                  </a:lnTo>
                  <a:lnTo>
                    <a:pt x="1691" y="1644"/>
                  </a:lnTo>
                  <a:lnTo>
                    <a:pt x="1691" y="1646"/>
                  </a:lnTo>
                  <a:lnTo>
                    <a:pt x="1691" y="1649"/>
                  </a:lnTo>
                  <a:lnTo>
                    <a:pt x="1691" y="1652"/>
                  </a:lnTo>
                  <a:lnTo>
                    <a:pt x="1691" y="1655"/>
                  </a:lnTo>
                  <a:lnTo>
                    <a:pt x="1693" y="1678"/>
                  </a:lnTo>
                  <a:lnTo>
                    <a:pt x="1694" y="1702"/>
                  </a:lnTo>
                  <a:lnTo>
                    <a:pt x="1697" y="1723"/>
                  </a:lnTo>
                  <a:lnTo>
                    <a:pt x="1701" y="1738"/>
                  </a:lnTo>
                  <a:lnTo>
                    <a:pt x="1701" y="1741"/>
                  </a:lnTo>
                  <a:lnTo>
                    <a:pt x="1701" y="1742"/>
                  </a:lnTo>
                  <a:lnTo>
                    <a:pt x="1701" y="1745"/>
                  </a:lnTo>
                  <a:lnTo>
                    <a:pt x="1702" y="1753"/>
                  </a:lnTo>
                  <a:lnTo>
                    <a:pt x="1701" y="1758"/>
                  </a:lnTo>
                  <a:lnTo>
                    <a:pt x="1701" y="1761"/>
                  </a:lnTo>
                  <a:lnTo>
                    <a:pt x="1699" y="1763"/>
                  </a:lnTo>
                  <a:lnTo>
                    <a:pt x="1698" y="1766"/>
                  </a:lnTo>
                  <a:lnTo>
                    <a:pt x="1698" y="1767"/>
                  </a:lnTo>
                  <a:lnTo>
                    <a:pt x="1718" y="1759"/>
                  </a:lnTo>
                  <a:lnTo>
                    <a:pt x="1720" y="1889"/>
                  </a:lnTo>
                  <a:lnTo>
                    <a:pt x="1723" y="2017"/>
                  </a:lnTo>
                  <a:lnTo>
                    <a:pt x="1725" y="2146"/>
                  </a:lnTo>
                  <a:lnTo>
                    <a:pt x="1725" y="2163"/>
                  </a:lnTo>
                  <a:lnTo>
                    <a:pt x="1725" y="2184"/>
                  </a:lnTo>
                  <a:lnTo>
                    <a:pt x="1725" y="2207"/>
                  </a:lnTo>
                  <a:lnTo>
                    <a:pt x="1725" y="2231"/>
                  </a:lnTo>
                  <a:lnTo>
                    <a:pt x="1724" y="2254"/>
                  </a:lnTo>
                  <a:lnTo>
                    <a:pt x="1720" y="2277"/>
                  </a:lnTo>
                  <a:lnTo>
                    <a:pt x="1714" y="2296"/>
                  </a:lnTo>
                  <a:lnTo>
                    <a:pt x="1704" y="2313"/>
                  </a:lnTo>
                  <a:lnTo>
                    <a:pt x="1693" y="2325"/>
                  </a:lnTo>
                  <a:lnTo>
                    <a:pt x="1685" y="2326"/>
                  </a:lnTo>
                  <a:lnTo>
                    <a:pt x="1683" y="2342"/>
                  </a:lnTo>
                  <a:lnTo>
                    <a:pt x="1683" y="2352"/>
                  </a:lnTo>
                  <a:lnTo>
                    <a:pt x="1695" y="2363"/>
                  </a:lnTo>
                  <a:lnTo>
                    <a:pt x="1699" y="2372"/>
                  </a:lnTo>
                  <a:lnTo>
                    <a:pt x="1702" y="2383"/>
                  </a:lnTo>
                  <a:lnTo>
                    <a:pt x="1701" y="2396"/>
                  </a:lnTo>
                  <a:lnTo>
                    <a:pt x="1699" y="2398"/>
                  </a:lnTo>
                  <a:lnTo>
                    <a:pt x="1698" y="2401"/>
                  </a:lnTo>
                  <a:lnTo>
                    <a:pt x="1697" y="2402"/>
                  </a:lnTo>
                  <a:lnTo>
                    <a:pt x="1718" y="2393"/>
                  </a:lnTo>
                  <a:lnTo>
                    <a:pt x="1720" y="2524"/>
                  </a:lnTo>
                  <a:lnTo>
                    <a:pt x="1723" y="2652"/>
                  </a:lnTo>
                  <a:lnTo>
                    <a:pt x="1725" y="2779"/>
                  </a:lnTo>
                  <a:lnTo>
                    <a:pt x="1725" y="2795"/>
                  </a:lnTo>
                  <a:lnTo>
                    <a:pt x="1725" y="2812"/>
                  </a:lnTo>
                  <a:lnTo>
                    <a:pt x="1725" y="2832"/>
                  </a:lnTo>
                  <a:lnTo>
                    <a:pt x="1725" y="2851"/>
                  </a:lnTo>
                  <a:lnTo>
                    <a:pt x="1725" y="2872"/>
                  </a:lnTo>
                  <a:lnTo>
                    <a:pt x="1723" y="2892"/>
                  </a:lnTo>
                  <a:lnTo>
                    <a:pt x="1720" y="2911"/>
                  </a:lnTo>
                  <a:lnTo>
                    <a:pt x="1715" y="2928"/>
                  </a:lnTo>
                  <a:lnTo>
                    <a:pt x="1708" y="2943"/>
                  </a:lnTo>
                  <a:lnTo>
                    <a:pt x="1698" y="2955"/>
                  </a:lnTo>
                  <a:lnTo>
                    <a:pt x="1686" y="2962"/>
                  </a:lnTo>
                  <a:lnTo>
                    <a:pt x="1670" y="2965"/>
                  </a:lnTo>
                  <a:lnTo>
                    <a:pt x="1657" y="2962"/>
                  </a:lnTo>
                  <a:lnTo>
                    <a:pt x="1648" y="2955"/>
                  </a:lnTo>
                  <a:lnTo>
                    <a:pt x="1643" y="2944"/>
                  </a:lnTo>
                  <a:lnTo>
                    <a:pt x="1639" y="2930"/>
                  </a:lnTo>
                  <a:lnTo>
                    <a:pt x="1638" y="2913"/>
                  </a:lnTo>
                  <a:lnTo>
                    <a:pt x="1636" y="2894"/>
                  </a:lnTo>
                  <a:lnTo>
                    <a:pt x="1636" y="2875"/>
                  </a:lnTo>
                  <a:lnTo>
                    <a:pt x="1636" y="2855"/>
                  </a:lnTo>
                  <a:lnTo>
                    <a:pt x="1636" y="2837"/>
                  </a:lnTo>
                  <a:lnTo>
                    <a:pt x="1634" y="2820"/>
                  </a:lnTo>
                  <a:lnTo>
                    <a:pt x="1630" y="2805"/>
                  </a:lnTo>
                  <a:lnTo>
                    <a:pt x="1623" y="2794"/>
                  </a:lnTo>
                  <a:lnTo>
                    <a:pt x="1614" y="2786"/>
                  </a:lnTo>
                  <a:lnTo>
                    <a:pt x="1605" y="2784"/>
                  </a:lnTo>
                  <a:lnTo>
                    <a:pt x="1598" y="2790"/>
                  </a:lnTo>
                  <a:lnTo>
                    <a:pt x="1593" y="2799"/>
                  </a:lnTo>
                  <a:lnTo>
                    <a:pt x="1588" y="2812"/>
                  </a:lnTo>
                  <a:lnTo>
                    <a:pt x="1584" y="2828"/>
                  </a:lnTo>
                  <a:lnTo>
                    <a:pt x="1580" y="2845"/>
                  </a:lnTo>
                  <a:lnTo>
                    <a:pt x="1577" y="2863"/>
                  </a:lnTo>
                  <a:lnTo>
                    <a:pt x="1575" y="2880"/>
                  </a:lnTo>
                  <a:lnTo>
                    <a:pt x="1572" y="2896"/>
                  </a:lnTo>
                  <a:lnTo>
                    <a:pt x="1568" y="2907"/>
                  </a:lnTo>
                  <a:lnTo>
                    <a:pt x="1564" y="2917"/>
                  </a:lnTo>
                  <a:lnTo>
                    <a:pt x="1559" y="2921"/>
                  </a:lnTo>
                  <a:lnTo>
                    <a:pt x="1554" y="2919"/>
                  </a:lnTo>
                  <a:lnTo>
                    <a:pt x="1546" y="2910"/>
                  </a:lnTo>
                  <a:lnTo>
                    <a:pt x="1545" y="2905"/>
                  </a:lnTo>
                  <a:lnTo>
                    <a:pt x="1541" y="2894"/>
                  </a:lnTo>
                  <a:lnTo>
                    <a:pt x="1538" y="2880"/>
                  </a:lnTo>
                  <a:lnTo>
                    <a:pt x="1534" y="2863"/>
                  </a:lnTo>
                  <a:lnTo>
                    <a:pt x="1529" y="2845"/>
                  </a:lnTo>
                  <a:lnTo>
                    <a:pt x="1524" y="2825"/>
                  </a:lnTo>
                  <a:lnTo>
                    <a:pt x="1519" y="2807"/>
                  </a:lnTo>
                  <a:lnTo>
                    <a:pt x="1513" y="2788"/>
                  </a:lnTo>
                  <a:lnTo>
                    <a:pt x="1508" y="2774"/>
                  </a:lnTo>
                  <a:lnTo>
                    <a:pt x="1503" y="2762"/>
                  </a:lnTo>
                  <a:lnTo>
                    <a:pt x="1498" y="2754"/>
                  </a:lnTo>
                  <a:lnTo>
                    <a:pt x="1492" y="2753"/>
                  </a:lnTo>
                  <a:lnTo>
                    <a:pt x="1487" y="2758"/>
                  </a:lnTo>
                  <a:lnTo>
                    <a:pt x="1483" y="2770"/>
                  </a:lnTo>
                  <a:lnTo>
                    <a:pt x="1481" y="2783"/>
                  </a:lnTo>
                  <a:lnTo>
                    <a:pt x="1479" y="2801"/>
                  </a:lnTo>
                  <a:lnTo>
                    <a:pt x="1478" y="2822"/>
                  </a:lnTo>
                  <a:lnTo>
                    <a:pt x="1477" y="2846"/>
                  </a:lnTo>
                  <a:lnTo>
                    <a:pt x="1475" y="2872"/>
                  </a:lnTo>
                  <a:lnTo>
                    <a:pt x="1474" y="2900"/>
                  </a:lnTo>
                  <a:lnTo>
                    <a:pt x="1471" y="2927"/>
                  </a:lnTo>
                  <a:lnTo>
                    <a:pt x="1467" y="2955"/>
                  </a:lnTo>
                  <a:lnTo>
                    <a:pt x="1462" y="2981"/>
                  </a:lnTo>
                  <a:lnTo>
                    <a:pt x="1456" y="3006"/>
                  </a:lnTo>
                  <a:lnTo>
                    <a:pt x="1447" y="3027"/>
                  </a:lnTo>
                  <a:lnTo>
                    <a:pt x="1436" y="3045"/>
                  </a:lnTo>
                  <a:lnTo>
                    <a:pt x="1422" y="3058"/>
                  </a:lnTo>
                  <a:lnTo>
                    <a:pt x="1405" y="3066"/>
                  </a:lnTo>
                  <a:lnTo>
                    <a:pt x="1385" y="3069"/>
                  </a:lnTo>
                  <a:lnTo>
                    <a:pt x="1369" y="3066"/>
                  </a:lnTo>
                  <a:lnTo>
                    <a:pt x="1356" y="3058"/>
                  </a:lnTo>
                  <a:lnTo>
                    <a:pt x="1348" y="3046"/>
                  </a:lnTo>
                  <a:lnTo>
                    <a:pt x="1343" y="3031"/>
                  </a:lnTo>
                  <a:lnTo>
                    <a:pt x="1341" y="3012"/>
                  </a:lnTo>
                  <a:lnTo>
                    <a:pt x="1339" y="2993"/>
                  </a:lnTo>
                  <a:lnTo>
                    <a:pt x="1341" y="2969"/>
                  </a:lnTo>
                  <a:lnTo>
                    <a:pt x="1342" y="2945"/>
                  </a:lnTo>
                  <a:lnTo>
                    <a:pt x="1344" y="2921"/>
                  </a:lnTo>
                  <a:lnTo>
                    <a:pt x="1348" y="2896"/>
                  </a:lnTo>
                  <a:lnTo>
                    <a:pt x="1351" y="2871"/>
                  </a:lnTo>
                  <a:lnTo>
                    <a:pt x="1352" y="2847"/>
                  </a:lnTo>
                  <a:lnTo>
                    <a:pt x="1354" y="2825"/>
                  </a:lnTo>
                  <a:lnTo>
                    <a:pt x="1354" y="2804"/>
                  </a:lnTo>
                  <a:lnTo>
                    <a:pt x="1350" y="2786"/>
                  </a:lnTo>
                  <a:lnTo>
                    <a:pt x="1344" y="2770"/>
                  </a:lnTo>
                  <a:lnTo>
                    <a:pt x="1337" y="2758"/>
                  </a:lnTo>
                  <a:lnTo>
                    <a:pt x="1323" y="2750"/>
                  </a:lnTo>
                  <a:lnTo>
                    <a:pt x="1308" y="2748"/>
                  </a:lnTo>
                  <a:lnTo>
                    <a:pt x="1299" y="2750"/>
                  </a:lnTo>
                  <a:lnTo>
                    <a:pt x="1292" y="2758"/>
                  </a:lnTo>
                  <a:lnTo>
                    <a:pt x="1288" y="2770"/>
                  </a:lnTo>
                  <a:lnTo>
                    <a:pt x="1286" y="2784"/>
                  </a:lnTo>
                  <a:lnTo>
                    <a:pt x="1286" y="2800"/>
                  </a:lnTo>
                  <a:lnTo>
                    <a:pt x="1284" y="2816"/>
                  </a:lnTo>
                  <a:lnTo>
                    <a:pt x="1284" y="2830"/>
                  </a:lnTo>
                  <a:lnTo>
                    <a:pt x="1283" y="2842"/>
                  </a:lnTo>
                  <a:lnTo>
                    <a:pt x="1279" y="2850"/>
                  </a:lnTo>
                  <a:lnTo>
                    <a:pt x="1274" y="2854"/>
                  </a:lnTo>
                  <a:lnTo>
                    <a:pt x="1269" y="2850"/>
                  </a:lnTo>
                  <a:lnTo>
                    <a:pt x="1265" y="2839"/>
                  </a:lnTo>
                  <a:lnTo>
                    <a:pt x="1262" y="2824"/>
                  </a:lnTo>
                  <a:lnTo>
                    <a:pt x="1259" y="2804"/>
                  </a:lnTo>
                  <a:lnTo>
                    <a:pt x="1257" y="2782"/>
                  </a:lnTo>
                  <a:lnTo>
                    <a:pt x="1254" y="2758"/>
                  </a:lnTo>
                  <a:lnTo>
                    <a:pt x="1250" y="2736"/>
                  </a:lnTo>
                  <a:lnTo>
                    <a:pt x="1246" y="2714"/>
                  </a:lnTo>
                  <a:lnTo>
                    <a:pt x="1240" y="2695"/>
                  </a:lnTo>
                  <a:lnTo>
                    <a:pt x="1232" y="2680"/>
                  </a:lnTo>
                  <a:lnTo>
                    <a:pt x="1220" y="2672"/>
                  </a:lnTo>
                  <a:lnTo>
                    <a:pt x="1211" y="2669"/>
                  </a:lnTo>
                  <a:lnTo>
                    <a:pt x="1203" y="2673"/>
                  </a:lnTo>
                  <a:lnTo>
                    <a:pt x="1198" y="2684"/>
                  </a:lnTo>
                  <a:lnTo>
                    <a:pt x="1195" y="2698"/>
                  </a:lnTo>
                  <a:lnTo>
                    <a:pt x="1193" y="2716"/>
                  </a:lnTo>
                  <a:lnTo>
                    <a:pt x="1191" y="2739"/>
                  </a:lnTo>
                  <a:lnTo>
                    <a:pt x="1191" y="2763"/>
                  </a:lnTo>
                  <a:lnTo>
                    <a:pt x="1190" y="2790"/>
                  </a:lnTo>
                  <a:lnTo>
                    <a:pt x="1190" y="2816"/>
                  </a:lnTo>
                  <a:lnTo>
                    <a:pt x="1189" y="2843"/>
                  </a:lnTo>
                  <a:lnTo>
                    <a:pt x="1187" y="2871"/>
                  </a:lnTo>
                  <a:lnTo>
                    <a:pt x="1185" y="2897"/>
                  </a:lnTo>
                  <a:lnTo>
                    <a:pt x="1179" y="2921"/>
                  </a:lnTo>
                  <a:lnTo>
                    <a:pt x="1174" y="2942"/>
                  </a:lnTo>
                  <a:lnTo>
                    <a:pt x="1165" y="2959"/>
                  </a:lnTo>
                  <a:lnTo>
                    <a:pt x="1155" y="2973"/>
                  </a:lnTo>
                  <a:lnTo>
                    <a:pt x="1140" y="2981"/>
                  </a:lnTo>
                  <a:lnTo>
                    <a:pt x="1123" y="2983"/>
                  </a:lnTo>
                  <a:lnTo>
                    <a:pt x="1102" y="2981"/>
                  </a:lnTo>
                  <a:lnTo>
                    <a:pt x="1087" y="2973"/>
                  </a:lnTo>
                  <a:lnTo>
                    <a:pt x="1073" y="2960"/>
                  </a:lnTo>
                  <a:lnTo>
                    <a:pt x="1064" y="2944"/>
                  </a:lnTo>
                  <a:lnTo>
                    <a:pt x="1059" y="2925"/>
                  </a:lnTo>
                  <a:lnTo>
                    <a:pt x="1054" y="2901"/>
                  </a:lnTo>
                  <a:lnTo>
                    <a:pt x="1053" y="2876"/>
                  </a:lnTo>
                  <a:lnTo>
                    <a:pt x="1051" y="2850"/>
                  </a:lnTo>
                  <a:lnTo>
                    <a:pt x="1050" y="2822"/>
                  </a:lnTo>
                  <a:lnTo>
                    <a:pt x="1050" y="2795"/>
                  </a:lnTo>
                  <a:lnTo>
                    <a:pt x="1050" y="2767"/>
                  </a:lnTo>
                  <a:lnTo>
                    <a:pt x="1049" y="2741"/>
                  </a:lnTo>
                  <a:lnTo>
                    <a:pt x="1046" y="2715"/>
                  </a:lnTo>
                  <a:lnTo>
                    <a:pt x="1042" y="2693"/>
                  </a:lnTo>
                  <a:lnTo>
                    <a:pt x="1035" y="2672"/>
                  </a:lnTo>
                  <a:lnTo>
                    <a:pt x="1030" y="2664"/>
                  </a:lnTo>
                  <a:lnTo>
                    <a:pt x="1020" y="2656"/>
                  </a:lnTo>
                  <a:lnTo>
                    <a:pt x="1007" y="2648"/>
                  </a:lnTo>
                  <a:lnTo>
                    <a:pt x="994" y="2644"/>
                  </a:lnTo>
                  <a:lnTo>
                    <a:pt x="981" y="2643"/>
                  </a:lnTo>
                  <a:lnTo>
                    <a:pt x="979" y="2643"/>
                  </a:lnTo>
                  <a:lnTo>
                    <a:pt x="982" y="2779"/>
                  </a:lnTo>
                  <a:lnTo>
                    <a:pt x="982" y="2795"/>
                  </a:lnTo>
                  <a:lnTo>
                    <a:pt x="982" y="2812"/>
                  </a:lnTo>
                  <a:lnTo>
                    <a:pt x="983" y="2832"/>
                  </a:lnTo>
                  <a:lnTo>
                    <a:pt x="983" y="2851"/>
                  </a:lnTo>
                  <a:lnTo>
                    <a:pt x="982" y="2872"/>
                  </a:lnTo>
                  <a:lnTo>
                    <a:pt x="981" y="2892"/>
                  </a:lnTo>
                  <a:lnTo>
                    <a:pt x="977" y="2911"/>
                  </a:lnTo>
                  <a:lnTo>
                    <a:pt x="971" y="2928"/>
                  </a:lnTo>
                  <a:lnTo>
                    <a:pt x="965" y="2943"/>
                  </a:lnTo>
                  <a:lnTo>
                    <a:pt x="956" y="2955"/>
                  </a:lnTo>
                  <a:lnTo>
                    <a:pt x="943" y="2962"/>
                  </a:lnTo>
                  <a:lnTo>
                    <a:pt x="928" y="2965"/>
                  </a:lnTo>
                  <a:lnTo>
                    <a:pt x="915" y="2962"/>
                  </a:lnTo>
                  <a:lnTo>
                    <a:pt x="906" y="2955"/>
                  </a:lnTo>
                  <a:lnTo>
                    <a:pt x="899" y="2944"/>
                  </a:lnTo>
                  <a:lnTo>
                    <a:pt x="895" y="2930"/>
                  </a:lnTo>
                  <a:lnTo>
                    <a:pt x="894" y="2913"/>
                  </a:lnTo>
                  <a:lnTo>
                    <a:pt x="893" y="2894"/>
                  </a:lnTo>
                  <a:lnTo>
                    <a:pt x="894" y="2875"/>
                  </a:lnTo>
                  <a:lnTo>
                    <a:pt x="894" y="2855"/>
                  </a:lnTo>
                  <a:lnTo>
                    <a:pt x="893" y="2837"/>
                  </a:lnTo>
                  <a:lnTo>
                    <a:pt x="890" y="2820"/>
                  </a:lnTo>
                  <a:lnTo>
                    <a:pt x="886" y="2805"/>
                  </a:lnTo>
                  <a:lnTo>
                    <a:pt x="880" y="2794"/>
                  </a:lnTo>
                  <a:lnTo>
                    <a:pt x="871" y="2786"/>
                  </a:lnTo>
                  <a:lnTo>
                    <a:pt x="861" y="2786"/>
                  </a:lnTo>
                  <a:lnTo>
                    <a:pt x="854" y="2791"/>
                  </a:lnTo>
                  <a:lnTo>
                    <a:pt x="848" y="2803"/>
                  </a:lnTo>
                  <a:lnTo>
                    <a:pt x="843" y="2817"/>
                  </a:lnTo>
                  <a:lnTo>
                    <a:pt x="839" y="2835"/>
                  </a:lnTo>
                  <a:lnTo>
                    <a:pt x="835" y="2855"/>
                  </a:lnTo>
                  <a:lnTo>
                    <a:pt x="833" y="2873"/>
                  </a:lnTo>
                  <a:lnTo>
                    <a:pt x="830" y="2892"/>
                  </a:lnTo>
                  <a:lnTo>
                    <a:pt x="826" y="2906"/>
                  </a:lnTo>
                  <a:lnTo>
                    <a:pt x="822" y="2917"/>
                  </a:lnTo>
                  <a:lnTo>
                    <a:pt x="817" y="2921"/>
                  </a:lnTo>
                  <a:lnTo>
                    <a:pt x="809" y="2919"/>
                  </a:lnTo>
                  <a:lnTo>
                    <a:pt x="809" y="2917"/>
                  </a:lnTo>
                  <a:lnTo>
                    <a:pt x="808" y="2918"/>
                  </a:lnTo>
                  <a:lnTo>
                    <a:pt x="800" y="2914"/>
                  </a:lnTo>
                  <a:lnTo>
                    <a:pt x="793" y="2904"/>
                  </a:lnTo>
                  <a:lnTo>
                    <a:pt x="788" y="2888"/>
                  </a:lnTo>
                  <a:lnTo>
                    <a:pt x="783" y="2867"/>
                  </a:lnTo>
                  <a:lnTo>
                    <a:pt x="780" y="2841"/>
                  </a:lnTo>
                  <a:lnTo>
                    <a:pt x="780" y="2824"/>
                  </a:lnTo>
                  <a:lnTo>
                    <a:pt x="776" y="2807"/>
                  </a:lnTo>
                  <a:lnTo>
                    <a:pt x="771" y="2788"/>
                  </a:lnTo>
                  <a:lnTo>
                    <a:pt x="765" y="2774"/>
                  </a:lnTo>
                  <a:lnTo>
                    <a:pt x="759" y="2762"/>
                  </a:lnTo>
                  <a:lnTo>
                    <a:pt x="754" y="2754"/>
                  </a:lnTo>
                  <a:lnTo>
                    <a:pt x="749" y="2753"/>
                  </a:lnTo>
                  <a:lnTo>
                    <a:pt x="744" y="2758"/>
                  </a:lnTo>
                  <a:lnTo>
                    <a:pt x="740" y="2770"/>
                  </a:lnTo>
                  <a:lnTo>
                    <a:pt x="737" y="2783"/>
                  </a:lnTo>
                  <a:lnTo>
                    <a:pt x="736" y="2801"/>
                  </a:lnTo>
                  <a:lnTo>
                    <a:pt x="734" y="2822"/>
                  </a:lnTo>
                  <a:lnTo>
                    <a:pt x="733" y="2846"/>
                  </a:lnTo>
                  <a:lnTo>
                    <a:pt x="732" y="2872"/>
                  </a:lnTo>
                  <a:lnTo>
                    <a:pt x="730" y="2900"/>
                  </a:lnTo>
                  <a:lnTo>
                    <a:pt x="728" y="2927"/>
                  </a:lnTo>
                  <a:lnTo>
                    <a:pt x="724" y="2955"/>
                  </a:lnTo>
                  <a:lnTo>
                    <a:pt x="720" y="2981"/>
                  </a:lnTo>
                  <a:lnTo>
                    <a:pt x="712" y="3006"/>
                  </a:lnTo>
                  <a:lnTo>
                    <a:pt x="704" y="3027"/>
                  </a:lnTo>
                  <a:lnTo>
                    <a:pt x="693" y="3045"/>
                  </a:lnTo>
                  <a:lnTo>
                    <a:pt x="678" y="3058"/>
                  </a:lnTo>
                  <a:lnTo>
                    <a:pt x="662" y="3066"/>
                  </a:lnTo>
                  <a:lnTo>
                    <a:pt x="641" y="3069"/>
                  </a:lnTo>
                  <a:lnTo>
                    <a:pt x="626" y="3066"/>
                  </a:lnTo>
                  <a:lnTo>
                    <a:pt x="614" y="3058"/>
                  </a:lnTo>
                  <a:lnTo>
                    <a:pt x="605" y="3046"/>
                  </a:lnTo>
                  <a:lnTo>
                    <a:pt x="600" y="3031"/>
                  </a:lnTo>
                  <a:lnTo>
                    <a:pt x="597" y="3012"/>
                  </a:lnTo>
                  <a:lnTo>
                    <a:pt x="596" y="2993"/>
                  </a:lnTo>
                  <a:lnTo>
                    <a:pt x="597" y="2969"/>
                  </a:lnTo>
                  <a:lnTo>
                    <a:pt x="598" y="2945"/>
                  </a:lnTo>
                  <a:lnTo>
                    <a:pt x="602" y="2921"/>
                  </a:lnTo>
                  <a:lnTo>
                    <a:pt x="605" y="2896"/>
                  </a:lnTo>
                  <a:lnTo>
                    <a:pt x="607" y="2871"/>
                  </a:lnTo>
                  <a:lnTo>
                    <a:pt x="610" y="2847"/>
                  </a:lnTo>
                  <a:lnTo>
                    <a:pt x="610" y="2825"/>
                  </a:lnTo>
                  <a:lnTo>
                    <a:pt x="610" y="2804"/>
                  </a:lnTo>
                  <a:lnTo>
                    <a:pt x="607" y="2786"/>
                  </a:lnTo>
                  <a:lnTo>
                    <a:pt x="601" y="2770"/>
                  </a:lnTo>
                  <a:lnTo>
                    <a:pt x="593" y="2758"/>
                  </a:lnTo>
                  <a:lnTo>
                    <a:pt x="581" y="2750"/>
                  </a:lnTo>
                  <a:lnTo>
                    <a:pt x="564" y="2748"/>
                  </a:lnTo>
                  <a:lnTo>
                    <a:pt x="555" y="2750"/>
                  </a:lnTo>
                  <a:lnTo>
                    <a:pt x="549" y="2758"/>
                  </a:lnTo>
                  <a:lnTo>
                    <a:pt x="545" y="2770"/>
                  </a:lnTo>
                  <a:lnTo>
                    <a:pt x="542" y="2784"/>
                  </a:lnTo>
                  <a:lnTo>
                    <a:pt x="542" y="2800"/>
                  </a:lnTo>
                  <a:lnTo>
                    <a:pt x="542" y="2816"/>
                  </a:lnTo>
                  <a:lnTo>
                    <a:pt x="541" y="2830"/>
                  </a:lnTo>
                  <a:lnTo>
                    <a:pt x="539" y="2842"/>
                  </a:lnTo>
                  <a:lnTo>
                    <a:pt x="537" y="2850"/>
                  </a:lnTo>
                  <a:lnTo>
                    <a:pt x="531" y="2854"/>
                  </a:lnTo>
                  <a:lnTo>
                    <a:pt x="525" y="2850"/>
                  </a:lnTo>
                  <a:lnTo>
                    <a:pt x="521" y="2839"/>
                  </a:lnTo>
                  <a:lnTo>
                    <a:pt x="518" y="2824"/>
                  </a:lnTo>
                  <a:lnTo>
                    <a:pt x="516" y="2804"/>
                  </a:lnTo>
                  <a:lnTo>
                    <a:pt x="513" y="2782"/>
                  </a:lnTo>
                  <a:lnTo>
                    <a:pt x="511" y="2758"/>
                  </a:lnTo>
                  <a:lnTo>
                    <a:pt x="508" y="2736"/>
                  </a:lnTo>
                  <a:lnTo>
                    <a:pt x="503" y="2714"/>
                  </a:lnTo>
                  <a:lnTo>
                    <a:pt x="496" y="2695"/>
                  </a:lnTo>
                  <a:lnTo>
                    <a:pt x="488" y="2680"/>
                  </a:lnTo>
                  <a:lnTo>
                    <a:pt x="478" y="2672"/>
                  </a:lnTo>
                  <a:lnTo>
                    <a:pt x="467" y="2669"/>
                  </a:lnTo>
                  <a:lnTo>
                    <a:pt x="461" y="2673"/>
                  </a:lnTo>
                  <a:lnTo>
                    <a:pt x="456" y="2684"/>
                  </a:lnTo>
                  <a:lnTo>
                    <a:pt x="452" y="2698"/>
                  </a:lnTo>
                  <a:lnTo>
                    <a:pt x="449" y="2716"/>
                  </a:lnTo>
                  <a:lnTo>
                    <a:pt x="448" y="2739"/>
                  </a:lnTo>
                  <a:lnTo>
                    <a:pt x="448" y="2763"/>
                  </a:lnTo>
                  <a:lnTo>
                    <a:pt x="446" y="2790"/>
                  </a:lnTo>
                  <a:lnTo>
                    <a:pt x="446" y="2816"/>
                  </a:lnTo>
                  <a:lnTo>
                    <a:pt x="445" y="2843"/>
                  </a:lnTo>
                  <a:lnTo>
                    <a:pt x="444" y="2871"/>
                  </a:lnTo>
                  <a:lnTo>
                    <a:pt x="441" y="2897"/>
                  </a:lnTo>
                  <a:lnTo>
                    <a:pt x="437" y="2921"/>
                  </a:lnTo>
                  <a:lnTo>
                    <a:pt x="431" y="2942"/>
                  </a:lnTo>
                  <a:lnTo>
                    <a:pt x="422" y="2959"/>
                  </a:lnTo>
                  <a:lnTo>
                    <a:pt x="411" y="2973"/>
                  </a:lnTo>
                  <a:lnTo>
                    <a:pt x="397" y="2981"/>
                  </a:lnTo>
                  <a:lnTo>
                    <a:pt x="380" y="2983"/>
                  </a:lnTo>
                  <a:lnTo>
                    <a:pt x="359" y="2981"/>
                  </a:lnTo>
                  <a:lnTo>
                    <a:pt x="343" y="2973"/>
                  </a:lnTo>
                  <a:lnTo>
                    <a:pt x="331" y="2960"/>
                  </a:lnTo>
                  <a:lnTo>
                    <a:pt x="322" y="2944"/>
                  </a:lnTo>
                  <a:lnTo>
                    <a:pt x="315" y="2925"/>
                  </a:lnTo>
                  <a:lnTo>
                    <a:pt x="312" y="2901"/>
                  </a:lnTo>
                  <a:lnTo>
                    <a:pt x="309" y="2876"/>
                  </a:lnTo>
                  <a:lnTo>
                    <a:pt x="308" y="2850"/>
                  </a:lnTo>
                  <a:lnTo>
                    <a:pt x="308" y="2822"/>
                  </a:lnTo>
                  <a:lnTo>
                    <a:pt x="306" y="2795"/>
                  </a:lnTo>
                  <a:lnTo>
                    <a:pt x="306" y="2767"/>
                  </a:lnTo>
                  <a:lnTo>
                    <a:pt x="305" y="2741"/>
                  </a:lnTo>
                  <a:lnTo>
                    <a:pt x="302" y="2715"/>
                  </a:lnTo>
                  <a:lnTo>
                    <a:pt x="298" y="2693"/>
                  </a:lnTo>
                  <a:lnTo>
                    <a:pt x="292" y="2672"/>
                  </a:lnTo>
                  <a:lnTo>
                    <a:pt x="287" y="2664"/>
                  </a:lnTo>
                  <a:lnTo>
                    <a:pt x="278" y="2656"/>
                  </a:lnTo>
                  <a:lnTo>
                    <a:pt x="266" y="2650"/>
                  </a:lnTo>
                  <a:lnTo>
                    <a:pt x="253" y="2644"/>
                  </a:lnTo>
                  <a:lnTo>
                    <a:pt x="240" y="2643"/>
                  </a:lnTo>
                  <a:lnTo>
                    <a:pt x="229" y="2646"/>
                  </a:lnTo>
                  <a:lnTo>
                    <a:pt x="220" y="2655"/>
                  </a:lnTo>
                  <a:lnTo>
                    <a:pt x="216" y="2665"/>
                  </a:lnTo>
                  <a:lnTo>
                    <a:pt x="215" y="2680"/>
                  </a:lnTo>
                  <a:lnTo>
                    <a:pt x="217" y="2695"/>
                  </a:lnTo>
                  <a:lnTo>
                    <a:pt x="221" y="2712"/>
                  </a:lnTo>
                  <a:lnTo>
                    <a:pt x="226" y="2729"/>
                  </a:lnTo>
                  <a:lnTo>
                    <a:pt x="230" y="2746"/>
                  </a:lnTo>
                  <a:lnTo>
                    <a:pt x="234" y="2761"/>
                  </a:lnTo>
                  <a:lnTo>
                    <a:pt x="236" y="2775"/>
                  </a:lnTo>
                  <a:lnTo>
                    <a:pt x="234" y="2787"/>
                  </a:lnTo>
                  <a:lnTo>
                    <a:pt x="229" y="2795"/>
                  </a:lnTo>
                  <a:lnTo>
                    <a:pt x="219" y="2799"/>
                  </a:lnTo>
                  <a:lnTo>
                    <a:pt x="204" y="2799"/>
                  </a:lnTo>
                  <a:lnTo>
                    <a:pt x="194" y="2792"/>
                  </a:lnTo>
                  <a:lnTo>
                    <a:pt x="185" y="2782"/>
                  </a:lnTo>
                  <a:lnTo>
                    <a:pt x="179" y="2767"/>
                  </a:lnTo>
                  <a:lnTo>
                    <a:pt x="174" y="2750"/>
                  </a:lnTo>
                  <a:lnTo>
                    <a:pt x="171" y="2731"/>
                  </a:lnTo>
                  <a:lnTo>
                    <a:pt x="170" y="2709"/>
                  </a:lnTo>
                  <a:lnTo>
                    <a:pt x="168" y="2686"/>
                  </a:lnTo>
                  <a:lnTo>
                    <a:pt x="166" y="2664"/>
                  </a:lnTo>
                  <a:lnTo>
                    <a:pt x="165" y="2643"/>
                  </a:lnTo>
                  <a:lnTo>
                    <a:pt x="161" y="2622"/>
                  </a:lnTo>
                  <a:lnTo>
                    <a:pt x="157" y="2605"/>
                  </a:lnTo>
                  <a:lnTo>
                    <a:pt x="152" y="2589"/>
                  </a:lnTo>
                  <a:lnTo>
                    <a:pt x="143" y="2579"/>
                  </a:lnTo>
                  <a:lnTo>
                    <a:pt x="132" y="2574"/>
                  </a:lnTo>
                  <a:lnTo>
                    <a:pt x="118" y="2572"/>
                  </a:lnTo>
                  <a:lnTo>
                    <a:pt x="102" y="2578"/>
                  </a:lnTo>
                  <a:lnTo>
                    <a:pt x="90" y="2587"/>
                  </a:lnTo>
                  <a:lnTo>
                    <a:pt x="81" y="2601"/>
                  </a:lnTo>
                  <a:lnTo>
                    <a:pt x="76" y="2618"/>
                  </a:lnTo>
                  <a:lnTo>
                    <a:pt x="73" y="2637"/>
                  </a:lnTo>
                  <a:lnTo>
                    <a:pt x="72" y="2659"/>
                  </a:lnTo>
                  <a:lnTo>
                    <a:pt x="73" y="2681"/>
                  </a:lnTo>
                  <a:lnTo>
                    <a:pt x="75" y="2703"/>
                  </a:lnTo>
                  <a:lnTo>
                    <a:pt x="79" y="2726"/>
                  </a:lnTo>
                  <a:lnTo>
                    <a:pt x="81" y="2748"/>
                  </a:lnTo>
                  <a:lnTo>
                    <a:pt x="85" y="2767"/>
                  </a:lnTo>
                  <a:lnTo>
                    <a:pt x="88" y="2786"/>
                  </a:lnTo>
                  <a:lnTo>
                    <a:pt x="90" y="2800"/>
                  </a:lnTo>
                  <a:lnTo>
                    <a:pt x="90" y="2812"/>
                  </a:lnTo>
                  <a:lnTo>
                    <a:pt x="89" y="2846"/>
                  </a:lnTo>
                  <a:lnTo>
                    <a:pt x="86" y="2872"/>
                  </a:lnTo>
                  <a:lnTo>
                    <a:pt x="82" y="2893"/>
                  </a:lnTo>
                  <a:lnTo>
                    <a:pt x="77" y="2907"/>
                  </a:lnTo>
                  <a:lnTo>
                    <a:pt x="71" y="2915"/>
                  </a:lnTo>
                  <a:lnTo>
                    <a:pt x="64" y="2918"/>
                  </a:lnTo>
                  <a:lnTo>
                    <a:pt x="58" y="2914"/>
                  </a:lnTo>
                  <a:lnTo>
                    <a:pt x="51" y="2905"/>
                  </a:lnTo>
                  <a:lnTo>
                    <a:pt x="46" y="2890"/>
                  </a:lnTo>
                  <a:lnTo>
                    <a:pt x="41" y="2871"/>
                  </a:lnTo>
                  <a:lnTo>
                    <a:pt x="38" y="2847"/>
                  </a:lnTo>
                  <a:lnTo>
                    <a:pt x="37" y="2818"/>
                  </a:lnTo>
                  <a:lnTo>
                    <a:pt x="39" y="2525"/>
                  </a:lnTo>
                  <a:lnTo>
                    <a:pt x="38" y="2525"/>
                  </a:lnTo>
                  <a:lnTo>
                    <a:pt x="39" y="2517"/>
                  </a:lnTo>
                  <a:lnTo>
                    <a:pt x="41" y="2456"/>
                  </a:lnTo>
                  <a:lnTo>
                    <a:pt x="39" y="2456"/>
                  </a:lnTo>
                  <a:lnTo>
                    <a:pt x="41" y="2455"/>
                  </a:lnTo>
                  <a:lnTo>
                    <a:pt x="41" y="2447"/>
                  </a:lnTo>
                  <a:lnTo>
                    <a:pt x="35" y="2438"/>
                  </a:lnTo>
                  <a:lnTo>
                    <a:pt x="35" y="2418"/>
                  </a:lnTo>
                  <a:lnTo>
                    <a:pt x="38" y="2401"/>
                  </a:lnTo>
                  <a:lnTo>
                    <a:pt x="45" y="2385"/>
                  </a:lnTo>
                  <a:lnTo>
                    <a:pt x="52" y="2371"/>
                  </a:lnTo>
                  <a:lnTo>
                    <a:pt x="60" y="2355"/>
                  </a:lnTo>
                  <a:lnTo>
                    <a:pt x="56" y="2351"/>
                  </a:lnTo>
                  <a:lnTo>
                    <a:pt x="45" y="2339"/>
                  </a:lnTo>
                  <a:lnTo>
                    <a:pt x="31" y="2328"/>
                  </a:lnTo>
                  <a:lnTo>
                    <a:pt x="22" y="2313"/>
                  </a:lnTo>
                  <a:lnTo>
                    <a:pt x="17" y="2299"/>
                  </a:lnTo>
                  <a:lnTo>
                    <a:pt x="18" y="2283"/>
                  </a:lnTo>
                  <a:lnTo>
                    <a:pt x="21" y="2275"/>
                  </a:lnTo>
                  <a:lnTo>
                    <a:pt x="25" y="2269"/>
                  </a:lnTo>
                  <a:lnTo>
                    <a:pt x="29" y="2263"/>
                  </a:lnTo>
                  <a:lnTo>
                    <a:pt x="29" y="2262"/>
                  </a:lnTo>
                  <a:lnTo>
                    <a:pt x="27" y="2261"/>
                  </a:lnTo>
                  <a:lnTo>
                    <a:pt x="17" y="2254"/>
                  </a:lnTo>
                  <a:lnTo>
                    <a:pt x="13" y="2248"/>
                  </a:lnTo>
                  <a:lnTo>
                    <a:pt x="13" y="2244"/>
                  </a:lnTo>
                  <a:lnTo>
                    <a:pt x="16" y="2239"/>
                  </a:lnTo>
                  <a:lnTo>
                    <a:pt x="21" y="2235"/>
                  </a:lnTo>
                  <a:lnTo>
                    <a:pt x="27" y="2231"/>
                  </a:lnTo>
                  <a:lnTo>
                    <a:pt x="33" y="2225"/>
                  </a:lnTo>
                  <a:lnTo>
                    <a:pt x="35" y="2219"/>
                  </a:lnTo>
                  <a:lnTo>
                    <a:pt x="37" y="2202"/>
                  </a:lnTo>
                  <a:lnTo>
                    <a:pt x="31" y="2186"/>
                  </a:lnTo>
                  <a:lnTo>
                    <a:pt x="24" y="2172"/>
                  </a:lnTo>
                  <a:lnTo>
                    <a:pt x="14" y="2157"/>
                  </a:lnTo>
                  <a:lnTo>
                    <a:pt x="7" y="2143"/>
                  </a:lnTo>
                  <a:lnTo>
                    <a:pt x="1" y="2127"/>
                  </a:lnTo>
                  <a:lnTo>
                    <a:pt x="1" y="2110"/>
                  </a:lnTo>
                  <a:lnTo>
                    <a:pt x="9" y="2110"/>
                  </a:lnTo>
                  <a:lnTo>
                    <a:pt x="9" y="2093"/>
                  </a:lnTo>
                  <a:lnTo>
                    <a:pt x="12" y="2092"/>
                  </a:lnTo>
                  <a:lnTo>
                    <a:pt x="16" y="2091"/>
                  </a:lnTo>
                  <a:lnTo>
                    <a:pt x="18" y="2089"/>
                  </a:lnTo>
                  <a:lnTo>
                    <a:pt x="22" y="2089"/>
                  </a:lnTo>
                  <a:lnTo>
                    <a:pt x="25" y="2087"/>
                  </a:lnTo>
                  <a:lnTo>
                    <a:pt x="27" y="2085"/>
                  </a:lnTo>
                  <a:lnTo>
                    <a:pt x="33" y="2075"/>
                  </a:lnTo>
                  <a:lnTo>
                    <a:pt x="37" y="2064"/>
                  </a:lnTo>
                  <a:lnTo>
                    <a:pt x="38" y="2061"/>
                  </a:lnTo>
                  <a:lnTo>
                    <a:pt x="39" y="1927"/>
                  </a:lnTo>
                  <a:lnTo>
                    <a:pt x="35" y="1924"/>
                  </a:lnTo>
                  <a:lnTo>
                    <a:pt x="31" y="1920"/>
                  </a:lnTo>
                  <a:lnTo>
                    <a:pt x="29" y="1915"/>
                  </a:lnTo>
                  <a:lnTo>
                    <a:pt x="27" y="1909"/>
                  </a:lnTo>
                  <a:lnTo>
                    <a:pt x="27" y="1898"/>
                  </a:lnTo>
                  <a:lnTo>
                    <a:pt x="29" y="1892"/>
                  </a:lnTo>
                  <a:lnTo>
                    <a:pt x="31" y="1886"/>
                  </a:lnTo>
                  <a:lnTo>
                    <a:pt x="35" y="1882"/>
                  </a:lnTo>
                  <a:lnTo>
                    <a:pt x="39" y="1880"/>
                  </a:lnTo>
                  <a:lnTo>
                    <a:pt x="41" y="1821"/>
                  </a:lnTo>
                  <a:lnTo>
                    <a:pt x="39" y="1821"/>
                  </a:lnTo>
                  <a:lnTo>
                    <a:pt x="41" y="1821"/>
                  </a:lnTo>
                  <a:lnTo>
                    <a:pt x="41" y="1813"/>
                  </a:lnTo>
                  <a:lnTo>
                    <a:pt x="35" y="1803"/>
                  </a:lnTo>
                  <a:lnTo>
                    <a:pt x="35" y="1784"/>
                  </a:lnTo>
                  <a:lnTo>
                    <a:pt x="38" y="1767"/>
                  </a:lnTo>
                  <a:lnTo>
                    <a:pt x="42" y="1759"/>
                  </a:lnTo>
                  <a:lnTo>
                    <a:pt x="37" y="1742"/>
                  </a:lnTo>
                  <a:lnTo>
                    <a:pt x="34" y="1736"/>
                  </a:lnTo>
                  <a:lnTo>
                    <a:pt x="31" y="1729"/>
                  </a:lnTo>
                  <a:lnTo>
                    <a:pt x="27" y="1721"/>
                  </a:lnTo>
                  <a:lnTo>
                    <a:pt x="25" y="1719"/>
                  </a:lnTo>
                  <a:lnTo>
                    <a:pt x="22" y="1718"/>
                  </a:lnTo>
                  <a:lnTo>
                    <a:pt x="18" y="1718"/>
                  </a:lnTo>
                  <a:lnTo>
                    <a:pt x="16" y="1716"/>
                  </a:lnTo>
                  <a:lnTo>
                    <a:pt x="12" y="1715"/>
                  </a:lnTo>
                  <a:lnTo>
                    <a:pt x="9" y="1714"/>
                  </a:lnTo>
                  <a:lnTo>
                    <a:pt x="9" y="1697"/>
                  </a:lnTo>
                  <a:lnTo>
                    <a:pt x="1" y="1697"/>
                  </a:lnTo>
                  <a:lnTo>
                    <a:pt x="0" y="1681"/>
                  </a:lnTo>
                  <a:lnTo>
                    <a:pt x="4" y="1668"/>
                  </a:lnTo>
                  <a:lnTo>
                    <a:pt x="10" y="1655"/>
                  </a:lnTo>
                  <a:lnTo>
                    <a:pt x="20" y="1642"/>
                  </a:lnTo>
                  <a:lnTo>
                    <a:pt x="27" y="1627"/>
                  </a:lnTo>
                  <a:lnTo>
                    <a:pt x="27" y="1627"/>
                  </a:lnTo>
                  <a:lnTo>
                    <a:pt x="17" y="1619"/>
                  </a:lnTo>
                  <a:lnTo>
                    <a:pt x="12" y="1614"/>
                  </a:lnTo>
                  <a:lnTo>
                    <a:pt x="13" y="1609"/>
                  </a:lnTo>
                  <a:lnTo>
                    <a:pt x="16" y="1605"/>
                  </a:lnTo>
                  <a:lnTo>
                    <a:pt x="21" y="1601"/>
                  </a:lnTo>
                  <a:lnTo>
                    <a:pt x="27" y="1596"/>
                  </a:lnTo>
                  <a:lnTo>
                    <a:pt x="34" y="1587"/>
                  </a:lnTo>
                  <a:lnTo>
                    <a:pt x="27" y="1576"/>
                  </a:lnTo>
                  <a:lnTo>
                    <a:pt x="21" y="1572"/>
                  </a:lnTo>
                  <a:lnTo>
                    <a:pt x="16" y="1567"/>
                  </a:lnTo>
                  <a:lnTo>
                    <a:pt x="13" y="1563"/>
                  </a:lnTo>
                  <a:lnTo>
                    <a:pt x="12" y="1558"/>
                  </a:lnTo>
                  <a:lnTo>
                    <a:pt x="17" y="1553"/>
                  </a:lnTo>
                  <a:lnTo>
                    <a:pt x="27" y="1546"/>
                  </a:lnTo>
                  <a:lnTo>
                    <a:pt x="27" y="1545"/>
                  </a:lnTo>
                  <a:lnTo>
                    <a:pt x="20" y="1530"/>
                  </a:lnTo>
                  <a:lnTo>
                    <a:pt x="10" y="1517"/>
                  </a:lnTo>
                  <a:lnTo>
                    <a:pt x="4" y="1504"/>
                  </a:lnTo>
                  <a:lnTo>
                    <a:pt x="0" y="1491"/>
                  </a:lnTo>
                  <a:lnTo>
                    <a:pt x="1" y="1475"/>
                  </a:lnTo>
                  <a:lnTo>
                    <a:pt x="9" y="1475"/>
                  </a:lnTo>
                  <a:lnTo>
                    <a:pt x="9" y="1460"/>
                  </a:lnTo>
                  <a:lnTo>
                    <a:pt x="12" y="1457"/>
                  </a:lnTo>
                  <a:lnTo>
                    <a:pt x="16" y="1456"/>
                  </a:lnTo>
                  <a:lnTo>
                    <a:pt x="18" y="1456"/>
                  </a:lnTo>
                  <a:lnTo>
                    <a:pt x="22" y="1454"/>
                  </a:lnTo>
                  <a:lnTo>
                    <a:pt x="25" y="1453"/>
                  </a:lnTo>
                  <a:lnTo>
                    <a:pt x="27" y="1450"/>
                  </a:lnTo>
                  <a:lnTo>
                    <a:pt x="31" y="1444"/>
                  </a:lnTo>
                  <a:lnTo>
                    <a:pt x="34" y="1436"/>
                  </a:lnTo>
                  <a:lnTo>
                    <a:pt x="37" y="1430"/>
                  </a:lnTo>
                  <a:lnTo>
                    <a:pt x="42" y="1413"/>
                  </a:lnTo>
                  <a:lnTo>
                    <a:pt x="38" y="1406"/>
                  </a:lnTo>
                  <a:lnTo>
                    <a:pt x="35" y="1389"/>
                  </a:lnTo>
                  <a:lnTo>
                    <a:pt x="35" y="1369"/>
                  </a:lnTo>
                  <a:lnTo>
                    <a:pt x="41" y="1358"/>
                  </a:lnTo>
                  <a:lnTo>
                    <a:pt x="39" y="1351"/>
                  </a:lnTo>
                  <a:lnTo>
                    <a:pt x="41" y="1344"/>
                  </a:lnTo>
                  <a:lnTo>
                    <a:pt x="45" y="1339"/>
                  </a:lnTo>
                  <a:lnTo>
                    <a:pt x="52" y="1339"/>
                  </a:lnTo>
                  <a:lnTo>
                    <a:pt x="56" y="1334"/>
                  </a:lnTo>
                  <a:lnTo>
                    <a:pt x="58" y="1331"/>
                  </a:lnTo>
                  <a:lnTo>
                    <a:pt x="60" y="1329"/>
                  </a:lnTo>
                  <a:lnTo>
                    <a:pt x="60" y="1327"/>
                  </a:lnTo>
                  <a:lnTo>
                    <a:pt x="60" y="1327"/>
                  </a:lnTo>
                  <a:lnTo>
                    <a:pt x="60" y="1327"/>
                  </a:lnTo>
                  <a:lnTo>
                    <a:pt x="60" y="1327"/>
                  </a:lnTo>
                  <a:lnTo>
                    <a:pt x="59" y="1327"/>
                  </a:lnTo>
                  <a:lnTo>
                    <a:pt x="58" y="1326"/>
                  </a:lnTo>
                  <a:lnTo>
                    <a:pt x="56" y="1326"/>
                  </a:lnTo>
                  <a:lnTo>
                    <a:pt x="55" y="1325"/>
                  </a:lnTo>
                  <a:lnTo>
                    <a:pt x="52" y="1322"/>
                  </a:lnTo>
                  <a:lnTo>
                    <a:pt x="42" y="1299"/>
                  </a:lnTo>
                  <a:lnTo>
                    <a:pt x="41" y="1293"/>
                  </a:lnTo>
                  <a:lnTo>
                    <a:pt x="35" y="1289"/>
                  </a:lnTo>
                  <a:lnTo>
                    <a:pt x="31" y="1286"/>
                  </a:lnTo>
                  <a:lnTo>
                    <a:pt x="29" y="1280"/>
                  </a:lnTo>
                  <a:lnTo>
                    <a:pt x="27" y="1275"/>
                  </a:lnTo>
                  <a:lnTo>
                    <a:pt x="27" y="1263"/>
                  </a:lnTo>
                  <a:lnTo>
                    <a:pt x="33" y="1251"/>
                  </a:lnTo>
                  <a:lnTo>
                    <a:pt x="18" y="1227"/>
                  </a:lnTo>
                  <a:lnTo>
                    <a:pt x="16" y="1215"/>
                  </a:lnTo>
                  <a:lnTo>
                    <a:pt x="16" y="1200"/>
                  </a:lnTo>
                  <a:lnTo>
                    <a:pt x="18" y="1185"/>
                  </a:lnTo>
                  <a:lnTo>
                    <a:pt x="18" y="1168"/>
                  </a:lnTo>
                  <a:lnTo>
                    <a:pt x="20" y="1166"/>
                  </a:lnTo>
                  <a:lnTo>
                    <a:pt x="22" y="1162"/>
                  </a:lnTo>
                  <a:lnTo>
                    <a:pt x="26" y="1160"/>
                  </a:lnTo>
                  <a:lnTo>
                    <a:pt x="30" y="1155"/>
                  </a:lnTo>
                  <a:lnTo>
                    <a:pt x="37" y="1148"/>
                  </a:lnTo>
                  <a:lnTo>
                    <a:pt x="35" y="1138"/>
                  </a:lnTo>
                  <a:lnTo>
                    <a:pt x="35" y="1106"/>
                  </a:lnTo>
                  <a:lnTo>
                    <a:pt x="27" y="1087"/>
                  </a:lnTo>
                  <a:lnTo>
                    <a:pt x="25" y="1085"/>
                  </a:lnTo>
                  <a:lnTo>
                    <a:pt x="22" y="1084"/>
                  </a:lnTo>
                  <a:lnTo>
                    <a:pt x="18" y="1083"/>
                  </a:lnTo>
                  <a:lnTo>
                    <a:pt x="16" y="1081"/>
                  </a:lnTo>
                  <a:lnTo>
                    <a:pt x="12" y="1081"/>
                  </a:lnTo>
                  <a:lnTo>
                    <a:pt x="9" y="1079"/>
                  </a:lnTo>
                  <a:lnTo>
                    <a:pt x="9" y="1062"/>
                  </a:lnTo>
                  <a:lnTo>
                    <a:pt x="1" y="1062"/>
                  </a:lnTo>
                  <a:lnTo>
                    <a:pt x="0" y="1047"/>
                  </a:lnTo>
                  <a:lnTo>
                    <a:pt x="4" y="1033"/>
                  </a:lnTo>
                  <a:lnTo>
                    <a:pt x="10" y="1020"/>
                  </a:lnTo>
                  <a:lnTo>
                    <a:pt x="20" y="1008"/>
                  </a:lnTo>
                  <a:lnTo>
                    <a:pt x="20" y="1007"/>
                  </a:lnTo>
                  <a:lnTo>
                    <a:pt x="12" y="996"/>
                  </a:lnTo>
                  <a:lnTo>
                    <a:pt x="8" y="987"/>
                  </a:lnTo>
                  <a:lnTo>
                    <a:pt x="7" y="975"/>
                  </a:lnTo>
                  <a:lnTo>
                    <a:pt x="10" y="962"/>
                  </a:lnTo>
                  <a:lnTo>
                    <a:pt x="13" y="956"/>
                  </a:lnTo>
                  <a:lnTo>
                    <a:pt x="16" y="950"/>
                  </a:lnTo>
                  <a:lnTo>
                    <a:pt x="18" y="945"/>
                  </a:lnTo>
                  <a:lnTo>
                    <a:pt x="24" y="939"/>
                  </a:lnTo>
                  <a:lnTo>
                    <a:pt x="16" y="933"/>
                  </a:lnTo>
                  <a:lnTo>
                    <a:pt x="13" y="929"/>
                  </a:lnTo>
                  <a:lnTo>
                    <a:pt x="13" y="924"/>
                  </a:lnTo>
                  <a:lnTo>
                    <a:pt x="17" y="918"/>
                  </a:lnTo>
                  <a:lnTo>
                    <a:pt x="27" y="911"/>
                  </a:lnTo>
                  <a:lnTo>
                    <a:pt x="29" y="910"/>
                  </a:lnTo>
                  <a:lnTo>
                    <a:pt x="29" y="910"/>
                  </a:lnTo>
                  <a:lnTo>
                    <a:pt x="25" y="903"/>
                  </a:lnTo>
                  <a:lnTo>
                    <a:pt x="21" y="897"/>
                  </a:lnTo>
                  <a:lnTo>
                    <a:pt x="18" y="889"/>
                  </a:lnTo>
                  <a:lnTo>
                    <a:pt x="18" y="872"/>
                  </a:lnTo>
                  <a:lnTo>
                    <a:pt x="5" y="863"/>
                  </a:lnTo>
                  <a:lnTo>
                    <a:pt x="3" y="860"/>
                  </a:lnTo>
                  <a:lnTo>
                    <a:pt x="0" y="856"/>
                  </a:lnTo>
                  <a:lnTo>
                    <a:pt x="0" y="852"/>
                  </a:lnTo>
                  <a:lnTo>
                    <a:pt x="0" y="848"/>
                  </a:lnTo>
                  <a:lnTo>
                    <a:pt x="1" y="844"/>
                  </a:lnTo>
                  <a:lnTo>
                    <a:pt x="5" y="838"/>
                  </a:lnTo>
                  <a:lnTo>
                    <a:pt x="10" y="833"/>
                  </a:lnTo>
                  <a:lnTo>
                    <a:pt x="17" y="827"/>
                  </a:lnTo>
                  <a:lnTo>
                    <a:pt x="18" y="826"/>
                  </a:lnTo>
                  <a:lnTo>
                    <a:pt x="18" y="825"/>
                  </a:lnTo>
                  <a:lnTo>
                    <a:pt x="22" y="814"/>
                  </a:lnTo>
                  <a:lnTo>
                    <a:pt x="27" y="806"/>
                  </a:lnTo>
                  <a:lnTo>
                    <a:pt x="33" y="800"/>
                  </a:lnTo>
                  <a:lnTo>
                    <a:pt x="38" y="795"/>
                  </a:lnTo>
                  <a:lnTo>
                    <a:pt x="45" y="783"/>
                  </a:lnTo>
                  <a:lnTo>
                    <a:pt x="38" y="771"/>
                  </a:lnTo>
                  <a:lnTo>
                    <a:pt x="35" y="754"/>
                  </a:lnTo>
                  <a:lnTo>
                    <a:pt x="35" y="734"/>
                  </a:lnTo>
                  <a:lnTo>
                    <a:pt x="41" y="724"/>
                  </a:lnTo>
                  <a:lnTo>
                    <a:pt x="39" y="716"/>
                  </a:lnTo>
                  <a:lnTo>
                    <a:pt x="42" y="711"/>
                  </a:lnTo>
                  <a:lnTo>
                    <a:pt x="41" y="700"/>
                  </a:lnTo>
                  <a:lnTo>
                    <a:pt x="37" y="690"/>
                  </a:lnTo>
                  <a:lnTo>
                    <a:pt x="31" y="681"/>
                  </a:lnTo>
                  <a:lnTo>
                    <a:pt x="27" y="672"/>
                  </a:lnTo>
                  <a:lnTo>
                    <a:pt x="26" y="661"/>
                  </a:lnTo>
                  <a:lnTo>
                    <a:pt x="27" y="648"/>
                  </a:lnTo>
                  <a:lnTo>
                    <a:pt x="30" y="635"/>
                  </a:lnTo>
                  <a:lnTo>
                    <a:pt x="35" y="635"/>
                  </a:lnTo>
                  <a:lnTo>
                    <a:pt x="37" y="627"/>
                  </a:lnTo>
                  <a:lnTo>
                    <a:pt x="38" y="623"/>
                  </a:lnTo>
                  <a:lnTo>
                    <a:pt x="34" y="619"/>
                  </a:lnTo>
                  <a:lnTo>
                    <a:pt x="26" y="610"/>
                  </a:lnTo>
                  <a:lnTo>
                    <a:pt x="20" y="598"/>
                  </a:lnTo>
                  <a:lnTo>
                    <a:pt x="16" y="585"/>
                  </a:lnTo>
                  <a:lnTo>
                    <a:pt x="16" y="569"/>
                  </a:lnTo>
                  <a:lnTo>
                    <a:pt x="18" y="551"/>
                  </a:lnTo>
                  <a:lnTo>
                    <a:pt x="18" y="534"/>
                  </a:lnTo>
                  <a:lnTo>
                    <a:pt x="20" y="531"/>
                  </a:lnTo>
                  <a:lnTo>
                    <a:pt x="22" y="529"/>
                  </a:lnTo>
                  <a:lnTo>
                    <a:pt x="26" y="525"/>
                  </a:lnTo>
                  <a:lnTo>
                    <a:pt x="30" y="521"/>
                  </a:lnTo>
                  <a:lnTo>
                    <a:pt x="37" y="514"/>
                  </a:lnTo>
                  <a:lnTo>
                    <a:pt x="35" y="504"/>
                  </a:lnTo>
                  <a:lnTo>
                    <a:pt x="35" y="431"/>
                  </a:lnTo>
                  <a:lnTo>
                    <a:pt x="33" y="429"/>
                  </a:lnTo>
                  <a:lnTo>
                    <a:pt x="30" y="428"/>
                  </a:lnTo>
                  <a:lnTo>
                    <a:pt x="29" y="425"/>
                  </a:lnTo>
                  <a:lnTo>
                    <a:pt x="27" y="425"/>
                  </a:lnTo>
                  <a:lnTo>
                    <a:pt x="22" y="423"/>
                  </a:lnTo>
                  <a:lnTo>
                    <a:pt x="17" y="422"/>
                  </a:lnTo>
                  <a:lnTo>
                    <a:pt x="12" y="420"/>
                  </a:lnTo>
                  <a:lnTo>
                    <a:pt x="9" y="420"/>
                  </a:lnTo>
                  <a:lnTo>
                    <a:pt x="8" y="418"/>
                  </a:lnTo>
                  <a:lnTo>
                    <a:pt x="8" y="415"/>
                  </a:lnTo>
                  <a:lnTo>
                    <a:pt x="12" y="408"/>
                  </a:lnTo>
                  <a:lnTo>
                    <a:pt x="18" y="399"/>
                  </a:lnTo>
                  <a:lnTo>
                    <a:pt x="30" y="387"/>
                  </a:lnTo>
                  <a:lnTo>
                    <a:pt x="30" y="386"/>
                  </a:lnTo>
                  <a:lnTo>
                    <a:pt x="24" y="377"/>
                  </a:lnTo>
                  <a:lnTo>
                    <a:pt x="17" y="369"/>
                  </a:lnTo>
                  <a:lnTo>
                    <a:pt x="12" y="361"/>
                  </a:lnTo>
                  <a:lnTo>
                    <a:pt x="8" y="352"/>
                  </a:lnTo>
                  <a:lnTo>
                    <a:pt x="7" y="342"/>
                  </a:lnTo>
                  <a:lnTo>
                    <a:pt x="10" y="327"/>
                  </a:lnTo>
                  <a:lnTo>
                    <a:pt x="13" y="322"/>
                  </a:lnTo>
                  <a:lnTo>
                    <a:pt x="16" y="317"/>
                  </a:lnTo>
                  <a:lnTo>
                    <a:pt x="18" y="310"/>
                  </a:lnTo>
                  <a:lnTo>
                    <a:pt x="21" y="305"/>
                  </a:lnTo>
                  <a:lnTo>
                    <a:pt x="24" y="301"/>
                  </a:lnTo>
                  <a:lnTo>
                    <a:pt x="27" y="298"/>
                  </a:lnTo>
                  <a:lnTo>
                    <a:pt x="31" y="296"/>
                  </a:lnTo>
                  <a:lnTo>
                    <a:pt x="34" y="293"/>
                  </a:lnTo>
                  <a:lnTo>
                    <a:pt x="38" y="292"/>
                  </a:lnTo>
                  <a:lnTo>
                    <a:pt x="42" y="288"/>
                  </a:lnTo>
                  <a:lnTo>
                    <a:pt x="35" y="274"/>
                  </a:lnTo>
                  <a:lnTo>
                    <a:pt x="35" y="268"/>
                  </a:lnTo>
                  <a:lnTo>
                    <a:pt x="35" y="263"/>
                  </a:lnTo>
                  <a:lnTo>
                    <a:pt x="35" y="257"/>
                  </a:lnTo>
                  <a:lnTo>
                    <a:pt x="35" y="251"/>
                  </a:lnTo>
                  <a:lnTo>
                    <a:pt x="26" y="245"/>
                  </a:lnTo>
                  <a:lnTo>
                    <a:pt x="17" y="238"/>
                  </a:lnTo>
                  <a:lnTo>
                    <a:pt x="9" y="232"/>
                  </a:lnTo>
                  <a:lnTo>
                    <a:pt x="3" y="225"/>
                  </a:lnTo>
                  <a:lnTo>
                    <a:pt x="0" y="219"/>
                  </a:lnTo>
                  <a:lnTo>
                    <a:pt x="1" y="209"/>
                  </a:lnTo>
                  <a:lnTo>
                    <a:pt x="5" y="203"/>
                  </a:lnTo>
                  <a:lnTo>
                    <a:pt x="10" y="198"/>
                  </a:lnTo>
                  <a:lnTo>
                    <a:pt x="17" y="192"/>
                  </a:lnTo>
                  <a:lnTo>
                    <a:pt x="18" y="192"/>
                  </a:lnTo>
                  <a:lnTo>
                    <a:pt x="18" y="190"/>
                  </a:lnTo>
                  <a:lnTo>
                    <a:pt x="22" y="178"/>
                  </a:lnTo>
                  <a:lnTo>
                    <a:pt x="27" y="171"/>
                  </a:lnTo>
                  <a:lnTo>
                    <a:pt x="34" y="165"/>
                  </a:lnTo>
                  <a:lnTo>
                    <a:pt x="39" y="158"/>
                  </a:lnTo>
                  <a:lnTo>
                    <a:pt x="45" y="148"/>
                  </a:lnTo>
                  <a:lnTo>
                    <a:pt x="46" y="135"/>
                  </a:lnTo>
                  <a:lnTo>
                    <a:pt x="46" y="119"/>
                  </a:lnTo>
                  <a:lnTo>
                    <a:pt x="45" y="93"/>
                  </a:lnTo>
                  <a:lnTo>
                    <a:pt x="45" y="93"/>
                  </a:lnTo>
                  <a:lnTo>
                    <a:pt x="45" y="89"/>
                  </a:lnTo>
                  <a:lnTo>
                    <a:pt x="42" y="73"/>
                  </a:lnTo>
                  <a:lnTo>
                    <a:pt x="38" y="60"/>
                  </a:lnTo>
                  <a:lnTo>
                    <a:pt x="33" y="48"/>
                  </a:lnTo>
                  <a:lnTo>
                    <a:pt x="29" y="39"/>
                  </a:lnTo>
                  <a:lnTo>
                    <a:pt x="26" y="27"/>
                  </a:lnTo>
                  <a:lnTo>
                    <a:pt x="27" y="14"/>
                  </a:lnTo>
                  <a:lnTo>
                    <a:pt x="30" y="0"/>
                  </a:lnTo>
                  <a:close/>
                </a:path>
              </a:pathLst>
            </a:custGeom>
            <a:solidFill>
              <a:srgbClr val="68B545"/>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8" name="Freeform 61">
              <a:extLst>
                <a:ext uri="{FF2B5EF4-FFF2-40B4-BE49-F238E27FC236}">
                  <a16:creationId xmlns:a16="http://schemas.microsoft.com/office/drawing/2014/main" id="{63805020-6A7C-4884-BC2C-B6896D5521EC}"/>
                </a:ext>
              </a:extLst>
            </p:cNvPr>
            <p:cNvSpPr>
              <a:spLocks/>
            </p:cNvSpPr>
            <p:nvPr/>
          </p:nvSpPr>
          <p:spPr bwMode="auto">
            <a:xfrm>
              <a:off x="7221523" y="5801893"/>
              <a:ext cx="1052870" cy="115010"/>
            </a:xfrm>
            <a:custGeom>
              <a:avLst/>
              <a:gdLst>
                <a:gd name="T0" fmla="*/ 1104 w 2014"/>
                <a:gd name="T1" fmla="*/ 0 h 220"/>
                <a:gd name="T2" fmla="*/ 1290 w 2014"/>
                <a:gd name="T3" fmla="*/ 4 h 220"/>
                <a:gd name="T4" fmla="*/ 1461 w 2014"/>
                <a:gd name="T5" fmla="*/ 12 h 220"/>
                <a:gd name="T6" fmla="*/ 1616 w 2014"/>
                <a:gd name="T7" fmla="*/ 22 h 220"/>
                <a:gd name="T8" fmla="*/ 1749 w 2014"/>
                <a:gd name="T9" fmla="*/ 35 h 220"/>
                <a:gd name="T10" fmla="*/ 1861 w 2014"/>
                <a:gd name="T11" fmla="*/ 51 h 220"/>
                <a:gd name="T12" fmla="*/ 1943 w 2014"/>
                <a:gd name="T13" fmla="*/ 69 h 220"/>
                <a:gd name="T14" fmla="*/ 1996 w 2014"/>
                <a:gd name="T15" fmla="*/ 89 h 220"/>
                <a:gd name="T16" fmla="*/ 2014 w 2014"/>
                <a:gd name="T17" fmla="*/ 110 h 220"/>
                <a:gd name="T18" fmla="*/ 1996 w 2014"/>
                <a:gd name="T19" fmla="*/ 131 h 220"/>
                <a:gd name="T20" fmla="*/ 1943 w 2014"/>
                <a:gd name="T21" fmla="*/ 151 h 220"/>
                <a:gd name="T22" fmla="*/ 1861 w 2014"/>
                <a:gd name="T23" fmla="*/ 168 h 220"/>
                <a:gd name="T24" fmla="*/ 1749 w 2014"/>
                <a:gd name="T25" fmla="*/ 185 h 220"/>
                <a:gd name="T26" fmla="*/ 1616 w 2014"/>
                <a:gd name="T27" fmla="*/ 198 h 220"/>
                <a:gd name="T28" fmla="*/ 1461 w 2014"/>
                <a:gd name="T29" fmla="*/ 208 h 220"/>
                <a:gd name="T30" fmla="*/ 1290 w 2014"/>
                <a:gd name="T31" fmla="*/ 216 h 220"/>
                <a:gd name="T32" fmla="*/ 1104 w 2014"/>
                <a:gd name="T33" fmla="*/ 220 h 220"/>
                <a:gd name="T34" fmla="*/ 910 w 2014"/>
                <a:gd name="T35" fmla="*/ 220 h 220"/>
                <a:gd name="T36" fmla="*/ 724 w 2014"/>
                <a:gd name="T37" fmla="*/ 216 h 220"/>
                <a:gd name="T38" fmla="*/ 553 w 2014"/>
                <a:gd name="T39" fmla="*/ 208 h 220"/>
                <a:gd name="T40" fmla="*/ 397 w 2014"/>
                <a:gd name="T41" fmla="*/ 198 h 220"/>
                <a:gd name="T42" fmla="*/ 263 w 2014"/>
                <a:gd name="T43" fmla="*/ 185 h 220"/>
                <a:gd name="T44" fmla="*/ 153 w 2014"/>
                <a:gd name="T45" fmla="*/ 168 h 220"/>
                <a:gd name="T46" fmla="*/ 69 w 2014"/>
                <a:gd name="T47" fmla="*/ 151 h 220"/>
                <a:gd name="T48" fmla="*/ 18 w 2014"/>
                <a:gd name="T49" fmla="*/ 131 h 220"/>
                <a:gd name="T50" fmla="*/ 0 w 2014"/>
                <a:gd name="T51" fmla="*/ 110 h 220"/>
                <a:gd name="T52" fmla="*/ 18 w 2014"/>
                <a:gd name="T53" fmla="*/ 89 h 220"/>
                <a:gd name="T54" fmla="*/ 69 w 2014"/>
                <a:gd name="T55" fmla="*/ 69 h 220"/>
                <a:gd name="T56" fmla="*/ 153 w 2014"/>
                <a:gd name="T57" fmla="*/ 51 h 220"/>
                <a:gd name="T58" fmla="*/ 263 w 2014"/>
                <a:gd name="T59" fmla="*/ 35 h 220"/>
                <a:gd name="T60" fmla="*/ 397 w 2014"/>
                <a:gd name="T61" fmla="*/ 22 h 220"/>
                <a:gd name="T62" fmla="*/ 553 w 2014"/>
                <a:gd name="T63" fmla="*/ 12 h 220"/>
                <a:gd name="T64" fmla="*/ 724 w 2014"/>
                <a:gd name="T65" fmla="*/ 4 h 220"/>
                <a:gd name="T66" fmla="*/ 910 w 201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20">
                  <a:moveTo>
                    <a:pt x="1006" y="0"/>
                  </a:moveTo>
                  <a:lnTo>
                    <a:pt x="1104" y="0"/>
                  </a:lnTo>
                  <a:lnTo>
                    <a:pt x="1198" y="1"/>
                  </a:lnTo>
                  <a:lnTo>
                    <a:pt x="1290" y="4"/>
                  </a:lnTo>
                  <a:lnTo>
                    <a:pt x="1378" y="8"/>
                  </a:lnTo>
                  <a:lnTo>
                    <a:pt x="1461" y="12"/>
                  </a:lnTo>
                  <a:lnTo>
                    <a:pt x="1541" y="17"/>
                  </a:lnTo>
                  <a:lnTo>
                    <a:pt x="1616" y="22"/>
                  </a:lnTo>
                  <a:lnTo>
                    <a:pt x="1685" y="29"/>
                  </a:lnTo>
                  <a:lnTo>
                    <a:pt x="1749" y="35"/>
                  </a:lnTo>
                  <a:lnTo>
                    <a:pt x="1808" y="43"/>
                  </a:lnTo>
                  <a:lnTo>
                    <a:pt x="1861" y="51"/>
                  </a:lnTo>
                  <a:lnTo>
                    <a:pt x="1905" y="60"/>
                  </a:lnTo>
                  <a:lnTo>
                    <a:pt x="1943" y="69"/>
                  </a:lnTo>
                  <a:lnTo>
                    <a:pt x="1973" y="79"/>
                  </a:lnTo>
                  <a:lnTo>
                    <a:pt x="1996" y="89"/>
                  </a:lnTo>
                  <a:lnTo>
                    <a:pt x="2009" y="100"/>
                  </a:lnTo>
                  <a:lnTo>
                    <a:pt x="2014" y="110"/>
                  </a:lnTo>
                  <a:lnTo>
                    <a:pt x="2009" y="121"/>
                  </a:lnTo>
                  <a:lnTo>
                    <a:pt x="1996" y="131"/>
                  </a:lnTo>
                  <a:lnTo>
                    <a:pt x="1973" y="140"/>
                  </a:lnTo>
                  <a:lnTo>
                    <a:pt x="1943" y="151"/>
                  </a:lnTo>
                  <a:lnTo>
                    <a:pt x="1905" y="160"/>
                  </a:lnTo>
                  <a:lnTo>
                    <a:pt x="1861" y="168"/>
                  </a:lnTo>
                  <a:lnTo>
                    <a:pt x="1808" y="177"/>
                  </a:lnTo>
                  <a:lnTo>
                    <a:pt x="1749" y="185"/>
                  </a:lnTo>
                  <a:lnTo>
                    <a:pt x="1685" y="191"/>
                  </a:lnTo>
                  <a:lnTo>
                    <a:pt x="1616" y="198"/>
                  </a:lnTo>
                  <a:lnTo>
                    <a:pt x="1541" y="203"/>
                  </a:lnTo>
                  <a:lnTo>
                    <a:pt x="1461" y="208"/>
                  </a:lnTo>
                  <a:lnTo>
                    <a:pt x="1378" y="212"/>
                  </a:lnTo>
                  <a:lnTo>
                    <a:pt x="1290" y="216"/>
                  </a:lnTo>
                  <a:lnTo>
                    <a:pt x="1198" y="217"/>
                  </a:lnTo>
                  <a:lnTo>
                    <a:pt x="1104" y="220"/>
                  </a:lnTo>
                  <a:lnTo>
                    <a:pt x="1006" y="220"/>
                  </a:lnTo>
                  <a:lnTo>
                    <a:pt x="910" y="220"/>
                  </a:lnTo>
                  <a:lnTo>
                    <a:pt x="816" y="217"/>
                  </a:lnTo>
                  <a:lnTo>
                    <a:pt x="724" y="216"/>
                  </a:lnTo>
                  <a:lnTo>
                    <a:pt x="636" y="212"/>
                  </a:lnTo>
                  <a:lnTo>
                    <a:pt x="553" y="208"/>
                  </a:lnTo>
                  <a:lnTo>
                    <a:pt x="473" y="203"/>
                  </a:lnTo>
                  <a:lnTo>
                    <a:pt x="397" y="198"/>
                  </a:lnTo>
                  <a:lnTo>
                    <a:pt x="327" y="191"/>
                  </a:lnTo>
                  <a:lnTo>
                    <a:pt x="263" y="185"/>
                  </a:lnTo>
                  <a:lnTo>
                    <a:pt x="204" y="177"/>
                  </a:lnTo>
                  <a:lnTo>
                    <a:pt x="153" y="168"/>
                  </a:lnTo>
                  <a:lnTo>
                    <a:pt x="107" y="160"/>
                  </a:lnTo>
                  <a:lnTo>
                    <a:pt x="69" y="151"/>
                  </a:lnTo>
                  <a:lnTo>
                    <a:pt x="39" y="140"/>
                  </a:lnTo>
                  <a:lnTo>
                    <a:pt x="18" y="131"/>
                  </a:lnTo>
                  <a:lnTo>
                    <a:pt x="4" y="121"/>
                  </a:lnTo>
                  <a:lnTo>
                    <a:pt x="0" y="110"/>
                  </a:lnTo>
                  <a:lnTo>
                    <a:pt x="4" y="100"/>
                  </a:lnTo>
                  <a:lnTo>
                    <a:pt x="18" y="89"/>
                  </a:lnTo>
                  <a:lnTo>
                    <a:pt x="39" y="79"/>
                  </a:lnTo>
                  <a:lnTo>
                    <a:pt x="69" y="69"/>
                  </a:lnTo>
                  <a:lnTo>
                    <a:pt x="107" y="60"/>
                  </a:lnTo>
                  <a:lnTo>
                    <a:pt x="153" y="51"/>
                  </a:lnTo>
                  <a:lnTo>
                    <a:pt x="204" y="43"/>
                  </a:lnTo>
                  <a:lnTo>
                    <a:pt x="263" y="35"/>
                  </a:lnTo>
                  <a:lnTo>
                    <a:pt x="327" y="29"/>
                  </a:lnTo>
                  <a:lnTo>
                    <a:pt x="397" y="22"/>
                  </a:lnTo>
                  <a:lnTo>
                    <a:pt x="473" y="17"/>
                  </a:lnTo>
                  <a:lnTo>
                    <a:pt x="553" y="12"/>
                  </a:lnTo>
                  <a:lnTo>
                    <a:pt x="636" y="8"/>
                  </a:lnTo>
                  <a:lnTo>
                    <a:pt x="724" y="4"/>
                  </a:lnTo>
                  <a:lnTo>
                    <a:pt x="816" y="1"/>
                  </a:lnTo>
                  <a:lnTo>
                    <a:pt x="910" y="0"/>
                  </a:lnTo>
                  <a:lnTo>
                    <a:pt x="1006" y="0"/>
                  </a:lnTo>
                  <a:close/>
                </a:path>
              </a:pathLst>
            </a:custGeom>
            <a:solidFill>
              <a:srgbClr val="000000">
                <a:alpha val="1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39" name="Rectangle 62">
              <a:extLst>
                <a:ext uri="{FF2B5EF4-FFF2-40B4-BE49-F238E27FC236}">
                  <a16:creationId xmlns:a16="http://schemas.microsoft.com/office/drawing/2014/main" id="{0D4554B8-85F9-43E9-84A5-300ED0DC9176}"/>
                </a:ext>
              </a:extLst>
            </p:cNvPr>
            <p:cNvSpPr>
              <a:spLocks noChangeArrowheads="1"/>
            </p:cNvSpPr>
            <p:nvPr/>
          </p:nvSpPr>
          <p:spPr bwMode="auto">
            <a:xfrm>
              <a:off x="7397700" y="3566318"/>
              <a:ext cx="725612" cy="667585"/>
            </a:xfrm>
            <a:prstGeom prst="rect">
              <a:avLst/>
            </a:prstGeom>
            <a:solidFill>
              <a:srgbClr val="000000">
                <a:lumMod val="65000"/>
                <a:lumOff val="35000"/>
              </a:srgb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0" name="Rectangle 63">
              <a:extLst>
                <a:ext uri="{FF2B5EF4-FFF2-40B4-BE49-F238E27FC236}">
                  <a16:creationId xmlns:a16="http://schemas.microsoft.com/office/drawing/2014/main" id="{7AAE4722-6B6A-4968-B43F-B5C175307429}"/>
                </a:ext>
              </a:extLst>
            </p:cNvPr>
            <p:cNvSpPr>
              <a:spLocks noChangeArrowheads="1"/>
            </p:cNvSpPr>
            <p:nvPr/>
          </p:nvSpPr>
          <p:spPr bwMode="auto">
            <a:xfrm>
              <a:off x="7397699" y="3566318"/>
              <a:ext cx="368034" cy="667585"/>
            </a:xfrm>
            <a:prstGeom prst="rect">
              <a:avLst/>
            </a:prstGeom>
            <a:solidFill>
              <a:srgbClr val="000000"/>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1" name="Freeform 64">
              <a:extLst>
                <a:ext uri="{FF2B5EF4-FFF2-40B4-BE49-F238E27FC236}">
                  <a16:creationId xmlns:a16="http://schemas.microsoft.com/office/drawing/2014/main" id="{169222D1-F6C4-4E53-BCBC-F7579E94AFAF}"/>
                </a:ext>
              </a:extLst>
            </p:cNvPr>
            <p:cNvSpPr>
              <a:spLocks noEditPoints="1"/>
            </p:cNvSpPr>
            <p:nvPr/>
          </p:nvSpPr>
          <p:spPr bwMode="auto">
            <a:xfrm>
              <a:off x="7385153" y="4452423"/>
              <a:ext cx="747569" cy="1324713"/>
            </a:xfrm>
            <a:custGeom>
              <a:avLst/>
              <a:gdLst>
                <a:gd name="T0" fmla="*/ 673 w 1430"/>
                <a:gd name="T1" fmla="*/ 2024 h 2534"/>
                <a:gd name="T2" fmla="*/ 612 w 1430"/>
                <a:gd name="T3" fmla="*/ 2078 h 2534"/>
                <a:gd name="T4" fmla="*/ 597 w 1430"/>
                <a:gd name="T5" fmla="*/ 2162 h 2534"/>
                <a:gd name="T6" fmla="*/ 638 w 1430"/>
                <a:gd name="T7" fmla="*/ 2234 h 2534"/>
                <a:gd name="T8" fmla="*/ 710 w 1430"/>
                <a:gd name="T9" fmla="*/ 2264 h 2534"/>
                <a:gd name="T10" fmla="*/ 769 w 1430"/>
                <a:gd name="T11" fmla="*/ 2249 h 2534"/>
                <a:gd name="T12" fmla="*/ 824 w 1430"/>
                <a:gd name="T13" fmla="*/ 2189 h 2534"/>
                <a:gd name="T14" fmla="*/ 829 w 1430"/>
                <a:gd name="T15" fmla="*/ 2104 h 2534"/>
                <a:gd name="T16" fmla="*/ 782 w 1430"/>
                <a:gd name="T17" fmla="*/ 2037 h 2534"/>
                <a:gd name="T18" fmla="*/ 715 w 1430"/>
                <a:gd name="T19" fmla="*/ 2015 h 2534"/>
                <a:gd name="T20" fmla="*/ 1430 w 1430"/>
                <a:gd name="T21" fmla="*/ 87 h 2534"/>
                <a:gd name="T22" fmla="*/ 1425 w 1430"/>
                <a:gd name="T23" fmla="*/ 116 h 2534"/>
                <a:gd name="T24" fmla="*/ 1342 w 1430"/>
                <a:gd name="T25" fmla="*/ 167 h 2534"/>
                <a:gd name="T26" fmla="*/ 1224 w 1430"/>
                <a:gd name="T27" fmla="*/ 256 h 2534"/>
                <a:gd name="T28" fmla="*/ 1114 w 1430"/>
                <a:gd name="T29" fmla="*/ 370 h 2534"/>
                <a:gd name="T30" fmla="*/ 1017 w 1430"/>
                <a:gd name="T31" fmla="*/ 511 h 2534"/>
                <a:gd name="T32" fmla="*/ 943 w 1430"/>
                <a:gd name="T33" fmla="*/ 682 h 2534"/>
                <a:gd name="T34" fmla="*/ 900 w 1430"/>
                <a:gd name="T35" fmla="*/ 887 h 2534"/>
                <a:gd name="T36" fmla="*/ 896 w 1430"/>
                <a:gd name="T37" fmla="*/ 1124 h 2534"/>
                <a:gd name="T38" fmla="*/ 932 w 1430"/>
                <a:gd name="T39" fmla="*/ 1384 h 2534"/>
                <a:gd name="T40" fmla="*/ 964 w 1430"/>
                <a:gd name="T41" fmla="*/ 1628 h 2534"/>
                <a:gd name="T42" fmla="*/ 977 w 1430"/>
                <a:gd name="T43" fmla="*/ 1858 h 2534"/>
                <a:gd name="T44" fmla="*/ 972 w 1430"/>
                <a:gd name="T45" fmla="*/ 2067 h 2534"/>
                <a:gd name="T46" fmla="*/ 945 w 1430"/>
                <a:gd name="T47" fmla="*/ 2247 h 2534"/>
                <a:gd name="T48" fmla="*/ 897 w 1430"/>
                <a:gd name="T49" fmla="*/ 2390 h 2534"/>
                <a:gd name="T50" fmla="*/ 822 w 1430"/>
                <a:gd name="T51" fmla="*/ 2488 h 2534"/>
                <a:gd name="T52" fmla="*/ 723 w 1430"/>
                <a:gd name="T53" fmla="*/ 2534 h 2534"/>
                <a:gd name="T54" fmla="*/ 670 w 1430"/>
                <a:gd name="T55" fmla="*/ 2524 h 2534"/>
                <a:gd name="T56" fmla="*/ 580 w 1430"/>
                <a:gd name="T57" fmla="*/ 2460 h 2534"/>
                <a:gd name="T58" fmla="*/ 515 w 1430"/>
                <a:gd name="T59" fmla="*/ 2346 h 2534"/>
                <a:gd name="T60" fmla="*/ 473 w 1430"/>
                <a:gd name="T61" fmla="*/ 2191 h 2534"/>
                <a:gd name="T62" fmla="*/ 454 w 1430"/>
                <a:gd name="T63" fmla="*/ 2001 h 2534"/>
                <a:gd name="T64" fmla="*/ 456 w 1430"/>
                <a:gd name="T65" fmla="*/ 1783 h 2534"/>
                <a:gd name="T66" fmla="*/ 475 w 1430"/>
                <a:gd name="T67" fmla="*/ 1548 h 2534"/>
                <a:gd name="T68" fmla="*/ 511 w 1430"/>
                <a:gd name="T69" fmla="*/ 1300 h 2534"/>
                <a:gd name="T70" fmla="*/ 538 w 1430"/>
                <a:gd name="T71" fmla="*/ 1040 h 2534"/>
                <a:gd name="T72" fmla="*/ 520 w 1430"/>
                <a:gd name="T73" fmla="*/ 815 h 2534"/>
                <a:gd name="T74" fmla="*/ 466 w 1430"/>
                <a:gd name="T75" fmla="*/ 622 h 2534"/>
                <a:gd name="T76" fmla="*/ 382 w 1430"/>
                <a:gd name="T77" fmla="*/ 461 h 2534"/>
                <a:gd name="T78" fmla="*/ 280 w 1430"/>
                <a:gd name="T79" fmla="*/ 329 h 2534"/>
                <a:gd name="T80" fmla="*/ 166 w 1430"/>
                <a:gd name="T81" fmla="*/ 223 h 2534"/>
                <a:gd name="T82" fmla="*/ 50 w 1430"/>
                <a:gd name="T83" fmla="*/ 143 h 2534"/>
                <a:gd name="T84" fmla="*/ 1 w 1430"/>
                <a:gd name="T85" fmla="*/ 108 h 2534"/>
                <a:gd name="T86" fmla="*/ 9 w 1430"/>
                <a:gd name="T87"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0" h="2534">
                  <a:moveTo>
                    <a:pt x="715" y="2015"/>
                  </a:moveTo>
                  <a:lnTo>
                    <a:pt x="699" y="2016"/>
                  </a:lnTo>
                  <a:lnTo>
                    <a:pt x="673" y="2024"/>
                  </a:lnTo>
                  <a:lnTo>
                    <a:pt x="648" y="2037"/>
                  </a:lnTo>
                  <a:lnTo>
                    <a:pt x="627" y="2056"/>
                  </a:lnTo>
                  <a:lnTo>
                    <a:pt x="612" y="2078"/>
                  </a:lnTo>
                  <a:lnTo>
                    <a:pt x="600" y="2104"/>
                  </a:lnTo>
                  <a:lnTo>
                    <a:pt x="596" y="2133"/>
                  </a:lnTo>
                  <a:lnTo>
                    <a:pt x="597" y="2162"/>
                  </a:lnTo>
                  <a:lnTo>
                    <a:pt x="605" y="2189"/>
                  </a:lnTo>
                  <a:lnTo>
                    <a:pt x="619" y="2214"/>
                  </a:lnTo>
                  <a:lnTo>
                    <a:pt x="638" y="2234"/>
                  </a:lnTo>
                  <a:lnTo>
                    <a:pt x="661" y="2249"/>
                  </a:lnTo>
                  <a:lnTo>
                    <a:pt x="687" y="2260"/>
                  </a:lnTo>
                  <a:lnTo>
                    <a:pt x="710" y="2264"/>
                  </a:lnTo>
                  <a:lnTo>
                    <a:pt x="720" y="2264"/>
                  </a:lnTo>
                  <a:lnTo>
                    <a:pt x="742" y="2260"/>
                  </a:lnTo>
                  <a:lnTo>
                    <a:pt x="769" y="2249"/>
                  </a:lnTo>
                  <a:lnTo>
                    <a:pt x="792" y="2234"/>
                  </a:lnTo>
                  <a:lnTo>
                    <a:pt x="811" y="2214"/>
                  </a:lnTo>
                  <a:lnTo>
                    <a:pt x="824" y="2189"/>
                  </a:lnTo>
                  <a:lnTo>
                    <a:pt x="833" y="2162"/>
                  </a:lnTo>
                  <a:lnTo>
                    <a:pt x="834" y="2133"/>
                  </a:lnTo>
                  <a:lnTo>
                    <a:pt x="829" y="2104"/>
                  </a:lnTo>
                  <a:lnTo>
                    <a:pt x="818" y="2078"/>
                  </a:lnTo>
                  <a:lnTo>
                    <a:pt x="803" y="2056"/>
                  </a:lnTo>
                  <a:lnTo>
                    <a:pt x="782" y="2037"/>
                  </a:lnTo>
                  <a:lnTo>
                    <a:pt x="757" y="2024"/>
                  </a:lnTo>
                  <a:lnTo>
                    <a:pt x="731" y="2016"/>
                  </a:lnTo>
                  <a:lnTo>
                    <a:pt x="715" y="2015"/>
                  </a:lnTo>
                  <a:close/>
                  <a:moveTo>
                    <a:pt x="9" y="0"/>
                  </a:moveTo>
                  <a:lnTo>
                    <a:pt x="1421" y="0"/>
                  </a:lnTo>
                  <a:lnTo>
                    <a:pt x="1430" y="87"/>
                  </a:lnTo>
                  <a:lnTo>
                    <a:pt x="1430" y="99"/>
                  </a:lnTo>
                  <a:lnTo>
                    <a:pt x="1429" y="108"/>
                  </a:lnTo>
                  <a:lnTo>
                    <a:pt x="1425" y="116"/>
                  </a:lnTo>
                  <a:lnTo>
                    <a:pt x="1419" y="121"/>
                  </a:lnTo>
                  <a:lnTo>
                    <a:pt x="1380" y="143"/>
                  </a:lnTo>
                  <a:lnTo>
                    <a:pt x="1342" y="167"/>
                  </a:lnTo>
                  <a:lnTo>
                    <a:pt x="1303" y="193"/>
                  </a:lnTo>
                  <a:lnTo>
                    <a:pt x="1264" y="223"/>
                  </a:lnTo>
                  <a:lnTo>
                    <a:pt x="1224" y="256"/>
                  </a:lnTo>
                  <a:lnTo>
                    <a:pt x="1186" y="290"/>
                  </a:lnTo>
                  <a:lnTo>
                    <a:pt x="1150" y="329"/>
                  </a:lnTo>
                  <a:lnTo>
                    <a:pt x="1114" y="370"/>
                  </a:lnTo>
                  <a:lnTo>
                    <a:pt x="1079" y="414"/>
                  </a:lnTo>
                  <a:lnTo>
                    <a:pt x="1048" y="461"/>
                  </a:lnTo>
                  <a:lnTo>
                    <a:pt x="1017" y="511"/>
                  </a:lnTo>
                  <a:lnTo>
                    <a:pt x="990" y="565"/>
                  </a:lnTo>
                  <a:lnTo>
                    <a:pt x="965" y="622"/>
                  </a:lnTo>
                  <a:lnTo>
                    <a:pt x="943" y="682"/>
                  </a:lnTo>
                  <a:lnTo>
                    <a:pt x="924" y="747"/>
                  </a:lnTo>
                  <a:lnTo>
                    <a:pt x="910" y="815"/>
                  </a:lnTo>
                  <a:lnTo>
                    <a:pt x="900" y="887"/>
                  </a:lnTo>
                  <a:lnTo>
                    <a:pt x="893" y="961"/>
                  </a:lnTo>
                  <a:lnTo>
                    <a:pt x="892" y="1040"/>
                  </a:lnTo>
                  <a:lnTo>
                    <a:pt x="896" y="1124"/>
                  </a:lnTo>
                  <a:lnTo>
                    <a:pt x="905" y="1210"/>
                  </a:lnTo>
                  <a:lnTo>
                    <a:pt x="919" y="1300"/>
                  </a:lnTo>
                  <a:lnTo>
                    <a:pt x="932" y="1384"/>
                  </a:lnTo>
                  <a:lnTo>
                    <a:pt x="944" y="1467"/>
                  </a:lnTo>
                  <a:lnTo>
                    <a:pt x="955" y="1548"/>
                  </a:lnTo>
                  <a:lnTo>
                    <a:pt x="964" y="1628"/>
                  </a:lnTo>
                  <a:lnTo>
                    <a:pt x="970" y="1706"/>
                  </a:lnTo>
                  <a:lnTo>
                    <a:pt x="974" y="1783"/>
                  </a:lnTo>
                  <a:lnTo>
                    <a:pt x="977" y="1858"/>
                  </a:lnTo>
                  <a:lnTo>
                    <a:pt x="978" y="1930"/>
                  </a:lnTo>
                  <a:lnTo>
                    <a:pt x="976" y="2001"/>
                  </a:lnTo>
                  <a:lnTo>
                    <a:pt x="972" y="2067"/>
                  </a:lnTo>
                  <a:lnTo>
                    <a:pt x="965" y="2130"/>
                  </a:lnTo>
                  <a:lnTo>
                    <a:pt x="957" y="2191"/>
                  </a:lnTo>
                  <a:lnTo>
                    <a:pt x="945" y="2247"/>
                  </a:lnTo>
                  <a:lnTo>
                    <a:pt x="932" y="2299"/>
                  </a:lnTo>
                  <a:lnTo>
                    <a:pt x="915" y="2346"/>
                  </a:lnTo>
                  <a:lnTo>
                    <a:pt x="897" y="2390"/>
                  </a:lnTo>
                  <a:lnTo>
                    <a:pt x="875" y="2427"/>
                  </a:lnTo>
                  <a:lnTo>
                    <a:pt x="850" y="2460"/>
                  </a:lnTo>
                  <a:lnTo>
                    <a:pt x="822" y="2488"/>
                  </a:lnTo>
                  <a:lnTo>
                    <a:pt x="792" y="2509"/>
                  </a:lnTo>
                  <a:lnTo>
                    <a:pt x="759" y="2524"/>
                  </a:lnTo>
                  <a:lnTo>
                    <a:pt x="723" y="2534"/>
                  </a:lnTo>
                  <a:lnTo>
                    <a:pt x="715" y="2532"/>
                  </a:lnTo>
                  <a:lnTo>
                    <a:pt x="707" y="2534"/>
                  </a:lnTo>
                  <a:lnTo>
                    <a:pt x="670" y="2524"/>
                  </a:lnTo>
                  <a:lnTo>
                    <a:pt x="638" y="2509"/>
                  </a:lnTo>
                  <a:lnTo>
                    <a:pt x="608" y="2488"/>
                  </a:lnTo>
                  <a:lnTo>
                    <a:pt x="580" y="2460"/>
                  </a:lnTo>
                  <a:lnTo>
                    <a:pt x="555" y="2427"/>
                  </a:lnTo>
                  <a:lnTo>
                    <a:pt x="533" y="2390"/>
                  </a:lnTo>
                  <a:lnTo>
                    <a:pt x="515" y="2346"/>
                  </a:lnTo>
                  <a:lnTo>
                    <a:pt x="498" y="2299"/>
                  </a:lnTo>
                  <a:lnTo>
                    <a:pt x="484" y="2247"/>
                  </a:lnTo>
                  <a:lnTo>
                    <a:pt x="473" y="2191"/>
                  </a:lnTo>
                  <a:lnTo>
                    <a:pt x="465" y="2130"/>
                  </a:lnTo>
                  <a:lnTo>
                    <a:pt x="458" y="2067"/>
                  </a:lnTo>
                  <a:lnTo>
                    <a:pt x="454" y="2001"/>
                  </a:lnTo>
                  <a:lnTo>
                    <a:pt x="452" y="1930"/>
                  </a:lnTo>
                  <a:lnTo>
                    <a:pt x="453" y="1858"/>
                  </a:lnTo>
                  <a:lnTo>
                    <a:pt x="456" y="1783"/>
                  </a:lnTo>
                  <a:lnTo>
                    <a:pt x="460" y="1706"/>
                  </a:lnTo>
                  <a:lnTo>
                    <a:pt x="466" y="1628"/>
                  </a:lnTo>
                  <a:lnTo>
                    <a:pt x="475" y="1548"/>
                  </a:lnTo>
                  <a:lnTo>
                    <a:pt x="486" y="1467"/>
                  </a:lnTo>
                  <a:lnTo>
                    <a:pt x="498" y="1384"/>
                  </a:lnTo>
                  <a:lnTo>
                    <a:pt x="511" y="1300"/>
                  </a:lnTo>
                  <a:lnTo>
                    <a:pt x="525" y="1210"/>
                  </a:lnTo>
                  <a:lnTo>
                    <a:pt x="534" y="1124"/>
                  </a:lnTo>
                  <a:lnTo>
                    <a:pt x="538" y="1040"/>
                  </a:lnTo>
                  <a:lnTo>
                    <a:pt x="537" y="961"/>
                  </a:lnTo>
                  <a:lnTo>
                    <a:pt x="530" y="887"/>
                  </a:lnTo>
                  <a:lnTo>
                    <a:pt x="520" y="815"/>
                  </a:lnTo>
                  <a:lnTo>
                    <a:pt x="505" y="747"/>
                  </a:lnTo>
                  <a:lnTo>
                    <a:pt x="487" y="682"/>
                  </a:lnTo>
                  <a:lnTo>
                    <a:pt x="466" y="622"/>
                  </a:lnTo>
                  <a:lnTo>
                    <a:pt x="441" y="565"/>
                  </a:lnTo>
                  <a:lnTo>
                    <a:pt x="412" y="511"/>
                  </a:lnTo>
                  <a:lnTo>
                    <a:pt x="382" y="461"/>
                  </a:lnTo>
                  <a:lnTo>
                    <a:pt x="351" y="414"/>
                  </a:lnTo>
                  <a:lnTo>
                    <a:pt x="316" y="370"/>
                  </a:lnTo>
                  <a:lnTo>
                    <a:pt x="280" y="329"/>
                  </a:lnTo>
                  <a:lnTo>
                    <a:pt x="244" y="290"/>
                  </a:lnTo>
                  <a:lnTo>
                    <a:pt x="206" y="256"/>
                  </a:lnTo>
                  <a:lnTo>
                    <a:pt x="166" y="223"/>
                  </a:lnTo>
                  <a:lnTo>
                    <a:pt x="127" y="193"/>
                  </a:lnTo>
                  <a:lnTo>
                    <a:pt x="88" y="167"/>
                  </a:lnTo>
                  <a:lnTo>
                    <a:pt x="50" y="143"/>
                  </a:lnTo>
                  <a:lnTo>
                    <a:pt x="10" y="121"/>
                  </a:lnTo>
                  <a:lnTo>
                    <a:pt x="5" y="116"/>
                  </a:lnTo>
                  <a:lnTo>
                    <a:pt x="1" y="108"/>
                  </a:lnTo>
                  <a:lnTo>
                    <a:pt x="0" y="99"/>
                  </a:lnTo>
                  <a:lnTo>
                    <a:pt x="0" y="87"/>
                  </a:lnTo>
                  <a:lnTo>
                    <a:pt x="9" y="0"/>
                  </a:lnTo>
                  <a:close/>
                </a:path>
              </a:pathLst>
            </a:custGeom>
            <a:solidFill>
              <a:srgbClr val="FDB62D">
                <a:lumMod val="7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2" name="Freeform 65">
              <a:extLst>
                <a:ext uri="{FF2B5EF4-FFF2-40B4-BE49-F238E27FC236}">
                  <a16:creationId xmlns:a16="http://schemas.microsoft.com/office/drawing/2014/main" id="{810E492E-ACFF-4D0E-9F91-04D63C805F70}"/>
                </a:ext>
              </a:extLst>
            </p:cNvPr>
            <p:cNvSpPr>
              <a:spLocks/>
            </p:cNvSpPr>
            <p:nvPr/>
          </p:nvSpPr>
          <p:spPr bwMode="auto">
            <a:xfrm>
              <a:off x="7385676" y="4449285"/>
              <a:ext cx="378489" cy="1327850"/>
            </a:xfrm>
            <a:custGeom>
              <a:avLst/>
              <a:gdLst>
                <a:gd name="T0" fmla="*/ 724 w 724"/>
                <a:gd name="T1" fmla="*/ 0 h 2540"/>
                <a:gd name="T2" fmla="*/ 715 w 724"/>
                <a:gd name="T3" fmla="*/ 2021 h 2540"/>
                <a:gd name="T4" fmla="*/ 673 w 724"/>
                <a:gd name="T5" fmla="*/ 2030 h 2540"/>
                <a:gd name="T6" fmla="*/ 629 w 724"/>
                <a:gd name="T7" fmla="*/ 2062 h 2540"/>
                <a:gd name="T8" fmla="*/ 601 w 724"/>
                <a:gd name="T9" fmla="*/ 2110 h 2540"/>
                <a:gd name="T10" fmla="*/ 599 w 724"/>
                <a:gd name="T11" fmla="*/ 2168 h 2540"/>
                <a:gd name="T12" fmla="*/ 620 w 724"/>
                <a:gd name="T13" fmla="*/ 2220 h 2540"/>
                <a:gd name="T14" fmla="*/ 662 w 724"/>
                <a:gd name="T15" fmla="*/ 2255 h 2540"/>
                <a:gd name="T16" fmla="*/ 710 w 724"/>
                <a:gd name="T17" fmla="*/ 2270 h 2540"/>
                <a:gd name="T18" fmla="*/ 724 w 724"/>
                <a:gd name="T19" fmla="*/ 2269 h 2540"/>
                <a:gd name="T20" fmla="*/ 723 w 724"/>
                <a:gd name="T21" fmla="*/ 2540 h 2540"/>
                <a:gd name="T22" fmla="*/ 709 w 724"/>
                <a:gd name="T23" fmla="*/ 2540 h 2540"/>
                <a:gd name="T24" fmla="*/ 638 w 724"/>
                <a:gd name="T25" fmla="*/ 2515 h 2540"/>
                <a:gd name="T26" fmla="*/ 580 w 724"/>
                <a:gd name="T27" fmla="*/ 2466 h 2540"/>
                <a:gd name="T28" fmla="*/ 535 w 724"/>
                <a:gd name="T29" fmla="*/ 2396 h 2540"/>
                <a:gd name="T30" fmla="*/ 499 w 724"/>
                <a:gd name="T31" fmla="*/ 2305 h 2540"/>
                <a:gd name="T32" fmla="*/ 474 w 724"/>
                <a:gd name="T33" fmla="*/ 2197 h 2540"/>
                <a:gd name="T34" fmla="*/ 459 w 724"/>
                <a:gd name="T35" fmla="*/ 2073 h 2540"/>
                <a:gd name="T36" fmla="*/ 453 w 724"/>
                <a:gd name="T37" fmla="*/ 1936 h 2540"/>
                <a:gd name="T38" fmla="*/ 456 w 724"/>
                <a:gd name="T39" fmla="*/ 1789 h 2540"/>
                <a:gd name="T40" fmla="*/ 468 w 724"/>
                <a:gd name="T41" fmla="*/ 1634 h 2540"/>
                <a:gd name="T42" fmla="*/ 486 w 724"/>
                <a:gd name="T43" fmla="*/ 1473 h 2540"/>
                <a:gd name="T44" fmla="*/ 512 w 724"/>
                <a:gd name="T45" fmla="*/ 1306 h 2540"/>
                <a:gd name="T46" fmla="*/ 536 w 724"/>
                <a:gd name="T47" fmla="*/ 1130 h 2540"/>
                <a:gd name="T48" fmla="*/ 537 w 724"/>
                <a:gd name="T49" fmla="*/ 967 h 2540"/>
                <a:gd name="T50" fmla="*/ 521 w 724"/>
                <a:gd name="T51" fmla="*/ 821 h 2540"/>
                <a:gd name="T52" fmla="*/ 489 w 724"/>
                <a:gd name="T53" fmla="*/ 688 h 2540"/>
                <a:gd name="T54" fmla="*/ 442 w 724"/>
                <a:gd name="T55" fmla="*/ 571 h 2540"/>
                <a:gd name="T56" fmla="*/ 384 w 724"/>
                <a:gd name="T57" fmla="*/ 467 h 2540"/>
                <a:gd name="T58" fmla="*/ 317 w 724"/>
                <a:gd name="T59" fmla="*/ 376 h 2540"/>
                <a:gd name="T60" fmla="*/ 244 w 724"/>
                <a:gd name="T61" fmla="*/ 296 h 2540"/>
                <a:gd name="T62" fmla="*/ 167 w 724"/>
                <a:gd name="T63" fmla="*/ 229 h 2540"/>
                <a:gd name="T64" fmla="*/ 89 w 724"/>
                <a:gd name="T65" fmla="*/ 173 h 2540"/>
                <a:gd name="T66" fmla="*/ 12 w 724"/>
                <a:gd name="T67" fmla="*/ 127 h 2540"/>
                <a:gd name="T68" fmla="*/ 3 w 724"/>
                <a:gd name="T69" fmla="*/ 114 h 2540"/>
                <a:gd name="T70" fmla="*/ 0 w 724"/>
                <a:gd name="T71" fmla="*/ 93 h 2540"/>
                <a:gd name="T72" fmla="*/ 13 w 724"/>
                <a:gd name="T73" fmla="*/ 6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4" h="2540">
                  <a:moveTo>
                    <a:pt x="13" y="0"/>
                  </a:moveTo>
                  <a:lnTo>
                    <a:pt x="724" y="0"/>
                  </a:lnTo>
                  <a:lnTo>
                    <a:pt x="724" y="2022"/>
                  </a:lnTo>
                  <a:lnTo>
                    <a:pt x="715" y="2021"/>
                  </a:lnTo>
                  <a:lnTo>
                    <a:pt x="701" y="2022"/>
                  </a:lnTo>
                  <a:lnTo>
                    <a:pt x="673" y="2030"/>
                  </a:lnTo>
                  <a:lnTo>
                    <a:pt x="648" y="2043"/>
                  </a:lnTo>
                  <a:lnTo>
                    <a:pt x="629" y="2062"/>
                  </a:lnTo>
                  <a:lnTo>
                    <a:pt x="612" y="2084"/>
                  </a:lnTo>
                  <a:lnTo>
                    <a:pt x="601" y="2110"/>
                  </a:lnTo>
                  <a:lnTo>
                    <a:pt x="596" y="2139"/>
                  </a:lnTo>
                  <a:lnTo>
                    <a:pt x="599" y="2168"/>
                  </a:lnTo>
                  <a:lnTo>
                    <a:pt x="607" y="2195"/>
                  </a:lnTo>
                  <a:lnTo>
                    <a:pt x="620" y="2220"/>
                  </a:lnTo>
                  <a:lnTo>
                    <a:pt x="639" y="2240"/>
                  </a:lnTo>
                  <a:lnTo>
                    <a:pt x="662" y="2255"/>
                  </a:lnTo>
                  <a:lnTo>
                    <a:pt x="688" y="2266"/>
                  </a:lnTo>
                  <a:lnTo>
                    <a:pt x="710" y="2270"/>
                  </a:lnTo>
                  <a:lnTo>
                    <a:pt x="720" y="2270"/>
                  </a:lnTo>
                  <a:lnTo>
                    <a:pt x="724" y="2269"/>
                  </a:lnTo>
                  <a:lnTo>
                    <a:pt x="724" y="2540"/>
                  </a:lnTo>
                  <a:lnTo>
                    <a:pt x="723" y="2540"/>
                  </a:lnTo>
                  <a:lnTo>
                    <a:pt x="715" y="2538"/>
                  </a:lnTo>
                  <a:lnTo>
                    <a:pt x="709" y="2540"/>
                  </a:lnTo>
                  <a:lnTo>
                    <a:pt x="672" y="2530"/>
                  </a:lnTo>
                  <a:lnTo>
                    <a:pt x="638" y="2515"/>
                  </a:lnTo>
                  <a:lnTo>
                    <a:pt x="608" y="2494"/>
                  </a:lnTo>
                  <a:lnTo>
                    <a:pt x="580" y="2466"/>
                  </a:lnTo>
                  <a:lnTo>
                    <a:pt x="556" y="2433"/>
                  </a:lnTo>
                  <a:lnTo>
                    <a:pt x="535" y="2396"/>
                  </a:lnTo>
                  <a:lnTo>
                    <a:pt x="515" y="2352"/>
                  </a:lnTo>
                  <a:lnTo>
                    <a:pt x="499" y="2305"/>
                  </a:lnTo>
                  <a:lnTo>
                    <a:pt x="485" y="2253"/>
                  </a:lnTo>
                  <a:lnTo>
                    <a:pt x="474" y="2197"/>
                  </a:lnTo>
                  <a:lnTo>
                    <a:pt x="465" y="2136"/>
                  </a:lnTo>
                  <a:lnTo>
                    <a:pt x="459" y="2073"/>
                  </a:lnTo>
                  <a:lnTo>
                    <a:pt x="455" y="2007"/>
                  </a:lnTo>
                  <a:lnTo>
                    <a:pt x="453" y="1936"/>
                  </a:lnTo>
                  <a:lnTo>
                    <a:pt x="453" y="1864"/>
                  </a:lnTo>
                  <a:lnTo>
                    <a:pt x="456" y="1789"/>
                  </a:lnTo>
                  <a:lnTo>
                    <a:pt x="461" y="1712"/>
                  </a:lnTo>
                  <a:lnTo>
                    <a:pt x="468" y="1634"/>
                  </a:lnTo>
                  <a:lnTo>
                    <a:pt x="476" y="1554"/>
                  </a:lnTo>
                  <a:lnTo>
                    <a:pt x="486" y="1473"/>
                  </a:lnTo>
                  <a:lnTo>
                    <a:pt x="498" y="1390"/>
                  </a:lnTo>
                  <a:lnTo>
                    <a:pt x="512" y="1306"/>
                  </a:lnTo>
                  <a:lnTo>
                    <a:pt x="527" y="1216"/>
                  </a:lnTo>
                  <a:lnTo>
                    <a:pt x="536" y="1130"/>
                  </a:lnTo>
                  <a:lnTo>
                    <a:pt x="538" y="1046"/>
                  </a:lnTo>
                  <a:lnTo>
                    <a:pt x="537" y="967"/>
                  </a:lnTo>
                  <a:lnTo>
                    <a:pt x="532" y="893"/>
                  </a:lnTo>
                  <a:lnTo>
                    <a:pt x="521" y="821"/>
                  </a:lnTo>
                  <a:lnTo>
                    <a:pt x="506" y="753"/>
                  </a:lnTo>
                  <a:lnTo>
                    <a:pt x="489" y="688"/>
                  </a:lnTo>
                  <a:lnTo>
                    <a:pt x="466" y="628"/>
                  </a:lnTo>
                  <a:lnTo>
                    <a:pt x="442" y="571"/>
                  </a:lnTo>
                  <a:lnTo>
                    <a:pt x="414" y="517"/>
                  </a:lnTo>
                  <a:lnTo>
                    <a:pt x="384" y="467"/>
                  </a:lnTo>
                  <a:lnTo>
                    <a:pt x="351" y="420"/>
                  </a:lnTo>
                  <a:lnTo>
                    <a:pt x="317" y="376"/>
                  </a:lnTo>
                  <a:lnTo>
                    <a:pt x="281" y="335"/>
                  </a:lnTo>
                  <a:lnTo>
                    <a:pt x="244" y="296"/>
                  </a:lnTo>
                  <a:lnTo>
                    <a:pt x="206" y="262"/>
                  </a:lnTo>
                  <a:lnTo>
                    <a:pt x="167" y="229"/>
                  </a:lnTo>
                  <a:lnTo>
                    <a:pt x="127" y="199"/>
                  </a:lnTo>
                  <a:lnTo>
                    <a:pt x="89" y="173"/>
                  </a:lnTo>
                  <a:lnTo>
                    <a:pt x="50" y="149"/>
                  </a:lnTo>
                  <a:lnTo>
                    <a:pt x="12" y="127"/>
                  </a:lnTo>
                  <a:lnTo>
                    <a:pt x="6" y="122"/>
                  </a:lnTo>
                  <a:lnTo>
                    <a:pt x="3" y="114"/>
                  </a:lnTo>
                  <a:lnTo>
                    <a:pt x="0" y="105"/>
                  </a:lnTo>
                  <a:lnTo>
                    <a:pt x="0" y="93"/>
                  </a:lnTo>
                  <a:lnTo>
                    <a:pt x="9" y="6"/>
                  </a:lnTo>
                  <a:lnTo>
                    <a:pt x="13" y="6"/>
                  </a:lnTo>
                  <a:lnTo>
                    <a:pt x="13" y="0"/>
                  </a:lnTo>
                  <a:close/>
                </a:path>
              </a:pathLst>
            </a:custGeom>
            <a:solidFill>
              <a:srgbClr val="FDB62D"/>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3" name="Freeform 148">
              <a:extLst>
                <a:ext uri="{FF2B5EF4-FFF2-40B4-BE49-F238E27FC236}">
                  <a16:creationId xmlns:a16="http://schemas.microsoft.com/office/drawing/2014/main" id="{4CBBD7A8-80B1-4EB3-9798-B30996522DB1}"/>
                </a:ext>
              </a:extLst>
            </p:cNvPr>
            <p:cNvSpPr>
              <a:spLocks noEditPoints="1"/>
            </p:cNvSpPr>
            <p:nvPr/>
          </p:nvSpPr>
          <p:spPr bwMode="auto">
            <a:xfrm>
              <a:off x="7619356" y="5432627"/>
              <a:ext cx="276548" cy="342419"/>
            </a:xfrm>
            <a:custGeom>
              <a:avLst/>
              <a:gdLst>
                <a:gd name="T0" fmla="*/ 238 w 529"/>
                <a:gd name="T1" fmla="*/ 149 h 655"/>
                <a:gd name="T2" fmla="*/ 192 w 529"/>
                <a:gd name="T3" fmla="*/ 175 h 655"/>
                <a:gd name="T4" fmla="*/ 161 w 529"/>
                <a:gd name="T5" fmla="*/ 219 h 655"/>
                <a:gd name="T6" fmla="*/ 152 w 529"/>
                <a:gd name="T7" fmla="*/ 272 h 655"/>
                <a:gd name="T8" fmla="*/ 166 w 529"/>
                <a:gd name="T9" fmla="*/ 326 h 655"/>
                <a:gd name="T10" fmla="*/ 201 w 529"/>
                <a:gd name="T11" fmla="*/ 367 h 655"/>
                <a:gd name="T12" fmla="*/ 250 w 529"/>
                <a:gd name="T13" fmla="*/ 388 h 655"/>
                <a:gd name="T14" fmla="*/ 304 w 529"/>
                <a:gd name="T15" fmla="*/ 385 h 655"/>
                <a:gd name="T16" fmla="*/ 351 w 529"/>
                <a:gd name="T17" fmla="*/ 359 h 655"/>
                <a:gd name="T18" fmla="*/ 381 w 529"/>
                <a:gd name="T19" fmla="*/ 316 h 655"/>
                <a:gd name="T20" fmla="*/ 390 w 529"/>
                <a:gd name="T21" fmla="*/ 261 h 655"/>
                <a:gd name="T22" fmla="*/ 376 w 529"/>
                <a:gd name="T23" fmla="*/ 207 h 655"/>
                <a:gd name="T24" fmla="*/ 340 w 529"/>
                <a:gd name="T25" fmla="*/ 168 h 655"/>
                <a:gd name="T26" fmla="*/ 293 w 529"/>
                <a:gd name="T27" fmla="*/ 147 h 655"/>
                <a:gd name="T28" fmla="*/ 9 w 529"/>
                <a:gd name="T29" fmla="*/ 0 h 655"/>
                <a:gd name="T30" fmla="*/ 135 w 529"/>
                <a:gd name="T31" fmla="*/ 45 h 655"/>
                <a:gd name="T32" fmla="*/ 259 w 529"/>
                <a:gd name="T33" fmla="*/ 62 h 655"/>
                <a:gd name="T34" fmla="*/ 382 w 529"/>
                <a:gd name="T35" fmla="*/ 55 h 655"/>
                <a:gd name="T36" fmla="*/ 504 w 529"/>
                <a:gd name="T37" fmla="*/ 31 h 655"/>
                <a:gd name="T38" fmla="*/ 529 w 529"/>
                <a:gd name="T39" fmla="*/ 79 h 655"/>
                <a:gd name="T40" fmla="*/ 522 w 529"/>
                <a:gd name="T41" fmla="*/ 209 h 655"/>
                <a:gd name="T42" fmla="*/ 507 w 529"/>
                <a:gd name="T43" fmla="*/ 327 h 655"/>
                <a:gd name="T44" fmla="*/ 483 w 529"/>
                <a:gd name="T45" fmla="*/ 431 h 655"/>
                <a:gd name="T46" fmla="*/ 449 w 529"/>
                <a:gd name="T47" fmla="*/ 517 h 655"/>
                <a:gd name="T48" fmla="*/ 404 w 529"/>
                <a:gd name="T49" fmla="*/ 585 h 655"/>
                <a:gd name="T50" fmla="*/ 348 w 529"/>
                <a:gd name="T51" fmla="*/ 631 h 655"/>
                <a:gd name="T52" fmla="*/ 281 w 529"/>
                <a:gd name="T53" fmla="*/ 655 h 655"/>
                <a:gd name="T54" fmla="*/ 212 w 529"/>
                <a:gd name="T55" fmla="*/ 644 h 655"/>
                <a:gd name="T56" fmla="*/ 153 w 529"/>
                <a:gd name="T57" fmla="*/ 613 h 655"/>
                <a:gd name="T58" fmla="*/ 105 w 529"/>
                <a:gd name="T59" fmla="*/ 560 h 655"/>
                <a:gd name="T60" fmla="*/ 67 w 529"/>
                <a:gd name="T61" fmla="*/ 490 h 655"/>
                <a:gd name="T62" fmla="*/ 38 w 529"/>
                <a:gd name="T63" fmla="*/ 405 h 655"/>
                <a:gd name="T64" fmla="*/ 17 w 529"/>
                <a:gd name="T65" fmla="*/ 306 h 655"/>
                <a:gd name="T66" fmla="*/ 5 w 529"/>
                <a:gd name="T67" fmla="*/ 199 h 655"/>
                <a:gd name="T68" fmla="*/ 0 w 529"/>
                <a:gd name="T69" fmla="*/ 84 h 655"/>
                <a:gd name="T70" fmla="*/ 1 w 529"/>
                <a:gd name="T71" fmla="*/ 4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655">
                  <a:moveTo>
                    <a:pt x="264" y="144"/>
                  </a:move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304" y="385"/>
                  </a:lnTo>
                  <a:lnTo>
                    <a:pt x="328" y="374"/>
                  </a:lnTo>
                  <a:lnTo>
                    <a:pt x="351" y="359"/>
                  </a:lnTo>
                  <a:lnTo>
                    <a:pt x="368" y="338"/>
                  </a:lnTo>
                  <a:lnTo>
                    <a:pt x="381" y="316"/>
                  </a:lnTo>
                  <a:lnTo>
                    <a:pt x="389" y="289"/>
                  </a:lnTo>
                  <a:lnTo>
                    <a:pt x="390" y="261"/>
                  </a:lnTo>
                  <a:lnTo>
                    <a:pt x="386" y="233"/>
                  </a:lnTo>
                  <a:lnTo>
                    <a:pt x="376" y="207"/>
                  </a:lnTo>
                  <a:lnTo>
                    <a:pt x="360" y="186"/>
                  </a:lnTo>
                  <a:lnTo>
                    <a:pt x="340" y="168"/>
                  </a:lnTo>
                  <a:lnTo>
                    <a:pt x="318" y="155"/>
                  </a:lnTo>
                  <a:lnTo>
                    <a:pt x="293" y="147"/>
                  </a:lnTo>
                  <a:lnTo>
                    <a:pt x="264" y="144"/>
                  </a:lnTo>
                  <a:close/>
                  <a:moveTo>
                    <a:pt x="9" y="0"/>
                  </a:moveTo>
                  <a:lnTo>
                    <a:pt x="72" y="26"/>
                  </a:lnTo>
                  <a:lnTo>
                    <a:pt x="135" y="45"/>
                  </a:lnTo>
                  <a:lnTo>
                    <a:pt x="196" y="56"/>
                  </a:lnTo>
                  <a:lnTo>
                    <a:pt x="259" y="62"/>
                  </a:lnTo>
                  <a:lnTo>
                    <a:pt x="321" y="60"/>
                  </a:lnTo>
                  <a:lnTo>
                    <a:pt x="382" y="55"/>
                  </a:lnTo>
                  <a:lnTo>
                    <a:pt x="442" y="46"/>
                  </a:lnTo>
                  <a:lnTo>
                    <a:pt x="504" y="31"/>
                  </a:lnTo>
                  <a:lnTo>
                    <a:pt x="529" y="24"/>
                  </a:lnTo>
                  <a:lnTo>
                    <a:pt x="529" y="79"/>
                  </a:lnTo>
                  <a:lnTo>
                    <a:pt x="526" y="145"/>
                  </a:lnTo>
                  <a:lnTo>
                    <a:pt x="522" y="209"/>
                  </a:lnTo>
                  <a:lnTo>
                    <a:pt x="516" y="270"/>
                  </a:lnTo>
                  <a:lnTo>
                    <a:pt x="507" y="327"/>
                  </a:lnTo>
                  <a:lnTo>
                    <a:pt x="496" y="381"/>
                  </a:lnTo>
                  <a:lnTo>
                    <a:pt x="483" y="431"/>
                  </a:lnTo>
                  <a:lnTo>
                    <a:pt x="467" y="477"/>
                  </a:lnTo>
                  <a:lnTo>
                    <a:pt x="449" y="517"/>
                  </a:lnTo>
                  <a:lnTo>
                    <a:pt x="428" y="554"/>
                  </a:lnTo>
                  <a:lnTo>
                    <a:pt x="404" y="585"/>
                  </a:lnTo>
                  <a:lnTo>
                    <a:pt x="377" y="610"/>
                  </a:lnTo>
                  <a:lnTo>
                    <a:pt x="348" y="631"/>
                  </a:lnTo>
                  <a:lnTo>
                    <a:pt x="317" y="645"/>
                  </a:lnTo>
                  <a:lnTo>
                    <a:pt x="281" y="655"/>
                  </a:lnTo>
                  <a:lnTo>
                    <a:pt x="245" y="652"/>
                  </a:lnTo>
                  <a:lnTo>
                    <a:pt x="212" y="644"/>
                  </a:lnTo>
                  <a:lnTo>
                    <a:pt x="181" y="631"/>
                  </a:lnTo>
                  <a:lnTo>
                    <a:pt x="153" y="613"/>
                  </a:lnTo>
                  <a:lnTo>
                    <a:pt x="127" y="588"/>
                  </a:lnTo>
                  <a:lnTo>
                    <a:pt x="105" y="560"/>
                  </a:lnTo>
                  <a:lnTo>
                    <a:pt x="84" y="526"/>
                  </a:lnTo>
                  <a:lnTo>
                    <a:pt x="67" y="490"/>
                  </a:lnTo>
                  <a:lnTo>
                    <a:pt x="51" y="449"/>
                  </a:lnTo>
                  <a:lnTo>
                    <a:pt x="38" y="405"/>
                  </a:lnTo>
                  <a:lnTo>
                    <a:pt x="26" y="356"/>
                  </a:lnTo>
                  <a:lnTo>
                    <a:pt x="17" y="306"/>
                  </a:lnTo>
                  <a:lnTo>
                    <a:pt x="10" y="254"/>
                  </a:lnTo>
                  <a:lnTo>
                    <a:pt x="5" y="199"/>
                  </a:lnTo>
                  <a:lnTo>
                    <a:pt x="1" y="143"/>
                  </a:lnTo>
                  <a:lnTo>
                    <a:pt x="0" y="84"/>
                  </a:lnTo>
                  <a:lnTo>
                    <a:pt x="0" y="25"/>
                  </a:lnTo>
                  <a:lnTo>
                    <a:pt x="1" y="4"/>
                  </a:lnTo>
                  <a:lnTo>
                    <a:pt x="9" y="0"/>
                  </a:lnTo>
                  <a:close/>
                </a:path>
              </a:pathLst>
            </a:custGeom>
            <a:solidFill>
              <a:sysClr val="window" lastClr="FFFFFF">
                <a:lumMod val="75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4" name="Freeform 149">
              <a:extLst>
                <a:ext uri="{FF2B5EF4-FFF2-40B4-BE49-F238E27FC236}">
                  <a16:creationId xmlns:a16="http://schemas.microsoft.com/office/drawing/2014/main" id="{AA9EBE74-B13F-419C-9F1C-86D9AFDA9DA1}"/>
                </a:ext>
              </a:extLst>
            </p:cNvPr>
            <p:cNvSpPr>
              <a:spLocks/>
            </p:cNvSpPr>
            <p:nvPr/>
          </p:nvSpPr>
          <p:spPr bwMode="auto">
            <a:xfrm>
              <a:off x="7619357" y="5432627"/>
              <a:ext cx="146377" cy="342419"/>
            </a:xfrm>
            <a:custGeom>
              <a:avLst/>
              <a:gdLst>
                <a:gd name="T0" fmla="*/ 9 w 280"/>
                <a:gd name="T1" fmla="*/ 0 h 655"/>
                <a:gd name="T2" fmla="*/ 72 w 280"/>
                <a:gd name="T3" fmla="*/ 26 h 655"/>
                <a:gd name="T4" fmla="*/ 135 w 280"/>
                <a:gd name="T5" fmla="*/ 45 h 655"/>
                <a:gd name="T6" fmla="*/ 196 w 280"/>
                <a:gd name="T7" fmla="*/ 56 h 655"/>
                <a:gd name="T8" fmla="*/ 259 w 280"/>
                <a:gd name="T9" fmla="*/ 62 h 655"/>
                <a:gd name="T10" fmla="*/ 280 w 280"/>
                <a:gd name="T11" fmla="*/ 62 h 655"/>
                <a:gd name="T12" fmla="*/ 280 w 280"/>
                <a:gd name="T13" fmla="*/ 145 h 655"/>
                <a:gd name="T14" fmla="*/ 264 w 280"/>
                <a:gd name="T15" fmla="*/ 144 h 655"/>
                <a:gd name="T16" fmla="*/ 238 w 280"/>
                <a:gd name="T17" fmla="*/ 149 h 655"/>
                <a:gd name="T18" fmla="*/ 213 w 280"/>
                <a:gd name="T19" fmla="*/ 160 h 655"/>
                <a:gd name="T20" fmla="*/ 192 w 280"/>
                <a:gd name="T21" fmla="*/ 175 h 655"/>
                <a:gd name="T22" fmla="*/ 174 w 280"/>
                <a:gd name="T23" fmla="*/ 195 h 655"/>
                <a:gd name="T24" fmla="*/ 161 w 280"/>
                <a:gd name="T25" fmla="*/ 219 h 655"/>
                <a:gd name="T26" fmla="*/ 154 w 280"/>
                <a:gd name="T27" fmla="*/ 245 h 655"/>
                <a:gd name="T28" fmla="*/ 152 w 280"/>
                <a:gd name="T29" fmla="*/ 272 h 655"/>
                <a:gd name="T30" fmla="*/ 157 w 280"/>
                <a:gd name="T31" fmla="*/ 301 h 655"/>
                <a:gd name="T32" fmla="*/ 166 w 280"/>
                <a:gd name="T33" fmla="*/ 326 h 655"/>
                <a:gd name="T34" fmla="*/ 182 w 280"/>
                <a:gd name="T35" fmla="*/ 348 h 655"/>
                <a:gd name="T36" fmla="*/ 201 w 280"/>
                <a:gd name="T37" fmla="*/ 367 h 655"/>
                <a:gd name="T38" fmla="*/ 224 w 280"/>
                <a:gd name="T39" fmla="*/ 380 h 655"/>
                <a:gd name="T40" fmla="*/ 250 w 280"/>
                <a:gd name="T41" fmla="*/ 388 h 655"/>
                <a:gd name="T42" fmla="*/ 277 w 280"/>
                <a:gd name="T43" fmla="*/ 389 h 655"/>
                <a:gd name="T44" fmla="*/ 280 w 280"/>
                <a:gd name="T45" fmla="*/ 389 h 655"/>
                <a:gd name="T46" fmla="*/ 280 w 280"/>
                <a:gd name="T47" fmla="*/ 655 h 655"/>
                <a:gd name="T48" fmla="*/ 262 w 280"/>
                <a:gd name="T49" fmla="*/ 655 h 655"/>
                <a:gd name="T50" fmla="*/ 226 w 280"/>
                <a:gd name="T51" fmla="*/ 649 h 655"/>
                <a:gd name="T52" fmla="*/ 194 w 280"/>
                <a:gd name="T53" fmla="*/ 638 h 655"/>
                <a:gd name="T54" fmla="*/ 164 w 280"/>
                <a:gd name="T55" fmla="*/ 621 h 655"/>
                <a:gd name="T56" fmla="*/ 136 w 280"/>
                <a:gd name="T57" fmla="*/ 598 h 655"/>
                <a:gd name="T58" fmla="*/ 111 w 280"/>
                <a:gd name="T59" fmla="*/ 569 h 655"/>
                <a:gd name="T60" fmla="*/ 90 w 280"/>
                <a:gd name="T61" fmla="*/ 537 h 655"/>
                <a:gd name="T62" fmla="*/ 71 w 280"/>
                <a:gd name="T63" fmla="*/ 500 h 655"/>
                <a:gd name="T64" fmla="*/ 55 w 280"/>
                <a:gd name="T65" fmla="*/ 460 h 655"/>
                <a:gd name="T66" fmla="*/ 40 w 280"/>
                <a:gd name="T67" fmla="*/ 415 h 655"/>
                <a:gd name="T68" fmla="*/ 29 w 280"/>
                <a:gd name="T69" fmla="*/ 367 h 655"/>
                <a:gd name="T70" fmla="*/ 18 w 280"/>
                <a:gd name="T71" fmla="*/ 316 h 655"/>
                <a:gd name="T72" fmla="*/ 12 w 280"/>
                <a:gd name="T73" fmla="*/ 262 h 655"/>
                <a:gd name="T74" fmla="*/ 5 w 280"/>
                <a:gd name="T75" fmla="*/ 206 h 655"/>
                <a:gd name="T76" fmla="*/ 2 w 280"/>
                <a:gd name="T77" fmla="*/ 148 h 655"/>
                <a:gd name="T78" fmla="*/ 0 w 280"/>
                <a:gd name="T79" fmla="*/ 88 h 655"/>
                <a:gd name="T80" fmla="*/ 0 w 280"/>
                <a:gd name="T81" fmla="*/ 25 h 655"/>
                <a:gd name="T82" fmla="*/ 1 w 280"/>
                <a:gd name="T83" fmla="*/ 4 h 655"/>
                <a:gd name="T84" fmla="*/ 9 w 280"/>
                <a:gd name="T8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655">
                  <a:moveTo>
                    <a:pt x="9" y="0"/>
                  </a:moveTo>
                  <a:lnTo>
                    <a:pt x="72" y="26"/>
                  </a:lnTo>
                  <a:lnTo>
                    <a:pt x="135" y="45"/>
                  </a:lnTo>
                  <a:lnTo>
                    <a:pt x="196" y="56"/>
                  </a:lnTo>
                  <a:lnTo>
                    <a:pt x="259" y="62"/>
                  </a:lnTo>
                  <a:lnTo>
                    <a:pt x="280" y="62"/>
                  </a:lnTo>
                  <a:lnTo>
                    <a:pt x="280" y="145"/>
                  </a:lnTo>
                  <a:lnTo>
                    <a:pt x="264" y="144"/>
                  </a:ln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280" y="389"/>
                  </a:lnTo>
                  <a:lnTo>
                    <a:pt x="280" y="655"/>
                  </a:lnTo>
                  <a:lnTo>
                    <a:pt x="262" y="655"/>
                  </a:lnTo>
                  <a:lnTo>
                    <a:pt x="226" y="649"/>
                  </a:lnTo>
                  <a:lnTo>
                    <a:pt x="194" y="638"/>
                  </a:lnTo>
                  <a:lnTo>
                    <a:pt x="164" y="621"/>
                  </a:lnTo>
                  <a:lnTo>
                    <a:pt x="136" y="598"/>
                  </a:lnTo>
                  <a:lnTo>
                    <a:pt x="111" y="569"/>
                  </a:lnTo>
                  <a:lnTo>
                    <a:pt x="90" y="537"/>
                  </a:lnTo>
                  <a:lnTo>
                    <a:pt x="71" y="500"/>
                  </a:lnTo>
                  <a:lnTo>
                    <a:pt x="55" y="460"/>
                  </a:lnTo>
                  <a:lnTo>
                    <a:pt x="40" y="415"/>
                  </a:lnTo>
                  <a:lnTo>
                    <a:pt x="29" y="367"/>
                  </a:lnTo>
                  <a:lnTo>
                    <a:pt x="18" y="316"/>
                  </a:lnTo>
                  <a:lnTo>
                    <a:pt x="12" y="262"/>
                  </a:lnTo>
                  <a:lnTo>
                    <a:pt x="5" y="206"/>
                  </a:lnTo>
                  <a:lnTo>
                    <a:pt x="2" y="148"/>
                  </a:lnTo>
                  <a:lnTo>
                    <a:pt x="0" y="88"/>
                  </a:lnTo>
                  <a:lnTo>
                    <a:pt x="0" y="25"/>
                  </a:lnTo>
                  <a:lnTo>
                    <a:pt x="1" y="4"/>
                  </a:lnTo>
                  <a:lnTo>
                    <a:pt x="9" y="0"/>
                  </a:lnTo>
                  <a:close/>
                </a:path>
              </a:pathLst>
            </a:custGeom>
            <a:solidFill>
              <a:sysClr val="window" lastClr="FFFFFF">
                <a:lumMod val="50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5" name="Freeform 150">
              <a:extLst>
                <a:ext uri="{FF2B5EF4-FFF2-40B4-BE49-F238E27FC236}">
                  <a16:creationId xmlns:a16="http://schemas.microsoft.com/office/drawing/2014/main" id="{9D95F934-C528-4378-BDDE-3A6B06D0F9F9}"/>
                </a:ext>
              </a:extLst>
            </p:cNvPr>
            <p:cNvSpPr>
              <a:spLocks/>
            </p:cNvSpPr>
            <p:nvPr/>
          </p:nvSpPr>
          <p:spPr bwMode="auto">
            <a:xfrm>
              <a:off x="7386722" y="3533384"/>
              <a:ext cx="746523" cy="347123"/>
            </a:xfrm>
            <a:custGeom>
              <a:avLst/>
              <a:gdLst>
                <a:gd name="T0" fmla="*/ 1411 w 1428"/>
                <a:gd name="T1" fmla="*/ 12 h 664"/>
                <a:gd name="T2" fmla="*/ 1424 w 1428"/>
                <a:gd name="T3" fmla="*/ 525 h 664"/>
                <a:gd name="T4" fmla="*/ 1418 w 1428"/>
                <a:gd name="T5" fmla="*/ 591 h 664"/>
                <a:gd name="T6" fmla="*/ 1371 w 1428"/>
                <a:gd name="T7" fmla="*/ 646 h 664"/>
                <a:gd name="T8" fmla="*/ 1305 w 1428"/>
                <a:gd name="T9" fmla="*/ 664 h 664"/>
                <a:gd name="T10" fmla="*/ 1253 w 1428"/>
                <a:gd name="T11" fmla="*/ 630 h 664"/>
                <a:gd name="T12" fmla="*/ 1217 w 1428"/>
                <a:gd name="T13" fmla="*/ 574 h 664"/>
                <a:gd name="T14" fmla="*/ 1183 w 1428"/>
                <a:gd name="T15" fmla="*/ 525 h 664"/>
                <a:gd name="T16" fmla="*/ 1141 w 1428"/>
                <a:gd name="T17" fmla="*/ 523 h 664"/>
                <a:gd name="T18" fmla="*/ 1097 w 1428"/>
                <a:gd name="T19" fmla="*/ 540 h 664"/>
                <a:gd name="T20" fmla="*/ 1052 w 1428"/>
                <a:gd name="T21" fmla="*/ 541 h 664"/>
                <a:gd name="T22" fmla="*/ 1007 w 1428"/>
                <a:gd name="T23" fmla="*/ 507 h 664"/>
                <a:gd name="T24" fmla="*/ 954 w 1428"/>
                <a:gd name="T25" fmla="*/ 489 h 664"/>
                <a:gd name="T26" fmla="*/ 919 w 1428"/>
                <a:gd name="T27" fmla="*/ 507 h 664"/>
                <a:gd name="T28" fmla="*/ 885 w 1428"/>
                <a:gd name="T29" fmla="*/ 533 h 664"/>
                <a:gd name="T30" fmla="*/ 822 w 1428"/>
                <a:gd name="T31" fmla="*/ 534 h 664"/>
                <a:gd name="T32" fmla="*/ 767 w 1428"/>
                <a:gd name="T33" fmla="*/ 499 h 664"/>
                <a:gd name="T34" fmla="*/ 718 w 1428"/>
                <a:gd name="T35" fmla="*/ 461 h 664"/>
                <a:gd name="T36" fmla="*/ 678 w 1428"/>
                <a:gd name="T37" fmla="*/ 460 h 664"/>
                <a:gd name="T38" fmla="*/ 615 w 1428"/>
                <a:gd name="T39" fmla="*/ 525 h 664"/>
                <a:gd name="T40" fmla="*/ 550 w 1428"/>
                <a:gd name="T41" fmla="*/ 597 h 664"/>
                <a:gd name="T42" fmla="*/ 479 w 1428"/>
                <a:gd name="T43" fmla="*/ 635 h 664"/>
                <a:gd name="T44" fmla="*/ 416 w 1428"/>
                <a:gd name="T45" fmla="*/ 622 h 664"/>
                <a:gd name="T46" fmla="*/ 366 w 1428"/>
                <a:gd name="T47" fmla="*/ 580 h 664"/>
                <a:gd name="T48" fmla="*/ 322 w 1428"/>
                <a:gd name="T49" fmla="*/ 537 h 664"/>
                <a:gd name="T50" fmla="*/ 275 w 1428"/>
                <a:gd name="T51" fmla="*/ 519 h 664"/>
                <a:gd name="T52" fmla="*/ 218 w 1428"/>
                <a:gd name="T53" fmla="*/ 530 h 664"/>
                <a:gd name="T54" fmla="*/ 166 w 1428"/>
                <a:gd name="T55" fmla="*/ 525 h 664"/>
                <a:gd name="T56" fmla="*/ 111 w 1428"/>
                <a:gd name="T57" fmla="*/ 536 h 664"/>
                <a:gd name="T58" fmla="*/ 85 w 1428"/>
                <a:gd name="T59" fmla="*/ 559 h 664"/>
                <a:gd name="T60" fmla="*/ 53 w 1428"/>
                <a:gd name="T61" fmla="*/ 578 h 664"/>
                <a:gd name="T62" fmla="*/ 21 w 1428"/>
                <a:gd name="T63" fmla="*/ 568 h 664"/>
                <a:gd name="T64" fmla="*/ 5 w 1428"/>
                <a:gd name="T65" fmla="*/ 536 h 664"/>
                <a:gd name="T66" fmla="*/ 0 w 1428"/>
                <a:gd name="T67" fmla="*/ 46 h 664"/>
                <a:gd name="T68" fmla="*/ 24 w 1428"/>
                <a:gd name="T69" fmla="*/ 29 h 664"/>
                <a:gd name="T70" fmla="*/ 82 w 1428"/>
                <a:gd name="T71" fmla="*/ 16 h 664"/>
                <a:gd name="T72" fmla="*/ 163 w 1428"/>
                <a:gd name="T73" fmla="*/ 12 h 664"/>
                <a:gd name="T74" fmla="*/ 242 w 1428"/>
                <a:gd name="T75" fmla="*/ 13 h 664"/>
                <a:gd name="T76" fmla="*/ 292 w 1428"/>
                <a:gd name="T77" fmla="*/ 15 h 664"/>
                <a:gd name="T78" fmla="*/ 999 w 1428"/>
                <a:gd name="T79" fmla="*/ 23 h 664"/>
                <a:gd name="T80" fmla="*/ 1084 w 1428"/>
                <a:gd name="T81" fmla="*/ 16 h 664"/>
                <a:gd name="T82" fmla="*/ 1178 w 1428"/>
                <a:gd name="T83" fmla="*/ 9 h 664"/>
                <a:gd name="T84" fmla="*/ 1255 w 1428"/>
                <a:gd name="T85" fmla="*/ 17 h 664"/>
                <a:gd name="T86" fmla="*/ 1278 w 1428"/>
                <a:gd name="T87" fmla="*/ 23 h 664"/>
                <a:gd name="T88" fmla="*/ 1309 w 1428"/>
                <a:gd name="T89" fmla="*/ 30 h 664"/>
                <a:gd name="T90" fmla="*/ 1346 w 1428"/>
                <a:gd name="T91" fmla="*/ 15 h 664"/>
                <a:gd name="T92" fmla="*/ 1382 w 1428"/>
                <a:gd name="T9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8" h="664">
                  <a:moveTo>
                    <a:pt x="1393" y="0"/>
                  </a:moveTo>
                  <a:lnTo>
                    <a:pt x="1402" y="4"/>
                  </a:lnTo>
                  <a:lnTo>
                    <a:pt x="1411" y="12"/>
                  </a:lnTo>
                  <a:lnTo>
                    <a:pt x="1419" y="26"/>
                  </a:lnTo>
                  <a:lnTo>
                    <a:pt x="1424" y="46"/>
                  </a:lnTo>
                  <a:lnTo>
                    <a:pt x="1424" y="525"/>
                  </a:lnTo>
                  <a:lnTo>
                    <a:pt x="1428" y="546"/>
                  </a:lnTo>
                  <a:lnTo>
                    <a:pt x="1426" y="568"/>
                  </a:lnTo>
                  <a:lnTo>
                    <a:pt x="1418" y="591"/>
                  </a:lnTo>
                  <a:lnTo>
                    <a:pt x="1406" y="612"/>
                  </a:lnTo>
                  <a:lnTo>
                    <a:pt x="1390" y="630"/>
                  </a:lnTo>
                  <a:lnTo>
                    <a:pt x="1371" y="646"/>
                  </a:lnTo>
                  <a:lnTo>
                    <a:pt x="1350" y="657"/>
                  </a:lnTo>
                  <a:lnTo>
                    <a:pt x="1329" y="664"/>
                  </a:lnTo>
                  <a:lnTo>
                    <a:pt x="1305" y="664"/>
                  </a:lnTo>
                  <a:lnTo>
                    <a:pt x="1284" y="657"/>
                  </a:lnTo>
                  <a:lnTo>
                    <a:pt x="1267" y="646"/>
                  </a:lnTo>
                  <a:lnTo>
                    <a:pt x="1253" y="630"/>
                  </a:lnTo>
                  <a:lnTo>
                    <a:pt x="1240" y="612"/>
                  </a:lnTo>
                  <a:lnTo>
                    <a:pt x="1228" y="593"/>
                  </a:lnTo>
                  <a:lnTo>
                    <a:pt x="1217" y="574"/>
                  </a:lnTo>
                  <a:lnTo>
                    <a:pt x="1208" y="557"/>
                  </a:lnTo>
                  <a:lnTo>
                    <a:pt x="1196" y="537"/>
                  </a:lnTo>
                  <a:lnTo>
                    <a:pt x="1183" y="525"/>
                  </a:lnTo>
                  <a:lnTo>
                    <a:pt x="1170" y="520"/>
                  </a:lnTo>
                  <a:lnTo>
                    <a:pt x="1156" y="519"/>
                  </a:lnTo>
                  <a:lnTo>
                    <a:pt x="1141" y="523"/>
                  </a:lnTo>
                  <a:lnTo>
                    <a:pt x="1127" y="528"/>
                  </a:lnTo>
                  <a:lnTo>
                    <a:pt x="1113" y="533"/>
                  </a:lnTo>
                  <a:lnTo>
                    <a:pt x="1097" y="540"/>
                  </a:lnTo>
                  <a:lnTo>
                    <a:pt x="1083" y="544"/>
                  </a:lnTo>
                  <a:lnTo>
                    <a:pt x="1067" y="545"/>
                  </a:lnTo>
                  <a:lnTo>
                    <a:pt x="1052" y="541"/>
                  </a:lnTo>
                  <a:lnTo>
                    <a:pt x="1038" y="533"/>
                  </a:lnTo>
                  <a:lnTo>
                    <a:pt x="1022" y="520"/>
                  </a:lnTo>
                  <a:lnTo>
                    <a:pt x="1007" y="507"/>
                  </a:lnTo>
                  <a:lnTo>
                    <a:pt x="990" y="495"/>
                  </a:lnTo>
                  <a:lnTo>
                    <a:pt x="970" y="489"/>
                  </a:lnTo>
                  <a:lnTo>
                    <a:pt x="954" y="489"/>
                  </a:lnTo>
                  <a:lnTo>
                    <a:pt x="941" y="493"/>
                  </a:lnTo>
                  <a:lnTo>
                    <a:pt x="929" y="498"/>
                  </a:lnTo>
                  <a:lnTo>
                    <a:pt x="919" y="507"/>
                  </a:lnTo>
                  <a:lnTo>
                    <a:pt x="908" y="516"/>
                  </a:lnTo>
                  <a:lnTo>
                    <a:pt x="897" y="525"/>
                  </a:lnTo>
                  <a:lnTo>
                    <a:pt x="885" y="533"/>
                  </a:lnTo>
                  <a:lnTo>
                    <a:pt x="863" y="540"/>
                  </a:lnTo>
                  <a:lnTo>
                    <a:pt x="842" y="540"/>
                  </a:lnTo>
                  <a:lnTo>
                    <a:pt x="822" y="534"/>
                  </a:lnTo>
                  <a:lnTo>
                    <a:pt x="802" y="525"/>
                  </a:lnTo>
                  <a:lnTo>
                    <a:pt x="784" y="512"/>
                  </a:lnTo>
                  <a:lnTo>
                    <a:pt x="767" y="499"/>
                  </a:lnTo>
                  <a:lnTo>
                    <a:pt x="750" y="485"/>
                  </a:lnTo>
                  <a:lnTo>
                    <a:pt x="734" y="472"/>
                  </a:lnTo>
                  <a:lnTo>
                    <a:pt x="718" y="461"/>
                  </a:lnTo>
                  <a:lnTo>
                    <a:pt x="704" y="456"/>
                  </a:lnTo>
                  <a:lnTo>
                    <a:pt x="690" y="455"/>
                  </a:lnTo>
                  <a:lnTo>
                    <a:pt x="678" y="460"/>
                  </a:lnTo>
                  <a:lnTo>
                    <a:pt x="657" y="478"/>
                  </a:lnTo>
                  <a:lnTo>
                    <a:pt x="636" y="500"/>
                  </a:lnTo>
                  <a:lnTo>
                    <a:pt x="615" y="525"/>
                  </a:lnTo>
                  <a:lnTo>
                    <a:pt x="594" y="550"/>
                  </a:lnTo>
                  <a:lnTo>
                    <a:pt x="572" y="575"/>
                  </a:lnTo>
                  <a:lnTo>
                    <a:pt x="550" y="597"/>
                  </a:lnTo>
                  <a:lnTo>
                    <a:pt x="527" y="616"/>
                  </a:lnTo>
                  <a:lnTo>
                    <a:pt x="504" y="629"/>
                  </a:lnTo>
                  <a:lnTo>
                    <a:pt x="479" y="635"/>
                  </a:lnTo>
                  <a:lnTo>
                    <a:pt x="455" y="635"/>
                  </a:lnTo>
                  <a:lnTo>
                    <a:pt x="434" y="631"/>
                  </a:lnTo>
                  <a:lnTo>
                    <a:pt x="416" y="622"/>
                  </a:lnTo>
                  <a:lnTo>
                    <a:pt x="398" y="610"/>
                  </a:lnTo>
                  <a:lnTo>
                    <a:pt x="382" y="596"/>
                  </a:lnTo>
                  <a:lnTo>
                    <a:pt x="366" y="580"/>
                  </a:lnTo>
                  <a:lnTo>
                    <a:pt x="351" y="565"/>
                  </a:lnTo>
                  <a:lnTo>
                    <a:pt x="336" y="550"/>
                  </a:lnTo>
                  <a:lnTo>
                    <a:pt x="322" y="537"/>
                  </a:lnTo>
                  <a:lnTo>
                    <a:pt x="307" y="527"/>
                  </a:lnTo>
                  <a:lnTo>
                    <a:pt x="292" y="520"/>
                  </a:lnTo>
                  <a:lnTo>
                    <a:pt x="275" y="519"/>
                  </a:lnTo>
                  <a:lnTo>
                    <a:pt x="258" y="523"/>
                  </a:lnTo>
                  <a:lnTo>
                    <a:pt x="237" y="529"/>
                  </a:lnTo>
                  <a:lnTo>
                    <a:pt x="218" y="530"/>
                  </a:lnTo>
                  <a:lnTo>
                    <a:pt x="201" y="529"/>
                  </a:lnTo>
                  <a:lnTo>
                    <a:pt x="184" y="527"/>
                  </a:lnTo>
                  <a:lnTo>
                    <a:pt x="166" y="525"/>
                  </a:lnTo>
                  <a:lnTo>
                    <a:pt x="148" y="527"/>
                  </a:lnTo>
                  <a:lnTo>
                    <a:pt x="125" y="530"/>
                  </a:lnTo>
                  <a:lnTo>
                    <a:pt x="111" y="536"/>
                  </a:lnTo>
                  <a:lnTo>
                    <a:pt x="100" y="544"/>
                  </a:lnTo>
                  <a:lnTo>
                    <a:pt x="93" y="551"/>
                  </a:lnTo>
                  <a:lnTo>
                    <a:pt x="85" y="559"/>
                  </a:lnTo>
                  <a:lnTo>
                    <a:pt x="76" y="567"/>
                  </a:lnTo>
                  <a:lnTo>
                    <a:pt x="66" y="574"/>
                  </a:lnTo>
                  <a:lnTo>
                    <a:pt x="53" y="578"/>
                  </a:lnTo>
                  <a:lnTo>
                    <a:pt x="36" y="579"/>
                  </a:lnTo>
                  <a:lnTo>
                    <a:pt x="27" y="576"/>
                  </a:lnTo>
                  <a:lnTo>
                    <a:pt x="21" y="568"/>
                  </a:lnTo>
                  <a:lnTo>
                    <a:pt x="14" y="558"/>
                  </a:lnTo>
                  <a:lnTo>
                    <a:pt x="9" y="546"/>
                  </a:lnTo>
                  <a:lnTo>
                    <a:pt x="5" y="536"/>
                  </a:lnTo>
                  <a:lnTo>
                    <a:pt x="2" y="529"/>
                  </a:lnTo>
                  <a:lnTo>
                    <a:pt x="0" y="528"/>
                  </a:lnTo>
                  <a:lnTo>
                    <a:pt x="0" y="46"/>
                  </a:lnTo>
                  <a:lnTo>
                    <a:pt x="11" y="46"/>
                  </a:lnTo>
                  <a:lnTo>
                    <a:pt x="14" y="37"/>
                  </a:lnTo>
                  <a:lnTo>
                    <a:pt x="24" y="29"/>
                  </a:lnTo>
                  <a:lnTo>
                    <a:pt x="40" y="23"/>
                  </a:lnTo>
                  <a:lnTo>
                    <a:pt x="60" y="19"/>
                  </a:lnTo>
                  <a:lnTo>
                    <a:pt x="82" y="16"/>
                  </a:lnTo>
                  <a:lnTo>
                    <a:pt x="108" y="13"/>
                  </a:lnTo>
                  <a:lnTo>
                    <a:pt x="136" y="12"/>
                  </a:lnTo>
                  <a:lnTo>
                    <a:pt x="163" y="12"/>
                  </a:lnTo>
                  <a:lnTo>
                    <a:pt x="191" y="12"/>
                  </a:lnTo>
                  <a:lnTo>
                    <a:pt x="217" y="12"/>
                  </a:lnTo>
                  <a:lnTo>
                    <a:pt x="242" y="13"/>
                  </a:lnTo>
                  <a:lnTo>
                    <a:pt x="263" y="13"/>
                  </a:lnTo>
                  <a:lnTo>
                    <a:pt x="279" y="15"/>
                  </a:lnTo>
                  <a:lnTo>
                    <a:pt x="292" y="15"/>
                  </a:lnTo>
                  <a:lnTo>
                    <a:pt x="525" y="17"/>
                  </a:lnTo>
                  <a:lnTo>
                    <a:pt x="760" y="20"/>
                  </a:lnTo>
                  <a:lnTo>
                    <a:pt x="999" y="23"/>
                  </a:lnTo>
                  <a:lnTo>
                    <a:pt x="1024" y="21"/>
                  </a:lnTo>
                  <a:lnTo>
                    <a:pt x="1052" y="20"/>
                  </a:lnTo>
                  <a:lnTo>
                    <a:pt x="1084" y="16"/>
                  </a:lnTo>
                  <a:lnTo>
                    <a:pt x="1115" y="13"/>
                  </a:lnTo>
                  <a:lnTo>
                    <a:pt x="1147" y="11"/>
                  </a:lnTo>
                  <a:lnTo>
                    <a:pt x="1178" y="9"/>
                  </a:lnTo>
                  <a:lnTo>
                    <a:pt x="1207" y="9"/>
                  </a:lnTo>
                  <a:lnTo>
                    <a:pt x="1233" y="12"/>
                  </a:lnTo>
                  <a:lnTo>
                    <a:pt x="1255" y="17"/>
                  </a:lnTo>
                  <a:lnTo>
                    <a:pt x="1261" y="16"/>
                  </a:lnTo>
                  <a:lnTo>
                    <a:pt x="1268" y="17"/>
                  </a:lnTo>
                  <a:lnTo>
                    <a:pt x="1278" y="23"/>
                  </a:lnTo>
                  <a:lnTo>
                    <a:pt x="1288" y="28"/>
                  </a:lnTo>
                  <a:lnTo>
                    <a:pt x="1299" y="30"/>
                  </a:lnTo>
                  <a:lnTo>
                    <a:pt x="1309" y="30"/>
                  </a:lnTo>
                  <a:lnTo>
                    <a:pt x="1321" y="26"/>
                  </a:lnTo>
                  <a:lnTo>
                    <a:pt x="1334" y="21"/>
                  </a:lnTo>
                  <a:lnTo>
                    <a:pt x="1346" y="15"/>
                  </a:lnTo>
                  <a:lnTo>
                    <a:pt x="1359" y="8"/>
                  </a:lnTo>
                  <a:lnTo>
                    <a:pt x="1371" y="4"/>
                  </a:lnTo>
                  <a:lnTo>
                    <a:pt x="1382" y="0"/>
                  </a:lnTo>
                  <a:lnTo>
                    <a:pt x="1393" y="0"/>
                  </a:lnTo>
                  <a:close/>
                </a:path>
              </a:pathLst>
            </a:custGeom>
            <a:solidFill>
              <a:srgbClr val="68B545"/>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6" name="Rectangle 151">
              <a:extLst>
                <a:ext uri="{FF2B5EF4-FFF2-40B4-BE49-F238E27FC236}">
                  <a16:creationId xmlns:a16="http://schemas.microsoft.com/office/drawing/2014/main" id="{723C5E7D-A2E8-47E5-8EAD-A4FDA5926169}"/>
                </a:ext>
              </a:extLst>
            </p:cNvPr>
            <p:cNvSpPr>
              <a:spLocks noChangeArrowheads="1"/>
            </p:cNvSpPr>
            <p:nvPr/>
          </p:nvSpPr>
          <p:spPr bwMode="auto">
            <a:xfrm>
              <a:off x="7391949" y="4194693"/>
              <a:ext cx="739205" cy="265570"/>
            </a:xfrm>
            <a:prstGeom prst="rect">
              <a:avLst/>
            </a:prstGeom>
            <a:solidFill>
              <a:sysClr val="window" lastClr="FFFFFF">
                <a:lumMod val="7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7" name="Rectangle 152">
              <a:extLst>
                <a:ext uri="{FF2B5EF4-FFF2-40B4-BE49-F238E27FC236}">
                  <a16:creationId xmlns:a16="http://schemas.microsoft.com/office/drawing/2014/main" id="{2B49041C-47E6-4DD7-90A5-240B758019E9}"/>
                </a:ext>
              </a:extLst>
            </p:cNvPr>
            <p:cNvSpPr>
              <a:spLocks noChangeArrowheads="1"/>
            </p:cNvSpPr>
            <p:nvPr/>
          </p:nvSpPr>
          <p:spPr bwMode="auto">
            <a:xfrm>
              <a:off x="7391948" y="4194693"/>
              <a:ext cx="373262" cy="265570"/>
            </a:xfrm>
            <a:prstGeom prst="rect">
              <a:avLst/>
            </a:prstGeom>
            <a:solidFill>
              <a:sysClr val="window" lastClr="FFFFFF">
                <a:lumMod val="50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8" name="Rectangle 153">
              <a:extLst>
                <a:ext uri="{FF2B5EF4-FFF2-40B4-BE49-F238E27FC236}">
                  <a16:creationId xmlns:a16="http://schemas.microsoft.com/office/drawing/2014/main" id="{BF59129C-9EB1-45F1-89A4-BB78C09FB915}"/>
                </a:ext>
              </a:extLst>
            </p:cNvPr>
            <p:cNvSpPr>
              <a:spLocks noChangeArrowheads="1"/>
            </p:cNvSpPr>
            <p:nvPr/>
          </p:nvSpPr>
          <p:spPr bwMode="auto">
            <a:xfrm>
              <a:off x="7391426" y="4334274"/>
              <a:ext cx="741818" cy="26662"/>
            </a:xfrm>
            <a:prstGeom prst="rect">
              <a:avLst/>
            </a:prstGeom>
            <a:solidFill>
              <a:sysClr val="window" lastClr="FFFFFF">
                <a:lumMod val="8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49" name="Freeform 154">
              <a:extLst>
                <a:ext uri="{FF2B5EF4-FFF2-40B4-BE49-F238E27FC236}">
                  <a16:creationId xmlns:a16="http://schemas.microsoft.com/office/drawing/2014/main" id="{3DB4FA10-DCD0-4194-9181-2281181B1A7B}"/>
                </a:ext>
              </a:extLst>
            </p:cNvPr>
            <p:cNvSpPr>
              <a:spLocks/>
            </p:cNvSpPr>
            <p:nvPr/>
          </p:nvSpPr>
          <p:spPr bwMode="auto">
            <a:xfrm>
              <a:off x="7386721" y="3539657"/>
              <a:ext cx="376398" cy="325689"/>
            </a:xfrm>
            <a:custGeom>
              <a:avLst/>
              <a:gdLst>
                <a:gd name="T0" fmla="*/ 191 w 720"/>
                <a:gd name="T1" fmla="*/ 0 h 623"/>
                <a:gd name="T2" fmla="*/ 242 w 720"/>
                <a:gd name="T3" fmla="*/ 1 h 623"/>
                <a:gd name="T4" fmla="*/ 279 w 720"/>
                <a:gd name="T5" fmla="*/ 3 h 623"/>
                <a:gd name="T6" fmla="*/ 466 w 720"/>
                <a:gd name="T7" fmla="*/ 4 h 623"/>
                <a:gd name="T8" fmla="*/ 720 w 720"/>
                <a:gd name="T9" fmla="*/ 8 h 623"/>
                <a:gd name="T10" fmla="*/ 718 w 720"/>
                <a:gd name="T11" fmla="*/ 449 h 623"/>
                <a:gd name="T12" fmla="*/ 690 w 720"/>
                <a:gd name="T13" fmla="*/ 443 h 623"/>
                <a:gd name="T14" fmla="*/ 657 w 720"/>
                <a:gd name="T15" fmla="*/ 466 h 623"/>
                <a:gd name="T16" fmla="*/ 615 w 720"/>
                <a:gd name="T17" fmla="*/ 513 h 623"/>
                <a:gd name="T18" fmla="*/ 572 w 720"/>
                <a:gd name="T19" fmla="*/ 563 h 623"/>
                <a:gd name="T20" fmla="*/ 527 w 720"/>
                <a:gd name="T21" fmla="*/ 604 h 623"/>
                <a:gd name="T22" fmla="*/ 479 w 720"/>
                <a:gd name="T23" fmla="*/ 623 h 623"/>
                <a:gd name="T24" fmla="*/ 434 w 720"/>
                <a:gd name="T25" fmla="*/ 619 h 623"/>
                <a:gd name="T26" fmla="*/ 398 w 720"/>
                <a:gd name="T27" fmla="*/ 598 h 623"/>
                <a:gd name="T28" fmla="*/ 366 w 720"/>
                <a:gd name="T29" fmla="*/ 568 h 623"/>
                <a:gd name="T30" fmla="*/ 336 w 720"/>
                <a:gd name="T31" fmla="*/ 538 h 623"/>
                <a:gd name="T32" fmla="*/ 307 w 720"/>
                <a:gd name="T33" fmla="*/ 515 h 623"/>
                <a:gd name="T34" fmla="*/ 275 w 720"/>
                <a:gd name="T35" fmla="*/ 507 h 623"/>
                <a:gd name="T36" fmla="*/ 237 w 720"/>
                <a:gd name="T37" fmla="*/ 517 h 623"/>
                <a:gd name="T38" fmla="*/ 201 w 720"/>
                <a:gd name="T39" fmla="*/ 517 h 623"/>
                <a:gd name="T40" fmla="*/ 166 w 720"/>
                <a:gd name="T41" fmla="*/ 513 h 623"/>
                <a:gd name="T42" fmla="*/ 125 w 720"/>
                <a:gd name="T43" fmla="*/ 518 h 623"/>
                <a:gd name="T44" fmla="*/ 100 w 720"/>
                <a:gd name="T45" fmla="*/ 532 h 623"/>
                <a:gd name="T46" fmla="*/ 85 w 720"/>
                <a:gd name="T47" fmla="*/ 547 h 623"/>
                <a:gd name="T48" fmla="*/ 66 w 720"/>
                <a:gd name="T49" fmla="*/ 562 h 623"/>
                <a:gd name="T50" fmla="*/ 36 w 720"/>
                <a:gd name="T51" fmla="*/ 567 h 623"/>
                <a:gd name="T52" fmla="*/ 21 w 720"/>
                <a:gd name="T53" fmla="*/ 556 h 623"/>
                <a:gd name="T54" fmla="*/ 9 w 720"/>
                <a:gd name="T55" fmla="*/ 534 h 623"/>
                <a:gd name="T56" fmla="*/ 2 w 720"/>
                <a:gd name="T57" fmla="*/ 517 h 623"/>
                <a:gd name="T58" fmla="*/ 0 w 720"/>
                <a:gd name="T59" fmla="*/ 34 h 623"/>
                <a:gd name="T60" fmla="*/ 14 w 720"/>
                <a:gd name="T61" fmla="*/ 25 h 623"/>
                <a:gd name="T62" fmla="*/ 40 w 720"/>
                <a:gd name="T63" fmla="*/ 11 h 623"/>
                <a:gd name="T64" fmla="*/ 82 w 720"/>
                <a:gd name="T65" fmla="*/ 4 h 623"/>
                <a:gd name="T66" fmla="*/ 136 w 720"/>
                <a:gd name="T67"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0" h="623">
                  <a:moveTo>
                    <a:pt x="163" y="0"/>
                  </a:moveTo>
                  <a:lnTo>
                    <a:pt x="191" y="0"/>
                  </a:lnTo>
                  <a:lnTo>
                    <a:pt x="217" y="0"/>
                  </a:lnTo>
                  <a:lnTo>
                    <a:pt x="242" y="1"/>
                  </a:lnTo>
                  <a:lnTo>
                    <a:pt x="263" y="1"/>
                  </a:lnTo>
                  <a:lnTo>
                    <a:pt x="279" y="3"/>
                  </a:lnTo>
                  <a:lnTo>
                    <a:pt x="292" y="3"/>
                  </a:lnTo>
                  <a:lnTo>
                    <a:pt x="466" y="4"/>
                  </a:lnTo>
                  <a:lnTo>
                    <a:pt x="643" y="7"/>
                  </a:lnTo>
                  <a:lnTo>
                    <a:pt x="720" y="8"/>
                  </a:lnTo>
                  <a:lnTo>
                    <a:pt x="720" y="450"/>
                  </a:lnTo>
                  <a:lnTo>
                    <a:pt x="718" y="449"/>
                  </a:lnTo>
                  <a:lnTo>
                    <a:pt x="704" y="443"/>
                  </a:lnTo>
                  <a:lnTo>
                    <a:pt x="690" y="443"/>
                  </a:lnTo>
                  <a:lnTo>
                    <a:pt x="678" y="448"/>
                  </a:lnTo>
                  <a:lnTo>
                    <a:pt x="657" y="466"/>
                  </a:lnTo>
                  <a:lnTo>
                    <a:pt x="636" y="488"/>
                  </a:lnTo>
                  <a:lnTo>
                    <a:pt x="615" y="513"/>
                  </a:lnTo>
                  <a:lnTo>
                    <a:pt x="594" y="538"/>
                  </a:lnTo>
                  <a:lnTo>
                    <a:pt x="572" y="563"/>
                  </a:lnTo>
                  <a:lnTo>
                    <a:pt x="550" y="585"/>
                  </a:lnTo>
                  <a:lnTo>
                    <a:pt x="527" y="604"/>
                  </a:lnTo>
                  <a:lnTo>
                    <a:pt x="504" y="617"/>
                  </a:lnTo>
                  <a:lnTo>
                    <a:pt x="479" y="623"/>
                  </a:lnTo>
                  <a:lnTo>
                    <a:pt x="455" y="623"/>
                  </a:lnTo>
                  <a:lnTo>
                    <a:pt x="434" y="619"/>
                  </a:lnTo>
                  <a:lnTo>
                    <a:pt x="416" y="610"/>
                  </a:lnTo>
                  <a:lnTo>
                    <a:pt x="398" y="598"/>
                  </a:lnTo>
                  <a:lnTo>
                    <a:pt x="382" y="584"/>
                  </a:lnTo>
                  <a:lnTo>
                    <a:pt x="366" y="568"/>
                  </a:lnTo>
                  <a:lnTo>
                    <a:pt x="351" y="553"/>
                  </a:lnTo>
                  <a:lnTo>
                    <a:pt x="336" y="538"/>
                  </a:lnTo>
                  <a:lnTo>
                    <a:pt x="322" y="525"/>
                  </a:lnTo>
                  <a:lnTo>
                    <a:pt x="307" y="515"/>
                  </a:lnTo>
                  <a:lnTo>
                    <a:pt x="292" y="508"/>
                  </a:lnTo>
                  <a:lnTo>
                    <a:pt x="275" y="507"/>
                  </a:lnTo>
                  <a:lnTo>
                    <a:pt x="258" y="511"/>
                  </a:lnTo>
                  <a:lnTo>
                    <a:pt x="237" y="517"/>
                  </a:lnTo>
                  <a:lnTo>
                    <a:pt x="218" y="518"/>
                  </a:lnTo>
                  <a:lnTo>
                    <a:pt x="201" y="517"/>
                  </a:lnTo>
                  <a:lnTo>
                    <a:pt x="184" y="515"/>
                  </a:lnTo>
                  <a:lnTo>
                    <a:pt x="166" y="513"/>
                  </a:lnTo>
                  <a:lnTo>
                    <a:pt x="148" y="515"/>
                  </a:lnTo>
                  <a:lnTo>
                    <a:pt x="125" y="518"/>
                  </a:lnTo>
                  <a:lnTo>
                    <a:pt x="111" y="524"/>
                  </a:lnTo>
                  <a:lnTo>
                    <a:pt x="100" y="532"/>
                  </a:lnTo>
                  <a:lnTo>
                    <a:pt x="93" y="539"/>
                  </a:lnTo>
                  <a:lnTo>
                    <a:pt x="85" y="547"/>
                  </a:lnTo>
                  <a:lnTo>
                    <a:pt x="76" y="555"/>
                  </a:lnTo>
                  <a:lnTo>
                    <a:pt x="66" y="562"/>
                  </a:lnTo>
                  <a:lnTo>
                    <a:pt x="53" y="566"/>
                  </a:lnTo>
                  <a:lnTo>
                    <a:pt x="36" y="567"/>
                  </a:lnTo>
                  <a:lnTo>
                    <a:pt x="27" y="564"/>
                  </a:lnTo>
                  <a:lnTo>
                    <a:pt x="21" y="556"/>
                  </a:lnTo>
                  <a:lnTo>
                    <a:pt x="14" y="546"/>
                  </a:lnTo>
                  <a:lnTo>
                    <a:pt x="9" y="534"/>
                  </a:lnTo>
                  <a:lnTo>
                    <a:pt x="5" y="524"/>
                  </a:lnTo>
                  <a:lnTo>
                    <a:pt x="2" y="517"/>
                  </a:lnTo>
                  <a:lnTo>
                    <a:pt x="0" y="516"/>
                  </a:lnTo>
                  <a:lnTo>
                    <a:pt x="0" y="34"/>
                  </a:lnTo>
                  <a:lnTo>
                    <a:pt x="11" y="34"/>
                  </a:lnTo>
                  <a:lnTo>
                    <a:pt x="14" y="25"/>
                  </a:lnTo>
                  <a:lnTo>
                    <a:pt x="24" y="17"/>
                  </a:lnTo>
                  <a:lnTo>
                    <a:pt x="40" y="11"/>
                  </a:lnTo>
                  <a:lnTo>
                    <a:pt x="60" y="7"/>
                  </a:lnTo>
                  <a:lnTo>
                    <a:pt x="82" y="4"/>
                  </a:lnTo>
                  <a:lnTo>
                    <a:pt x="108" y="1"/>
                  </a:lnTo>
                  <a:lnTo>
                    <a:pt x="136" y="0"/>
                  </a:lnTo>
                  <a:lnTo>
                    <a:pt x="163" y="0"/>
                  </a:lnTo>
                  <a:close/>
                </a:path>
              </a:pathLst>
            </a:custGeom>
            <a:solidFill>
              <a:srgbClr val="68B545">
                <a:lumMod val="75000"/>
                <a:alpha val="5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0" name="Oval 349">
              <a:extLst>
                <a:ext uri="{FF2B5EF4-FFF2-40B4-BE49-F238E27FC236}">
                  <a16:creationId xmlns:a16="http://schemas.microsoft.com/office/drawing/2014/main" id="{C562D738-1374-4311-9D9C-50B1C706558A}"/>
                </a:ext>
              </a:extLst>
            </p:cNvPr>
            <p:cNvSpPr/>
            <p:nvPr/>
          </p:nvSpPr>
          <p:spPr>
            <a:xfrm>
              <a:off x="8148955" y="4766088"/>
              <a:ext cx="139581" cy="139581"/>
            </a:xfrm>
            <a:prstGeom prst="ellipse">
              <a:avLst/>
            </a:prstGeom>
            <a:solidFill>
              <a:srgbClr val="68B545"/>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sp>
          <p:nvSpPr>
            <p:cNvPr id="351" name="Oval 350">
              <a:extLst>
                <a:ext uri="{FF2B5EF4-FFF2-40B4-BE49-F238E27FC236}">
                  <a16:creationId xmlns:a16="http://schemas.microsoft.com/office/drawing/2014/main" id="{A3DD20B0-5E44-4ACA-941E-9FF9E9ABB7C0}"/>
                </a:ext>
              </a:extLst>
            </p:cNvPr>
            <p:cNvSpPr/>
            <p:nvPr/>
          </p:nvSpPr>
          <p:spPr>
            <a:xfrm>
              <a:off x="7171208" y="4630296"/>
              <a:ext cx="264262" cy="264262"/>
            </a:xfrm>
            <a:prstGeom prst="ellipse">
              <a:avLst/>
            </a:prstGeom>
            <a:solidFill>
              <a:srgbClr val="68B545"/>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sp>
          <p:nvSpPr>
            <p:cNvPr id="352" name="Freeform 7">
              <a:extLst>
                <a:ext uri="{FF2B5EF4-FFF2-40B4-BE49-F238E27FC236}">
                  <a16:creationId xmlns:a16="http://schemas.microsoft.com/office/drawing/2014/main" id="{DBF7957D-B491-454F-B7FB-4D1334C96C05}"/>
                </a:ext>
              </a:extLst>
            </p:cNvPr>
            <p:cNvSpPr>
              <a:spLocks/>
            </p:cNvSpPr>
            <p:nvPr/>
          </p:nvSpPr>
          <p:spPr bwMode="auto">
            <a:xfrm>
              <a:off x="8472251" y="1155986"/>
              <a:ext cx="1370362" cy="3506069"/>
            </a:xfrm>
            <a:custGeom>
              <a:avLst/>
              <a:gdLst>
                <a:gd name="T0" fmla="*/ 1685 w 1725"/>
                <a:gd name="T1" fmla="*/ 152 h 3069"/>
                <a:gd name="T2" fmla="*/ 1689 w 1725"/>
                <a:gd name="T3" fmla="*/ 314 h 3069"/>
                <a:gd name="T4" fmla="*/ 1703 w 1725"/>
                <a:gd name="T5" fmla="*/ 488 h 3069"/>
                <a:gd name="T6" fmla="*/ 1694 w 1725"/>
                <a:gd name="T7" fmla="*/ 614 h 3069"/>
                <a:gd name="T8" fmla="*/ 1701 w 1725"/>
                <a:gd name="T9" fmla="*/ 738 h 3069"/>
                <a:gd name="T10" fmla="*/ 1715 w 1725"/>
                <a:gd name="T11" fmla="*/ 837 h 3069"/>
                <a:gd name="T12" fmla="*/ 1708 w 1725"/>
                <a:gd name="T13" fmla="*/ 966 h 3069"/>
                <a:gd name="T14" fmla="*/ 1707 w 1725"/>
                <a:gd name="T15" fmla="*/ 1026 h 3069"/>
                <a:gd name="T16" fmla="*/ 1697 w 1725"/>
                <a:gd name="T17" fmla="*/ 1183 h 3069"/>
                <a:gd name="T18" fmla="*/ 1702 w 1725"/>
                <a:gd name="T19" fmla="*/ 1286 h 3069"/>
                <a:gd name="T20" fmla="*/ 1694 w 1725"/>
                <a:gd name="T21" fmla="*/ 1394 h 3069"/>
                <a:gd name="T22" fmla="*/ 1691 w 1725"/>
                <a:gd name="T23" fmla="*/ 1520 h 3069"/>
                <a:gd name="T24" fmla="*/ 1707 w 1725"/>
                <a:gd name="T25" fmla="*/ 1587 h 3069"/>
                <a:gd name="T26" fmla="*/ 1691 w 1725"/>
                <a:gd name="T27" fmla="*/ 1652 h 3069"/>
                <a:gd name="T28" fmla="*/ 1698 w 1725"/>
                <a:gd name="T29" fmla="*/ 1767 h 3069"/>
                <a:gd name="T30" fmla="*/ 1685 w 1725"/>
                <a:gd name="T31" fmla="*/ 2326 h 3069"/>
                <a:gd name="T32" fmla="*/ 1725 w 1725"/>
                <a:gd name="T33" fmla="*/ 2795 h 3069"/>
                <a:gd name="T34" fmla="*/ 1643 w 1725"/>
                <a:gd name="T35" fmla="*/ 2944 h 3069"/>
                <a:gd name="T36" fmla="*/ 1588 w 1725"/>
                <a:gd name="T37" fmla="*/ 2812 h 3069"/>
                <a:gd name="T38" fmla="*/ 1534 w 1725"/>
                <a:gd name="T39" fmla="*/ 2863 h 3069"/>
                <a:gd name="T40" fmla="*/ 1477 w 1725"/>
                <a:gd name="T41" fmla="*/ 2846 h 3069"/>
                <a:gd name="T42" fmla="*/ 1348 w 1725"/>
                <a:gd name="T43" fmla="*/ 3046 h 3069"/>
                <a:gd name="T44" fmla="*/ 1337 w 1725"/>
                <a:gd name="T45" fmla="*/ 2758 h 3069"/>
                <a:gd name="T46" fmla="*/ 1265 w 1725"/>
                <a:gd name="T47" fmla="*/ 2839 h 3069"/>
                <a:gd name="T48" fmla="*/ 1193 w 1725"/>
                <a:gd name="T49" fmla="*/ 2716 h 3069"/>
                <a:gd name="T50" fmla="*/ 1102 w 1725"/>
                <a:gd name="T51" fmla="*/ 2981 h 3069"/>
                <a:gd name="T52" fmla="*/ 1035 w 1725"/>
                <a:gd name="T53" fmla="*/ 2672 h 3069"/>
                <a:gd name="T54" fmla="*/ 977 w 1725"/>
                <a:gd name="T55" fmla="*/ 2911 h 3069"/>
                <a:gd name="T56" fmla="*/ 893 w 1725"/>
                <a:gd name="T57" fmla="*/ 2837 h 3069"/>
                <a:gd name="T58" fmla="*/ 822 w 1725"/>
                <a:gd name="T59" fmla="*/ 2917 h 3069"/>
                <a:gd name="T60" fmla="*/ 759 w 1725"/>
                <a:gd name="T61" fmla="*/ 2762 h 3069"/>
                <a:gd name="T62" fmla="*/ 712 w 1725"/>
                <a:gd name="T63" fmla="*/ 3006 h 3069"/>
                <a:gd name="T64" fmla="*/ 602 w 1725"/>
                <a:gd name="T65" fmla="*/ 2921 h 3069"/>
                <a:gd name="T66" fmla="*/ 542 w 1725"/>
                <a:gd name="T67" fmla="*/ 2784 h 3069"/>
                <a:gd name="T68" fmla="*/ 503 w 1725"/>
                <a:gd name="T69" fmla="*/ 2714 h 3069"/>
                <a:gd name="T70" fmla="*/ 444 w 1725"/>
                <a:gd name="T71" fmla="*/ 2871 h 3069"/>
                <a:gd name="T72" fmla="*/ 309 w 1725"/>
                <a:gd name="T73" fmla="*/ 2876 h 3069"/>
                <a:gd name="T74" fmla="*/ 229 w 1725"/>
                <a:gd name="T75" fmla="*/ 2646 h 3069"/>
                <a:gd name="T76" fmla="*/ 194 w 1725"/>
                <a:gd name="T77" fmla="*/ 2792 h 3069"/>
                <a:gd name="T78" fmla="*/ 118 w 1725"/>
                <a:gd name="T79" fmla="*/ 2572 h 3069"/>
                <a:gd name="T80" fmla="*/ 90 w 1725"/>
                <a:gd name="T81" fmla="*/ 2812 h 3069"/>
                <a:gd name="T82" fmla="*/ 38 w 1725"/>
                <a:gd name="T83" fmla="*/ 2525 h 3069"/>
                <a:gd name="T84" fmla="*/ 31 w 1725"/>
                <a:gd name="T85" fmla="*/ 2328 h 3069"/>
                <a:gd name="T86" fmla="*/ 27 w 1725"/>
                <a:gd name="T87" fmla="*/ 2231 h 3069"/>
                <a:gd name="T88" fmla="*/ 18 w 1725"/>
                <a:gd name="T89" fmla="*/ 2089 h 3069"/>
                <a:gd name="T90" fmla="*/ 31 w 1725"/>
                <a:gd name="T91" fmla="*/ 1886 h 3069"/>
                <a:gd name="T92" fmla="*/ 27 w 1725"/>
                <a:gd name="T93" fmla="*/ 1721 h 3069"/>
                <a:gd name="T94" fmla="*/ 27 w 1725"/>
                <a:gd name="T95" fmla="*/ 1627 h 3069"/>
                <a:gd name="T96" fmla="*/ 27 w 1725"/>
                <a:gd name="T97" fmla="*/ 1546 h 3069"/>
                <a:gd name="T98" fmla="*/ 27 w 1725"/>
                <a:gd name="T99" fmla="*/ 1450 h 3069"/>
                <a:gd name="T100" fmla="*/ 58 w 1725"/>
                <a:gd name="T101" fmla="*/ 1331 h 3069"/>
                <a:gd name="T102" fmla="*/ 31 w 1725"/>
                <a:gd name="T103" fmla="*/ 1286 h 3069"/>
                <a:gd name="T104" fmla="*/ 37 w 1725"/>
                <a:gd name="T105" fmla="*/ 1148 h 3069"/>
                <a:gd name="T106" fmla="*/ 10 w 1725"/>
                <a:gd name="T107" fmla="*/ 1020 h 3069"/>
                <a:gd name="T108" fmla="*/ 17 w 1725"/>
                <a:gd name="T109" fmla="*/ 918 h 3069"/>
                <a:gd name="T110" fmla="*/ 5 w 1725"/>
                <a:gd name="T111" fmla="*/ 838 h 3069"/>
                <a:gd name="T112" fmla="*/ 39 w 1725"/>
                <a:gd name="T113" fmla="*/ 716 h 3069"/>
                <a:gd name="T114" fmla="*/ 20 w 1725"/>
                <a:gd name="T115" fmla="*/ 598 h 3069"/>
                <a:gd name="T116" fmla="*/ 29 w 1725"/>
                <a:gd name="T117" fmla="*/ 425 h 3069"/>
                <a:gd name="T118" fmla="*/ 12 w 1725"/>
                <a:gd name="T119" fmla="*/ 361 h 3069"/>
                <a:gd name="T120" fmla="*/ 35 w 1725"/>
                <a:gd name="T121" fmla="*/ 274 h 3069"/>
                <a:gd name="T122" fmla="*/ 18 w 1725"/>
                <a:gd name="T123" fmla="*/ 192 h 3069"/>
                <a:gd name="T124" fmla="*/ 33 w 1725"/>
                <a:gd name="T125" fmla="*/ 48 h 3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5" h="3069">
                  <a:moveTo>
                    <a:pt x="30" y="0"/>
                  </a:moveTo>
                  <a:lnTo>
                    <a:pt x="1685" y="0"/>
                  </a:lnTo>
                  <a:lnTo>
                    <a:pt x="1691" y="31"/>
                  </a:lnTo>
                  <a:lnTo>
                    <a:pt x="1695" y="35"/>
                  </a:lnTo>
                  <a:lnTo>
                    <a:pt x="1701" y="41"/>
                  </a:lnTo>
                  <a:lnTo>
                    <a:pt x="1706" y="47"/>
                  </a:lnTo>
                  <a:lnTo>
                    <a:pt x="1708" y="56"/>
                  </a:lnTo>
                  <a:lnTo>
                    <a:pt x="1710" y="75"/>
                  </a:lnTo>
                  <a:lnTo>
                    <a:pt x="1707" y="90"/>
                  </a:lnTo>
                  <a:lnTo>
                    <a:pt x="1701" y="103"/>
                  </a:lnTo>
                  <a:lnTo>
                    <a:pt x="1694" y="117"/>
                  </a:lnTo>
                  <a:lnTo>
                    <a:pt x="1687" y="127"/>
                  </a:lnTo>
                  <a:lnTo>
                    <a:pt x="1685" y="139"/>
                  </a:lnTo>
                  <a:lnTo>
                    <a:pt x="1685" y="152"/>
                  </a:lnTo>
                  <a:lnTo>
                    <a:pt x="1691" y="165"/>
                  </a:lnTo>
                  <a:lnTo>
                    <a:pt x="1697" y="173"/>
                  </a:lnTo>
                  <a:lnTo>
                    <a:pt x="1703" y="182"/>
                  </a:lnTo>
                  <a:lnTo>
                    <a:pt x="1710" y="192"/>
                  </a:lnTo>
                  <a:lnTo>
                    <a:pt x="1715" y="202"/>
                  </a:lnTo>
                  <a:lnTo>
                    <a:pt x="1718" y="207"/>
                  </a:lnTo>
                  <a:lnTo>
                    <a:pt x="1720" y="224"/>
                  </a:lnTo>
                  <a:lnTo>
                    <a:pt x="1718" y="240"/>
                  </a:lnTo>
                  <a:lnTo>
                    <a:pt x="1712" y="254"/>
                  </a:lnTo>
                  <a:lnTo>
                    <a:pt x="1706" y="270"/>
                  </a:lnTo>
                  <a:lnTo>
                    <a:pt x="1701" y="283"/>
                  </a:lnTo>
                  <a:lnTo>
                    <a:pt x="1691" y="283"/>
                  </a:lnTo>
                  <a:lnTo>
                    <a:pt x="1689" y="297"/>
                  </a:lnTo>
                  <a:lnTo>
                    <a:pt x="1689" y="314"/>
                  </a:lnTo>
                  <a:lnTo>
                    <a:pt x="1690" y="331"/>
                  </a:lnTo>
                  <a:lnTo>
                    <a:pt x="1693" y="344"/>
                  </a:lnTo>
                  <a:lnTo>
                    <a:pt x="1701" y="344"/>
                  </a:lnTo>
                  <a:lnTo>
                    <a:pt x="1711" y="352"/>
                  </a:lnTo>
                  <a:lnTo>
                    <a:pt x="1716" y="363"/>
                  </a:lnTo>
                  <a:lnTo>
                    <a:pt x="1716" y="373"/>
                  </a:lnTo>
                  <a:lnTo>
                    <a:pt x="1711" y="386"/>
                  </a:lnTo>
                  <a:lnTo>
                    <a:pt x="1707" y="391"/>
                  </a:lnTo>
                  <a:lnTo>
                    <a:pt x="1716" y="414"/>
                  </a:lnTo>
                  <a:lnTo>
                    <a:pt x="1719" y="427"/>
                  </a:lnTo>
                  <a:lnTo>
                    <a:pt x="1720" y="442"/>
                  </a:lnTo>
                  <a:lnTo>
                    <a:pt x="1718" y="458"/>
                  </a:lnTo>
                  <a:lnTo>
                    <a:pt x="1711" y="474"/>
                  </a:lnTo>
                  <a:lnTo>
                    <a:pt x="1703" y="488"/>
                  </a:lnTo>
                  <a:lnTo>
                    <a:pt x="1694" y="503"/>
                  </a:lnTo>
                  <a:lnTo>
                    <a:pt x="1687" y="518"/>
                  </a:lnTo>
                  <a:lnTo>
                    <a:pt x="1683" y="537"/>
                  </a:lnTo>
                  <a:lnTo>
                    <a:pt x="1687" y="538"/>
                  </a:lnTo>
                  <a:lnTo>
                    <a:pt x="1690" y="541"/>
                  </a:lnTo>
                  <a:lnTo>
                    <a:pt x="1691" y="543"/>
                  </a:lnTo>
                  <a:lnTo>
                    <a:pt x="1691" y="546"/>
                  </a:lnTo>
                  <a:lnTo>
                    <a:pt x="1683" y="546"/>
                  </a:lnTo>
                  <a:lnTo>
                    <a:pt x="1683" y="562"/>
                  </a:lnTo>
                  <a:lnTo>
                    <a:pt x="1683" y="562"/>
                  </a:lnTo>
                  <a:lnTo>
                    <a:pt x="1683" y="579"/>
                  </a:lnTo>
                  <a:lnTo>
                    <a:pt x="1686" y="596"/>
                  </a:lnTo>
                  <a:lnTo>
                    <a:pt x="1691" y="609"/>
                  </a:lnTo>
                  <a:lnTo>
                    <a:pt x="1694" y="614"/>
                  </a:lnTo>
                  <a:lnTo>
                    <a:pt x="1698" y="621"/>
                  </a:lnTo>
                  <a:lnTo>
                    <a:pt x="1702" y="630"/>
                  </a:lnTo>
                  <a:lnTo>
                    <a:pt x="1703" y="639"/>
                  </a:lnTo>
                  <a:lnTo>
                    <a:pt x="1702" y="643"/>
                  </a:lnTo>
                  <a:lnTo>
                    <a:pt x="1702" y="652"/>
                  </a:lnTo>
                  <a:lnTo>
                    <a:pt x="1693" y="666"/>
                  </a:lnTo>
                  <a:lnTo>
                    <a:pt x="1701" y="674"/>
                  </a:lnTo>
                  <a:lnTo>
                    <a:pt x="1703" y="678"/>
                  </a:lnTo>
                  <a:lnTo>
                    <a:pt x="1706" y="681"/>
                  </a:lnTo>
                  <a:lnTo>
                    <a:pt x="1707" y="686"/>
                  </a:lnTo>
                  <a:lnTo>
                    <a:pt x="1708" y="691"/>
                  </a:lnTo>
                  <a:lnTo>
                    <a:pt x="1710" y="710"/>
                  </a:lnTo>
                  <a:lnTo>
                    <a:pt x="1707" y="725"/>
                  </a:lnTo>
                  <a:lnTo>
                    <a:pt x="1701" y="738"/>
                  </a:lnTo>
                  <a:lnTo>
                    <a:pt x="1694" y="750"/>
                  </a:lnTo>
                  <a:lnTo>
                    <a:pt x="1690" y="762"/>
                  </a:lnTo>
                  <a:lnTo>
                    <a:pt x="1694" y="766"/>
                  </a:lnTo>
                  <a:lnTo>
                    <a:pt x="1697" y="770"/>
                  </a:lnTo>
                  <a:lnTo>
                    <a:pt x="1699" y="774"/>
                  </a:lnTo>
                  <a:lnTo>
                    <a:pt x="1701" y="778"/>
                  </a:lnTo>
                  <a:lnTo>
                    <a:pt x="1702" y="784"/>
                  </a:lnTo>
                  <a:lnTo>
                    <a:pt x="1702" y="789"/>
                  </a:lnTo>
                  <a:lnTo>
                    <a:pt x="1701" y="796"/>
                  </a:lnTo>
                  <a:lnTo>
                    <a:pt x="1697" y="806"/>
                  </a:lnTo>
                  <a:lnTo>
                    <a:pt x="1706" y="822"/>
                  </a:lnTo>
                  <a:lnTo>
                    <a:pt x="1710" y="827"/>
                  </a:lnTo>
                  <a:lnTo>
                    <a:pt x="1712" y="831"/>
                  </a:lnTo>
                  <a:lnTo>
                    <a:pt x="1715" y="837"/>
                  </a:lnTo>
                  <a:lnTo>
                    <a:pt x="1716" y="839"/>
                  </a:lnTo>
                  <a:lnTo>
                    <a:pt x="1718" y="842"/>
                  </a:lnTo>
                  <a:lnTo>
                    <a:pt x="1720" y="857"/>
                  </a:lnTo>
                  <a:lnTo>
                    <a:pt x="1718" y="873"/>
                  </a:lnTo>
                  <a:lnTo>
                    <a:pt x="1712" y="889"/>
                  </a:lnTo>
                  <a:lnTo>
                    <a:pt x="1706" y="903"/>
                  </a:lnTo>
                  <a:lnTo>
                    <a:pt x="1701" y="916"/>
                  </a:lnTo>
                  <a:lnTo>
                    <a:pt x="1695" y="916"/>
                  </a:lnTo>
                  <a:lnTo>
                    <a:pt x="1698" y="928"/>
                  </a:lnTo>
                  <a:lnTo>
                    <a:pt x="1698" y="931"/>
                  </a:lnTo>
                  <a:lnTo>
                    <a:pt x="1704" y="940"/>
                  </a:lnTo>
                  <a:lnTo>
                    <a:pt x="1707" y="949"/>
                  </a:lnTo>
                  <a:lnTo>
                    <a:pt x="1708" y="961"/>
                  </a:lnTo>
                  <a:lnTo>
                    <a:pt x="1708" y="966"/>
                  </a:lnTo>
                  <a:lnTo>
                    <a:pt x="1708" y="970"/>
                  </a:lnTo>
                  <a:lnTo>
                    <a:pt x="1707" y="973"/>
                  </a:lnTo>
                  <a:lnTo>
                    <a:pt x="1707" y="974"/>
                  </a:lnTo>
                  <a:lnTo>
                    <a:pt x="1706" y="975"/>
                  </a:lnTo>
                  <a:lnTo>
                    <a:pt x="1704" y="974"/>
                  </a:lnTo>
                  <a:lnTo>
                    <a:pt x="1703" y="974"/>
                  </a:lnTo>
                  <a:lnTo>
                    <a:pt x="1698" y="973"/>
                  </a:lnTo>
                  <a:lnTo>
                    <a:pt x="1697" y="979"/>
                  </a:lnTo>
                  <a:lnTo>
                    <a:pt x="1701" y="979"/>
                  </a:lnTo>
                  <a:lnTo>
                    <a:pt x="1711" y="987"/>
                  </a:lnTo>
                  <a:lnTo>
                    <a:pt x="1716" y="996"/>
                  </a:lnTo>
                  <a:lnTo>
                    <a:pt x="1716" y="1008"/>
                  </a:lnTo>
                  <a:lnTo>
                    <a:pt x="1711" y="1020"/>
                  </a:lnTo>
                  <a:lnTo>
                    <a:pt x="1707" y="1026"/>
                  </a:lnTo>
                  <a:lnTo>
                    <a:pt x="1716" y="1047"/>
                  </a:lnTo>
                  <a:lnTo>
                    <a:pt x="1719" y="1062"/>
                  </a:lnTo>
                  <a:lnTo>
                    <a:pt x="1720" y="1077"/>
                  </a:lnTo>
                  <a:lnTo>
                    <a:pt x="1718" y="1093"/>
                  </a:lnTo>
                  <a:lnTo>
                    <a:pt x="1711" y="1109"/>
                  </a:lnTo>
                  <a:lnTo>
                    <a:pt x="1703" y="1123"/>
                  </a:lnTo>
                  <a:lnTo>
                    <a:pt x="1698" y="1132"/>
                  </a:lnTo>
                  <a:lnTo>
                    <a:pt x="1691" y="1155"/>
                  </a:lnTo>
                  <a:lnTo>
                    <a:pt x="1693" y="1160"/>
                  </a:lnTo>
                  <a:lnTo>
                    <a:pt x="1697" y="1164"/>
                  </a:lnTo>
                  <a:lnTo>
                    <a:pt x="1701" y="1166"/>
                  </a:lnTo>
                  <a:lnTo>
                    <a:pt x="1702" y="1172"/>
                  </a:lnTo>
                  <a:lnTo>
                    <a:pt x="1701" y="1179"/>
                  </a:lnTo>
                  <a:lnTo>
                    <a:pt x="1697" y="1183"/>
                  </a:lnTo>
                  <a:lnTo>
                    <a:pt x="1693" y="1189"/>
                  </a:lnTo>
                  <a:lnTo>
                    <a:pt x="1687" y="1193"/>
                  </a:lnTo>
                  <a:lnTo>
                    <a:pt x="1683" y="1197"/>
                  </a:lnTo>
                  <a:lnTo>
                    <a:pt x="1683" y="1197"/>
                  </a:lnTo>
                  <a:lnTo>
                    <a:pt x="1683" y="1197"/>
                  </a:lnTo>
                  <a:lnTo>
                    <a:pt x="1683" y="1212"/>
                  </a:lnTo>
                  <a:lnTo>
                    <a:pt x="1686" y="1229"/>
                  </a:lnTo>
                  <a:lnTo>
                    <a:pt x="1691" y="1244"/>
                  </a:lnTo>
                  <a:lnTo>
                    <a:pt x="1694" y="1248"/>
                  </a:lnTo>
                  <a:lnTo>
                    <a:pt x="1698" y="1255"/>
                  </a:lnTo>
                  <a:lnTo>
                    <a:pt x="1702" y="1263"/>
                  </a:lnTo>
                  <a:lnTo>
                    <a:pt x="1703" y="1274"/>
                  </a:lnTo>
                  <a:lnTo>
                    <a:pt x="1702" y="1278"/>
                  </a:lnTo>
                  <a:lnTo>
                    <a:pt x="1702" y="1286"/>
                  </a:lnTo>
                  <a:lnTo>
                    <a:pt x="1695" y="1299"/>
                  </a:lnTo>
                  <a:lnTo>
                    <a:pt x="1686" y="1310"/>
                  </a:lnTo>
                  <a:lnTo>
                    <a:pt x="1678" y="1323"/>
                  </a:lnTo>
                  <a:lnTo>
                    <a:pt x="1676" y="1334"/>
                  </a:lnTo>
                  <a:lnTo>
                    <a:pt x="1687" y="1346"/>
                  </a:lnTo>
                  <a:lnTo>
                    <a:pt x="1693" y="1350"/>
                  </a:lnTo>
                  <a:lnTo>
                    <a:pt x="1697" y="1354"/>
                  </a:lnTo>
                  <a:lnTo>
                    <a:pt x="1701" y="1359"/>
                  </a:lnTo>
                  <a:lnTo>
                    <a:pt x="1702" y="1367"/>
                  </a:lnTo>
                  <a:lnTo>
                    <a:pt x="1701" y="1371"/>
                  </a:lnTo>
                  <a:lnTo>
                    <a:pt x="1697" y="1375"/>
                  </a:lnTo>
                  <a:lnTo>
                    <a:pt x="1693" y="1378"/>
                  </a:lnTo>
                  <a:lnTo>
                    <a:pt x="1691" y="1384"/>
                  </a:lnTo>
                  <a:lnTo>
                    <a:pt x="1694" y="1394"/>
                  </a:lnTo>
                  <a:lnTo>
                    <a:pt x="1698" y="1406"/>
                  </a:lnTo>
                  <a:lnTo>
                    <a:pt x="1699" y="1410"/>
                  </a:lnTo>
                  <a:lnTo>
                    <a:pt x="1701" y="1411"/>
                  </a:lnTo>
                  <a:lnTo>
                    <a:pt x="1701" y="1414"/>
                  </a:lnTo>
                  <a:lnTo>
                    <a:pt x="1702" y="1419"/>
                  </a:lnTo>
                  <a:lnTo>
                    <a:pt x="1701" y="1427"/>
                  </a:lnTo>
                  <a:lnTo>
                    <a:pt x="1701" y="1430"/>
                  </a:lnTo>
                  <a:lnTo>
                    <a:pt x="1701" y="1431"/>
                  </a:lnTo>
                  <a:lnTo>
                    <a:pt x="1701" y="1433"/>
                  </a:lnTo>
                  <a:lnTo>
                    <a:pt x="1697" y="1449"/>
                  </a:lnTo>
                  <a:lnTo>
                    <a:pt x="1694" y="1471"/>
                  </a:lnTo>
                  <a:lnTo>
                    <a:pt x="1693" y="1495"/>
                  </a:lnTo>
                  <a:lnTo>
                    <a:pt x="1691" y="1517"/>
                  </a:lnTo>
                  <a:lnTo>
                    <a:pt x="1691" y="1520"/>
                  </a:lnTo>
                  <a:lnTo>
                    <a:pt x="1691" y="1522"/>
                  </a:lnTo>
                  <a:lnTo>
                    <a:pt x="1691" y="1526"/>
                  </a:lnTo>
                  <a:lnTo>
                    <a:pt x="1691" y="1528"/>
                  </a:lnTo>
                  <a:lnTo>
                    <a:pt x="1697" y="1560"/>
                  </a:lnTo>
                  <a:lnTo>
                    <a:pt x="1698" y="1566"/>
                  </a:lnTo>
                  <a:lnTo>
                    <a:pt x="1703" y="1564"/>
                  </a:lnTo>
                  <a:lnTo>
                    <a:pt x="1704" y="1563"/>
                  </a:lnTo>
                  <a:lnTo>
                    <a:pt x="1706" y="1563"/>
                  </a:lnTo>
                  <a:lnTo>
                    <a:pt x="1707" y="1564"/>
                  </a:lnTo>
                  <a:lnTo>
                    <a:pt x="1707" y="1566"/>
                  </a:lnTo>
                  <a:lnTo>
                    <a:pt x="1708" y="1567"/>
                  </a:lnTo>
                  <a:lnTo>
                    <a:pt x="1708" y="1571"/>
                  </a:lnTo>
                  <a:lnTo>
                    <a:pt x="1708" y="1576"/>
                  </a:lnTo>
                  <a:lnTo>
                    <a:pt x="1707" y="1587"/>
                  </a:lnTo>
                  <a:lnTo>
                    <a:pt x="1708" y="1596"/>
                  </a:lnTo>
                  <a:lnTo>
                    <a:pt x="1708" y="1601"/>
                  </a:lnTo>
                  <a:lnTo>
                    <a:pt x="1708" y="1605"/>
                  </a:lnTo>
                  <a:lnTo>
                    <a:pt x="1707" y="1608"/>
                  </a:lnTo>
                  <a:lnTo>
                    <a:pt x="1707" y="1609"/>
                  </a:lnTo>
                  <a:lnTo>
                    <a:pt x="1706" y="1609"/>
                  </a:lnTo>
                  <a:lnTo>
                    <a:pt x="1704" y="1609"/>
                  </a:lnTo>
                  <a:lnTo>
                    <a:pt x="1703" y="1609"/>
                  </a:lnTo>
                  <a:lnTo>
                    <a:pt x="1698" y="1606"/>
                  </a:lnTo>
                  <a:lnTo>
                    <a:pt x="1697" y="1611"/>
                  </a:lnTo>
                  <a:lnTo>
                    <a:pt x="1691" y="1644"/>
                  </a:lnTo>
                  <a:lnTo>
                    <a:pt x="1691" y="1646"/>
                  </a:lnTo>
                  <a:lnTo>
                    <a:pt x="1691" y="1649"/>
                  </a:lnTo>
                  <a:lnTo>
                    <a:pt x="1691" y="1652"/>
                  </a:lnTo>
                  <a:lnTo>
                    <a:pt x="1691" y="1655"/>
                  </a:lnTo>
                  <a:lnTo>
                    <a:pt x="1693" y="1678"/>
                  </a:lnTo>
                  <a:lnTo>
                    <a:pt x="1694" y="1702"/>
                  </a:lnTo>
                  <a:lnTo>
                    <a:pt x="1697" y="1723"/>
                  </a:lnTo>
                  <a:lnTo>
                    <a:pt x="1701" y="1738"/>
                  </a:lnTo>
                  <a:lnTo>
                    <a:pt x="1701" y="1741"/>
                  </a:lnTo>
                  <a:lnTo>
                    <a:pt x="1701" y="1742"/>
                  </a:lnTo>
                  <a:lnTo>
                    <a:pt x="1701" y="1745"/>
                  </a:lnTo>
                  <a:lnTo>
                    <a:pt x="1702" y="1753"/>
                  </a:lnTo>
                  <a:lnTo>
                    <a:pt x="1701" y="1758"/>
                  </a:lnTo>
                  <a:lnTo>
                    <a:pt x="1701" y="1761"/>
                  </a:lnTo>
                  <a:lnTo>
                    <a:pt x="1699" y="1763"/>
                  </a:lnTo>
                  <a:lnTo>
                    <a:pt x="1698" y="1766"/>
                  </a:lnTo>
                  <a:lnTo>
                    <a:pt x="1698" y="1767"/>
                  </a:lnTo>
                  <a:lnTo>
                    <a:pt x="1718" y="1759"/>
                  </a:lnTo>
                  <a:lnTo>
                    <a:pt x="1720" y="1889"/>
                  </a:lnTo>
                  <a:lnTo>
                    <a:pt x="1723" y="2017"/>
                  </a:lnTo>
                  <a:lnTo>
                    <a:pt x="1725" y="2146"/>
                  </a:lnTo>
                  <a:lnTo>
                    <a:pt x="1725" y="2163"/>
                  </a:lnTo>
                  <a:lnTo>
                    <a:pt x="1725" y="2184"/>
                  </a:lnTo>
                  <a:lnTo>
                    <a:pt x="1725" y="2207"/>
                  </a:lnTo>
                  <a:lnTo>
                    <a:pt x="1725" y="2231"/>
                  </a:lnTo>
                  <a:lnTo>
                    <a:pt x="1724" y="2254"/>
                  </a:lnTo>
                  <a:lnTo>
                    <a:pt x="1720" y="2277"/>
                  </a:lnTo>
                  <a:lnTo>
                    <a:pt x="1714" y="2296"/>
                  </a:lnTo>
                  <a:lnTo>
                    <a:pt x="1704" y="2313"/>
                  </a:lnTo>
                  <a:lnTo>
                    <a:pt x="1693" y="2325"/>
                  </a:lnTo>
                  <a:lnTo>
                    <a:pt x="1685" y="2326"/>
                  </a:lnTo>
                  <a:lnTo>
                    <a:pt x="1683" y="2342"/>
                  </a:lnTo>
                  <a:lnTo>
                    <a:pt x="1683" y="2352"/>
                  </a:lnTo>
                  <a:lnTo>
                    <a:pt x="1695" y="2363"/>
                  </a:lnTo>
                  <a:lnTo>
                    <a:pt x="1699" y="2372"/>
                  </a:lnTo>
                  <a:lnTo>
                    <a:pt x="1702" y="2383"/>
                  </a:lnTo>
                  <a:lnTo>
                    <a:pt x="1701" y="2396"/>
                  </a:lnTo>
                  <a:lnTo>
                    <a:pt x="1699" y="2398"/>
                  </a:lnTo>
                  <a:lnTo>
                    <a:pt x="1698" y="2401"/>
                  </a:lnTo>
                  <a:lnTo>
                    <a:pt x="1697" y="2402"/>
                  </a:lnTo>
                  <a:lnTo>
                    <a:pt x="1718" y="2393"/>
                  </a:lnTo>
                  <a:lnTo>
                    <a:pt x="1720" y="2524"/>
                  </a:lnTo>
                  <a:lnTo>
                    <a:pt x="1723" y="2652"/>
                  </a:lnTo>
                  <a:lnTo>
                    <a:pt x="1725" y="2779"/>
                  </a:lnTo>
                  <a:lnTo>
                    <a:pt x="1725" y="2795"/>
                  </a:lnTo>
                  <a:lnTo>
                    <a:pt x="1725" y="2812"/>
                  </a:lnTo>
                  <a:lnTo>
                    <a:pt x="1725" y="2832"/>
                  </a:lnTo>
                  <a:lnTo>
                    <a:pt x="1725" y="2851"/>
                  </a:lnTo>
                  <a:lnTo>
                    <a:pt x="1725" y="2872"/>
                  </a:lnTo>
                  <a:lnTo>
                    <a:pt x="1723" y="2892"/>
                  </a:lnTo>
                  <a:lnTo>
                    <a:pt x="1720" y="2911"/>
                  </a:lnTo>
                  <a:lnTo>
                    <a:pt x="1715" y="2928"/>
                  </a:lnTo>
                  <a:lnTo>
                    <a:pt x="1708" y="2943"/>
                  </a:lnTo>
                  <a:lnTo>
                    <a:pt x="1698" y="2955"/>
                  </a:lnTo>
                  <a:lnTo>
                    <a:pt x="1686" y="2962"/>
                  </a:lnTo>
                  <a:lnTo>
                    <a:pt x="1670" y="2965"/>
                  </a:lnTo>
                  <a:lnTo>
                    <a:pt x="1657" y="2962"/>
                  </a:lnTo>
                  <a:lnTo>
                    <a:pt x="1648" y="2955"/>
                  </a:lnTo>
                  <a:lnTo>
                    <a:pt x="1643" y="2944"/>
                  </a:lnTo>
                  <a:lnTo>
                    <a:pt x="1639" y="2930"/>
                  </a:lnTo>
                  <a:lnTo>
                    <a:pt x="1638" y="2913"/>
                  </a:lnTo>
                  <a:lnTo>
                    <a:pt x="1636" y="2894"/>
                  </a:lnTo>
                  <a:lnTo>
                    <a:pt x="1636" y="2875"/>
                  </a:lnTo>
                  <a:lnTo>
                    <a:pt x="1636" y="2855"/>
                  </a:lnTo>
                  <a:lnTo>
                    <a:pt x="1636" y="2837"/>
                  </a:lnTo>
                  <a:lnTo>
                    <a:pt x="1634" y="2820"/>
                  </a:lnTo>
                  <a:lnTo>
                    <a:pt x="1630" y="2805"/>
                  </a:lnTo>
                  <a:lnTo>
                    <a:pt x="1623" y="2794"/>
                  </a:lnTo>
                  <a:lnTo>
                    <a:pt x="1614" y="2786"/>
                  </a:lnTo>
                  <a:lnTo>
                    <a:pt x="1605" y="2784"/>
                  </a:lnTo>
                  <a:lnTo>
                    <a:pt x="1598" y="2790"/>
                  </a:lnTo>
                  <a:lnTo>
                    <a:pt x="1593" y="2799"/>
                  </a:lnTo>
                  <a:lnTo>
                    <a:pt x="1588" y="2812"/>
                  </a:lnTo>
                  <a:lnTo>
                    <a:pt x="1584" y="2828"/>
                  </a:lnTo>
                  <a:lnTo>
                    <a:pt x="1580" y="2845"/>
                  </a:lnTo>
                  <a:lnTo>
                    <a:pt x="1577" y="2863"/>
                  </a:lnTo>
                  <a:lnTo>
                    <a:pt x="1575" y="2880"/>
                  </a:lnTo>
                  <a:lnTo>
                    <a:pt x="1572" y="2896"/>
                  </a:lnTo>
                  <a:lnTo>
                    <a:pt x="1568" y="2907"/>
                  </a:lnTo>
                  <a:lnTo>
                    <a:pt x="1564" y="2917"/>
                  </a:lnTo>
                  <a:lnTo>
                    <a:pt x="1559" y="2921"/>
                  </a:lnTo>
                  <a:lnTo>
                    <a:pt x="1554" y="2919"/>
                  </a:lnTo>
                  <a:lnTo>
                    <a:pt x="1546" y="2910"/>
                  </a:lnTo>
                  <a:lnTo>
                    <a:pt x="1545" y="2905"/>
                  </a:lnTo>
                  <a:lnTo>
                    <a:pt x="1541" y="2894"/>
                  </a:lnTo>
                  <a:lnTo>
                    <a:pt x="1538" y="2880"/>
                  </a:lnTo>
                  <a:lnTo>
                    <a:pt x="1534" y="2863"/>
                  </a:lnTo>
                  <a:lnTo>
                    <a:pt x="1529" y="2845"/>
                  </a:lnTo>
                  <a:lnTo>
                    <a:pt x="1524" y="2825"/>
                  </a:lnTo>
                  <a:lnTo>
                    <a:pt x="1519" y="2807"/>
                  </a:lnTo>
                  <a:lnTo>
                    <a:pt x="1513" y="2788"/>
                  </a:lnTo>
                  <a:lnTo>
                    <a:pt x="1508" y="2774"/>
                  </a:lnTo>
                  <a:lnTo>
                    <a:pt x="1503" y="2762"/>
                  </a:lnTo>
                  <a:lnTo>
                    <a:pt x="1498" y="2754"/>
                  </a:lnTo>
                  <a:lnTo>
                    <a:pt x="1492" y="2753"/>
                  </a:lnTo>
                  <a:lnTo>
                    <a:pt x="1487" y="2758"/>
                  </a:lnTo>
                  <a:lnTo>
                    <a:pt x="1483" y="2770"/>
                  </a:lnTo>
                  <a:lnTo>
                    <a:pt x="1481" y="2783"/>
                  </a:lnTo>
                  <a:lnTo>
                    <a:pt x="1479" y="2801"/>
                  </a:lnTo>
                  <a:lnTo>
                    <a:pt x="1478" y="2822"/>
                  </a:lnTo>
                  <a:lnTo>
                    <a:pt x="1477" y="2846"/>
                  </a:lnTo>
                  <a:lnTo>
                    <a:pt x="1475" y="2872"/>
                  </a:lnTo>
                  <a:lnTo>
                    <a:pt x="1474" y="2900"/>
                  </a:lnTo>
                  <a:lnTo>
                    <a:pt x="1471" y="2927"/>
                  </a:lnTo>
                  <a:lnTo>
                    <a:pt x="1467" y="2955"/>
                  </a:lnTo>
                  <a:lnTo>
                    <a:pt x="1462" y="2981"/>
                  </a:lnTo>
                  <a:lnTo>
                    <a:pt x="1456" y="3006"/>
                  </a:lnTo>
                  <a:lnTo>
                    <a:pt x="1447" y="3027"/>
                  </a:lnTo>
                  <a:lnTo>
                    <a:pt x="1436" y="3045"/>
                  </a:lnTo>
                  <a:lnTo>
                    <a:pt x="1422" y="3058"/>
                  </a:lnTo>
                  <a:lnTo>
                    <a:pt x="1405" y="3066"/>
                  </a:lnTo>
                  <a:lnTo>
                    <a:pt x="1385" y="3069"/>
                  </a:lnTo>
                  <a:lnTo>
                    <a:pt x="1369" y="3066"/>
                  </a:lnTo>
                  <a:lnTo>
                    <a:pt x="1356" y="3058"/>
                  </a:lnTo>
                  <a:lnTo>
                    <a:pt x="1348" y="3046"/>
                  </a:lnTo>
                  <a:lnTo>
                    <a:pt x="1343" y="3031"/>
                  </a:lnTo>
                  <a:lnTo>
                    <a:pt x="1341" y="3012"/>
                  </a:lnTo>
                  <a:lnTo>
                    <a:pt x="1339" y="2993"/>
                  </a:lnTo>
                  <a:lnTo>
                    <a:pt x="1341" y="2969"/>
                  </a:lnTo>
                  <a:lnTo>
                    <a:pt x="1342" y="2945"/>
                  </a:lnTo>
                  <a:lnTo>
                    <a:pt x="1344" y="2921"/>
                  </a:lnTo>
                  <a:lnTo>
                    <a:pt x="1348" y="2896"/>
                  </a:lnTo>
                  <a:lnTo>
                    <a:pt x="1351" y="2871"/>
                  </a:lnTo>
                  <a:lnTo>
                    <a:pt x="1352" y="2847"/>
                  </a:lnTo>
                  <a:lnTo>
                    <a:pt x="1354" y="2825"/>
                  </a:lnTo>
                  <a:lnTo>
                    <a:pt x="1354" y="2804"/>
                  </a:lnTo>
                  <a:lnTo>
                    <a:pt x="1350" y="2786"/>
                  </a:lnTo>
                  <a:lnTo>
                    <a:pt x="1344" y="2770"/>
                  </a:lnTo>
                  <a:lnTo>
                    <a:pt x="1337" y="2758"/>
                  </a:lnTo>
                  <a:lnTo>
                    <a:pt x="1323" y="2750"/>
                  </a:lnTo>
                  <a:lnTo>
                    <a:pt x="1308" y="2748"/>
                  </a:lnTo>
                  <a:lnTo>
                    <a:pt x="1299" y="2750"/>
                  </a:lnTo>
                  <a:lnTo>
                    <a:pt x="1292" y="2758"/>
                  </a:lnTo>
                  <a:lnTo>
                    <a:pt x="1288" y="2770"/>
                  </a:lnTo>
                  <a:lnTo>
                    <a:pt x="1286" y="2784"/>
                  </a:lnTo>
                  <a:lnTo>
                    <a:pt x="1286" y="2800"/>
                  </a:lnTo>
                  <a:lnTo>
                    <a:pt x="1284" y="2816"/>
                  </a:lnTo>
                  <a:lnTo>
                    <a:pt x="1284" y="2830"/>
                  </a:lnTo>
                  <a:lnTo>
                    <a:pt x="1283" y="2842"/>
                  </a:lnTo>
                  <a:lnTo>
                    <a:pt x="1279" y="2850"/>
                  </a:lnTo>
                  <a:lnTo>
                    <a:pt x="1274" y="2854"/>
                  </a:lnTo>
                  <a:lnTo>
                    <a:pt x="1269" y="2850"/>
                  </a:lnTo>
                  <a:lnTo>
                    <a:pt x="1265" y="2839"/>
                  </a:lnTo>
                  <a:lnTo>
                    <a:pt x="1262" y="2824"/>
                  </a:lnTo>
                  <a:lnTo>
                    <a:pt x="1259" y="2804"/>
                  </a:lnTo>
                  <a:lnTo>
                    <a:pt x="1257" y="2782"/>
                  </a:lnTo>
                  <a:lnTo>
                    <a:pt x="1254" y="2758"/>
                  </a:lnTo>
                  <a:lnTo>
                    <a:pt x="1250" y="2736"/>
                  </a:lnTo>
                  <a:lnTo>
                    <a:pt x="1246" y="2714"/>
                  </a:lnTo>
                  <a:lnTo>
                    <a:pt x="1240" y="2695"/>
                  </a:lnTo>
                  <a:lnTo>
                    <a:pt x="1232" y="2680"/>
                  </a:lnTo>
                  <a:lnTo>
                    <a:pt x="1220" y="2672"/>
                  </a:lnTo>
                  <a:lnTo>
                    <a:pt x="1211" y="2669"/>
                  </a:lnTo>
                  <a:lnTo>
                    <a:pt x="1203" y="2673"/>
                  </a:lnTo>
                  <a:lnTo>
                    <a:pt x="1198" y="2684"/>
                  </a:lnTo>
                  <a:lnTo>
                    <a:pt x="1195" y="2698"/>
                  </a:lnTo>
                  <a:lnTo>
                    <a:pt x="1193" y="2716"/>
                  </a:lnTo>
                  <a:lnTo>
                    <a:pt x="1191" y="2739"/>
                  </a:lnTo>
                  <a:lnTo>
                    <a:pt x="1191" y="2763"/>
                  </a:lnTo>
                  <a:lnTo>
                    <a:pt x="1190" y="2790"/>
                  </a:lnTo>
                  <a:lnTo>
                    <a:pt x="1190" y="2816"/>
                  </a:lnTo>
                  <a:lnTo>
                    <a:pt x="1189" y="2843"/>
                  </a:lnTo>
                  <a:lnTo>
                    <a:pt x="1187" y="2871"/>
                  </a:lnTo>
                  <a:lnTo>
                    <a:pt x="1185" y="2897"/>
                  </a:lnTo>
                  <a:lnTo>
                    <a:pt x="1179" y="2921"/>
                  </a:lnTo>
                  <a:lnTo>
                    <a:pt x="1174" y="2942"/>
                  </a:lnTo>
                  <a:lnTo>
                    <a:pt x="1165" y="2959"/>
                  </a:lnTo>
                  <a:lnTo>
                    <a:pt x="1155" y="2973"/>
                  </a:lnTo>
                  <a:lnTo>
                    <a:pt x="1140" y="2981"/>
                  </a:lnTo>
                  <a:lnTo>
                    <a:pt x="1123" y="2983"/>
                  </a:lnTo>
                  <a:lnTo>
                    <a:pt x="1102" y="2981"/>
                  </a:lnTo>
                  <a:lnTo>
                    <a:pt x="1087" y="2973"/>
                  </a:lnTo>
                  <a:lnTo>
                    <a:pt x="1073" y="2960"/>
                  </a:lnTo>
                  <a:lnTo>
                    <a:pt x="1064" y="2944"/>
                  </a:lnTo>
                  <a:lnTo>
                    <a:pt x="1059" y="2925"/>
                  </a:lnTo>
                  <a:lnTo>
                    <a:pt x="1054" y="2901"/>
                  </a:lnTo>
                  <a:lnTo>
                    <a:pt x="1053" y="2876"/>
                  </a:lnTo>
                  <a:lnTo>
                    <a:pt x="1051" y="2850"/>
                  </a:lnTo>
                  <a:lnTo>
                    <a:pt x="1050" y="2822"/>
                  </a:lnTo>
                  <a:lnTo>
                    <a:pt x="1050" y="2795"/>
                  </a:lnTo>
                  <a:lnTo>
                    <a:pt x="1050" y="2767"/>
                  </a:lnTo>
                  <a:lnTo>
                    <a:pt x="1049" y="2741"/>
                  </a:lnTo>
                  <a:lnTo>
                    <a:pt x="1046" y="2715"/>
                  </a:lnTo>
                  <a:lnTo>
                    <a:pt x="1042" y="2693"/>
                  </a:lnTo>
                  <a:lnTo>
                    <a:pt x="1035" y="2672"/>
                  </a:lnTo>
                  <a:lnTo>
                    <a:pt x="1030" y="2664"/>
                  </a:lnTo>
                  <a:lnTo>
                    <a:pt x="1020" y="2656"/>
                  </a:lnTo>
                  <a:lnTo>
                    <a:pt x="1007" y="2648"/>
                  </a:lnTo>
                  <a:lnTo>
                    <a:pt x="994" y="2644"/>
                  </a:lnTo>
                  <a:lnTo>
                    <a:pt x="981" y="2643"/>
                  </a:lnTo>
                  <a:lnTo>
                    <a:pt x="979" y="2643"/>
                  </a:lnTo>
                  <a:lnTo>
                    <a:pt x="982" y="2779"/>
                  </a:lnTo>
                  <a:lnTo>
                    <a:pt x="982" y="2795"/>
                  </a:lnTo>
                  <a:lnTo>
                    <a:pt x="982" y="2812"/>
                  </a:lnTo>
                  <a:lnTo>
                    <a:pt x="983" y="2832"/>
                  </a:lnTo>
                  <a:lnTo>
                    <a:pt x="983" y="2851"/>
                  </a:lnTo>
                  <a:lnTo>
                    <a:pt x="982" y="2872"/>
                  </a:lnTo>
                  <a:lnTo>
                    <a:pt x="981" y="2892"/>
                  </a:lnTo>
                  <a:lnTo>
                    <a:pt x="977" y="2911"/>
                  </a:lnTo>
                  <a:lnTo>
                    <a:pt x="971" y="2928"/>
                  </a:lnTo>
                  <a:lnTo>
                    <a:pt x="965" y="2943"/>
                  </a:lnTo>
                  <a:lnTo>
                    <a:pt x="956" y="2955"/>
                  </a:lnTo>
                  <a:lnTo>
                    <a:pt x="943" y="2962"/>
                  </a:lnTo>
                  <a:lnTo>
                    <a:pt x="928" y="2965"/>
                  </a:lnTo>
                  <a:lnTo>
                    <a:pt x="915" y="2962"/>
                  </a:lnTo>
                  <a:lnTo>
                    <a:pt x="906" y="2955"/>
                  </a:lnTo>
                  <a:lnTo>
                    <a:pt x="899" y="2944"/>
                  </a:lnTo>
                  <a:lnTo>
                    <a:pt x="895" y="2930"/>
                  </a:lnTo>
                  <a:lnTo>
                    <a:pt x="894" y="2913"/>
                  </a:lnTo>
                  <a:lnTo>
                    <a:pt x="893" y="2894"/>
                  </a:lnTo>
                  <a:lnTo>
                    <a:pt x="894" y="2875"/>
                  </a:lnTo>
                  <a:lnTo>
                    <a:pt x="894" y="2855"/>
                  </a:lnTo>
                  <a:lnTo>
                    <a:pt x="893" y="2837"/>
                  </a:lnTo>
                  <a:lnTo>
                    <a:pt x="890" y="2820"/>
                  </a:lnTo>
                  <a:lnTo>
                    <a:pt x="886" y="2805"/>
                  </a:lnTo>
                  <a:lnTo>
                    <a:pt x="880" y="2794"/>
                  </a:lnTo>
                  <a:lnTo>
                    <a:pt x="871" y="2786"/>
                  </a:lnTo>
                  <a:lnTo>
                    <a:pt x="861" y="2786"/>
                  </a:lnTo>
                  <a:lnTo>
                    <a:pt x="854" y="2791"/>
                  </a:lnTo>
                  <a:lnTo>
                    <a:pt x="848" y="2803"/>
                  </a:lnTo>
                  <a:lnTo>
                    <a:pt x="843" y="2817"/>
                  </a:lnTo>
                  <a:lnTo>
                    <a:pt x="839" y="2835"/>
                  </a:lnTo>
                  <a:lnTo>
                    <a:pt x="835" y="2855"/>
                  </a:lnTo>
                  <a:lnTo>
                    <a:pt x="833" y="2873"/>
                  </a:lnTo>
                  <a:lnTo>
                    <a:pt x="830" y="2892"/>
                  </a:lnTo>
                  <a:lnTo>
                    <a:pt x="826" y="2906"/>
                  </a:lnTo>
                  <a:lnTo>
                    <a:pt x="822" y="2917"/>
                  </a:lnTo>
                  <a:lnTo>
                    <a:pt x="817" y="2921"/>
                  </a:lnTo>
                  <a:lnTo>
                    <a:pt x="809" y="2919"/>
                  </a:lnTo>
                  <a:lnTo>
                    <a:pt x="809" y="2917"/>
                  </a:lnTo>
                  <a:lnTo>
                    <a:pt x="808" y="2918"/>
                  </a:lnTo>
                  <a:lnTo>
                    <a:pt x="800" y="2914"/>
                  </a:lnTo>
                  <a:lnTo>
                    <a:pt x="793" y="2904"/>
                  </a:lnTo>
                  <a:lnTo>
                    <a:pt x="788" y="2888"/>
                  </a:lnTo>
                  <a:lnTo>
                    <a:pt x="783" y="2867"/>
                  </a:lnTo>
                  <a:lnTo>
                    <a:pt x="780" y="2841"/>
                  </a:lnTo>
                  <a:lnTo>
                    <a:pt x="780" y="2824"/>
                  </a:lnTo>
                  <a:lnTo>
                    <a:pt x="776" y="2807"/>
                  </a:lnTo>
                  <a:lnTo>
                    <a:pt x="771" y="2788"/>
                  </a:lnTo>
                  <a:lnTo>
                    <a:pt x="765" y="2774"/>
                  </a:lnTo>
                  <a:lnTo>
                    <a:pt x="759" y="2762"/>
                  </a:lnTo>
                  <a:lnTo>
                    <a:pt x="754" y="2754"/>
                  </a:lnTo>
                  <a:lnTo>
                    <a:pt x="749" y="2753"/>
                  </a:lnTo>
                  <a:lnTo>
                    <a:pt x="744" y="2758"/>
                  </a:lnTo>
                  <a:lnTo>
                    <a:pt x="740" y="2770"/>
                  </a:lnTo>
                  <a:lnTo>
                    <a:pt x="737" y="2783"/>
                  </a:lnTo>
                  <a:lnTo>
                    <a:pt x="736" y="2801"/>
                  </a:lnTo>
                  <a:lnTo>
                    <a:pt x="734" y="2822"/>
                  </a:lnTo>
                  <a:lnTo>
                    <a:pt x="733" y="2846"/>
                  </a:lnTo>
                  <a:lnTo>
                    <a:pt x="732" y="2872"/>
                  </a:lnTo>
                  <a:lnTo>
                    <a:pt x="730" y="2900"/>
                  </a:lnTo>
                  <a:lnTo>
                    <a:pt x="728" y="2927"/>
                  </a:lnTo>
                  <a:lnTo>
                    <a:pt x="724" y="2955"/>
                  </a:lnTo>
                  <a:lnTo>
                    <a:pt x="720" y="2981"/>
                  </a:lnTo>
                  <a:lnTo>
                    <a:pt x="712" y="3006"/>
                  </a:lnTo>
                  <a:lnTo>
                    <a:pt x="704" y="3027"/>
                  </a:lnTo>
                  <a:lnTo>
                    <a:pt x="693" y="3045"/>
                  </a:lnTo>
                  <a:lnTo>
                    <a:pt x="678" y="3058"/>
                  </a:lnTo>
                  <a:lnTo>
                    <a:pt x="662" y="3066"/>
                  </a:lnTo>
                  <a:lnTo>
                    <a:pt x="641" y="3069"/>
                  </a:lnTo>
                  <a:lnTo>
                    <a:pt x="626" y="3066"/>
                  </a:lnTo>
                  <a:lnTo>
                    <a:pt x="614" y="3058"/>
                  </a:lnTo>
                  <a:lnTo>
                    <a:pt x="605" y="3046"/>
                  </a:lnTo>
                  <a:lnTo>
                    <a:pt x="600" y="3031"/>
                  </a:lnTo>
                  <a:lnTo>
                    <a:pt x="597" y="3012"/>
                  </a:lnTo>
                  <a:lnTo>
                    <a:pt x="596" y="2993"/>
                  </a:lnTo>
                  <a:lnTo>
                    <a:pt x="597" y="2969"/>
                  </a:lnTo>
                  <a:lnTo>
                    <a:pt x="598" y="2945"/>
                  </a:lnTo>
                  <a:lnTo>
                    <a:pt x="602" y="2921"/>
                  </a:lnTo>
                  <a:lnTo>
                    <a:pt x="605" y="2896"/>
                  </a:lnTo>
                  <a:lnTo>
                    <a:pt x="607" y="2871"/>
                  </a:lnTo>
                  <a:lnTo>
                    <a:pt x="610" y="2847"/>
                  </a:lnTo>
                  <a:lnTo>
                    <a:pt x="610" y="2825"/>
                  </a:lnTo>
                  <a:lnTo>
                    <a:pt x="610" y="2804"/>
                  </a:lnTo>
                  <a:lnTo>
                    <a:pt x="607" y="2786"/>
                  </a:lnTo>
                  <a:lnTo>
                    <a:pt x="601" y="2770"/>
                  </a:lnTo>
                  <a:lnTo>
                    <a:pt x="593" y="2758"/>
                  </a:lnTo>
                  <a:lnTo>
                    <a:pt x="581" y="2750"/>
                  </a:lnTo>
                  <a:lnTo>
                    <a:pt x="564" y="2748"/>
                  </a:lnTo>
                  <a:lnTo>
                    <a:pt x="555" y="2750"/>
                  </a:lnTo>
                  <a:lnTo>
                    <a:pt x="549" y="2758"/>
                  </a:lnTo>
                  <a:lnTo>
                    <a:pt x="545" y="2770"/>
                  </a:lnTo>
                  <a:lnTo>
                    <a:pt x="542" y="2784"/>
                  </a:lnTo>
                  <a:lnTo>
                    <a:pt x="542" y="2800"/>
                  </a:lnTo>
                  <a:lnTo>
                    <a:pt x="542" y="2816"/>
                  </a:lnTo>
                  <a:lnTo>
                    <a:pt x="541" y="2830"/>
                  </a:lnTo>
                  <a:lnTo>
                    <a:pt x="539" y="2842"/>
                  </a:lnTo>
                  <a:lnTo>
                    <a:pt x="537" y="2850"/>
                  </a:lnTo>
                  <a:lnTo>
                    <a:pt x="531" y="2854"/>
                  </a:lnTo>
                  <a:lnTo>
                    <a:pt x="525" y="2850"/>
                  </a:lnTo>
                  <a:lnTo>
                    <a:pt x="521" y="2839"/>
                  </a:lnTo>
                  <a:lnTo>
                    <a:pt x="518" y="2824"/>
                  </a:lnTo>
                  <a:lnTo>
                    <a:pt x="516" y="2804"/>
                  </a:lnTo>
                  <a:lnTo>
                    <a:pt x="513" y="2782"/>
                  </a:lnTo>
                  <a:lnTo>
                    <a:pt x="511" y="2758"/>
                  </a:lnTo>
                  <a:lnTo>
                    <a:pt x="508" y="2736"/>
                  </a:lnTo>
                  <a:lnTo>
                    <a:pt x="503" y="2714"/>
                  </a:lnTo>
                  <a:lnTo>
                    <a:pt x="496" y="2695"/>
                  </a:lnTo>
                  <a:lnTo>
                    <a:pt x="488" y="2680"/>
                  </a:lnTo>
                  <a:lnTo>
                    <a:pt x="478" y="2672"/>
                  </a:lnTo>
                  <a:lnTo>
                    <a:pt x="467" y="2669"/>
                  </a:lnTo>
                  <a:lnTo>
                    <a:pt x="461" y="2673"/>
                  </a:lnTo>
                  <a:lnTo>
                    <a:pt x="456" y="2684"/>
                  </a:lnTo>
                  <a:lnTo>
                    <a:pt x="452" y="2698"/>
                  </a:lnTo>
                  <a:lnTo>
                    <a:pt x="449" y="2716"/>
                  </a:lnTo>
                  <a:lnTo>
                    <a:pt x="448" y="2739"/>
                  </a:lnTo>
                  <a:lnTo>
                    <a:pt x="448" y="2763"/>
                  </a:lnTo>
                  <a:lnTo>
                    <a:pt x="446" y="2790"/>
                  </a:lnTo>
                  <a:lnTo>
                    <a:pt x="446" y="2816"/>
                  </a:lnTo>
                  <a:lnTo>
                    <a:pt x="445" y="2843"/>
                  </a:lnTo>
                  <a:lnTo>
                    <a:pt x="444" y="2871"/>
                  </a:lnTo>
                  <a:lnTo>
                    <a:pt x="441" y="2897"/>
                  </a:lnTo>
                  <a:lnTo>
                    <a:pt x="437" y="2921"/>
                  </a:lnTo>
                  <a:lnTo>
                    <a:pt x="431" y="2942"/>
                  </a:lnTo>
                  <a:lnTo>
                    <a:pt x="422" y="2959"/>
                  </a:lnTo>
                  <a:lnTo>
                    <a:pt x="411" y="2973"/>
                  </a:lnTo>
                  <a:lnTo>
                    <a:pt x="397" y="2981"/>
                  </a:lnTo>
                  <a:lnTo>
                    <a:pt x="380" y="2983"/>
                  </a:lnTo>
                  <a:lnTo>
                    <a:pt x="359" y="2981"/>
                  </a:lnTo>
                  <a:lnTo>
                    <a:pt x="343" y="2973"/>
                  </a:lnTo>
                  <a:lnTo>
                    <a:pt x="331" y="2960"/>
                  </a:lnTo>
                  <a:lnTo>
                    <a:pt x="322" y="2944"/>
                  </a:lnTo>
                  <a:lnTo>
                    <a:pt x="315" y="2925"/>
                  </a:lnTo>
                  <a:lnTo>
                    <a:pt x="312" y="2901"/>
                  </a:lnTo>
                  <a:lnTo>
                    <a:pt x="309" y="2876"/>
                  </a:lnTo>
                  <a:lnTo>
                    <a:pt x="308" y="2850"/>
                  </a:lnTo>
                  <a:lnTo>
                    <a:pt x="308" y="2822"/>
                  </a:lnTo>
                  <a:lnTo>
                    <a:pt x="306" y="2795"/>
                  </a:lnTo>
                  <a:lnTo>
                    <a:pt x="306" y="2767"/>
                  </a:lnTo>
                  <a:lnTo>
                    <a:pt x="305" y="2741"/>
                  </a:lnTo>
                  <a:lnTo>
                    <a:pt x="302" y="2715"/>
                  </a:lnTo>
                  <a:lnTo>
                    <a:pt x="298" y="2693"/>
                  </a:lnTo>
                  <a:lnTo>
                    <a:pt x="292" y="2672"/>
                  </a:lnTo>
                  <a:lnTo>
                    <a:pt x="287" y="2664"/>
                  </a:lnTo>
                  <a:lnTo>
                    <a:pt x="278" y="2656"/>
                  </a:lnTo>
                  <a:lnTo>
                    <a:pt x="266" y="2650"/>
                  </a:lnTo>
                  <a:lnTo>
                    <a:pt x="253" y="2644"/>
                  </a:lnTo>
                  <a:lnTo>
                    <a:pt x="240" y="2643"/>
                  </a:lnTo>
                  <a:lnTo>
                    <a:pt x="229" y="2646"/>
                  </a:lnTo>
                  <a:lnTo>
                    <a:pt x="220" y="2655"/>
                  </a:lnTo>
                  <a:lnTo>
                    <a:pt x="216" y="2665"/>
                  </a:lnTo>
                  <a:lnTo>
                    <a:pt x="215" y="2680"/>
                  </a:lnTo>
                  <a:lnTo>
                    <a:pt x="217" y="2695"/>
                  </a:lnTo>
                  <a:lnTo>
                    <a:pt x="221" y="2712"/>
                  </a:lnTo>
                  <a:lnTo>
                    <a:pt x="226" y="2729"/>
                  </a:lnTo>
                  <a:lnTo>
                    <a:pt x="230" y="2746"/>
                  </a:lnTo>
                  <a:lnTo>
                    <a:pt x="234" y="2761"/>
                  </a:lnTo>
                  <a:lnTo>
                    <a:pt x="236" y="2775"/>
                  </a:lnTo>
                  <a:lnTo>
                    <a:pt x="234" y="2787"/>
                  </a:lnTo>
                  <a:lnTo>
                    <a:pt x="229" y="2795"/>
                  </a:lnTo>
                  <a:lnTo>
                    <a:pt x="219" y="2799"/>
                  </a:lnTo>
                  <a:lnTo>
                    <a:pt x="204" y="2799"/>
                  </a:lnTo>
                  <a:lnTo>
                    <a:pt x="194" y="2792"/>
                  </a:lnTo>
                  <a:lnTo>
                    <a:pt x="185" y="2782"/>
                  </a:lnTo>
                  <a:lnTo>
                    <a:pt x="179" y="2767"/>
                  </a:lnTo>
                  <a:lnTo>
                    <a:pt x="174" y="2750"/>
                  </a:lnTo>
                  <a:lnTo>
                    <a:pt x="171" y="2731"/>
                  </a:lnTo>
                  <a:lnTo>
                    <a:pt x="170" y="2709"/>
                  </a:lnTo>
                  <a:lnTo>
                    <a:pt x="168" y="2686"/>
                  </a:lnTo>
                  <a:lnTo>
                    <a:pt x="166" y="2664"/>
                  </a:lnTo>
                  <a:lnTo>
                    <a:pt x="165" y="2643"/>
                  </a:lnTo>
                  <a:lnTo>
                    <a:pt x="161" y="2622"/>
                  </a:lnTo>
                  <a:lnTo>
                    <a:pt x="157" y="2605"/>
                  </a:lnTo>
                  <a:lnTo>
                    <a:pt x="152" y="2589"/>
                  </a:lnTo>
                  <a:lnTo>
                    <a:pt x="143" y="2579"/>
                  </a:lnTo>
                  <a:lnTo>
                    <a:pt x="132" y="2574"/>
                  </a:lnTo>
                  <a:lnTo>
                    <a:pt x="118" y="2572"/>
                  </a:lnTo>
                  <a:lnTo>
                    <a:pt x="102" y="2578"/>
                  </a:lnTo>
                  <a:lnTo>
                    <a:pt x="90" y="2587"/>
                  </a:lnTo>
                  <a:lnTo>
                    <a:pt x="81" y="2601"/>
                  </a:lnTo>
                  <a:lnTo>
                    <a:pt x="76" y="2618"/>
                  </a:lnTo>
                  <a:lnTo>
                    <a:pt x="73" y="2637"/>
                  </a:lnTo>
                  <a:lnTo>
                    <a:pt x="72" y="2659"/>
                  </a:lnTo>
                  <a:lnTo>
                    <a:pt x="73" y="2681"/>
                  </a:lnTo>
                  <a:lnTo>
                    <a:pt x="75" y="2703"/>
                  </a:lnTo>
                  <a:lnTo>
                    <a:pt x="79" y="2726"/>
                  </a:lnTo>
                  <a:lnTo>
                    <a:pt x="81" y="2748"/>
                  </a:lnTo>
                  <a:lnTo>
                    <a:pt x="85" y="2767"/>
                  </a:lnTo>
                  <a:lnTo>
                    <a:pt x="88" y="2786"/>
                  </a:lnTo>
                  <a:lnTo>
                    <a:pt x="90" y="2800"/>
                  </a:lnTo>
                  <a:lnTo>
                    <a:pt x="90" y="2812"/>
                  </a:lnTo>
                  <a:lnTo>
                    <a:pt x="89" y="2846"/>
                  </a:lnTo>
                  <a:lnTo>
                    <a:pt x="86" y="2872"/>
                  </a:lnTo>
                  <a:lnTo>
                    <a:pt x="82" y="2893"/>
                  </a:lnTo>
                  <a:lnTo>
                    <a:pt x="77" y="2907"/>
                  </a:lnTo>
                  <a:lnTo>
                    <a:pt x="71" y="2915"/>
                  </a:lnTo>
                  <a:lnTo>
                    <a:pt x="64" y="2918"/>
                  </a:lnTo>
                  <a:lnTo>
                    <a:pt x="58" y="2914"/>
                  </a:lnTo>
                  <a:lnTo>
                    <a:pt x="51" y="2905"/>
                  </a:lnTo>
                  <a:lnTo>
                    <a:pt x="46" y="2890"/>
                  </a:lnTo>
                  <a:lnTo>
                    <a:pt x="41" y="2871"/>
                  </a:lnTo>
                  <a:lnTo>
                    <a:pt x="38" y="2847"/>
                  </a:lnTo>
                  <a:lnTo>
                    <a:pt x="37" y="2818"/>
                  </a:lnTo>
                  <a:lnTo>
                    <a:pt x="39" y="2525"/>
                  </a:lnTo>
                  <a:lnTo>
                    <a:pt x="38" y="2525"/>
                  </a:lnTo>
                  <a:lnTo>
                    <a:pt x="39" y="2517"/>
                  </a:lnTo>
                  <a:lnTo>
                    <a:pt x="41" y="2456"/>
                  </a:lnTo>
                  <a:lnTo>
                    <a:pt x="39" y="2456"/>
                  </a:lnTo>
                  <a:lnTo>
                    <a:pt x="41" y="2455"/>
                  </a:lnTo>
                  <a:lnTo>
                    <a:pt x="41" y="2447"/>
                  </a:lnTo>
                  <a:lnTo>
                    <a:pt x="35" y="2438"/>
                  </a:lnTo>
                  <a:lnTo>
                    <a:pt x="35" y="2418"/>
                  </a:lnTo>
                  <a:lnTo>
                    <a:pt x="38" y="2401"/>
                  </a:lnTo>
                  <a:lnTo>
                    <a:pt x="45" y="2385"/>
                  </a:lnTo>
                  <a:lnTo>
                    <a:pt x="52" y="2371"/>
                  </a:lnTo>
                  <a:lnTo>
                    <a:pt x="60" y="2355"/>
                  </a:lnTo>
                  <a:lnTo>
                    <a:pt x="56" y="2351"/>
                  </a:lnTo>
                  <a:lnTo>
                    <a:pt x="45" y="2339"/>
                  </a:lnTo>
                  <a:lnTo>
                    <a:pt x="31" y="2328"/>
                  </a:lnTo>
                  <a:lnTo>
                    <a:pt x="22" y="2313"/>
                  </a:lnTo>
                  <a:lnTo>
                    <a:pt x="17" y="2299"/>
                  </a:lnTo>
                  <a:lnTo>
                    <a:pt x="18" y="2283"/>
                  </a:lnTo>
                  <a:lnTo>
                    <a:pt x="21" y="2275"/>
                  </a:lnTo>
                  <a:lnTo>
                    <a:pt x="25" y="2269"/>
                  </a:lnTo>
                  <a:lnTo>
                    <a:pt x="29" y="2263"/>
                  </a:lnTo>
                  <a:lnTo>
                    <a:pt x="29" y="2262"/>
                  </a:lnTo>
                  <a:lnTo>
                    <a:pt x="27" y="2261"/>
                  </a:lnTo>
                  <a:lnTo>
                    <a:pt x="17" y="2254"/>
                  </a:lnTo>
                  <a:lnTo>
                    <a:pt x="13" y="2248"/>
                  </a:lnTo>
                  <a:lnTo>
                    <a:pt x="13" y="2244"/>
                  </a:lnTo>
                  <a:lnTo>
                    <a:pt x="16" y="2239"/>
                  </a:lnTo>
                  <a:lnTo>
                    <a:pt x="21" y="2235"/>
                  </a:lnTo>
                  <a:lnTo>
                    <a:pt x="27" y="2231"/>
                  </a:lnTo>
                  <a:lnTo>
                    <a:pt x="33" y="2225"/>
                  </a:lnTo>
                  <a:lnTo>
                    <a:pt x="35" y="2219"/>
                  </a:lnTo>
                  <a:lnTo>
                    <a:pt x="37" y="2202"/>
                  </a:lnTo>
                  <a:lnTo>
                    <a:pt x="31" y="2186"/>
                  </a:lnTo>
                  <a:lnTo>
                    <a:pt x="24" y="2172"/>
                  </a:lnTo>
                  <a:lnTo>
                    <a:pt x="14" y="2157"/>
                  </a:lnTo>
                  <a:lnTo>
                    <a:pt x="7" y="2143"/>
                  </a:lnTo>
                  <a:lnTo>
                    <a:pt x="1" y="2127"/>
                  </a:lnTo>
                  <a:lnTo>
                    <a:pt x="1" y="2110"/>
                  </a:lnTo>
                  <a:lnTo>
                    <a:pt x="9" y="2110"/>
                  </a:lnTo>
                  <a:lnTo>
                    <a:pt x="9" y="2093"/>
                  </a:lnTo>
                  <a:lnTo>
                    <a:pt x="12" y="2092"/>
                  </a:lnTo>
                  <a:lnTo>
                    <a:pt x="16" y="2091"/>
                  </a:lnTo>
                  <a:lnTo>
                    <a:pt x="18" y="2089"/>
                  </a:lnTo>
                  <a:lnTo>
                    <a:pt x="22" y="2089"/>
                  </a:lnTo>
                  <a:lnTo>
                    <a:pt x="25" y="2087"/>
                  </a:lnTo>
                  <a:lnTo>
                    <a:pt x="27" y="2085"/>
                  </a:lnTo>
                  <a:lnTo>
                    <a:pt x="33" y="2075"/>
                  </a:lnTo>
                  <a:lnTo>
                    <a:pt x="37" y="2064"/>
                  </a:lnTo>
                  <a:lnTo>
                    <a:pt x="38" y="2061"/>
                  </a:lnTo>
                  <a:lnTo>
                    <a:pt x="39" y="1927"/>
                  </a:lnTo>
                  <a:lnTo>
                    <a:pt x="35" y="1924"/>
                  </a:lnTo>
                  <a:lnTo>
                    <a:pt x="31" y="1920"/>
                  </a:lnTo>
                  <a:lnTo>
                    <a:pt x="29" y="1915"/>
                  </a:lnTo>
                  <a:lnTo>
                    <a:pt x="27" y="1909"/>
                  </a:lnTo>
                  <a:lnTo>
                    <a:pt x="27" y="1898"/>
                  </a:lnTo>
                  <a:lnTo>
                    <a:pt x="29" y="1892"/>
                  </a:lnTo>
                  <a:lnTo>
                    <a:pt x="31" y="1886"/>
                  </a:lnTo>
                  <a:lnTo>
                    <a:pt x="35" y="1882"/>
                  </a:lnTo>
                  <a:lnTo>
                    <a:pt x="39" y="1880"/>
                  </a:lnTo>
                  <a:lnTo>
                    <a:pt x="41" y="1821"/>
                  </a:lnTo>
                  <a:lnTo>
                    <a:pt x="39" y="1821"/>
                  </a:lnTo>
                  <a:lnTo>
                    <a:pt x="41" y="1821"/>
                  </a:lnTo>
                  <a:lnTo>
                    <a:pt x="41" y="1813"/>
                  </a:lnTo>
                  <a:lnTo>
                    <a:pt x="35" y="1803"/>
                  </a:lnTo>
                  <a:lnTo>
                    <a:pt x="35" y="1784"/>
                  </a:lnTo>
                  <a:lnTo>
                    <a:pt x="38" y="1767"/>
                  </a:lnTo>
                  <a:lnTo>
                    <a:pt x="42" y="1759"/>
                  </a:lnTo>
                  <a:lnTo>
                    <a:pt x="37" y="1742"/>
                  </a:lnTo>
                  <a:lnTo>
                    <a:pt x="34" y="1736"/>
                  </a:lnTo>
                  <a:lnTo>
                    <a:pt x="31" y="1729"/>
                  </a:lnTo>
                  <a:lnTo>
                    <a:pt x="27" y="1721"/>
                  </a:lnTo>
                  <a:lnTo>
                    <a:pt x="25" y="1719"/>
                  </a:lnTo>
                  <a:lnTo>
                    <a:pt x="22" y="1718"/>
                  </a:lnTo>
                  <a:lnTo>
                    <a:pt x="18" y="1718"/>
                  </a:lnTo>
                  <a:lnTo>
                    <a:pt x="16" y="1716"/>
                  </a:lnTo>
                  <a:lnTo>
                    <a:pt x="12" y="1715"/>
                  </a:lnTo>
                  <a:lnTo>
                    <a:pt x="9" y="1714"/>
                  </a:lnTo>
                  <a:lnTo>
                    <a:pt x="9" y="1697"/>
                  </a:lnTo>
                  <a:lnTo>
                    <a:pt x="1" y="1697"/>
                  </a:lnTo>
                  <a:lnTo>
                    <a:pt x="0" y="1681"/>
                  </a:lnTo>
                  <a:lnTo>
                    <a:pt x="4" y="1668"/>
                  </a:lnTo>
                  <a:lnTo>
                    <a:pt x="10" y="1655"/>
                  </a:lnTo>
                  <a:lnTo>
                    <a:pt x="20" y="1642"/>
                  </a:lnTo>
                  <a:lnTo>
                    <a:pt x="27" y="1627"/>
                  </a:lnTo>
                  <a:lnTo>
                    <a:pt x="27" y="1627"/>
                  </a:lnTo>
                  <a:lnTo>
                    <a:pt x="17" y="1619"/>
                  </a:lnTo>
                  <a:lnTo>
                    <a:pt x="12" y="1614"/>
                  </a:lnTo>
                  <a:lnTo>
                    <a:pt x="13" y="1609"/>
                  </a:lnTo>
                  <a:lnTo>
                    <a:pt x="16" y="1605"/>
                  </a:lnTo>
                  <a:lnTo>
                    <a:pt x="21" y="1601"/>
                  </a:lnTo>
                  <a:lnTo>
                    <a:pt x="27" y="1596"/>
                  </a:lnTo>
                  <a:lnTo>
                    <a:pt x="34" y="1587"/>
                  </a:lnTo>
                  <a:lnTo>
                    <a:pt x="27" y="1576"/>
                  </a:lnTo>
                  <a:lnTo>
                    <a:pt x="21" y="1572"/>
                  </a:lnTo>
                  <a:lnTo>
                    <a:pt x="16" y="1567"/>
                  </a:lnTo>
                  <a:lnTo>
                    <a:pt x="13" y="1563"/>
                  </a:lnTo>
                  <a:lnTo>
                    <a:pt x="12" y="1558"/>
                  </a:lnTo>
                  <a:lnTo>
                    <a:pt x="17" y="1553"/>
                  </a:lnTo>
                  <a:lnTo>
                    <a:pt x="27" y="1546"/>
                  </a:lnTo>
                  <a:lnTo>
                    <a:pt x="27" y="1545"/>
                  </a:lnTo>
                  <a:lnTo>
                    <a:pt x="20" y="1530"/>
                  </a:lnTo>
                  <a:lnTo>
                    <a:pt x="10" y="1517"/>
                  </a:lnTo>
                  <a:lnTo>
                    <a:pt x="4" y="1504"/>
                  </a:lnTo>
                  <a:lnTo>
                    <a:pt x="0" y="1491"/>
                  </a:lnTo>
                  <a:lnTo>
                    <a:pt x="1" y="1475"/>
                  </a:lnTo>
                  <a:lnTo>
                    <a:pt x="9" y="1475"/>
                  </a:lnTo>
                  <a:lnTo>
                    <a:pt x="9" y="1460"/>
                  </a:lnTo>
                  <a:lnTo>
                    <a:pt x="12" y="1457"/>
                  </a:lnTo>
                  <a:lnTo>
                    <a:pt x="16" y="1456"/>
                  </a:lnTo>
                  <a:lnTo>
                    <a:pt x="18" y="1456"/>
                  </a:lnTo>
                  <a:lnTo>
                    <a:pt x="22" y="1454"/>
                  </a:lnTo>
                  <a:lnTo>
                    <a:pt x="25" y="1453"/>
                  </a:lnTo>
                  <a:lnTo>
                    <a:pt x="27" y="1450"/>
                  </a:lnTo>
                  <a:lnTo>
                    <a:pt x="31" y="1444"/>
                  </a:lnTo>
                  <a:lnTo>
                    <a:pt x="34" y="1436"/>
                  </a:lnTo>
                  <a:lnTo>
                    <a:pt x="37" y="1430"/>
                  </a:lnTo>
                  <a:lnTo>
                    <a:pt x="42" y="1413"/>
                  </a:lnTo>
                  <a:lnTo>
                    <a:pt x="38" y="1406"/>
                  </a:lnTo>
                  <a:lnTo>
                    <a:pt x="35" y="1389"/>
                  </a:lnTo>
                  <a:lnTo>
                    <a:pt x="35" y="1369"/>
                  </a:lnTo>
                  <a:lnTo>
                    <a:pt x="41" y="1358"/>
                  </a:lnTo>
                  <a:lnTo>
                    <a:pt x="39" y="1351"/>
                  </a:lnTo>
                  <a:lnTo>
                    <a:pt x="41" y="1344"/>
                  </a:lnTo>
                  <a:lnTo>
                    <a:pt x="45" y="1339"/>
                  </a:lnTo>
                  <a:lnTo>
                    <a:pt x="52" y="1339"/>
                  </a:lnTo>
                  <a:lnTo>
                    <a:pt x="56" y="1334"/>
                  </a:lnTo>
                  <a:lnTo>
                    <a:pt x="58" y="1331"/>
                  </a:lnTo>
                  <a:lnTo>
                    <a:pt x="60" y="1329"/>
                  </a:lnTo>
                  <a:lnTo>
                    <a:pt x="60" y="1327"/>
                  </a:lnTo>
                  <a:lnTo>
                    <a:pt x="60" y="1327"/>
                  </a:lnTo>
                  <a:lnTo>
                    <a:pt x="60" y="1327"/>
                  </a:lnTo>
                  <a:lnTo>
                    <a:pt x="60" y="1327"/>
                  </a:lnTo>
                  <a:lnTo>
                    <a:pt x="59" y="1327"/>
                  </a:lnTo>
                  <a:lnTo>
                    <a:pt x="58" y="1326"/>
                  </a:lnTo>
                  <a:lnTo>
                    <a:pt x="56" y="1326"/>
                  </a:lnTo>
                  <a:lnTo>
                    <a:pt x="55" y="1325"/>
                  </a:lnTo>
                  <a:lnTo>
                    <a:pt x="52" y="1322"/>
                  </a:lnTo>
                  <a:lnTo>
                    <a:pt x="42" y="1299"/>
                  </a:lnTo>
                  <a:lnTo>
                    <a:pt x="41" y="1293"/>
                  </a:lnTo>
                  <a:lnTo>
                    <a:pt x="35" y="1289"/>
                  </a:lnTo>
                  <a:lnTo>
                    <a:pt x="31" y="1286"/>
                  </a:lnTo>
                  <a:lnTo>
                    <a:pt x="29" y="1280"/>
                  </a:lnTo>
                  <a:lnTo>
                    <a:pt x="27" y="1275"/>
                  </a:lnTo>
                  <a:lnTo>
                    <a:pt x="27" y="1263"/>
                  </a:lnTo>
                  <a:lnTo>
                    <a:pt x="33" y="1251"/>
                  </a:lnTo>
                  <a:lnTo>
                    <a:pt x="18" y="1227"/>
                  </a:lnTo>
                  <a:lnTo>
                    <a:pt x="16" y="1215"/>
                  </a:lnTo>
                  <a:lnTo>
                    <a:pt x="16" y="1200"/>
                  </a:lnTo>
                  <a:lnTo>
                    <a:pt x="18" y="1185"/>
                  </a:lnTo>
                  <a:lnTo>
                    <a:pt x="18" y="1168"/>
                  </a:lnTo>
                  <a:lnTo>
                    <a:pt x="20" y="1166"/>
                  </a:lnTo>
                  <a:lnTo>
                    <a:pt x="22" y="1162"/>
                  </a:lnTo>
                  <a:lnTo>
                    <a:pt x="26" y="1160"/>
                  </a:lnTo>
                  <a:lnTo>
                    <a:pt x="30" y="1155"/>
                  </a:lnTo>
                  <a:lnTo>
                    <a:pt x="37" y="1148"/>
                  </a:lnTo>
                  <a:lnTo>
                    <a:pt x="35" y="1138"/>
                  </a:lnTo>
                  <a:lnTo>
                    <a:pt x="35" y="1106"/>
                  </a:lnTo>
                  <a:lnTo>
                    <a:pt x="27" y="1087"/>
                  </a:lnTo>
                  <a:lnTo>
                    <a:pt x="25" y="1085"/>
                  </a:lnTo>
                  <a:lnTo>
                    <a:pt x="22" y="1084"/>
                  </a:lnTo>
                  <a:lnTo>
                    <a:pt x="18" y="1083"/>
                  </a:lnTo>
                  <a:lnTo>
                    <a:pt x="16" y="1081"/>
                  </a:lnTo>
                  <a:lnTo>
                    <a:pt x="12" y="1081"/>
                  </a:lnTo>
                  <a:lnTo>
                    <a:pt x="9" y="1079"/>
                  </a:lnTo>
                  <a:lnTo>
                    <a:pt x="9" y="1062"/>
                  </a:lnTo>
                  <a:lnTo>
                    <a:pt x="1" y="1062"/>
                  </a:lnTo>
                  <a:lnTo>
                    <a:pt x="0" y="1047"/>
                  </a:lnTo>
                  <a:lnTo>
                    <a:pt x="4" y="1033"/>
                  </a:lnTo>
                  <a:lnTo>
                    <a:pt x="10" y="1020"/>
                  </a:lnTo>
                  <a:lnTo>
                    <a:pt x="20" y="1008"/>
                  </a:lnTo>
                  <a:lnTo>
                    <a:pt x="20" y="1007"/>
                  </a:lnTo>
                  <a:lnTo>
                    <a:pt x="12" y="996"/>
                  </a:lnTo>
                  <a:lnTo>
                    <a:pt x="8" y="987"/>
                  </a:lnTo>
                  <a:lnTo>
                    <a:pt x="7" y="975"/>
                  </a:lnTo>
                  <a:lnTo>
                    <a:pt x="10" y="962"/>
                  </a:lnTo>
                  <a:lnTo>
                    <a:pt x="13" y="956"/>
                  </a:lnTo>
                  <a:lnTo>
                    <a:pt x="16" y="950"/>
                  </a:lnTo>
                  <a:lnTo>
                    <a:pt x="18" y="945"/>
                  </a:lnTo>
                  <a:lnTo>
                    <a:pt x="24" y="939"/>
                  </a:lnTo>
                  <a:lnTo>
                    <a:pt x="16" y="933"/>
                  </a:lnTo>
                  <a:lnTo>
                    <a:pt x="13" y="929"/>
                  </a:lnTo>
                  <a:lnTo>
                    <a:pt x="13" y="924"/>
                  </a:lnTo>
                  <a:lnTo>
                    <a:pt x="17" y="918"/>
                  </a:lnTo>
                  <a:lnTo>
                    <a:pt x="27" y="911"/>
                  </a:lnTo>
                  <a:lnTo>
                    <a:pt x="29" y="910"/>
                  </a:lnTo>
                  <a:lnTo>
                    <a:pt x="29" y="910"/>
                  </a:lnTo>
                  <a:lnTo>
                    <a:pt x="25" y="903"/>
                  </a:lnTo>
                  <a:lnTo>
                    <a:pt x="21" y="897"/>
                  </a:lnTo>
                  <a:lnTo>
                    <a:pt x="18" y="889"/>
                  </a:lnTo>
                  <a:lnTo>
                    <a:pt x="18" y="872"/>
                  </a:lnTo>
                  <a:lnTo>
                    <a:pt x="5" y="863"/>
                  </a:lnTo>
                  <a:lnTo>
                    <a:pt x="3" y="860"/>
                  </a:lnTo>
                  <a:lnTo>
                    <a:pt x="0" y="856"/>
                  </a:lnTo>
                  <a:lnTo>
                    <a:pt x="0" y="852"/>
                  </a:lnTo>
                  <a:lnTo>
                    <a:pt x="0" y="848"/>
                  </a:lnTo>
                  <a:lnTo>
                    <a:pt x="1" y="844"/>
                  </a:lnTo>
                  <a:lnTo>
                    <a:pt x="5" y="838"/>
                  </a:lnTo>
                  <a:lnTo>
                    <a:pt x="10" y="833"/>
                  </a:lnTo>
                  <a:lnTo>
                    <a:pt x="17" y="827"/>
                  </a:lnTo>
                  <a:lnTo>
                    <a:pt x="18" y="826"/>
                  </a:lnTo>
                  <a:lnTo>
                    <a:pt x="18" y="825"/>
                  </a:lnTo>
                  <a:lnTo>
                    <a:pt x="22" y="814"/>
                  </a:lnTo>
                  <a:lnTo>
                    <a:pt x="27" y="806"/>
                  </a:lnTo>
                  <a:lnTo>
                    <a:pt x="33" y="800"/>
                  </a:lnTo>
                  <a:lnTo>
                    <a:pt x="38" y="795"/>
                  </a:lnTo>
                  <a:lnTo>
                    <a:pt x="45" y="783"/>
                  </a:lnTo>
                  <a:lnTo>
                    <a:pt x="38" y="771"/>
                  </a:lnTo>
                  <a:lnTo>
                    <a:pt x="35" y="754"/>
                  </a:lnTo>
                  <a:lnTo>
                    <a:pt x="35" y="734"/>
                  </a:lnTo>
                  <a:lnTo>
                    <a:pt x="41" y="724"/>
                  </a:lnTo>
                  <a:lnTo>
                    <a:pt x="39" y="716"/>
                  </a:lnTo>
                  <a:lnTo>
                    <a:pt x="42" y="711"/>
                  </a:lnTo>
                  <a:lnTo>
                    <a:pt x="41" y="700"/>
                  </a:lnTo>
                  <a:lnTo>
                    <a:pt x="37" y="690"/>
                  </a:lnTo>
                  <a:lnTo>
                    <a:pt x="31" y="681"/>
                  </a:lnTo>
                  <a:lnTo>
                    <a:pt x="27" y="672"/>
                  </a:lnTo>
                  <a:lnTo>
                    <a:pt x="26" y="661"/>
                  </a:lnTo>
                  <a:lnTo>
                    <a:pt x="27" y="648"/>
                  </a:lnTo>
                  <a:lnTo>
                    <a:pt x="30" y="635"/>
                  </a:lnTo>
                  <a:lnTo>
                    <a:pt x="35" y="635"/>
                  </a:lnTo>
                  <a:lnTo>
                    <a:pt x="37" y="627"/>
                  </a:lnTo>
                  <a:lnTo>
                    <a:pt x="38" y="623"/>
                  </a:lnTo>
                  <a:lnTo>
                    <a:pt x="34" y="619"/>
                  </a:lnTo>
                  <a:lnTo>
                    <a:pt x="26" y="610"/>
                  </a:lnTo>
                  <a:lnTo>
                    <a:pt x="20" y="598"/>
                  </a:lnTo>
                  <a:lnTo>
                    <a:pt x="16" y="585"/>
                  </a:lnTo>
                  <a:lnTo>
                    <a:pt x="16" y="569"/>
                  </a:lnTo>
                  <a:lnTo>
                    <a:pt x="18" y="551"/>
                  </a:lnTo>
                  <a:lnTo>
                    <a:pt x="18" y="534"/>
                  </a:lnTo>
                  <a:lnTo>
                    <a:pt x="20" y="531"/>
                  </a:lnTo>
                  <a:lnTo>
                    <a:pt x="22" y="529"/>
                  </a:lnTo>
                  <a:lnTo>
                    <a:pt x="26" y="525"/>
                  </a:lnTo>
                  <a:lnTo>
                    <a:pt x="30" y="521"/>
                  </a:lnTo>
                  <a:lnTo>
                    <a:pt x="37" y="514"/>
                  </a:lnTo>
                  <a:lnTo>
                    <a:pt x="35" y="504"/>
                  </a:lnTo>
                  <a:lnTo>
                    <a:pt x="35" y="431"/>
                  </a:lnTo>
                  <a:lnTo>
                    <a:pt x="33" y="429"/>
                  </a:lnTo>
                  <a:lnTo>
                    <a:pt x="30" y="428"/>
                  </a:lnTo>
                  <a:lnTo>
                    <a:pt x="29" y="425"/>
                  </a:lnTo>
                  <a:lnTo>
                    <a:pt x="27" y="425"/>
                  </a:lnTo>
                  <a:lnTo>
                    <a:pt x="22" y="423"/>
                  </a:lnTo>
                  <a:lnTo>
                    <a:pt x="17" y="422"/>
                  </a:lnTo>
                  <a:lnTo>
                    <a:pt x="12" y="420"/>
                  </a:lnTo>
                  <a:lnTo>
                    <a:pt x="9" y="420"/>
                  </a:lnTo>
                  <a:lnTo>
                    <a:pt x="8" y="418"/>
                  </a:lnTo>
                  <a:lnTo>
                    <a:pt x="8" y="415"/>
                  </a:lnTo>
                  <a:lnTo>
                    <a:pt x="12" y="408"/>
                  </a:lnTo>
                  <a:lnTo>
                    <a:pt x="18" y="399"/>
                  </a:lnTo>
                  <a:lnTo>
                    <a:pt x="30" y="387"/>
                  </a:lnTo>
                  <a:lnTo>
                    <a:pt x="30" y="386"/>
                  </a:lnTo>
                  <a:lnTo>
                    <a:pt x="24" y="377"/>
                  </a:lnTo>
                  <a:lnTo>
                    <a:pt x="17" y="369"/>
                  </a:lnTo>
                  <a:lnTo>
                    <a:pt x="12" y="361"/>
                  </a:lnTo>
                  <a:lnTo>
                    <a:pt x="8" y="352"/>
                  </a:lnTo>
                  <a:lnTo>
                    <a:pt x="7" y="342"/>
                  </a:lnTo>
                  <a:lnTo>
                    <a:pt x="10" y="327"/>
                  </a:lnTo>
                  <a:lnTo>
                    <a:pt x="13" y="322"/>
                  </a:lnTo>
                  <a:lnTo>
                    <a:pt x="16" y="317"/>
                  </a:lnTo>
                  <a:lnTo>
                    <a:pt x="18" y="310"/>
                  </a:lnTo>
                  <a:lnTo>
                    <a:pt x="21" y="305"/>
                  </a:lnTo>
                  <a:lnTo>
                    <a:pt x="24" y="301"/>
                  </a:lnTo>
                  <a:lnTo>
                    <a:pt x="27" y="298"/>
                  </a:lnTo>
                  <a:lnTo>
                    <a:pt x="31" y="296"/>
                  </a:lnTo>
                  <a:lnTo>
                    <a:pt x="34" y="293"/>
                  </a:lnTo>
                  <a:lnTo>
                    <a:pt x="38" y="292"/>
                  </a:lnTo>
                  <a:lnTo>
                    <a:pt x="42" y="288"/>
                  </a:lnTo>
                  <a:lnTo>
                    <a:pt x="35" y="274"/>
                  </a:lnTo>
                  <a:lnTo>
                    <a:pt x="35" y="268"/>
                  </a:lnTo>
                  <a:lnTo>
                    <a:pt x="35" y="263"/>
                  </a:lnTo>
                  <a:lnTo>
                    <a:pt x="35" y="257"/>
                  </a:lnTo>
                  <a:lnTo>
                    <a:pt x="35" y="251"/>
                  </a:lnTo>
                  <a:lnTo>
                    <a:pt x="26" y="245"/>
                  </a:lnTo>
                  <a:lnTo>
                    <a:pt x="17" y="238"/>
                  </a:lnTo>
                  <a:lnTo>
                    <a:pt x="9" y="232"/>
                  </a:lnTo>
                  <a:lnTo>
                    <a:pt x="3" y="225"/>
                  </a:lnTo>
                  <a:lnTo>
                    <a:pt x="0" y="219"/>
                  </a:lnTo>
                  <a:lnTo>
                    <a:pt x="1" y="209"/>
                  </a:lnTo>
                  <a:lnTo>
                    <a:pt x="5" y="203"/>
                  </a:lnTo>
                  <a:lnTo>
                    <a:pt x="10" y="198"/>
                  </a:lnTo>
                  <a:lnTo>
                    <a:pt x="17" y="192"/>
                  </a:lnTo>
                  <a:lnTo>
                    <a:pt x="18" y="192"/>
                  </a:lnTo>
                  <a:lnTo>
                    <a:pt x="18" y="190"/>
                  </a:lnTo>
                  <a:lnTo>
                    <a:pt x="22" y="178"/>
                  </a:lnTo>
                  <a:lnTo>
                    <a:pt x="27" y="171"/>
                  </a:lnTo>
                  <a:lnTo>
                    <a:pt x="34" y="165"/>
                  </a:lnTo>
                  <a:lnTo>
                    <a:pt x="39" y="158"/>
                  </a:lnTo>
                  <a:lnTo>
                    <a:pt x="45" y="148"/>
                  </a:lnTo>
                  <a:lnTo>
                    <a:pt x="46" y="135"/>
                  </a:lnTo>
                  <a:lnTo>
                    <a:pt x="46" y="119"/>
                  </a:lnTo>
                  <a:lnTo>
                    <a:pt x="45" y="93"/>
                  </a:lnTo>
                  <a:lnTo>
                    <a:pt x="45" y="93"/>
                  </a:lnTo>
                  <a:lnTo>
                    <a:pt x="45" y="89"/>
                  </a:lnTo>
                  <a:lnTo>
                    <a:pt x="42" y="73"/>
                  </a:lnTo>
                  <a:lnTo>
                    <a:pt x="38" y="60"/>
                  </a:lnTo>
                  <a:lnTo>
                    <a:pt x="33" y="48"/>
                  </a:lnTo>
                  <a:lnTo>
                    <a:pt x="29" y="39"/>
                  </a:lnTo>
                  <a:lnTo>
                    <a:pt x="26" y="27"/>
                  </a:lnTo>
                  <a:lnTo>
                    <a:pt x="27" y="14"/>
                  </a:lnTo>
                  <a:lnTo>
                    <a:pt x="30" y="0"/>
                  </a:lnTo>
                  <a:close/>
                </a:path>
              </a:pathLst>
            </a:custGeom>
            <a:solidFill>
              <a:srgbClr val="EA7D22"/>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3" name="Freeform 61">
              <a:extLst>
                <a:ext uri="{FF2B5EF4-FFF2-40B4-BE49-F238E27FC236}">
                  <a16:creationId xmlns:a16="http://schemas.microsoft.com/office/drawing/2014/main" id="{B7BEDE85-C097-486E-AF29-99F20FECD254}"/>
                </a:ext>
              </a:extLst>
            </p:cNvPr>
            <p:cNvSpPr>
              <a:spLocks/>
            </p:cNvSpPr>
            <p:nvPr/>
          </p:nvSpPr>
          <p:spPr bwMode="auto">
            <a:xfrm>
              <a:off x="8615836" y="5801893"/>
              <a:ext cx="1052870" cy="115010"/>
            </a:xfrm>
            <a:custGeom>
              <a:avLst/>
              <a:gdLst>
                <a:gd name="T0" fmla="*/ 1104 w 2014"/>
                <a:gd name="T1" fmla="*/ 0 h 220"/>
                <a:gd name="T2" fmla="*/ 1290 w 2014"/>
                <a:gd name="T3" fmla="*/ 4 h 220"/>
                <a:gd name="T4" fmla="*/ 1461 w 2014"/>
                <a:gd name="T5" fmla="*/ 12 h 220"/>
                <a:gd name="T6" fmla="*/ 1616 w 2014"/>
                <a:gd name="T7" fmla="*/ 22 h 220"/>
                <a:gd name="T8" fmla="*/ 1749 w 2014"/>
                <a:gd name="T9" fmla="*/ 35 h 220"/>
                <a:gd name="T10" fmla="*/ 1861 w 2014"/>
                <a:gd name="T11" fmla="*/ 51 h 220"/>
                <a:gd name="T12" fmla="*/ 1943 w 2014"/>
                <a:gd name="T13" fmla="*/ 69 h 220"/>
                <a:gd name="T14" fmla="*/ 1996 w 2014"/>
                <a:gd name="T15" fmla="*/ 89 h 220"/>
                <a:gd name="T16" fmla="*/ 2014 w 2014"/>
                <a:gd name="T17" fmla="*/ 110 h 220"/>
                <a:gd name="T18" fmla="*/ 1996 w 2014"/>
                <a:gd name="T19" fmla="*/ 131 h 220"/>
                <a:gd name="T20" fmla="*/ 1943 w 2014"/>
                <a:gd name="T21" fmla="*/ 151 h 220"/>
                <a:gd name="T22" fmla="*/ 1861 w 2014"/>
                <a:gd name="T23" fmla="*/ 168 h 220"/>
                <a:gd name="T24" fmla="*/ 1749 w 2014"/>
                <a:gd name="T25" fmla="*/ 185 h 220"/>
                <a:gd name="T26" fmla="*/ 1616 w 2014"/>
                <a:gd name="T27" fmla="*/ 198 h 220"/>
                <a:gd name="T28" fmla="*/ 1461 w 2014"/>
                <a:gd name="T29" fmla="*/ 208 h 220"/>
                <a:gd name="T30" fmla="*/ 1290 w 2014"/>
                <a:gd name="T31" fmla="*/ 216 h 220"/>
                <a:gd name="T32" fmla="*/ 1104 w 2014"/>
                <a:gd name="T33" fmla="*/ 220 h 220"/>
                <a:gd name="T34" fmla="*/ 910 w 2014"/>
                <a:gd name="T35" fmla="*/ 220 h 220"/>
                <a:gd name="T36" fmla="*/ 724 w 2014"/>
                <a:gd name="T37" fmla="*/ 216 h 220"/>
                <a:gd name="T38" fmla="*/ 553 w 2014"/>
                <a:gd name="T39" fmla="*/ 208 h 220"/>
                <a:gd name="T40" fmla="*/ 397 w 2014"/>
                <a:gd name="T41" fmla="*/ 198 h 220"/>
                <a:gd name="T42" fmla="*/ 263 w 2014"/>
                <a:gd name="T43" fmla="*/ 185 h 220"/>
                <a:gd name="T44" fmla="*/ 153 w 2014"/>
                <a:gd name="T45" fmla="*/ 168 h 220"/>
                <a:gd name="T46" fmla="*/ 69 w 2014"/>
                <a:gd name="T47" fmla="*/ 151 h 220"/>
                <a:gd name="T48" fmla="*/ 18 w 2014"/>
                <a:gd name="T49" fmla="*/ 131 h 220"/>
                <a:gd name="T50" fmla="*/ 0 w 2014"/>
                <a:gd name="T51" fmla="*/ 110 h 220"/>
                <a:gd name="T52" fmla="*/ 18 w 2014"/>
                <a:gd name="T53" fmla="*/ 89 h 220"/>
                <a:gd name="T54" fmla="*/ 69 w 2014"/>
                <a:gd name="T55" fmla="*/ 69 h 220"/>
                <a:gd name="T56" fmla="*/ 153 w 2014"/>
                <a:gd name="T57" fmla="*/ 51 h 220"/>
                <a:gd name="T58" fmla="*/ 263 w 2014"/>
                <a:gd name="T59" fmla="*/ 35 h 220"/>
                <a:gd name="T60" fmla="*/ 397 w 2014"/>
                <a:gd name="T61" fmla="*/ 22 h 220"/>
                <a:gd name="T62" fmla="*/ 553 w 2014"/>
                <a:gd name="T63" fmla="*/ 12 h 220"/>
                <a:gd name="T64" fmla="*/ 724 w 2014"/>
                <a:gd name="T65" fmla="*/ 4 h 220"/>
                <a:gd name="T66" fmla="*/ 910 w 201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14" h="220">
                  <a:moveTo>
                    <a:pt x="1006" y="0"/>
                  </a:moveTo>
                  <a:lnTo>
                    <a:pt x="1104" y="0"/>
                  </a:lnTo>
                  <a:lnTo>
                    <a:pt x="1198" y="1"/>
                  </a:lnTo>
                  <a:lnTo>
                    <a:pt x="1290" y="4"/>
                  </a:lnTo>
                  <a:lnTo>
                    <a:pt x="1378" y="8"/>
                  </a:lnTo>
                  <a:lnTo>
                    <a:pt x="1461" y="12"/>
                  </a:lnTo>
                  <a:lnTo>
                    <a:pt x="1541" y="17"/>
                  </a:lnTo>
                  <a:lnTo>
                    <a:pt x="1616" y="22"/>
                  </a:lnTo>
                  <a:lnTo>
                    <a:pt x="1685" y="29"/>
                  </a:lnTo>
                  <a:lnTo>
                    <a:pt x="1749" y="35"/>
                  </a:lnTo>
                  <a:lnTo>
                    <a:pt x="1808" y="43"/>
                  </a:lnTo>
                  <a:lnTo>
                    <a:pt x="1861" y="51"/>
                  </a:lnTo>
                  <a:lnTo>
                    <a:pt x="1905" y="60"/>
                  </a:lnTo>
                  <a:lnTo>
                    <a:pt x="1943" y="69"/>
                  </a:lnTo>
                  <a:lnTo>
                    <a:pt x="1973" y="79"/>
                  </a:lnTo>
                  <a:lnTo>
                    <a:pt x="1996" y="89"/>
                  </a:lnTo>
                  <a:lnTo>
                    <a:pt x="2009" y="100"/>
                  </a:lnTo>
                  <a:lnTo>
                    <a:pt x="2014" y="110"/>
                  </a:lnTo>
                  <a:lnTo>
                    <a:pt x="2009" y="121"/>
                  </a:lnTo>
                  <a:lnTo>
                    <a:pt x="1996" y="131"/>
                  </a:lnTo>
                  <a:lnTo>
                    <a:pt x="1973" y="140"/>
                  </a:lnTo>
                  <a:lnTo>
                    <a:pt x="1943" y="151"/>
                  </a:lnTo>
                  <a:lnTo>
                    <a:pt x="1905" y="160"/>
                  </a:lnTo>
                  <a:lnTo>
                    <a:pt x="1861" y="168"/>
                  </a:lnTo>
                  <a:lnTo>
                    <a:pt x="1808" y="177"/>
                  </a:lnTo>
                  <a:lnTo>
                    <a:pt x="1749" y="185"/>
                  </a:lnTo>
                  <a:lnTo>
                    <a:pt x="1685" y="191"/>
                  </a:lnTo>
                  <a:lnTo>
                    <a:pt x="1616" y="198"/>
                  </a:lnTo>
                  <a:lnTo>
                    <a:pt x="1541" y="203"/>
                  </a:lnTo>
                  <a:lnTo>
                    <a:pt x="1461" y="208"/>
                  </a:lnTo>
                  <a:lnTo>
                    <a:pt x="1378" y="212"/>
                  </a:lnTo>
                  <a:lnTo>
                    <a:pt x="1290" y="216"/>
                  </a:lnTo>
                  <a:lnTo>
                    <a:pt x="1198" y="217"/>
                  </a:lnTo>
                  <a:lnTo>
                    <a:pt x="1104" y="220"/>
                  </a:lnTo>
                  <a:lnTo>
                    <a:pt x="1006" y="220"/>
                  </a:lnTo>
                  <a:lnTo>
                    <a:pt x="910" y="220"/>
                  </a:lnTo>
                  <a:lnTo>
                    <a:pt x="816" y="217"/>
                  </a:lnTo>
                  <a:lnTo>
                    <a:pt x="724" y="216"/>
                  </a:lnTo>
                  <a:lnTo>
                    <a:pt x="636" y="212"/>
                  </a:lnTo>
                  <a:lnTo>
                    <a:pt x="553" y="208"/>
                  </a:lnTo>
                  <a:lnTo>
                    <a:pt x="473" y="203"/>
                  </a:lnTo>
                  <a:lnTo>
                    <a:pt x="397" y="198"/>
                  </a:lnTo>
                  <a:lnTo>
                    <a:pt x="327" y="191"/>
                  </a:lnTo>
                  <a:lnTo>
                    <a:pt x="263" y="185"/>
                  </a:lnTo>
                  <a:lnTo>
                    <a:pt x="204" y="177"/>
                  </a:lnTo>
                  <a:lnTo>
                    <a:pt x="153" y="168"/>
                  </a:lnTo>
                  <a:lnTo>
                    <a:pt x="107" y="160"/>
                  </a:lnTo>
                  <a:lnTo>
                    <a:pt x="69" y="151"/>
                  </a:lnTo>
                  <a:lnTo>
                    <a:pt x="39" y="140"/>
                  </a:lnTo>
                  <a:lnTo>
                    <a:pt x="18" y="131"/>
                  </a:lnTo>
                  <a:lnTo>
                    <a:pt x="4" y="121"/>
                  </a:lnTo>
                  <a:lnTo>
                    <a:pt x="0" y="110"/>
                  </a:lnTo>
                  <a:lnTo>
                    <a:pt x="4" y="100"/>
                  </a:lnTo>
                  <a:lnTo>
                    <a:pt x="18" y="89"/>
                  </a:lnTo>
                  <a:lnTo>
                    <a:pt x="39" y="79"/>
                  </a:lnTo>
                  <a:lnTo>
                    <a:pt x="69" y="69"/>
                  </a:lnTo>
                  <a:lnTo>
                    <a:pt x="107" y="60"/>
                  </a:lnTo>
                  <a:lnTo>
                    <a:pt x="153" y="51"/>
                  </a:lnTo>
                  <a:lnTo>
                    <a:pt x="204" y="43"/>
                  </a:lnTo>
                  <a:lnTo>
                    <a:pt x="263" y="35"/>
                  </a:lnTo>
                  <a:lnTo>
                    <a:pt x="327" y="29"/>
                  </a:lnTo>
                  <a:lnTo>
                    <a:pt x="397" y="22"/>
                  </a:lnTo>
                  <a:lnTo>
                    <a:pt x="473" y="17"/>
                  </a:lnTo>
                  <a:lnTo>
                    <a:pt x="553" y="12"/>
                  </a:lnTo>
                  <a:lnTo>
                    <a:pt x="636" y="8"/>
                  </a:lnTo>
                  <a:lnTo>
                    <a:pt x="724" y="4"/>
                  </a:lnTo>
                  <a:lnTo>
                    <a:pt x="816" y="1"/>
                  </a:lnTo>
                  <a:lnTo>
                    <a:pt x="910" y="0"/>
                  </a:lnTo>
                  <a:lnTo>
                    <a:pt x="1006" y="0"/>
                  </a:lnTo>
                  <a:close/>
                </a:path>
              </a:pathLst>
            </a:custGeom>
            <a:solidFill>
              <a:srgbClr val="000000">
                <a:alpha val="1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4" name="Rectangle 62">
              <a:extLst>
                <a:ext uri="{FF2B5EF4-FFF2-40B4-BE49-F238E27FC236}">
                  <a16:creationId xmlns:a16="http://schemas.microsoft.com/office/drawing/2014/main" id="{A599912D-93BB-4C2F-B48A-4A3B52545989}"/>
                </a:ext>
              </a:extLst>
            </p:cNvPr>
            <p:cNvSpPr>
              <a:spLocks noChangeArrowheads="1"/>
            </p:cNvSpPr>
            <p:nvPr/>
          </p:nvSpPr>
          <p:spPr bwMode="auto">
            <a:xfrm>
              <a:off x="8792013" y="3566318"/>
              <a:ext cx="725612" cy="667585"/>
            </a:xfrm>
            <a:prstGeom prst="rect">
              <a:avLst/>
            </a:prstGeom>
            <a:solidFill>
              <a:srgbClr val="000000">
                <a:lumMod val="65000"/>
                <a:lumOff val="35000"/>
              </a:srgb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5" name="Rectangle 63">
              <a:extLst>
                <a:ext uri="{FF2B5EF4-FFF2-40B4-BE49-F238E27FC236}">
                  <a16:creationId xmlns:a16="http://schemas.microsoft.com/office/drawing/2014/main" id="{59078341-86D5-48BD-AB00-F7469416998C}"/>
                </a:ext>
              </a:extLst>
            </p:cNvPr>
            <p:cNvSpPr>
              <a:spLocks noChangeArrowheads="1"/>
            </p:cNvSpPr>
            <p:nvPr/>
          </p:nvSpPr>
          <p:spPr bwMode="auto">
            <a:xfrm>
              <a:off x="8792012" y="3566318"/>
              <a:ext cx="368034" cy="667585"/>
            </a:xfrm>
            <a:prstGeom prst="rect">
              <a:avLst/>
            </a:prstGeom>
            <a:solidFill>
              <a:srgbClr val="000000"/>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6" name="Freeform 64">
              <a:extLst>
                <a:ext uri="{FF2B5EF4-FFF2-40B4-BE49-F238E27FC236}">
                  <a16:creationId xmlns:a16="http://schemas.microsoft.com/office/drawing/2014/main" id="{27E324B2-D349-4077-B576-4D1E6127E236}"/>
                </a:ext>
              </a:extLst>
            </p:cNvPr>
            <p:cNvSpPr>
              <a:spLocks noEditPoints="1"/>
            </p:cNvSpPr>
            <p:nvPr/>
          </p:nvSpPr>
          <p:spPr bwMode="auto">
            <a:xfrm>
              <a:off x="8779466" y="4452423"/>
              <a:ext cx="747569" cy="1324713"/>
            </a:xfrm>
            <a:custGeom>
              <a:avLst/>
              <a:gdLst>
                <a:gd name="T0" fmla="*/ 673 w 1430"/>
                <a:gd name="T1" fmla="*/ 2024 h 2534"/>
                <a:gd name="T2" fmla="*/ 612 w 1430"/>
                <a:gd name="T3" fmla="*/ 2078 h 2534"/>
                <a:gd name="T4" fmla="*/ 597 w 1430"/>
                <a:gd name="T5" fmla="*/ 2162 h 2534"/>
                <a:gd name="T6" fmla="*/ 638 w 1430"/>
                <a:gd name="T7" fmla="*/ 2234 h 2534"/>
                <a:gd name="T8" fmla="*/ 710 w 1430"/>
                <a:gd name="T9" fmla="*/ 2264 h 2534"/>
                <a:gd name="T10" fmla="*/ 769 w 1430"/>
                <a:gd name="T11" fmla="*/ 2249 h 2534"/>
                <a:gd name="T12" fmla="*/ 824 w 1430"/>
                <a:gd name="T13" fmla="*/ 2189 h 2534"/>
                <a:gd name="T14" fmla="*/ 829 w 1430"/>
                <a:gd name="T15" fmla="*/ 2104 h 2534"/>
                <a:gd name="T16" fmla="*/ 782 w 1430"/>
                <a:gd name="T17" fmla="*/ 2037 h 2534"/>
                <a:gd name="T18" fmla="*/ 715 w 1430"/>
                <a:gd name="T19" fmla="*/ 2015 h 2534"/>
                <a:gd name="T20" fmla="*/ 1430 w 1430"/>
                <a:gd name="T21" fmla="*/ 87 h 2534"/>
                <a:gd name="T22" fmla="*/ 1425 w 1430"/>
                <a:gd name="T23" fmla="*/ 116 h 2534"/>
                <a:gd name="T24" fmla="*/ 1342 w 1430"/>
                <a:gd name="T25" fmla="*/ 167 h 2534"/>
                <a:gd name="T26" fmla="*/ 1224 w 1430"/>
                <a:gd name="T27" fmla="*/ 256 h 2534"/>
                <a:gd name="T28" fmla="*/ 1114 w 1430"/>
                <a:gd name="T29" fmla="*/ 370 h 2534"/>
                <a:gd name="T30" fmla="*/ 1017 w 1430"/>
                <a:gd name="T31" fmla="*/ 511 h 2534"/>
                <a:gd name="T32" fmla="*/ 943 w 1430"/>
                <a:gd name="T33" fmla="*/ 682 h 2534"/>
                <a:gd name="T34" fmla="*/ 900 w 1430"/>
                <a:gd name="T35" fmla="*/ 887 h 2534"/>
                <a:gd name="T36" fmla="*/ 896 w 1430"/>
                <a:gd name="T37" fmla="*/ 1124 h 2534"/>
                <a:gd name="T38" fmla="*/ 932 w 1430"/>
                <a:gd name="T39" fmla="*/ 1384 h 2534"/>
                <a:gd name="T40" fmla="*/ 964 w 1430"/>
                <a:gd name="T41" fmla="*/ 1628 h 2534"/>
                <a:gd name="T42" fmla="*/ 977 w 1430"/>
                <a:gd name="T43" fmla="*/ 1858 h 2534"/>
                <a:gd name="T44" fmla="*/ 972 w 1430"/>
                <a:gd name="T45" fmla="*/ 2067 h 2534"/>
                <a:gd name="T46" fmla="*/ 945 w 1430"/>
                <a:gd name="T47" fmla="*/ 2247 h 2534"/>
                <a:gd name="T48" fmla="*/ 897 w 1430"/>
                <a:gd name="T49" fmla="*/ 2390 h 2534"/>
                <a:gd name="T50" fmla="*/ 822 w 1430"/>
                <a:gd name="T51" fmla="*/ 2488 h 2534"/>
                <a:gd name="T52" fmla="*/ 723 w 1430"/>
                <a:gd name="T53" fmla="*/ 2534 h 2534"/>
                <a:gd name="T54" fmla="*/ 670 w 1430"/>
                <a:gd name="T55" fmla="*/ 2524 h 2534"/>
                <a:gd name="T56" fmla="*/ 580 w 1430"/>
                <a:gd name="T57" fmla="*/ 2460 h 2534"/>
                <a:gd name="T58" fmla="*/ 515 w 1430"/>
                <a:gd name="T59" fmla="*/ 2346 h 2534"/>
                <a:gd name="T60" fmla="*/ 473 w 1430"/>
                <a:gd name="T61" fmla="*/ 2191 h 2534"/>
                <a:gd name="T62" fmla="*/ 454 w 1430"/>
                <a:gd name="T63" fmla="*/ 2001 h 2534"/>
                <a:gd name="T64" fmla="*/ 456 w 1430"/>
                <a:gd name="T65" fmla="*/ 1783 h 2534"/>
                <a:gd name="T66" fmla="*/ 475 w 1430"/>
                <a:gd name="T67" fmla="*/ 1548 h 2534"/>
                <a:gd name="T68" fmla="*/ 511 w 1430"/>
                <a:gd name="T69" fmla="*/ 1300 h 2534"/>
                <a:gd name="T70" fmla="*/ 538 w 1430"/>
                <a:gd name="T71" fmla="*/ 1040 h 2534"/>
                <a:gd name="T72" fmla="*/ 520 w 1430"/>
                <a:gd name="T73" fmla="*/ 815 h 2534"/>
                <a:gd name="T74" fmla="*/ 466 w 1430"/>
                <a:gd name="T75" fmla="*/ 622 h 2534"/>
                <a:gd name="T76" fmla="*/ 382 w 1430"/>
                <a:gd name="T77" fmla="*/ 461 h 2534"/>
                <a:gd name="T78" fmla="*/ 280 w 1430"/>
                <a:gd name="T79" fmla="*/ 329 h 2534"/>
                <a:gd name="T80" fmla="*/ 166 w 1430"/>
                <a:gd name="T81" fmla="*/ 223 h 2534"/>
                <a:gd name="T82" fmla="*/ 50 w 1430"/>
                <a:gd name="T83" fmla="*/ 143 h 2534"/>
                <a:gd name="T84" fmla="*/ 1 w 1430"/>
                <a:gd name="T85" fmla="*/ 108 h 2534"/>
                <a:gd name="T86" fmla="*/ 9 w 1430"/>
                <a:gd name="T87" fmla="*/ 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0" h="2534">
                  <a:moveTo>
                    <a:pt x="715" y="2015"/>
                  </a:moveTo>
                  <a:lnTo>
                    <a:pt x="699" y="2016"/>
                  </a:lnTo>
                  <a:lnTo>
                    <a:pt x="673" y="2024"/>
                  </a:lnTo>
                  <a:lnTo>
                    <a:pt x="648" y="2037"/>
                  </a:lnTo>
                  <a:lnTo>
                    <a:pt x="627" y="2056"/>
                  </a:lnTo>
                  <a:lnTo>
                    <a:pt x="612" y="2078"/>
                  </a:lnTo>
                  <a:lnTo>
                    <a:pt x="600" y="2104"/>
                  </a:lnTo>
                  <a:lnTo>
                    <a:pt x="596" y="2133"/>
                  </a:lnTo>
                  <a:lnTo>
                    <a:pt x="597" y="2162"/>
                  </a:lnTo>
                  <a:lnTo>
                    <a:pt x="605" y="2189"/>
                  </a:lnTo>
                  <a:lnTo>
                    <a:pt x="619" y="2214"/>
                  </a:lnTo>
                  <a:lnTo>
                    <a:pt x="638" y="2234"/>
                  </a:lnTo>
                  <a:lnTo>
                    <a:pt x="661" y="2249"/>
                  </a:lnTo>
                  <a:lnTo>
                    <a:pt x="687" y="2260"/>
                  </a:lnTo>
                  <a:lnTo>
                    <a:pt x="710" y="2264"/>
                  </a:lnTo>
                  <a:lnTo>
                    <a:pt x="720" y="2264"/>
                  </a:lnTo>
                  <a:lnTo>
                    <a:pt x="742" y="2260"/>
                  </a:lnTo>
                  <a:lnTo>
                    <a:pt x="769" y="2249"/>
                  </a:lnTo>
                  <a:lnTo>
                    <a:pt x="792" y="2234"/>
                  </a:lnTo>
                  <a:lnTo>
                    <a:pt x="811" y="2214"/>
                  </a:lnTo>
                  <a:lnTo>
                    <a:pt x="824" y="2189"/>
                  </a:lnTo>
                  <a:lnTo>
                    <a:pt x="833" y="2162"/>
                  </a:lnTo>
                  <a:lnTo>
                    <a:pt x="834" y="2133"/>
                  </a:lnTo>
                  <a:lnTo>
                    <a:pt x="829" y="2104"/>
                  </a:lnTo>
                  <a:lnTo>
                    <a:pt x="818" y="2078"/>
                  </a:lnTo>
                  <a:lnTo>
                    <a:pt x="803" y="2056"/>
                  </a:lnTo>
                  <a:lnTo>
                    <a:pt x="782" y="2037"/>
                  </a:lnTo>
                  <a:lnTo>
                    <a:pt x="757" y="2024"/>
                  </a:lnTo>
                  <a:lnTo>
                    <a:pt x="731" y="2016"/>
                  </a:lnTo>
                  <a:lnTo>
                    <a:pt x="715" y="2015"/>
                  </a:lnTo>
                  <a:close/>
                  <a:moveTo>
                    <a:pt x="9" y="0"/>
                  </a:moveTo>
                  <a:lnTo>
                    <a:pt x="1421" y="0"/>
                  </a:lnTo>
                  <a:lnTo>
                    <a:pt x="1430" y="87"/>
                  </a:lnTo>
                  <a:lnTo>
                    <a:pt x="1430" y="99"/>
                  </a:lnTo>
                  <a:lnTo>
                    <a:pt x="1429" y="108"/>
                  </a:lnTo>
                  <a:lnTo>
                    <a:pt x="1425" y="116"/>
                  </a:lnTo>
                  <a:lnTo>
                    <a:pt x="1419" y="121"/>
                  </a:lnTo>
                  <a:lnTo>
                    <a:pt x="1380" y="143"/>
                  </a:lnTo>
                  <a:lnTo>
                    <a:pt x="1342" y="167"/>
                  </a:lnTo>
                  <a:lnTo>
                    <a:pt x="1303" y="193"/>
                  </a:lnTo>
                  <a:lnTo>
                    <a:pt x="1264" y="223"/>
                  </a:lnTo>
                  <a:lnTo>
                    <a:pt x="1224" y="256"/>
                  </a:lnTo>
                  <a:lnTo>
                    <a:pt x="1186" y="290"/>
                  </a:lnTo>
                  <a:lnTo>
                    <a:pt x="1150" y="329"/>
                  </a:lnTo>
                  <a:lnTo>
                    <a:pt x="1114" y="370"/>
                  </a:lnTo>
                  <a:lnTo>
                    <a:pt x="1079" y="414"/>
                  </a:lnTo>
                  <a:lnTo>
                    <a:pt x="1048" y="461"/>
                  </a:lnTo>
                  <a:lnTo>
                    <a:pt x="1017" y="511"/>
                  </a:lnTo>
                  <a:lnTo>
                    <a:pt x="990" y="565"/>
                  </a:lnTo>
                  <a:lnTo>
                    <a:pt x="965" y="622"/>
                  </a:lnTo>
                  <a:lnTo>
                    <a:pt x="943" y="682"/>
                  </a:lnTo>
                  <a:lnTo>
                    <a:pt x="924" y="747"/>
                  </a:lnTo>
                  <a:lnTo>
                    <a:pt x="910" y="815"/>
                  </a:lnTo>
                  <a:lnTo>
                    <a:pt x="900" y="887"/>
                  </a:lnTo>
                  <a:lnTo>
                    <a:pt x="893" y="961"/>
                  </a:lnTo>
                  <a:lnTo>
                    <a:pt x="892" y="1040"/>
                  </a:lnTo>
                  <a:lnTo>
                    <a:pt x="896" y="1124"/>
                  </a:lnTo>
                  <a:lnTo>
                    <a:pt x="905" y="1210"/>
                  </a:lnTo>
                  <a:lnTo>
                    <a:pt x="919" y="1300"/>
                  </a:lnTo>
                  <a:lnTo>
                    <a:pt x="932" y="1384"/>
                  </a:lnTo>
                  <a:lnTo>
                    <a:pt x="944" y="1467"/>
                  </a:lnTo>
                  <a:lnTo>
                    <a:pt x="955" y="1548"/>
                  </a:lnTo>
                  <a:lnTo>
                    <a:pt x="964" y="1628"/>
                  </a:lnTo>
                  <a:lnTo>
                    <a:pt x="970" y="1706"/>
                  </a:lnTo>
                  <a:lnTo>
                    <a:pt x="974" y="1783"/>
                  </a:lnTo>
                  <a:lnTo>
                    <a:pt x="977" y="1858"/>
                  </a:lnTo>
                  <a:lnTo>
                    <a:pt x="978" y="1930"/>
                  </a:lnTo>
                  <a:lnTo>
                    <a:pt x="976" y="2001"/>
                  </a:lnTo>
                  <a:lnTo>
                    <a:pt x="972" y="2067"/>
                  </a:lnTo>
                  <a:lnTo>
                    <a:pt x="965" y="2130"/>
                  </a:lnTo>
                  <a:lnTo>
                    <a:pt x="957" y="2191"/>
                  </a:lnTo>
                  <a:lnTo>
                    <a:pt x="945" y="2247"/>
                  </a:lnTo>
                  <a:lnTo>
                    <a:pt x="932" y="2299"/>
                  </a:lnTo>
                  <a:lnTo>
                    <a:pt x="915" y="2346"/>
                  </a:lnTo>
                  <a:lnTo>
                    <a:pt x="897" y="2390"/>
                  </a:lnTo>
                  <a:lnTo>
                    <a:pt x="875" y="2427"/>
                  </a:lnTo>
                  <a:lnTo>
                    <a:pt x="850" y="2460"/>
                  </a:lnTo>
                  <a:lnTo>
                    <a:pt x="822" y="2488"/>
                  </a:lnTo>
                  <a:lnTo>
                    <a:pt x="792" y="2509"/>
                  </a:lnTo>
                  <a:lnTo>
                    <a:pt x="759" y="2524"/>
                  </a:lnTo>
                  <a:lnTo>
                    <a:pt x="723" y="2534"/>
                  </a:lnTo>
                  <a:lnTo>
                    <a:pt x="715" y="2532"/>
                  </a:lnTo>
                  <a:lnTo>
                    <a:pt x="707" y="2534"/>
                  </a:lnTo>
                  <a:lnTo>
                    <a:pt x="670" y="2524"/>
                  </a:lnTo>
                  <a:lnTo>
                    <a:pt x="638" y="2509"/>
                  </a:lnTo>
                  <a:lnTo>
                    <a:pt x="608" y="2488"/>
                  </a:lnTo>
                  <a:lnTo>
                    <a:pt x="580" y="2460"/>
                  </a:lnTo>
                  <a:lnTo>
                    <a:pt x="555" y="2427"/>
                  </a:lnTo>
                  <a:lnTo>
                    <a:pt x="533" y="2390"/>
                  </a:lnTo>
                  <a:lnTo>
                    <a:pt x="515" y="2346"/>
                  </a:lnTo>
                  <a:lnTo>
                    <a:pt x="498" y="2299"/>
                  </a:lnTo>
                  <a:lnTo>
                    <a:pt x="484" y="2247"/>
                  </a:lnTo>
                  <a:lnTo>
                    <a:pt x="473" y="2191"/>
                  </a:lnTo>
                  <a:lnTo>
                    <a:pt x="465" y="2130"/>
                  </a:lnTo>
                  <a:lnTo>
                    <a:pt x="458" y="2067"/>
                  </a:lnTo>
                  <a:lnTo>
                    <a:pt x="454" y="2001"/>
                  </a:lnTo>
                  <a:lnTo>
                    <a:pt x="452" y="1930"/>
                  </a:lnTo>
                  <a:lnTo>
                    <a:pt x="453" y="1858"/>
                  </a:lnTo>
                  <a:lnTo>
                    <a:pt x="456" y="1783"/>
                  </a:lnTo>
                  <a:lnTo>
                    <a:pt x="460" y="1706"/>
                  </a:lnTo>
                  <a:lnTo>
                    <a:pt x="466" y="1628"/>
                  </a:lnTo>
                  <a:lnTo>
                    <a:pt x="475" y="1548"/>
                  </a:lnTo>
                  <a:lnTo>
                    <a:pt x="486" y="1467"/>
                  </a:lnTo>
                  <a:lnTo>
                    <a:pt x="498" y="1384"/>
                  </a:lnTo>
                  <a:lnTo>
                    <a:pt x="511" y="1300"/>
                  </a:lnTo>
                  <a:lnTo>
                    <a:pt x="525" y="1210"/>
                  </a:lnTo>
                  <a:lnTo>
                    <a:pt x="534" y="1124"/>
                  </a:lnTo>
                  <a:lnTo>
                    <a:pt x="538" y="1040"/>
                  </a:lnTo>
                  <a:lnTo>
                    <a:pt x="537" y="961"/>
                  </a:lnTo>
                  <a:lnTo>
                    <a:pt x="530" y="887"/>
                  </a:lnTo>
                  <a:lnTo>
                    <a:pt x="520" y="815"/>
                  </a:lnTo>
                  <a:lnTo>
                    <a:pt x="505" y="747"/>
                  </a:lnTo>
                  <a:lnTo>
                    <a:pt x="487" y="682"/>
                  </a:lnTo>
                  <a:lnTo>
                    <a:pt x="466" y="622"/>
                  </a:lnTo>
                  <a:lnTo>
                    <a:pt x="441" y="565"/>
                  </a:lnTo>
                  <a:lnTo>
                    <a:pt x="412" y="511"/>
                  </a:lnTo>
                  <a:lnTo>
                    <a:pt x="382" y="461"/>
                  </a:lnTo>
                  <a:lnTo>
                    <a:pt x="351" y="414"/>
                  </a:lnTo>
                  <a:lnTo>
                    <a:pt x="316" y="370"/>
                  </a:lnTo>
                  <a:lnTo>
                    <a:pt x="280" y="329"/>
                  </a:lnTo>
                  <a:lnTo>
                    <a:pt x="244" y="290"/>
                  </a:lnTo>
                  <a:lnTo>
                    <a:pt x="206" y="256"/>
                  </a:lnTo>
                  <a:lnTo>
                    <a:pt x="166" y="223"/>
                  </a:lnTo>
                  <a:lnTo>
                    <a:pt x="127" y="193"/>
                  </a:lnTo>
                  <a:lnTo>
                    <a:pt x="88" y="167"/>
                  </a:lnTo>
                  <a:lnTo>
                    <a:pt x="50" y="143"/>
                  </a:lnTo>
                  <a:lnTo>
                    <a:pt x="10" y="121"/>
                  </a:lnTo>
                  <a:lnTo>
                    <a:pt x="5" y="116"/>
                  </a:lnTo>
                  <a:lnTo>
                    <a:pt x="1" y="108"/>
                  </a:lnTo>
                  <a:lnTo>
                    <a:pt x="0" y="99"/>
                  </a:lnTo>
                  <a:lnTo>
                    <a:pt x="0" y="87"/>
                  </a:lnTo>
                  <a:lnTo>
                    <a:pt x="9" y="0"/>
                  </a:lnTo>
                  <a:close/>
                </a:path>
              </a:pathLst>
            </a:custGeom>
            <a:solidFill>
              <a:srgbClr val="FDB62D">
                <a:lumMod val="7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7" name="Freeform 65">
              <a:extLst>
                <a:ext uri="{FF2B5EF4-FFF2-40B4-BE49-F238E27FC236}">
                  <a16:creationId xmlns:a16="http://schemas.microsoft.com/office/drawing/2014/main" id="{D747C98B-5756-4301-8BDB-75E79F5B2E0D}"/>
                </a:ext>
              </a:extLst>
            </p:cNvPr>
            <p:cNvSpPr>
              <a:spLocks/>
            </p:cNvSpPr>
            <p:nvPr/>
          </p:nvSpPr>
          <p:spPr bwMode="auto">
            <a:xfrm>
              <a:off x="8779989" y="4449285"/>
              <a:ext cx="378489" cy="1327850"/>
            </a:xfrm>
            <a:custGeom>
              <a:avLst/>
              <a:gdLst>
                <a:gd name="T0" fmla="*/ 724 w 724"/>
                <a:gd name="T1" fmla="*/ 0 h 2540"/>
                <a:gd name="T2" fmla="*/ 715 w 724"/>
                <a:gd name="T3" fmla="*/ 2021 h 2540"/>
                <a:gd name="T4" fmla="*/ 673 w 724"/>
                <a:gd name="T5" fmla="*/ 2030 h 2540"/>
                <a:gd name="T6" fmla="*/ 629 w 724"/>
                <a:gd name="T7" fmla="*/ 2062 h 2540"/>
                <a:gd name="T8" fmla="*/ 601 w 724"/>
                <a:gd name="T9" fmla="*/ 2110 h 2540"/>
                <a:gd name="T10" fmla="*/ 599 w 724"/>
                <a:gd name="T11" fmla="*/ 2168 h 2540"/>
                <a:gd name="T12" fmla="*/ 620 w 724"/>
                <a:gd name="T13" fmla="*/ 2220 h 2540"/>
                <a:gd name="T14" fmla="*/ 662 w 724"/>
                <a:gd name="T15" fmla="*/ 2255 h 2540"/>
                <a:gd name="T16" fmla="*/ 710 w 724"/>
                <a:gd name="T17" fmla="*/ 2270 h 2540"/>
                <a:gd name="T18" fmla="*/ 724 w 724"/>
                <a:gd name="T19" fmla="*/ 2269 h 2540"/>
                <a:gd name="T20" fmla="*/ 723 w 724"/>
                <a:gd name="T21" fmla="*/ 2540 h 2540"/>
                <a:gd name="T22" fmla="*/ 709 w 724"/>
                <a:gd name="T23" fmla="*/ 2540 h 2540"/>
                <a:gd name="T24" fmla="*/ 638 w 724"/>
                <a:gd name="T25" fmla="*/ 2515 h 2540"/>
                <a:gd name="T26" fmla="*/ 580 w 724"/>
                <a:gd name="T27" fmla="*/ 2466 h 2540"/>
                <a:gd name="T28" fmla="*/ 535 w 724"/>
                <a:gd name="T29" fmla="*/ 2396 h 2540"/>
                <a:gd name="T30" fmla="*/ 499 w 724"/>
                <a:gd name="T31" fmla="*/ 2305 h 2540"/>
                <a:gd name="T32" fmla="*/ 474 w 724"/>
                <a:gd name="T33" fmla="*/ 2197 h 2540"/>
                <a:gd name="T34" fmla="*/ 459 w 724"/>
                <a:gd name="T35" fmla="*/ 2073 h 2540"/>
                <a:gd name="T36" fmla="*/ 453 w 724"/>
                <a:gd name="T37" fmla="*/ 1936 h 2540"/>
                <a:gd name="T38" fmla="*/ 456 w 724"/>
                <a:gd name="T39" fmla="*/ 1789 h 2540"/>
                <a:gd name="T40" fmla="*/ 468 w 724"/>
                <a:gd name="T41" fmla="*/ 1634 h 2540"/>
                <a:gd name="T42" fmla="*/ 486 w 724"/>
                <a:gd name="T43" fmla="*/ 1473 h 2540"/>
                <a:gd name="T44" fmla="*/ 512 w 724"/>
                <a:gd name="T45" fmla="*/ 1306 h 2540"/>
                <a:gd name="T46" fmla="*/ 536 w 724"/>
                <a:gd name="T47" fmla="*/ 1130 h 2540"/>
                <a:gd name="T48" fmla="*/ 537 w 724"/>
                <a:gd name="T49" fmla="*/ 967 h 2540"/>
                <a:gd name="T50" fmla="*/ 521 w 724"/>
                <a:gd name="T51" fmla="*/ 821 h 2540"/>
                <a:gd name="T52" fmla="*/ 489 w 724"/>
                <a:gd name="T53" fmla="*/ 688 h 2540"/>
                <a:gd name="T54" fmla="*/ 442 w 724"/>
                <a:gd name="T55" fmla="*/ 571 h 2540"/>
                <a:gd name="T56" fmla="*/ 384 w 724"/>
                <a:gd name="T57" fmla="*/ 467 h 2540"/>
                <a:gd name="T58" fmla="*/ 317 w 724"/>
                <a:gd name="T59" fmla="*/ 376 h 2540"/>
                <a:gd name="T60" fmla="*/ 244 w 724"/>
                <a:gd name="T61" fmla="*/ 296 h 2540"/>
                <a:gd name="T62" fmla="*/ 167 w 724"/>
                <a:gd name="T63" fmla="*/ 229 h 2540"/>
                <a:gd name="T64" fmla="*/ 89 w 724"/>
                <a:gd name="T65" fmla="*/ 173 h 2540"/>
                <a:gd name="T66" fmla="*/ 12 w 724"/>
                <a:gd name="T67" fmla="*/ 127 h 2540"/>
                <a:gd name="T68" fmla="*/ 3 w 724"/>
                <a:gd name="T69" fmla="*/ 114 h 2540"/>
                <a:gd name="T70" fmla="*/ 0 w 724"/>
                <a:gd name="T71" fmla="*/ 93 h 2540"/>
                <a:gd name="T72" fmla="*/ 13 w 724"/>
                <a:gd name="T73" fmla="*/ 6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4" h="2540">
                  <a:moveTo>
                    <a:pt x="13" y="0"/>
                  </a:moveTo>
                  <a:lnTo>
                    <a:pt x="724" y="0"/>
                  </a:lnTo>
                  <a:lnTo>
                    <a:pt x="724" y="2022"/>
                  </a:lnTo>
                  <a:lnTo>
                    <a:pt x="715" y="2021"/>
                  </a:lnTo>
                  <a:lnTo>
                    <a:pt x="701" y="2022"/>
                  </a:lnTo>
                  <a:lnTo>
                    <a:pt x="673" y="2030"/>
                  </a:lnTo>
                  <a:lnTo>
                    <a:pt x="648" y="2043"/>
                  </a:lnTo>
                  <a:lnTo>
                    <a:pt x="629" y="2062"/>
                  </a:lnTo>
                  <a:lnTo>
                    <a:pt x="612" y="2084"/>
                  </a:lnTo>
                  <a:lnTo>
                    <a:pt x="601" y="2110"/>
                  </a:lnTo>
                  <a:lnTo>
                    <a:pt x="596" y="2139"/>
                  </a:lnTo>
                  <a:lnTo>
                    <a:pt x="599" y="2168"/>
                  </a:lnTo>
                  <a:lnTo>
                    <a:pt x="607" y="2195"/>
                  </a:lnTo>
                  <a:lnTo>
                    <a:pt x="620" y="2220"/>
                  </a:lnTo>
                  <a:lnTo>
                    <a:pt x="639" y="2240"/>
                  </a:lnTo>
                  <a:lnTo>
                    <a:pt x="662" y="2255"/>
                  </a:lnTo>
                  <a:lnTo>
                    <a:pt x="688" y="2266"/>
                  </a:lnTo>
                  <a:lnTo>
                    <a:pt x="710" y="2270"/>
                  </a:lnTo>
                  <a:lnTo>
                    <a:pt x="720" y="2270"/>
                  </a:lnTo>
                  <a:lnTo>
                    <a:pt x="724" y="2269"/>
                  </a:lnTo>
                  <a:lnTo>
                    <a:pt x="724" y="2540"/>
                  </a:lnTo>
                  <a:lnTo>
                    <a:pt x="723" y="2540"/>
                  </a:lnTo>
                  <a:lnTo>
                    <a:pt x="715" y="2538"/>
                  </a:lnTo>
                  <a:lnTo>
                    <a:pt x="709" y="2540"/>
                  </a:lnTo>
                  <a:lnTo>
                    <a:pt x="672" y="2530"/>
                  </a:lnTo>
                  <a:lnTo>
                    <a:pt x="638" y="2515"/>
                  </a:lnTo>
                  <a:lnTo>
                    <a:pt x="608" y="2494"/>
                  </a:lnTo>
                  <a:lnTo>
                    <a:pt x="580" y="2466"/>
                  </a:lnTo>
                  <a:lnTo>
                    <a:pt x="556" y="2433"/>
                  </a:lnTo>
                  <a:lnTo>
                    <a:pt x="535" y="2396"/>
                  </a:lnTo>
                  <a:lnTo>
                    <a:pt x="515" y="2352"/>
                  </a:lnTo>
                  <a:lnTo>
                    <a:pt x="499" y="2305"/>
                  </a:lnTo>
                  <a:lnTo>
                    <a:pt x="485" y="2253"/>
                  </a:lnTo>
                  <a:lnTo>
                    <a:pt x="474" y="2197"/>
                  </a:lnTo>
                  <a:lnTo>
                    <a:pt x="465" y="2136"/>
                  </a:lnTo>
                  <a:lnTo>
                    <a:pt x="459" y="2073"/>
                  </a:lnTo>
                  <a:lnTo>
                    <a:pt x="455" y="2007"/>
                  </a:lnTo>
                  <a:lnTo>
                    <a:pt x="453" y="1936"/>
                  </a:lnTo>
                  <a:lnTo>
                    <a:pt x="453" y="1864"/>
                  </a:lnTo>
                  <a:lnTo>
                    <a:pt x="456" y="1789"/>
                  </a:lnTo>
                  <a:lnTo>
                    <a:pt x="461" y="1712"/>
                  </a:lnTo>
                  <a:lnTo>
                    <a:pt x="468" y="1634"/>
                  </a:lnTo>
                  <a:lnTo>
                    <a:pt x="476" y="1554"/>
                  </a:lnTo>
                  <a:lnTo>
                    <a:pt x="486" y="1473"/>
                  </a:lnTo>
                  <a:lnTo>
                    <a:pt x="498" y="1390"/>
                  </a:lnTo>
                  <a:lnTo>
                    <a:pt x="512" y="1306"/>
                  </a:lnTo>
                  <a:lnTo>
                    <a:pt x="527" y="1216"/>
                  </a:lnTo>
                  <a:lnTo>
                    <a:pt x="536" y="1130"/>
                  </a:lnTo>
                  <a:lnTo>
                    <a:pt x="538" y="1046"/>
                  </a:lnTo>
                  <a:lnTo>
                    <a:pt x="537" y="967"/>
                  </a:lnTo>
                  <a:lnTo>
                    <a:pt x="532" y="893"/>
                  </a:lnTo>
                  <a:lnTo>
                    <a:pt x="521" y="821"/>
                  </a:lnTo>
                  <a:lnTo>
                    <a:pt x="506" y="753"/>
                  </a:lnTo>
                  <a:lnTo>
                    <a:pt x="489" y="688"/>
                  </a:lnTo>
                  <a:lnTo>
                    <a:pt x="466" y="628"/>
                  </a:lnTo>
                  <a:lnTo>
                    <a:pt x="442" y="571"/>
                  </a:lnTo>
                  <a:lnTo>
                    <a:pt x="414" y="517"/>
                  </a:lnTo>
                  <a:lnTo>
                    <a:pt x="384" y="467"/>
                  </a:lnTo>
                  <a:lnTo>
                    <a:pt x="351" y="420"/>
                  </a:lnTo>
                  <a:lnTo>
                    <a:pt x="317" y="376"/>
                  </a:lnTo>
                  <a:lnTo>
                    <a:pt x="281" y="335"/>
                  </a:lnTo>
                  <a:lnTo>
                    <a:pt x="244" y="296"/>
                  </a:lnTo>
                  <a:lnTo>
                    <a:pt x="206" y="262"/>
                  </a:lnTo>
                  <a:lnTo>
                    <a:pt x="167" y="229"/>
                  </a:lnTo>
                  <a:lnTo>
                    <a:pt x="127" y="199"/>
                  </a:lnTo>
                  <a:lnTo>
                    <a:pt x="89" y="173"/>
                  </a:lnTo>
                  <a:lnTo>
                    <a:pt x="50" y="149"/>
                  </a:lnTo>
                  <a:lnTo>
                    <a:pt x="12" y="127"/>
                  </a:lnTo>
                  <a:lnTo>
                    <a:pt x="6" y="122"/>
                  </a:lnTo>
                  <a:lnTo>
                    <a:pt x="3" y="114"/>
                  </a:lnTo>
                  <a:lnTo>
                    <a:pt x="0" y="105"/>
                  </a:lnTo>
                  <a:lnTo>
                    <a:pt x="0" y="93"/>
                  </a:lnTo>
                  <a:lnTo>
                    <a:pt x="9" y="6"/>
                  </a:lnTo>
                  <a:lnTo>
                    <a:pt x="13" y="6"/>
                  </a:lnTo>
                  <a:lnTo>
                    <a:pt x="13" y="0"/>
                  </a:lnTo>
                  <a:close/>
                </a:path>
              </a:pathLst>
            </a:custGeom>
            <a:solidFill>
              <a:srgbClr val="FDB62D"/>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8" name="Freeform 148">
              <a:extLst>
                <a:ext uri="{FF2B5EF4-FFF2-40B4-BE49-F238E27FC236}">
                  <a16:creationId xmlns:a16="http://schemas.microsoft.com/office/drawing/2014/main" id="{2CEA3132-FE50-42BD-9A9A-0EF9909CEBA1}"/>
                </a:ext>
              </a:extLst>
            </p:cNvPr>
            <p:cNvSpPr>
              <a:spLocks noEditPoints="1"/>
            </p:cNvSpPr>
            <p:nvPr/>
          </p:nvSpPr>
          <p:spPr bwMode="auto">
            <a:xfrm>
              <a:off x="9013669" y="5432627"/>
              <a:ext cx="276548" cy="342419"/>
            </a:xfrm>
            <a:custGeom>
              <a:avLst/>
              <a:gdLst>
                <a:gd name="T0" fmla="*/ 238 w 529"/>
                <a:gd name="T1" fmla="*/ 149 h 655"/>
                <a:gd name="T2" fmla="*/ 192 w 529"/>
                <a:gd name="T3" fmla="*/ 175 h 655"/>
                <a:gd name="T4" fmla="*/ 161 w 529"/>
                <a:gd name="T5" fmla="*/ 219 h 655"/>
                <a:gd name="T6" fmla="*/ 152 w 529"/>
                <a:gd name="T7" fmla="*/ 272 h 655"/>
                <a:gd name="T8" fmla="*/ 166 w 529"/>
                <a:gd name="T9" fmla="*/ 326 h 655"/>
                <a:gd name="T10" fmla="*/ 201 w 529"/>
                <a:gd name="T11" fmla="*/ 367 h 655"/>
                <a:gd name="T12" fmla="*/ 250 w 529"/>
                <a:gd name="T13" fmla="*/ 388 h 655"/>
                <a:gd name="T14" fmla="*/ 304 w 529"/>
                <a:gd name="T15" fmla="*/ 385 h 655"/>
                <a:gd name="T16" fmla="*/ 351 w 529"/>
                <a:gd name="T17" fmla="*/ 359 h 655"/>
                <a:gd name="T18" fmla="*/ 381 w 529"/>
                <a:gd name="T19" fmla="*/ 316 h 655"/>
                <a:gd name="T20" fmla="*/ 390 w 529"/>
                <a:gd name="T21" fmla="*/ 261 h 655"/>
                <a:gd name="T22" fmla="*/ 376 w 529"/>
                <a:gd name="T23" fmla="*/ 207 h 655"/>
                <a:gd name="T24" fmla="*/ 340 w 529"/>
                <a:gd name="T25" fmla="*/ 168 h 655"/>
                <a:gd name="T26" fmla="*/ 293 w 529"/>
                <a:gd name="T27" fmla="*/ 147 h 655"/>
                <a:gd name="T28" fmla="*/ 9 w 529"/>
                <a:gd name="T29" fmla="*/ 0 h 655"/>
                <a:gd name="T30" fmla="*/ 135 w 529"/>
                <a:gd name="T31" fmla="*/ 45 h 655"/>
                <a:gd name="T32" fmla="*/ 259 w 529"/>
                <a:gd name="T33" fmla="*/ 62 h 655"/>
                <a:gd name="T34" fmla="*/ 382 w 529"/>
                <a:gd name="T35" fmla="*/ 55 h 655"/>
                <a:gd name="T36" fmla="*/ 504 w 529"/>
                <a:gd name="T37" fmla="*/ 31 h 655"/>
                <a:gd name="T38" fmla="*/ 529 w 529"/>
                <a:gd name="T39" fmla="*/ 79 h 655"/>
                <a:gd name="T40" fmla="*/ 522 w 529"/>
                <a:gd name="T41" fmla="*/ 209 h 655"/>
                <a:gd name="T42" fmla="*/ 507 w 529"/>
                <a:gd name="T43" fmla="*/ 327 h 655"/>
                <a:gd name="T44" fmla="*/ 483 w 529"/>
                <a:gd name="T45" fmla="*/ 431 h 655"/>
                <a:gd name="T46" fmla="*/ 449 w 529"/>
                <a:gd name="T47" fmla="*/ 517 h 655"/>
                <a:gd name="T48" fmla="*/ 404 w 529"/>
                <a:gd name="T49" fmla="*/ 585 h 655"/>
                <a:gd name="T50" fmla="*/ 348 w 529"/>
                <a:gd name="T51" fmla="*/ 631 h 655"/>
                <a:gd name="T52" fmla="*/ 281 w 529"/>
                <a:gd name="T53" fmla="*/ 655 h 655"/>
                <a:gd name="T54" fmla="*/ 212 w 529"/>
                <a:gd name="T55" fmla="*/ 644 h 655"/>
                <a:gd name="T56" fmla="*/ 153 w 529"/>
                <a:gd name="T57" fmla="*/ 613 h 655"/>
                <a:gd name="T58" fmla="*/ 105 w 529"/>
                <a:gd name="T59" fmla="*/ 560 h 655"/>
                <a:gd name="T60" fmla="*/ 67 w 529"/>
                <a:gd name="T61" fmla="*/ 490 h 655"/>
                <a:gd name="T62" fmla="*/ 38 w 529"/>
                <a:gd name="T63" fmla="*/ 405 h 655"/>
                <a:gd name="T64" fmla="*/ 17 w 529"/>
                <a:gd name="T65" fmla="*/ 306 h 655"/>
                <a:gd name="T66" fmla="*/ 5 w 529"/>
                <a:gd name="T67" fmla="*/ 199 h 655"/>
                <a:gd name="T68" fmla="*/ 0 w 529"/>
                <a:gd name="T69" fmla="*/ 84 h 655"/>
                <a:gd name="T70" fmla="*/ 1 w 529"/>
                <a:gd name="T71" fmla="*/ 4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655">
                  <a:moveTo>
                    <a:pt x="264" y="144"/>
                  </a:move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304" y="385"/>
                  </a:lnTo>
                  <a:lnTo>
                    <a:pt x="328" y="374"/>
                  </a:lnTo>
                  <a:lnTo>
                    <a:pt x="351" y="359"/>
                  </a:lnTo>
                  <a:lnTo>
                    <a:pt x="368" y="338"/>
                  </a:lnTo>
                  <a:lnTo>
                    <a:pt x="381" y="316"/>
                  </a:lnTo>
                  <a:lnTo>
                    <a:pt x="389" y="289"/>
                  </a:lnTo>
                  <a:lnTo>
                    <a:pt x="390" y="261"/>
                  </a:lnTo>
                  <a:lnTo>
                    <a:pt x="386" y="233"/>
                  </a:lnTo>
                  <a:lnTo>
                    <a:pt x="376" y="207"/>
                  </a:lnTo>
                  <a:lnTo>
                    <a:pt x="360" y="186"/>
                  </a:lnTo>
                  <a:lnTo>
                    <a:pt x="340" y="168"/>
                  </a:lnTo>
                  <a:lnTo>
                    <a:pt x="318" y="155"/>
                  </a:lnTo>
                  <a:lnTo>
                    <a:pt x="293" y="147"/>
                  </a:lnTo>
                  <a:lnTo>
                    <a:pt x="264" y="144"/>
                  </a:lnTo>
                  <a:close/>
                  <a:moveTo>
                    <a:pt x="9" y="0"/>
                  </a:moveTo>
                  <a:lnTo>
                    <a:pt x="72" y="26"/>
                  </a:lnTo>
                  <a:lnTo>
                    <a:pt x="135" y="45"/>
                  </a:lnTo>
                  <a:lnTo>
                    <a:pt x="196" y="56"/>
                  </a:lnTo>
                  <a:lnTo>
                    <a:pt x="259" y="62"/>
                  </a:lnTo>
                  <a:lnTo>
                    <a:pt x="321" y="60"/>
                  </a:lnTo>
                  <a:lnTo>
                    <a:pt x="382" y="55"/>
                  </a:lnTo>
                  <a:lnTo>
                    <a:pt x="442" y="46"/>
                  </a:lnTo>
                  <a:lnTo>
                    <a:pt x="504" y="31"/>
                  </a:lnTo>
                  <a:lnTo>
                    <a:pt x="529" y="24"/>
                  </a:lnTo>
                  <a:lnTo>
                    <a:pt x="529" y="79"/>
                  </a:lnTo>
                  <a:lnTo>
                    <a:pt x="526" y="145"/>
                  </a:lnTo>
                  <a:lnTo>
                    <a:pt x="522" y="209"/>
                  </a:lnTo>
                  <a:lnTo>
                    <a:pt x="516" y="270"/>
                  </a:lnTo>
                  <a:lnTo>
                    <a:pt x="507" y="327"/>
                  </a:lnTo>
                  <a:lnTo>
                    <a:pt x="496" y="381"/>
                  </a:lnTo>
                  <a:lnTo>
                    <a:pt x="483" y="431"/>
                  </a:lnTo>
                  <a:lnTo>
                    <a:pt x="467" y="477"/>
                  </a:lnTo>
                  <a:lnTo>
                    <a:pt x="449" y="517"/>
                  </a:lnTo>
                  <a:lnTo>
                    <a:pt x="428" y="554"/>
                  </a:lnTo>
                  <a:lnTo>
                    <a:pt x="404" y="585"/>
                  </a:lnTo>
                  <a:lnTo>
                    <a:pt x="377" y="610"/>
                  </a:lnTo>
                  <a:lnTo>
                    <a:pt x="348" y="631"/>
                  </a:lnTo>
                  <a:lnTo>
                    <a:pt x="317" y="645"/>
                  </a:lnTo>
                  <a:lnTo>
                    <a:pt x="281" y="655"/>
                  </a:lnTo>
                  <a:lnTo>
                    <a:pt x="245" y="652"/>
                  </a:lnTo>
                  <a:lnTo>
                    <a:pt x="212" y="644"/>
                  </a:lnTo>
                  <a:lnTo>
                    <a:pt x="181" y="631"/>
                  </a:lnTo>
                  <a:lnTo>
                    <a:pt x="153" y="613"/>
                  </a:lnTo>
                  <a:lnTo>
                    <a:pt x="127" y="588"/>
                  </a:lnTo>
                  <a:lnTo>
                    <a:pt x="105" y="560"/>
                  </a:lnTo>
                  <a:lnTo>
                    <a:pt x="84" y="526"/>
                  </a:lnTo>
                  <a:lnTo>
                    <a:pt x="67" y="490"/>
                  </a:lnTo>
                  <a:lnTo>
                    <a:pt x="51" y="449"/>
                  </a:lnTo>
                  <a:lnTo>
                    <a:pt x="38" y="405"/>
                  </a:lnTo>
                  <a:lnTo>
                    <a:pt x="26" y="356"/>
                  </a:lnTo>
                  <a:lnTo>
                    <a:pt x="17" y="306"/>
                  </a:lnTo>
                  <a:lnTo>
                    <a:pt x="10" y="254"/>
                  </a:lnTo>
                  <a:lnTo>
                    <a:pt x="5" y="199"/>
                  </a:lnTo>
                  <a:lnTo>
                    <a:pt x="1" y="143"/>
                  </a:lnTo>
                  <a:lnTo>
                    <a:pt x="0" y="84"/>
                  </a:lnTo>
                  <a:lnTo>
                    <a:pt x="0" y="25"/>
                  </a:lnTo>
                  <a:lnTo>
                    <a:pt x="1" y="4"/>
                  </a:lnTo>
                  <a:lnTo>
                    <a:pt x="9" y="0"/>
                  </a:lnTo>
                  <a:close/>
                </a:path>
              </a:pathLst>
            </a:custGeom>
            <a:solidFill>
              <a:sysClr val="window" lastClr="FFFFFF">
                <a:lumMod val="75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59" name="Freeform 149">
              <a:extLst>
                <a:ext uri="{FF2B5EF4-FFF2-40B4-BE49-F238E27FC236}">
                  <a16:creationId xmlns:a16="http://schemas.microsoft.com/office/drawing/2014/main" id="{3DEA7F4A-94FD-43AB-A8FE-38FA5BF21A16}"/>
                </a:ext>
              </a:extLst>
            </p:cNvPr>
            <p:cNvSpPr>
              <a:spLocks/>
            </p:cNvSpPr>
            <p:nvPr/>
          </p:nvSpPr>
          <p:spPr bwMode="auto">
            <a:xfrm>
              <a:off x="9013670" y="5432627"/>
              <a:ext cx="146377" cy="342419"/>
            </a:xfrm>
            <a:custGeom>
              <a:avLst/>
              <a:gdLst>
                <a:gd name="T0" fmla="*/ 9 w 280"/>
                <a:gd name="T1" fmla="*/ 0 h 655"/>
                <a:gd name="T2" fmla="*/ 72 w 280"/>
                <a:gd name="T3" fmla="*/ 26 h 655"/>
                <a:gd name="T4" fmla="*/ 135 w 280"/>
                <a:gd name="T5" fmla="*/ 45 h 655"/>
                <a:gd name="T6" fmla="*/ 196 w 280"/>
                <a:gd name="T7" fmla="*/ 56 h 655"/>
                <a:gd name="T8" fmla="*/ 259 w 280"/>
                <a:gd name="T9" fmla="*/ 62 h 655"/>
                <a:gd name="T10" fmla="*/ 280 w 280"/>
                <a:gd name="T11" fmla="*/ 62 h 655"/>
                <a:gd name="T12" fmla="*/ 280 w 280"/>
                <a:gd name="T13" fmla="*/ 145 h 655"/>
                <a:gd name="T14" fmla="*/ 264 w 280"/>
                <a:gd name="T15" fmla="*/ 144 h 655"/>
                <a:gd name="T16" fmla="*/ 238 w 280"/>
                <a:gd name="T17" fmla="*/ 149 h 655"/>
                <a:gd name="T18" fmla="*/ 213 w 280"/>
                <a:gd name="T19" fmla="*/ 160 h 655"/>
                <a:gd name="T20" fmla="*/ 192 w 280"/>
                <a:gd name="T21" fmla="*/ 175 h 655"/>
                <a:gd name="T22" fmla="*/ 174 w 280"/>
                <a:gd name="T23" fmla="*/ 195 h 655"/>
                <a:gd name="T24" fmla="*/ 161 w 280"/>
                <a:gd name="T25" fmla="*/ 219 h 655"/>
                <a:gd name="T26" fmla="*/ 154 w 280"/>
                <a:gd name="T27" fmla="*/ 245 h 655"/>
                <a:gd name="T28" fmla="*/ 152 w 280"/>
                <a:gd name="T29" fmla="*/ 272 h 655"/>
                <a:gd name="T30" fmla="*/ 157 w 280"/>
                <a:gd name="T31" fmla="*/ 301 h 655"/>
                <a:gd name="T32" fmla="*/ 166 w 280"/>
                <a:gd name="T33" fmla="*/ 326 h 655"/>
                <a:gd name="T34" fmla="*/ 182 w 280"/>
                <a:gd name="T35" fmla="*/ 348 h 655"/>
                <a:gd name="T36" fmla="*/ 201 w 280"/>
                <a:gd name="T37" fmla="*/ 367 h 655"/>
                <a:gd name="T38" fmla="*/ 224 w 280"/>
                <a:gd name="T39" fmla="*/ 380 h 655"/>
                <a:gd name="T40" fmla="*/ 250 w 280"/>
                <a:gd name="T41" fmla="*/ 388 h 655"/>
                <a:gd name="T42" fmla="*/ 277 w 280"/>
                <a:gd name="T43" fmla="*/ 389 h 655"/>
                <a:gd name="T44" fmla="*/ 280 w 280"/>
                <a:gd name="T45" fmla="*/ 389 h 655"/>
                <a:gd name="T46" fmla="*/ 280 w 280"/>
                <a:gd name="T47" fmla="*/ 655 h 655"/>
                <a:gd name="T48" fmla="*/ 262 w 280"/>
                <a:gd name="T49" fmla="*/ 655 h 655"/>
                <a:gd name="T50" fmla="*/ 226 w 280"/>
                <a:gd name="T51" fmla="*/ 649 h 655"/>
                <a:gd name="T52" fmla="*/ 194 w 280"/>
                <a:gd name="T53" fmla="*/ 638 h 655"/>
                <a:gd name="T54" fmla="*/ 164 w 280"/>
                <a:gd name="T55" fmla="*/ 621 h 655"/>
                <a:gd name="T56" fmla="*/ 136 w 280"/>
                <a:gd name="T57" fmla="*/ 598 h 655"/>
                <a:gd name="T58" fmla="*/ 111 w 280"/>
                <a:gd name="T59" fmla="*/ 569 h 655"/>
                <a:gd name="T60" fmla="*/ 90 w 280"/>
                <a:gd name="T61" fmla="*/ 537 h 655"/>
                <a:gd name="T62" fmla="*/ 71 w 280"/>
                <a:gd name="T63" fmla="*/ 500 h 655"/>
                <a:gd name="T64" fmla="*/ 55 w 280"/>
                <a:gd name="T65" fmla="*/ 460 h 655"/>
                <a:gd name="T66" fmla="*/ 40 w 280"/>
                <a:gd name="T67" fmla="*/ 415 h 655"/>
                <a:gd name="T68" fmla="*/ 29 w 280"/>
                <a:gd name="T69" fmla="*/ 367 h 655"/>
                <a:gd name="T70" fmla="*/ 18 w 280"/>
                <a:gd name="T71" fmla="*/ 316 h 655"/>
                <a:gd name="T72" fmla="*/ 12 w 280"/>
                <a:gd name="T73" fmla="*/ 262 h 655"/>
                <a:gd name="T74" fmla="*/ 5 w 280"/>
                <a:gd name="T75" fmla="*/ 206 h 655"/>
                <a:gd name="T76" fmla="*/ 2 w 280"/>
                <a:gd name="T77" fmla="*/ 148 h 655"/>
                <a:gd name="T78" fmla="*/ 0 w 280"/>
                <a:gd name="T79" fmla="*/ 88 h 655"/>
                <a:gd name="T80" fmla="*/ 0 w 280"/>
                <a:gd name="T81" fmla="*/ 25 h 655"/>
                <a:gd name="T82" fmla="*/ 1 w 280"/>
                <a:gd name="T83" fmla="*/ 4 h 655"/>
                <a:gd name="T84" fmla="*/ 9 w 280"/>
                <a:gd name="T8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 h="655">
                  <a:moveTo>
                    <a:pt x="9" y="0"/>
                  </a:moveTo>
                  <a:lnTo>
                    <a:pt x="72" y="26"/>
                  </a:lnTo>
                  <a:lnTo>
                    <a:pt x="135" y="45"/>
                  </a:lnTo>
                  <a:lnTo>
                    <a:pt x="196" y="56"/>
                  </a:lnTo>
                  <a:lnTo>
                    <a:pt x="259" y="62"/>
                  </a:lnTo>
                  <a:lnTo>
                    <a:pt x="280" y="62"/>
                  </a:lnTo>
                  <a:lnTo>
                    <a:pt x="280" y="145"/>
                  </a:lnTo>
                  <a:lnTo>
                    <a:pt x="264" y="144"/>
                  </a:lnTo>
                  <a:lnTo>
                    <a:pt x="238" y="149"/>
                  </a:lnTo>
                  <a:lnTo>
                    <a:pt x="213" y="160"/>
                  </a:lnTo>
                  <a:lnTo>
                    <a:pt x="192" y="175"/>
                  </a:lnTo>
                  <a:lnTo>
                    <a:pt x="174" y="195"/>
                  </a:lnTo>
                  <a:lnTo>
                    <a:pt x="161" y="219"/>
                  </a:lnTo>
                  <a:lnTo>
                    <a:pt x="154" y="245"/>
                  </a:lnTo>
                  <a:lnTo>
                    <a:pt x="152" y="272"/>
                  </a:lnTo>
                  <a:lnTo>
                    <a:pt x="157" y="301"/>
                  </a:lnTo>
                  <a:lnTo>
                    <a:pt x="166" y="326"/>
                  </a:lnTo>
                  <a:lnTo>
                    <a:pt x="182" y="348"/>
                  </a:lnTo>
                  <a:lnTo>
                    <a:pt x="201" y="367"/>
                  </a:lnTo>
                  <a:lnTo>
                    <a:pt x="224" y="380"/>
                  </a:lnTo>
                  <a:lnTo>
                    <a:pt x="250" y="388"/>
                  </a:lnTo>
                  <a:lnTo>
                    <a:pt x="277" y="389"/>
                  </a:lnTo>
                  <a:lnTo>
                    <a:pt x="280" y="389"/>
                  </a:lnTo>
                  <a:lnTo>
                    <a:pt x="280" y="655"/>
                  </a:lnTo>
                  <a:lnTo>
                    <a:pt x="262" y="655"/>
                  </a:lnTo>
                  <a:lnTo>
                    <a:pt x="226" y="649"/>
                  </a:lnTo>
                  <a:lnTo>
                    <a:pt x="194" y="638"/>
                  </a:lnTo>
                  <a:lnTo>
                    <a:pt x="164" y="621"/>
                  </a:lnTo>
                  <a:lnTo>
                    <a:pt x="136" y="598"/>
                  </a:lnTo>
                  <a:lnTo>
                    <a:pt x="111" y="569"/>
                  </a:lnTo>
                  <a:lnTo>
                    <a:pt x="90" y="537"/>
                  </a:lnTo>
                  <a:lnTo>
                    <a:pt x="71" y="500"/>
                  </a:lnTo>
                  <a:lnTo>
                    <a:pt x="55" y="460"/>
                  </a:lnTo>
                  <a:lnTo>
                    <a:pt x="40" y="415"/>
                  </a:lnTo>
                  <a:lnTo>
                    <a:pt x="29" y="367"/>
                  </a:lnTo>
                  <a:lnTo>
                    <a:pt x="18" y="316"/>
                  </a:lnTo>
                  <a:lnTo>
                    <a:pt x="12" y="262"/>
                  </a:lnTo>
                  <a:lnTo>
                    <a:pt x="5" y="206"/>
                  </a:lnTo>
                  <a:lnTo>
                    <a:pt x="2" y="148"/>
                  </a:lnTo>
                  <a:lnTo>
                    <a:pt x="0" y="88"/>
                  </a:lnTo>
                  <a:lnTo>
                    <a:pt x="0" y="25"/>
                  </a:lnTo>
                  <a:lnTo>
                    <a:pt x="1" y="4"/>
                  </a:lnTo>
                  <a:lnTo>
                    <a:pt x="9" y="0"/>
                  </a:lnTo>
                  <a:close/>
                </a:path>
              </a:pathLst>
            </a:custGeom>
            <a:solidFill>
              <a:sysClr val="window" lastClr="FFFFFF">
                <a:lumMod val="50000"/>
              </a:sys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60" name="Freeform 150">
              <a:extLst>
                <a:ext uri="{FF2B5EF4-FFF2-40B4-BE49-F238E27FC236}">
                  <a16:creationId xmlns:a16="http://schemas.microsoft.com/office/drawing/2014/main" id="{F9B792AF-1104-4445-B93B-BACACE743F97}"/>
                </a:ext>
              </a:extLst>
            </p:cNvPr>
            <p:cNvSpPr>
              <a:spLocks/>
            </p:cNvSpPr>
            <p:nvPr/>
          </p:nvSpPr>
          <p:spPr bwMode="auto">
            <a:xfrm>
              <a:off x="8781035" y="3533384"/>
              <a:ext cx="746523" cy="347123"/>
            </a:xfrm>
            <a:custGeom>
              <a:avLst/>
              <a:gdLst>
                <a:gd name="T0" fmla="*/ 1411 w 1428"/>
                <a:gd name="T1" fmla="*/ 12 h 664"/>
                <a:gd name="T2" fmla="*/ 1424 w 1428"/>
                <a:gd name="T3" fmla="*/ 525 h 664"/>
                <a:gd name="T4" fmla="*/ 1418 w 1428"/>
                <a:gd name="T5" fmla="*/ 591 h 664"/>
                <a:gd name="T6" fmla="*/ 1371 w 1428"/>
                <a:gd name="T7" fmla="*/ 646 h 664"/>
                <a:gd name="T8" fmla="*/ 1305 w 1428"/>
                <a:gd name="T9" fmla="*/ 664 h 664"/>
                <a:gd name="T10" fmla="*/ 1253 w 1428"/>
                <a:gd name="T11" fmla="*/ 630 h 664"/>
                <a:gd name="T12" fmla="*/ 1217 w 1428"/>
                <a:gd name="T13" fmla="*/ 574 h 664"/>
                <a:gd name="T14" fmla="*/ 1183 w 1428"/>
                <a:gd name="T15" fmla="*/ 525 h 664"/>
                <a:gd name="T16" fmla="*/ 1141 w 1428"/>
                <a:gd name="T17" fmla="*/ 523 h 664"/>
                <a:gd name="T18" fmla="*/ 1097 w 1428"/>
                <a:gd name="T19" fmla="*/ 540 h 664"/>
                <a:gd name="T20" fmla="*/ 1052 w 1428"/>
                <a:gd name="T21" fmla="*/ 541 h 664"/>
                <a:gd name="T22" fmla="*/ 1007 w 1428"/>
                <a:gd name="T23" fmla="*/ 507 h 664"/>
                <a:gd name="T24" fmla="*/ 954 w 1428"/>
                <a:gd name="T25" fmla="*/ 489 h 664"/>
                <a:gd name="T26" fmla="*/ 919 w 1428"/>
                <a:gd name="T27" fmla="*/ 507 h 664"/>
                <a:gd name="T28" fmla="*/ 885 w 1428"/>
                <a:gd name="T29" fmla="*/ 533 h 664"/>
                <a:gd name="T30" fmla="*/ 822 w 1428"/>
                <a:gd name="T31" fmla="*/ 534 h 664"/>
                <a:gd name="T32" fmla="*/ 767 w 1428"/>
                <a:gd name="T33" fmla="*/ 499 h 664"/>
                <a:gd name="T34" fmla="*/ 718 w 1428"/>
                <a:gd name="T35" fmla="*/ 461 h 664"/>
                <a:gd name="T36" fmla="*/ 678 w 1428"/>
                <a:gd name="T37" fmla="*/ 460 h 664"/>
                <a:gd name="T38" fmla="*/ 615 w 1428"/>
                <a:gd name="T39" fmla="*/ 525 h 664"/>
                <a:gd name="T40" fmla="*/ 550 w 1428"/>
                <a:gd name="T41" fmla="*/ 597 h 664"/>
                <a:gd name="T42" fmla="*/ 479 w 1428"/>
                <a:gd name="T43" fmla="*/ 635 h 664"/>
                <a:gd name="T44" fmla="*/ 416 w 1428"/>
                <a:gd name="T45" fmla="*/ 622 h 664"/>
                <a:gd name="T46" fmla="*/ 366 w 1428"/>
                <a:gd name="T47" fmla="*/ 580 h 664"/>
                <a:gd name="T48" fmla="*/ 322 w 1428"/>
                <a:gd name="T49" fmla="*/ 537 h 664"/>
                <a:gd name="T50" fmla="*/ 275 w 1428"/>
                <a:gd name="T51" fmla="*/ 519 h 664"/>
                <a:gd name="T52" fmla="*/ 218 w 1428"/>
                <a:gd name="T53" fmla="*/ 530 h 664"/>
                <a:gd name="T54" fmla="*/ 166 w 1428"/>
                <a:gd name="T55" fmla="*/ 525 h 664"/>
                <a:gd name="T56" fmla="*/ 111 w 1428"/>
                <a:gd name="T57" fmla="*/ 536 h 664"/>
                <a:gd name="T58" fmla="*/ 85 w 1428"/>
                <a:gd name="T59" fmla="*/ 559 h 664"/>
                <a:gd name="T60" fmla="*/ 53 w 1428"/>
                <a:gd name="T61" fmla="*/ 578 h 664"/>
                <a:gd name="T62" fmla="*/ 21 w 1428"/>
                <a:gd name="T63" fmla="*/ 568 h 664"/>
                <a:gd name="T64" fmla="*/ 5 w 1428"/>
                <a:gd name="T65" fmla="*/ 536 h 664"/>
                <a:gd name="T66" fmla="*/ 0 w 1428"/>
                <a:gd name="T67" fmla="*/ 46 h 664"/>
                <a:gd name="T68" fmla="*/ 24 w 1428"/>
                <a:gd name="T69" fmla="*/ 29 h 664"/>
                <a:gd name="T70" fmla="*/ 82 w 1428"/>
                <a:gd name="T71" fmla="*/ 16 h 664"/>
                <a:gd name="T72" fmla="*/ 163 w 1428"/>
                <a:gd name="T73" fmla="*/ 12 h 664"/>
                <a:gd name="T74" fmla="*/ 242 w 1428"/>
                <a:gd name="T75" fmla="*/ 13 h 664"/>
                <a:gd name="T76" fmla="*/ 292 w 1428"/>
                <a:gd name="T77" fmla="*/ 15 h 664"/>
                <a:gd name="T78" fmla="*/ 999 w 1428"/>
                <a:gd name="T79" fmla="*/ 23 h 664"/>
                <a:gd name="T80" fmla="*/ 1084 w 1428"/>
                <a:gd name="T81" fmla="*/ 16 h 664"/>
                <a:gd name="T82" fmla="*/ 1178 w 1428"/>
                <a:gd name="T83" fmla="*/ 9 h 664"/>
                <a:gd name="T84" fmla="*/ 1255 w 1428"/>
                <a:gd name="T85" fmla="*/ 17 h 664"/>
                <a:gd name="T86" fmla="*/ 1278 w 1428"/>
                <a:gd name="T87" fmla="*/ 23 h 664"/>
                <a:gd name="T88" fmla="*/ 1309 w 1428"/>
                <a:gd name="T89" fmla="*/ 30 h 664"/>
                <a:gd name="T90" fmla="*/ 1346 w 1428"/>
                <a:gd name="T91" fmla="*/ 15 h 664"/>
                <a:gd name="T92" fmla="*/ 1382 w 1428"/>
                <a:gd name="T93"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8" h="664">
                  <a:moveTo>
                    <a:pt x="1393" y="0"/>
                  </a:moveTo>
                  <a:lnTo>
                    <a:pt x="1402" y="4"/>
                  </a:lnTo>
                  <a:lnTo>
                    <a:pt x="1411" y="12"/>
                  </a:lnTo>
                  <a:lnTo>
                    <a:pt x="1419" y="26"/>
                  </a:lnTo>
                  <a:lnTo>
                    <a:pt x="1424" y="46"/>
                  </a:lnTo>
                  <a:lnTo>
                    <a:pt x="1424" y="525"/>
                  </a:lnTo>
                  <a:lnTo>
                    <a:pt x="1428" y="546"/>
                  </a:lnTo>
                  <a:lnTo>
                    <a:pt x="1426" y="568"/>
                  </a:lnTo>
                  <a:lnTo>
                    <a:pt x="1418" y="591"/>
                  </a:lnTo>
                  <a:lnTo>
                    <a:pt x="1406" y="612"/>
                  </a:lnTo>
                  <a:lnTo>
                    <a:pt x="1390" y="630"/>
                  </a:lnTo>
                  <a:lnTo>
                    <a:pt x="1371" y="646"/>
                  </a:lnTo>
                  <a:lnTo>
                    <a:pt x="1350" y="657"/>
                  </a:lnTo>
                  <a:lnTo>
                    <a:pt x="1329" y="664"/>
                  </a:lnTo>
                  <a:lnTo>
                    <a:pt x="1305" y="664"/>
                  </a:lnTo>
                  <a:lnTo>
                    <a:pt x="1284" y="657"/>
                  </a:lnTo>
                  <a:lnTo>
                    <a:pt x="1267" y="646"/>
                  </a:lnTo>
                  <a:lnTo>
                    <a:pt x="1253" y="630"/>
                  </a:lnTo>
                  <a:lnTo>
                    <a:pt x="1240" y="612"/>
                  </a:lnTo>
                  <a:lnTo>
                    <a:pt x="1228" y="593"/>
                  </a:lnTo>
                  <a:lnTo>
                    <a:pt x="1217" y="574"/>
                  </a:lnTo>
                  <a:lnTo>
                    <a:pt x="1208" y="557"/>
                  </a:lnTo>
                  <a:lnTo>
                    <a:pt x="1196" y="537"/>
                  </a:lnTo>
                  <a:lnTo>
                    <a:pt x="1183" y="525"/>
                  </a:lnTo>
                  <a:lnTo>
                    <a:pt x="1170" y="520"/>
                  </a:lnTo>
                  <a:lnTo>
                    <a:pt x="1156" y="519"/>
                  </a:lnTo>
                  <a:lnTo>
                    <a:pt x="1141" y="523"/>
                  </a:lnTo>
                  <a:lnTo>
                    <a:pt x="1127" y="528"/>
                  </a:lnTo>
                  <a:lnTo>
                    <a:pt x="1113" y="533"/>
                  </a:lnTo>
                  <a:lnTo>
                    <a:pt x="1097" y="540"/>
                  </a:lnTo>
                  <a:lnTo>
                    <a:pt x="1083" y="544"/>
                  </a:lnTo>
                  <a:lnTo>
                    <a:pt x="1067" y="545"/>
                  </a:lnTo>
                  <a:lnTo>
                    <a:pt x="1052" y="541"/>
                  </a:lnTo>
                  <a:lnTo>
                    <a:pt x="1038" y="533"/>
                  </a:lnTo>
                  <a:lnTo>
                    <a:pt x="1022" y="520"/>
                  </a:lnTo>
                  <a:lnTo>
                    <a:pt x="1007" y="507"/>
                  </a:lnTo>
                  <a:lnTo>
                    <a:pt x="990" y="495"/>
                  </a:lnTo>
                  <a:lnTo>
                    <a:pt x="970" y="489"/>
                  </a:lnTo>
                  <a:lnTo>
                    <a:pt x="954" y="489"/>
                  </a:lnTo>
                  <a:lnTo>
                    <a:pt x="941" y="493"/>
                  </a:lnTo>
                  <a:lnTo>
                    <a:pt x="929" y="498"/>
                  </a:lnTo>
                  <a:lnTo>
                    <a:pt x="919" y="507"/>
                  </a:lnTo>
                  <a:lnTo>
                    <a:pt x="908" y="516"/>
                  </a:lnTo>
                  <a:lnTo>
                    <a:pt x="897" y="525"/>
                  </a:lnTo>
                  <a:lnTo>
                    <a:pt x="885" y="533"/>
                  </a:lnTo>
                  <a:lnTo>
                    <a:pt x="863" y="540"/>
                  </a:lnTo>
                  <a:lnTo>
                    <a:pt x="842" y="540"/>
                  </a:lnTo>
                  <a:lnTo>
                    <a:pt x="822" y="534"/>
                  </a:lnTo>
                  <a:lnTo>
                    <a:pt x="802" y="525"/>
                  </a:lnTo>
                  <a:lnTo>
                    <a:pt x="784" y="512"/>
                  </a:lnTo>
                  <a:lnTo>
                    <a:pt x="767" y="499"/>
                  </a:lnTo>
                  <a:lnTo>
                    <a:pt x="750" y="485"/>
                  </a:lnTo>
                  <a:lnTo>
                    <a:pt x="734" y="472"/>
                  </a:lnTo>
                  <a:lnTo>
                    <a:pt x="718" y="461"/>
                  </a:lnTo>
                  <a:lnTo>
                    <a:pt x="704" y="456"/>
                  </a:lnTo>
                  <a:lnTo>
                    <a:pt x="690" y="455"/>
                  </a:lnTo>
                  <a:lnTo>
                    <a:pt x="678" y="460"/>
                  </a:lnTo>
                  <a:lnTo>
                    <a:pt x="657" y="478"/>
                  </a:lnTo>
                  <a:lnTo>
                    <a:pt x="636" y="500"/>
                  </a:lnTo>
                  <a:lnTo>
                    <a:pt x="615" y="525"/>
                  </a:lnTo>
                  <a:lnTo>
                    <a:pt x="594" y="550"/>
                  </a:lnTo>
                  <a:lnTo>
                    <a:pt x="572" y="575"/>
                  </a:lnTo>
                  <a:lnTo>
                    <a:pt x="550" y="597"/>
                  </a:lnTo>
                  <a:lnTo>
                    <a:pt x="527" y="616"/>
                  </a:lnTo>
                  <a:lnTo>
                    <a:pt x="504" y="629"/>
                  </a:lnTo>
                  <a:lnTo>
                    <a:pt x="479" y="635"/>
                  </a:lnTo>
                  <a:lnTo>
                    <a:pt x="455" y="635"/>
                  </a:lnTo>
                  <a:lnTo>
                    <a:pt x="434" y="631"/>
                  </a:lnTo>
                  <a:lnTo>
                    <a:pt x="416" y="622"/>
                  </a:lnTo>
                  <a:lnTo>
                    <a:pt x="398" y="610"/>
                  </a:lnTo>
                  <a:lnTo>
                    <a:pt x="382" y="596"/>
                  </a:lnTo>
                  <a:lnTo>
                    <a:pt x="366" y="580"/>
                  </a:lnTo>
                  <a:lnTo>
                    <a:pt x="351" y="565"/>
                  </a:lnTo>
                  <a:lnTo>
                    <a:pt x="336" y="550"/>
                  </a:lnTo>
                  <a:lnTo>
                    <a:pt x="322" y="537"/>
                  </a:lnTo>
                  <a:lnTo>
                    <a:pt x="307" y="527"/>
                  </a:lnTo>
                  <a:lnTo>
                    <a:pt x="292" y="520"/>
                  </a:lnTo>
                  <a:lnTo>
                    <a:pt x="275" y="519"/>
                  </a:lnTo>
                  <a:lnTo>
                    <a:pt x="258" y="523"/>
                  </a:lnTo>
                  <a:lnTo>
                    <a:pt x="237" y="529"/>
                  </a:lnTo>
                  <a:lnTo>
                    <a:pt x="218" y="530"/>
                  </a:lnTo>
                  <a:lnTo>
                    <a:pt x="201" y="529"/>
                  </a:lnTo>
                  <a:lnTo>
                    <a:pt x="184" y="527"/>
                  </a:lnTo>
                  <a:lnTo>
                    <a:pt x="166" y="525"/>
                  </a:lnTo>
                  <a:lnTo>
                    <a:pt x="148" y="527"/>
                  </a:lnTo>
                  <a:lnTo>
                    <a:pt x="125" y="530"/>
                  </a:lnTo>
                  <a:lnTo>
                    <a:pt x="111" y="536"/>
                  </a:lnTo>
                  <a:lnTo>
                    <a:pt x="100" y="544"/>
                  </a:lnTo>
                  <a:lnTo>
                    <a:pt x="93" y="551"/>
                  </a:lnTo>
                  <a:lnTo>
                    <a:pt x="85" y="559"/>
                  </a:lnTo>
                  <a:lnTo>
                    <a:pt x="76" y="567"/>
                  </a:lnTo>
                  <a:lnTo>
                    <a:pt x="66" y="574"/>
                  </a:lnTo>
                  <a:lnTo>
                    <a:pt x="53" y="578"/>
                  </a:lnTo>
                  <a:lnTo>
                    <a:pt x="36" y="579"/>
                  </a:lnTo>
                  <a:lnTo>
                    <a:pt x="27" y="576"/>
                  </a:lnTo>
                  <a:lnTo>
                    <a:pt x="21" y="568"/>
                  </a:lnTo>
                  <a:lnTo>
                    <a:pt x="14" y="558"/>
                  </a:lnTo>
                  <a:lnTo>
                    <a:pt x="9" y="546"/>
                  </a:lnTo>
                  <a:lnTo>
                    <a:pt x="5" y="536"/>
                  </a:lnTo>
                  <a:lnTo>
                    <a:pt x="2" y="529"/>
                  </a:lnTo>
                  <a:lnTo>
                    <a:pt x="0" y="528"/>
                  </a:lnTo>
                  <a:lnTo>
                    <a:pt x="0" y="46"/>
                  </a:lnTo>
                  <a:lnTo>
                    <a:pt x="11" y="46"/>
                  </a:lnTo>
                  <a:lnTo>
                    <a:pt x="14" y="37"/>
                  </a:lnTo>
                  <a:lnTo>
                    <a:pt x="24" y="29"/>
                  </a:lnTo>
                  <a:lnTo>
                    <a:pt x="40" y="23"/>
                  </a:lnTo>
                  <a:lnTo>
                    <a:pt x="60" y="19"/>
                  </a:lnTo>
                  <a:lnTo>
                    <a:pt x="82" y="16"/>
                  </a:lnTo>
                  <a:lnTo>
                    <a:pt x="108" y="13"/>
                  </a:lnTo>
                  <a:lnTo>
                    <a:pt x="136" y="12"/>
                  </a:lnTo>
                  <a:lnTo>
                    <a:pt x="163" y="12"/>
                  </a:lnTo>
                  <a:lnTo>
                    <a:pt x="191" y="12"/>
                  </a:lnTo>
                  <a:lnTo>
                    <a:pt x="217" y="12"/>
                  </a:lnTo>
                  <a:lnTo>
                    <a:pt x="242" y="13"/>
                  </a:lnTo>
                  <a:lnTo>
                    <a:pt x="263" y="13"/>
                  </a:lnTo>
                  <a:lnTo>
                    <a:pt x="279" y="15"/>
                  </a:lnTo>
                  <a:lnTo>
                    <a:pt x="292" y="15"/>
                  </a:lnTo>
                  <a:lnTo>
                    <a:pt x="525" y="17"/>
                  </a:lnTo>
                  <a:lnTo>
                    <a:pt x="760" y="20"/>
                  </a:lnTo>
                  <a:lnTo>
                    <a:pt x="999" y="23"/>
                  </a:lnTo>
                  <a:lnTo>
                    <a:pt x="1024" y="21"/>
                  </a:lnTo>
                  <a:lnTo>
                    <a:pt x="1052" y="20"/>
                  </a:lnTo>
                  <a:lnTo>
                    <a:pt x="1084" y="16"/>
                  </a:lnTo>
                  <a:lnTo>
                    <a:pt x="1115" y="13"/>
                  </a:lnTo>
                  <a:lnTo>
                    <a:pt x="1147" y="11"/>
                  </a:lnTo>
                  <a:lnTo>
                    <a:pt x="1178" y="9"/>
                  </a:lnTo>
                  <a:lnTo>
                    <a:pt x="1207" y="9"/>
                  </a:lnTo>
                  <a:lnTo>
                    <a:pt x="1233" y="12"/>
                  </a:lnTo>
                  <a:lnTo>
                    <a:pt x="1255" y="17"/>
                  </a:lnTo>
                  <a:lnTo>
                    <a:pt x="1261" y="16"/>
                  </a:lnTo>
                  <a:lnTo>
                    <a:pt x="1268" y="17"/>
                  </a:lnTo>
                  <a:lnTo>
                    <a:pt x="1278" y="23"/>
                  </a:lnTo>
                  <a:lnTo>
                    <a:pt x="1288" y="28"/>
                  </a:lnTo>
                  <a:lnTo>
                    <a:pt x="1299" y="30"/>
                  </a:lnTo>
                  <a:lnTo>
                    <a:pt x="1309" y="30"/>
                  </a:lnTo>
                  <a:lnTo>
                    <a:pt x="1321" y="26"/>
                  </a:lnTo>
                  <a:lnTo>
                    <a:pt x="1334" y="21"/>
                  </a:lnTo>
                  <a:lnTo>
                    <a:pt x="1346" y="15"/>
                  </a:lnTo>
                  <a:lnTo>
                    <a:pt x="1359" y="8"/>
                  </a:lnTo>
                  <a:lnTo>
                    <a:pt x="1371" y="4"/>
                  </a:lnTo>
                  <a:lnTo>
                    <a:pt x="1382" y="0"/>
                  </a:lnTo>
                  <a:lnTo>
                    <a:pt x="1393" y="0"/>
                  </a:lnTo>
                  <a:close/>
                </a:path>
              </a:pathLst>
            </a:custGeom>
            <a:solidFill>
              <a:srgbClr val="EA7D22"/>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61" name="Rectangle 151">
              <a:extLst>
                <a:ext uri="{FF2B5EF4-FFF2-40B4-BE49-F238E27FC236}">
                  <a16:creationId xmlns:a16="http://schemas.microsoft.com/office/drawing/2014/main" id="{CEC4FBAD-E6C5-4A1D-A40F-B6C882A34B30}"/>
                </a:ext>
              </a:extLst>
            </p:cNvPr>
            <p:cNvSpPr>
              <a:spLocks noChangeArrowheads="1"/>
            </p:cNvSpPr>
            <p:nvPr/>
          </p:nvSpPr>
          <p:spPr bwMode="auto">
            <a:xfrm>
              <a:off x="8786262" y="4194693"/>
              <a:ext cx="739205" cy="265570"/>
            </a:xfrm>
            <a:prstGeom prst="rect">
              <a:avLst/>
            </a:prstGeom>
            <a:solidFill>
              <a:sysClr val="window" lastClr="FFFFFF">
                <a:lumMod val="7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62" name="Rectangle 152">
              <a:extLst>
                <a:ext uri="{FF2B5EF4-FFF2-40B4-BE49-F238E27FC236}">
                  <a16:creationId xmlns:a16="http://schemas.microsoft.com/office/drawing/2014/main" id="{2DAE060B-97E9-495C-BA90-A2293AE69C65}"/>
                </a:ext>
              </a:extLst>
            </p:cNvPr>
            <p:cNvSpPr>
              <a:spLocks noChangeArrowheads="1"/>
            </p:cNvSpPr>
            <p:nvPr/>
          </p:nvSpPr>
          <p:spPr bwMode="auto">
            <a:xfrm>
              <a:off x="8786261" y="4194693"/>
              <a:ext cx="373262" cy="265570"/>
            </a:xfrm>
            <a:prstGeom prst="rect">
              <a:avLst/>
            </a:prstGeom>
            <a:solidFill>
              <a:sysClr val="window" lastClr="FFFFFF">
                <a:lumMod val="50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63" name="Rectangle 153">
              <a:extLst>
                <a:ext uri="{FF2B5EF4-FFF2-40B4-BE49-F238E27FC236}">
                  <a16:creationId xmlns:a16="http://schemas.microsoft.com/office/drawing/2014/main" id="{1CFAD9B0-E665-4298-9F84-0ED548F5AEEE}"/>
                </a:ext>
              </a:extLst>
            </p:cNvPr>
            <p:cNvSpPr>
              <a:spLocks noChangeArrowheads="1"/>
            </p:cNvSpPr>
            <p:nvPr/>
          </p:nvSpPr>
          <p:spPr bwMode="auto">
            <a:xfrm>
              <a:off x="8785739" y="4334274"/>
              <a:ext cx="741818" cy="26662"/>
            </a:xfrm>
            <a:prstGeom prst="rect">
              <a:avLst/>
            </a:prstGeom>
            <a:solidFill>
              <a:sysClr val="window" lastClr="FFFFFF">
                <a:lumMod val="85000"/>
              </a:sysClr>
            </a:solidFill>
            <a:ln w="0">
              <a:noFill/>
              <a:prstDash val="solid"/>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64" name="Freeform 154">
              <a:extLst>
                <a:ext uri="{FF2B5EF4-FFF2-40B4-BE49-F238E27FC236}">
                  <a16:creationId xmlns:a16="http://schemas.microsoft.com/office/drawing/2014/main" id="{EA59FC66-C324-4232-A298-CDDC9EA4066E}"/>
                </a:ext>
              </a:extLst>
            </p:cNvPr>
            <p:cNvSpPr>
              <a:spLocks/>
            </p:cNvSpPr>
            <p:nvPr/>
          </p:nvSpPr>
          <p:spPr bwMode="auto">
            <a:xfrm>
              <a:off x="8781034" y="3539657"/>
              <a:ext cx="376398" cy="325689"/>
            </a:xfrm>
            <a:custGeom>
              <a:avLst/>
              <a:gdLst>
                <a:gd name="T0" fmla="*/ 191 w 720"/>
                <a:gd name="T1" fmla="*/ 0 h 623"/>
                <a:gd name="T2" fmla="*/ 242 w 720"/>
                <a:gd name="T3" fmla="*/ 1 h 623"/>
                <a:gd name="T4" fmla="*/ 279 w 720"/>
                <a:gd name="T5" fmla="*/ 3 h 623"/>
                <a:gd name="T6" fmla="*/ 466 w 720"/>
                <a:gd name="T7" fmla="*/ 4 h 623"/>
                <a:gd name="T8" fmla="*/ 720 w 720"/>
                <a:gd name="T9" fmla="*/ 8 h 623"/>
                <a:gd name="T10" fmla="*/ 718 w 720"/>
                <a:gd name="T11" fmla="*/ 449 h 623"/>
                <a:gd name="T12" fmla="*/ 690 w 720"/>
                <a:gd name="T13" fmla="*/ 443 h 623"/>
                <a:gd name="T14" fmla="*/ 657 w 720"/>
                <a:gd name="T15" fmla="*/ 466 h 623"/>
                <a:gd name="T16" fmla="*/ 615 w 720"/>
                <a:gd name="T17" fmla="*/ 513 h 623"/>
                <a:gd name="T18" fmla="*/ 572 w 720"/>
                <a:gd name="T19" fmla="*/ 563 h 623"/>
                <a:gd name="T20" fmla="*/ 527 w 720"/>
                <a:gd name="T21" fmla="*/ 604 h 623"/>
                <a:gd name="T22" fmla="*/ 479 w 720"/>
                <a:gd name="T23" fmla="*/ 623 h 623"/>
                <a:gd name="T24" fmla="*/ 434 w 720"/>
                <a:gd name="T25" fmla="*/ 619 h 623"/>
                <a:gd name="T26" fmla="*/ 398 w 720"/>
                <a:gd name="T27" fmla="*/ 598 h 623"/>
                <a:gd name="T28" fmla="*/ 366 w 720"/>
                <a:gd name="T29" fmla="*/ 568 h 623"/>
                <a:gd name="T30" fmla="*/ 336 w 720"/>
                <a:gd name="T31" fmla="*/ 538 h 623"/>
                <a:gd name="T32" fmla="*/ 307 w 720"/>
                <a:gd name="T33" fmla="*/ 515 h 623"/>
                <a:gd name="T34" fmla="*/ 275 w 720"/>
                <a:gd name="T35" fmla="*/ 507 h 623"/>
                <a:gd name="T36" fmla="*/ 237 w 720"/>
                <a:gd name="T37" fmla="*/ 517 h 623"/>
                <a:gd name="T38" fmla="*/ 201 w 720"/>
                <a:gd name="T39" fmla="*/ 517 h 623"/>
                <a:gd name="T40" fmla="*/ 166 w 720"/>
                <a:gd name="T41" fmla="*/ 513 h 623"/>
                <a:gd name="T42" fmla="*/ 125 w 720"/>
                <a:gd name="T43" fmla="*/ 518 h 623"/>
                <a:gd name="T44" fmla="*/ 100 w 720"/>
                <a:gd name="T45" fmla="*/ 532 h 623"/>
                <a:gd name="T46" fmla="*/ 85 w 720"/>
                <a:gd name="T47" fmla="*/ 547 h 623"/>
                <a:gd name="T48" fmla="*/ 66 w 720"/>
                <a:gd name="T49" fmla="*/ 562 h 623"/>
                <a:gd name="T50" fmla="*/ 36 w 720"/>
                <a:gd name="T51" fmla="*/ 567 h 623"/>
                <a:gd name="T52" fmla="*/ 21 w 720"/>
                <a:gd name="T53" fmla="*/ 556 h 623"/>
                <a:gd name="T54" fmla="*/ 9 w 720"/>
                <a:gd name="T55" fmla="*/ 534 h 623"/>
                <a:gd name="T56" fmla="*/ 2 w 720"/>
                <a:gd name="T57" fmla="*/ 517 h 623"/>
                <a:gd name="T58" fmla="*/ 0 w 720"/>
                <a:gd name="T59" fmla="*/ 34 h 623"/>
                <a:gd name="T60" fmla="*/ 14 w 720"/>
                <a:gd name="T61" fmla="*/ 25 h 623"/>
                <a:gd name="T62" fmla="*/ 40 w 720"/>
                <a:gd name="T63" fmla="*/ 11 h 623"/>
                <a:gd name="T64" fmla="*/ 82 w 720"/>
                <a:gd name="T65" fmla="*/ 4 h 623"/>
                <a:gd name="T66" fmla="*/ 136 w 720"/>
                <a:gd name="T67"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0" h="623">
                  <a:moveTo>
                    <a:pt x="163" y="0"/>
                  </a:moveTo>
                  <a:lnTo>
                    <a:pt x="191" y="0"/>
                  </a:lnTo>
                  <a:lnTo>
                    <a:pt x="217" y="0"/>
                  </a:lnTo>
                  <a:lnTo>
                    <a:pt x="242" y="1"/>
                  </a:lnTo>
                  <a:lnTo>
                    <a:pt x="263" y="1"/>
                  </a:lnTo>
                  <a:lnTo>
                    <a:pt x="279" y="3"/>
                  </a:lnTo>
                  <a:lnTo>
                    <a:pt x="292" y="3"/>
                  </a:lnTo>
                  <a:lnTo>
                    <a:pt x="466" y="4"/>
                  </a:lnTo>
                  <a:lnTo>
                    <a:pt x="643" y="7"/>
                  </a:lnTo>
                  <a:lnTo>
                    <a:pt x="720" y="8"/>
                  </a:lnTo>
                  <a:lnTo>
                    <a:pt x="720" y="450"/>
                  </a:lnTo>
                  <a:lnTo>
                    <a:pt x="718" y="449"/>
                  </a:lnTo>
                  <a:lnTo>
                    <a:pt x="704" y="443"/>
                  </a:lnTo>
                  <a:lnTo>
                    <a:pt x="690" y="443"/>
                  </a:lnTo>
                  <a:lnTo>
                    <a:pt x="678" y="448"/>
                  </a:lnTo>
                  <a:lnTo>
                    <a:pt x="657" y="466"/>
                  </a:lnTo>
                  <a:lnTo>
                    <a:pt x="636" y="488"/>
                  </a:lnTo>
                  <a:lnTo>
                    <a:pt x="615" y="513"/>
                  </a:lnTo>
                  <a:lnTo>
                    <a:pt x="594" y="538"/>
                  </a:lnTo>
                  <a:lnTo>
                    <a:pt x="572" y="563"/>
                  </a:lnTo>
                  <a:lnTo>
                    <a:pt x="550" y="585"/>
                  </a:lnTo>
                  <a:lnTo>
                    <a:pt x="527" y="604"/>
                  </a:lnTo>
                  <a:lnTo>
                    <a:pt x="504" y="617"/>
                  </a:lnTo>
                  <a:lnTo>
                    <a:pt x="479" y="623"/>
                  </a:lnTo>
                  <a:lnTo>
                    <a:pt x="455" y="623"/>
                  </a:lnTo>
                  <a:lnTo>
                    <a:pt x="434" y="619"/>
                  </a:lnTo>
                  <a:lnTo>
                    <a:pt x="416" y="610"/>
                  </a:lnTo>
                  <a:lnTo>
                    <a:pt x="398" y="598"/>
                  </a:lnTo>
                  <a:lnTo>
                    <a:pt x="382" y="584"/>
                  </a:lnTo>
                  <a:lnTo>
                    <a:pt x="366" y="568"/>
                  </a:lnTo>
                  <a:lnTo>
                    <a:pt x="351" y="553"/>
                  </a:lnTo>
                  <a:lnTo>
                    <a:pt x="336" y="538"/>
                  </a:lnTo>
                  <a:lnTo>
                    <a:pt x="322" y="525"/>
                  </a:lnTo>
                  <a:lnTo>
                    <a:pt x="307" y="515"/>
                  </a:lnTo>
                  <a:lnTo>
                    <a:pt x="292" y="508"/>
                  </a:lnTo>
                  <a:lnTo>
                    <a:pt x="275" y="507"/>
                  </a:lnTo>
                  <a:lnTo>
                    <a:pt x="258" y="511"/>
                  </a:lnTo>
                  <a:lnTo>
                    <a:pt x="237" y="517"/>
                  </a:lnTo>
                  <a:lnTo>
                    <a:pt x="218" y="518"/>
                  </a:lnTo>
                  <a:lnTo>
                    <a:pt x="201" y="517"/>
                  </a:lnTo>
                  <a:lnTo>
                    <a:pt x="184" y="515"/>
                  </a:lnTo>
                  <a:lnTo>
                    <a:pt x="166" y="513"/>
                  </a:lnTo>
                  <a:lnTo>
                    <a:pt x="148" y="515"/>
                  </a:lnTo>
                  <a:lnTo>
                    <a:pt x="125" y="518"/>
                  </a:lnTo>
                  <a:lnTo>
                    <a:pt x="111" y="524"/>
                  </a:lnTo>
                  <a:lnTo>
                    <a:pt x="100" y="532"/>
                  </a:lnTo>
                  <a:lnTo>
                    <a:pt x="93" y="539"/>
                  </a:lnTo>
                  <a:lnTo>
                    <a:pt x="85" y="547"/>
                  </a:lnTo>
                  <a:lnTo>
                    <a:pt x="76" y="555"/>
                  </a:lnTo>
                  <a:lnTo>
                    <a:pt x="66" y="562"/>
                  </a:lnTo>
                  <a:lnTo>
                    <a:pt x="53" y="566"/>
                  </a:lnTo>
                  <a:lnTo>
                    <a:pt x="36" y="567"/>
                  </a:lnTo>
                  <a:lnTo>
                    <a:pt x="27" y="564"/>
                  </a:lnTo>
                  <a:lnTo>
                    <a:pt x="21" y="556"/>
                  </a:lnTo>
                  <a:lnTo>
                    <a:pt x="14" y="546"/>
                  </a:lnTo>
                  <a:lnTo>
                    <a:pt x="9" y="534"/>
                  </a:lnTo>
                  <a:lnTo>
                    <a:pt x="5" y="524"/>
                  </a:lnTo>
                  <a:lnTo>
                    <a:pt x="2" y="517"/>
                  </a:lnTo>
                  <a:lnTo>
                    <a:pt x="0" y="516"/>
                  </a:lnTo>
                  <a:lnTo>
                    <a:pt x="0" y="34"/>
                  </a:lnTo>
                  <a:lnTo>
                    <a:pt x="11" y="34"/>
                  </a:lnTo>
                  <a:lnTo>
                    <a:pt x="14" y="25"/>
                  </a:lnTo>
                  <a:lnTo>
                    <a:pt x="24" y="17"/>
                  </a:lnTo>
                  <a:lnTo>
                    <a:pt x="40" y="11"/>
                  </a:lnTo>
                  <a:lnTo>
                    <a:pt x="60" y="7"/>
                  </a:lnTo>
                  <a:lnTo>
                    <a:pt x="82" y="4"/>
                  </a:lnTo>
                  <a:lnTo>
                    <a:pt x="108" y="1"/>
                  </a:lnTo>
                  <a:lnTo>
                    <a:pt x="136" y="0"/>
                  </a:lnTo>
                  <a:lnTo>
                    <a:pt x="163" y="0"/>
                  </a:lnTo>
                  <a:close/>
                </a:path>
              </a:pathLst>
            </a:custGeom>
            <a:solidFill>
              <a:srgbClr val="EA7D22">
                <a:lumMod val="75000"/>
                <a:alpha val="51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40">
                <a:defRPr/>
              </a:pPr>
              <a:endParaRPr lang="en-US" kern="0">
                <a:solidFill>
                  <a:srgbClr val="000000"/>
                </a:solidFill>
                <a:latin typeface="Arial" panose="020B0604020202020204" pitchFamily="34" charset="0"/>
                <a:cs typeface="Arial" panose="020B0604020202020204" pitchFamily="34" charset="0"/>
              </a:endParaRPr>
            </a:p>
          </p:txBody>
        </p:sp>
        <p:sp>
          <p:nvSpPr>
            <p:cNvPr id="365" name="Oval 364">
              <a:extLst>
                <a:ext uri="{FF2B5EF4-FFF2-40B4-BE49-F238E27FC236}">
                  <a16:creationId xmlns:a16="http://schemas.microsoft.com/office/drawing/2014/main" id="{823947A3-9BC0-4092-83A5-D3CF14D4BB2F}"/>
                </a:ext>
              </a:extLst>
            </p:cNvPr>
            <p:cNvSpPr/>
            <p:nvPr/>
          </p:nvSpPr>
          <p:spPr>
            <a:xfrm>
              <a:off x="9543268" y="4766088"/>
              <a:ext cx="139581" cy="139581"/>
            </a:xfrm>
            <a:prstGeom prst="ellipse">
              <a:avLst/>
            </a:prstGeom>
            <a:solidFill>
              <a:srgbClr val="EA7D22"/>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sp>
          <p:nvSpPr>
            <p:cNvPr id="366" name="Oval 365">
              <a:extLst>
                <a:ext uri="{FF2B5EF4-FFF2-40B4-BE49-F238E27FC236}">
                  <a16:creationId xmlns:a16="http://schemas.microsoft.com/office/drawing/2014/main" id="{EAC4461E-7DB6-4F35-95CA-E2540BE86BD0}"/>
                </a:ext>
              </a:extLst>
            </p:cNvPr>
            <p:cNvSpPr/>
            <p:nvPr/>
          </p:nvSpPr>
          <p:spPr>
            <a:xfrm>
              <a:off x="8565521" y="4630296"/>
              <a:ext cx="264262" cy="264262"/>
            </a:xfrm>
            <a:prstGeom prst="ellipse">
              <a:avLst/>
            </a:prstGeom>
            <a:solidFill>
              <a:srgbClr val="EA7D22"/>
            </a:solidFill>
            <a:ln w="25400" cap="flat" cmpd="sng" algn="ctr">
              <a:noFill/>
              <a:prstDash val="solid"/>
            </a:ln>
            <a:effectLst/>
          </p:spPr>
          <p:txBody>
            <a:bodyPr rtlCol="0" anchor="ctr"/>
            <a:lstStyle/>
            <a:p>
              <a:pPr algn="ctr" defTabSz="914240">
                <a:defRPr/>
              </a:pPr>
              <a:endParaRPr lang="en-US" kern="0">
                <a:solidFill>
                  <a:prstClr val="white"/>
                </a:solidFill>
                <a:latin typeface="Arial" panose="020B0604020202020204" pitchFamily="34" charset="0"/>
                <a:cs typeface="Arial" panose="020B0604020202020204" pitchFamily="34" charset="0"/>
              </a:endParaRPr>
            </a:p>
          </p:txBody>
        </p:sp>
        <p:grpSp>
          <p:nvGrpSpPr>
            <p:cNvPr id="367" name="Group 366">
              <a:extLst>
                <a:ext uri="{FF2B5EF4-FFF2-40B4-BE49-F238E27FC236}">
                  <a16:creationId xmlns:a16="http://schemas.microsoft.com/office/drawing/2014/main" id="{A77E2A69-2372-444C-A663-846CCA0E7066}"/>
                </a:ext>
              </a:extLst>
            </p:cNvPr>
            <p:cNvGrpSpPr/>
            <p:nvPr/>
          </p:nvGrpSpPr>
          <p:grpSpPr>
            <a:xfrm>
              <a:off x="4348984" y="2656294"/>
              <a:ext cx="1251017" cy="712265"/>
              <a:chOff x="2476939" y="2177990"/>
              <a:chExt cx="1668023" cy="949686"/>
            </a:xfrm>
          </p:grpSpPr>
          <p:sp>
            <p:nvSpPr>
              <p:cNvPr id="381" name="TextBox 380">
                <a:extLst>
                  <a:ext uri="{FF2B5EF4-FFF2-40B4-BE49-F238E27FC236}">
                    <a16:creationId xmlns:a16="http://schemas.microsoft.com/office/drawing/2014/main" id="{7117AC04-DAB7-49B8-810A-B32C9BFD8F55}"/>
                  </a:ext>
                </a:extLst>
              </p:cNvPr>
              <p:cNvSpPr txBox="1"/>
              <p:nvPr/>
            </p:nvSpPr>
            <p:spPr>
              <a:xfrm>
                <a:off x="2476939" y="2512123"/>
                <a:ext cx="1668023" cy="615553"/>
              </a:xfrm>
              <a:prstGeom prst="rect">
                <a:avLst/>
              </a:prstGeom>
              <a:noFill/>
            </p:spPr>
            <p:txBody>
              <a:bodyPr wrap="square" rtlCol="0">
                <a:spAutoFit/>
              </a:bodyPr>
              <a:lstStyle/>
              <a:p>
                <a:pPr algn="ctr" defTabSz="914240"/>
                <a:r>
                  <a:rPr lang="id-ID" sz="2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 16</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2" name="TextBox 381">
                <a:extLst>
                  <a:ext uri="{FF2B5EF4-FFF2-40B4-BE49-F238E27FC236}">
                    <a16:creationId xmlns:a16="http://schemas.microsoft.com/office/drawing/2014/main" id="{64D8225D-F7E8-42AD-BCBD-B7A20F313434}"/>
                  </a:ext>
                </a:extLst>
              </p:cNvPr>
              <p:cNvSpPr txBox="1"/>
              <p:nvPr/>
            </p:nvSpPr>
            <p:spPr>
              <a:xfrm>
                <a:off x="2538956" y="2177990"/>
                <a:ext cx="1543987" cy="369332"/>
              </a:xfrm>
              <a:prstGeom prst="rect">
                <a:avLst/>
              </a:prstGeom>
              <a:noFill/>
            </p:spPr>
            <p:txBody>
              <a:bodyPr wrap="square" rtlCol="0">
                <a:spAutoFit/>
              </a:bodyPr>
              <a:lstStyle/>
              <a:p>
                <a:pPr algn="ctr" defTabSz="914240"/>
                <a:r>
                  <a:rPr lang="id-ID" sz="1200" b="1" dirty="0">
                    <a:solidFill>
                      <a:prstClr val="white"/>
                    </a:solidFill>
                    <a:latin typeface="Arial" panose="020B0604020202020204" pitchFamily="34" charset="0"/>
                    <a:cs typeface="Arial" panose="020B0604020202020204" pitchFamily="34" charset="0"/>
                  </a:rPr>
                  <a:t>guru : siswa</a:t>
                </a:r>
                <a:endParaRPr lang="en-US" sz="1200" b="1" dirty="0">
                  <a:solidFill>
                    <a:prstClr val="white"/>
                  </a:solidFill>
                  <a:latin typeface="Arial" panose="020B0604020202020204" pitchFamily="34" charset="0"/>
                  <a:cs typeface="Arial" panose="020B0604020202020204" pitchFamily="34" charset="0"/>
                </a:endParaRPr>
              </a:p>
            </p:txBody>
          </p:sp>
        </p:grpSp>
        <p:grpSp>
          <p:nvGrpSpPr>
            <p:cNvPr id="368" name="Group 367">
              <a:extLst>
                <a:ext uri="{FF2B5EF4-FFF2-40B4-BE49-F238E27FC236}">
                  <a16:creationId xmlns:a16="http://schemas.microsoft.com/office/drawing/2014/main" id="{951FE301-001A-4CBA-8FDA-75C2141FF5F4}"/>
                </a:ext>
              </a:extLst>
            </p:cNvPr>
            <p:cNvGrpSpPr/>
            <p:nvPr/>
          </p:nvGrpSpPr>
          <p:grpSpPr>
            <a:xfrm>
              <a:off x="5743298" y="2656294"/>
              <a:ext cx="1251017" cy="712265"/>
              <a:chOff x="2476939" y="2177990"/>
              <a:chExt cx="1668023" cy="949686"/>
            </a:xfrm>
          </p:grpSpPr>
          <p:sp>
            <p:nvSpPr>
              <p:cNvPr id="379" name="TextBox 378">
                <a:extLst>
                  <a:ext uri="{FF2B5EF4-FFF2-40B4-BE49-F238E27FC236}">
                    <a16:creationId xmlns:a16="http://schemas.microsoft.com/office/drawing/2014/main" id="{68A39F03-B0A6-4E64-A4F8-EAA4AECEEE23}"/>
                  </a:ext>
                </a:extLst>
              </p:cNvPr>
              <p:cNvSpPr txBox="1"/>
              <p:nvPr/>
            </p:nvSpPr>
            <p:spPr>
              <a:xfrm>
                <a:off x="2476939" y="2512123"/>
                <a:ext cx="1668023" cy="615553"/>
              </a:xfrm>
              <a:prstGeom prst="rect">
                <a:avLst/>
              </a:prstGeom>
              <a:noFill/>
            </p:spPr>
            <p:txBody>
              <a:bodyPr wrap="square" rtlCol="0">
                <a:spAutoFit/>
              </a:bodyPr>
              <a:lstStyle/>
              <a:p>
                <a:pPr algn="ctr" defTabSz="914240"/>
                <a:r>
                  <a:rPr lang="id-ID" sz="2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 31</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0" name="TextBox 379">
                <a:extLst>
                  <a:ext uri="{FF2B5EF4-FFF2-40B4-BE49-F238E27FC236}">
                    <a16:creationId xmlns:a16="http://schemas.microsoft.com/office/drawing/2014/main" id="{73D6CA27-19B2-4267-8BB0-DB435F170AB5}"/>
                  </a:ext>
                </a:extLst>
              </p:cNvPr>
              <p:cNvSpPr txBox="1"/>
              <p:nvPr/>
            </p:nvSpPr>
            <p:spPr>
              <a:xfrm>
                <a:off x="2538956" y="2177990"/>
                <a:ext cx="1543987" cy="338554"/>
              </a:xfrm>
              <a:prstGeom prst="rect">
                <a:avLst/>
              </a:prstGeom>
              <a:noFill/>
            </p:spPr>
            <p:txBody>
              <a:bodyPr wrap="square" rtlCol="0">
                <a:spAutoFit/>
              </a:bodyPr>
              <a:lstStyle/>
              <a:p>
                <a:pPr algn="ctr" defTabSz="914240"/>
                <a:r>
                  <a:rPr lang="id-ID" sz="1050" b="1" dirty="0">
                    <a:solidFill>
                      <a:prstClr val="white"/>
                    </a:solidFill>
                    <a:latin typeface="Arial" panose="020B0604020202020204" pitchFamily="34" charset="0"/>
                    <a:cs typeface="Arial" panose="020B0604020202020204" pitchFamily="34" charset="0"/>
                  </a:rPr>
                  <a:t>rombel : siswa</a:t>
                </a:r>
                <a:endParaRPr lang="en-US" sz="1050" b="1" dirty="0">
                  <a:solidFill>
                    <a:prstClr val="white"/>
                  </a:solidFill>
                  <a:latin typeface="Arial" panose="020B0604020202020204" pitchFamily="34" charset="0"/>
                  <a:cs typeface="Arial" panose="020B0604020202020204" pitchFamily="34" charset="0"/>
                </a:endParaRPr>
              </a:p>
            </p:txBody>
          </p:sp>
        </p:grpSp>
        <p:grpSp>
          <p:nvGrpSpPr>
            <p:cNvPr id="369" name="Group 368">
              <a:extLst>
                <a:ext uri="{FF2B5EF4-FFF2-40B4-BE49-F238E27FC236}">
                  <a16:creationId xmlns:a16="http://schemas.microsoft.com/office/drawing/2014/main" id="{F69CAB48-9973-4507-A8A2-2543506CEA7C}"/>
                </a:ext>
              </a:extLst>
            </p:cNvPr>
            <p:cNvGrpSpPr/>
            <p:nvPr/>
          </p:nvGrpSpPr>
          <p:grpSpPr>
            <a:xfrm>
              <a:off x="7127218" y="2656294"/>
              <a:ext cx="1310690" cy="712265"/>
              <a:chOff x="2463084" y="2177990"/>
              <a:chExt cx="1747586" cy="949686"/>
            </a:xfrm>
          </p:grpSpPr>
          <p:sp>
            <p:nvSpPr>
              <p:cNvPr id="377" name="TextBox 376">
                <a:extLst>
                  <a:ext uri="{FF2B5EF4-FFF2-40B4-BE49-F238E27FC236}">
                    <a16:creationId xmlns:a16="http://schemas.microsoft.com/office/drawing/2014/main" id="{49CC4BB6-DDC8-46ED-8C1C-A76B3DE1683B}"/>
                  </a:ext>
                </a:extLst>
              </p:cNvPr>
              <p:cNvSpPr txBox="1"/>
              <p:nvPr/>
            </p:nvSpPr>
            <p:spPr>
              <a:xfrm>
                <a:off x="2476939" y="2512123"/>
                <a:ext cx="1668023" cy="615553"/>
              </a:xfrm>
              <a:prstGeom prst="rect">
                <a:avLst/>
              </a:prstGeom>
              <a:noFill/>
            </p:spPr>
            <p:txBody>
              <a:bodyPr wrap="square" rtlCol="0">
                <a:spAutoFit/>
              </a:bodyPr>
              <a:lstStyle/>
              <a:p>
                <a:pPr algn="ctr" defTabSz="914240"/>
                <a:r>
                  <a:rPr lang="id-ID" sz="2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 30</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8" name="TextBox 377">
                <a:extLst>
                  <a:ext uri="{FF2B5EF4-FFF2-40B4-BE49-F238E27FC236}">
                    <a16:creationId xmlns:a16="http://schemas.microsoft.com/office/drawing/2014/main" id="{B2CD6861-F2E2-41C1-9079-9E92C92AEB53}"/>
                  </a:ext>
                </a:extLst>
              </p:cNvPr>
              <p:cNvSpPr txBox="1"/>
              <p:nvPr/>
            </p:nvSpPr>
            <p:spPr>
              <a:xfrm>
                <a:off x="2463084" y="2177990"/>
                <a:ext cx="1747586" cy="369332"/>
              </a:xfrm>
              <a:prstGeom prst="rect">
                <a:avLst/>
              </a:prstGeom>
              <a:noFill/>
            </p:spPr>
            <p:txBody>
              <a:bodyPr wrap="square" rtlCol="0">
                <a:spAutoFit/>
              </a:bodyPr>
              <a:lstStyle/>
              <a:p>
                <a:pPr algn="ctr" defTabSz="914240"/>
                <a:r>
                  <a:rPr lang="id-ID" sz="1200" b="1" dirty="0">
                    <a:solidFill>
                      <a:prstClr val="white"/>
                    </a:solidFill>
                    <a:latin typeface="Arial" panose="020B0604020202020204" pitchFamily="34" charset="0"/>
                    <a:cs typeface="Arial" panose="020B0604020202020204" pitchFamily="34" charset="0"/>
                  </a:rPr>
                  <a:t>r. kelas : siswa</a:t>
                </a:r>
                <a:endParaRPr lang="en-US" sz="1200" b="1" dirty="0">
                  <a:solidFill>
                    <a:prstClr val="white"/>
                  </a:solidFill>
                  <a:latin typeface="Arial" panose="020B0604020202020204" pitchFamily="34" charset="0"/>
                  <a:cs typeface="Arial" panose="020B0604020202020204" pitchFamily="34" charset="0"/>
                </a:endParaRPr>
              </a:p>
            </p:txBody>
          </p:sp>
        </p:grpSp>
        <p:grpSp>
          <p:nvGrpSpPr>
            <p:cNvPr id="370" name="Group 369">
              <a:extLst>
                <a:ext uri="{FF2B5EF4-FFF2-40B4-BE49-F238E27FC236}">
                  <a16:creationId xmlns:a16="http://schemas.microsoft.com/office/drawing/2014/main" id="{2335C7F9-63E1-48E4-92FE-07C7678578D4}"/>
                </a:ext>
              </a:extLst>
            </p:cNvPr>
            <p:cNvGrpSpPr/>
            <p:nvPr/>
          </p:nvGrpSpPr>
          <p:grpSpPr>
            <a:xfrm>
              <a:off x="8521531" y="2656294"/>
              <a:ext cx="1310690" cy="712265"/>
              <a:chOff x="2463084" y="2177990"/>
              <a:chExt cx="1747586" cy="949686"/>
            </a:xfrm>
          </p:grpSpPr>
          <p:sp>
            <p:nvSpPr>
              <p:cNvPr id="375" name="TextBox 374">
                <a:extLst>
                  <a:ext uri="{FF2B5EF4-FFF2-40B4-BE49-F238E27FC236}">
                    <a16:creationId xmlns:a16="http://schemas.microsoft.com/office/drawing/2014/main" id="{2761413E-0E59-496D-8617-3FFD51AFBB4F}"/>
                  </a:ext>
                </a:extLst>
              </p:cNvPr>
              <p:cNvSpPr txBox="1"/>
              <p:nvPr/>
            </p:nvSpPr>
            <p:spPr>
              <a:xfrm>
                <a:off x="2476939" y="2512123"/>
                <a:ext cx="1668023" cy="615553"/>
              </a:xfrm>
              <a:prstGeom prst="rect">
                <a:avLst/>
              </a:prstGeom>
              <a:noFill/>
            </p:spPr>
            <p:txBody>
              <a:bodyPr wrap="square" rtlCol="0">
                <a:spAutoFit/>
              </a:bodyPr>
              <a:lstStyle/>
              <a:p>
                <a:pPr algn="ctr" defTabSz="914240"/>
                <a:r>
                  <a:rPr lang="id-ID" sz="2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 350</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6" name="TextBox 375">
                <a:extLst>
                  <a:ext uri="{FF2B5EF4-FFF2-40B4-BE49-F238E27FC236}">
                    <a16:creationId xmlns:a16="http://schemas.microsoft.com/office/drawing/2014/main" id="{2AE79729-7593-4910-B413-8170E5070979}"/>
                  </a:ext>
                </a:extLst>
              </p:cNvPr>
              <p:cNvSpPr txBox="1"/>
              <p:nvPr/>
            </p:nvSpPr>
            <p:spPr>
              <a:xfrm>
                <a:off x="2463084" y="2177990"/>
                <a:ext cx="1747586" cy="369332"/>
              </a:xfrm>
              <a:prstGeom prst="rect">
                <a:avLst/>
              </a:prstGeom>
              <a:noFill/>
            </p:spPr>
            <p:txBody>
              <a:bodyPr wrap="square" rtlCol="0">
                <a:spAutoFit/>
              </a:bodyPr>
              <a:lstStyle/>
              <a:p>
                <a:pPr algn="ctr" defTabSz="914240"/>
                <a:r>
                  <a:rPr lang="id-ID" sz="1200" b="1" dirty="0">
                    <a:solidFill>
                      <a:prstClr val="white"/>
                    </a:solidFill>
                    <a:latin typeface="Arial" panose="020B0604020202020204" pitchFamily="34" charset="0"/>
                    <a:cs typeface="Arial" panose="020B0604020202020204" pitchFamily="34" charset="0"/>
                  </a:rPr>
                  <a:t>sekolah : siswa</a:t>
                </a:r>
                <a:endParaRPr lang="en-US" sz="1200" b="1" dirty="0">
                  <a:solidFill>
                    <a:prstClr val="white"/>
                  </a:solidFill>
                  <a:latin typeface="Arial" panose="020B0604020202020204" pitchFamily="34" charset="0"/>
                  <a:cs typeface="Arial" panose="020B0604020202020204" pitchFamily="34" charset="0"/>
                </a:endParaRPr>
              </a:p>
            </p:txBody>
          </p:sp>
        </p:grpSp>
        <p:pic>
          <p:nvPicPr>
            <p:cNvPr id="371" name="Picture 2" descr="Hasil gambar untuk white school icon">
              <a:extLst>
                <a:ext uri="{FF2B5EF4-FFF2-40B4-BE49-F238E27FC236}">
                  <a16:creationId xmlns:a16="http://schemas.microsoft.com/office/drawing/2014/main" id="{971AEDBF-7ED2-4857-8ED6-D668BD0015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383" y="1738338"/>
              <a:ext cx="877500" cy="877500"/>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4" descr="Hasil gambar untuk white school icon">
              <a:extLst>
                <a:ext uri="{FF2B5EF4-FFF2-40B4-BE49-F238E27FC236}">
                  <a16:creationId xmlns:a16="http://schemas.microsoft.com/office/drawing/2014/main" id="{5F408EC5-EDBE-43A4-A7E2-83FB19BAF7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4895" y="1734935"/>
              <a:ext cx="877500" cy="877500"/>
            </a:xfrm>
            <a:prstGeom prst="rect">
              <a:avLst/>
            </a:prstGeom>
            <a:noFill/>
            <a:extLst>
              <a:ext uri="{909E8E84-426E-40DD-AFC4-6F175D3DCCD1}">
                <a14:hiddenFill xmlns:a14="http://schemas.microsoft.com/office/drawing/2010/main">
                  <a:solidFill>
                    <a:srgbClr val="FFFFFF"/>
                  </a:solidFill>
                </a14:hiddenFill>
              </a:ext>
            </a:extLst>
          </p:spPr>
        </p:pic>
        <p:pic>
          <p:nvPicPr>
            <p:cNvPr id="373" name="Picture 6" descr="Gambar terkait">
              <a:extLst>
                <a:ext uri="{FF2B5EF4-FFF2-40B4-BE49-F238E27FC236}">
                  <a16:creationId xmlns:a16="http://schemas.microsoft.com/office/drawing/2014/main" id="{B52CA86A-9D06-4E3E-B68D-B289D358BA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1375" y="1738338"/>
              <a:ext cx="877500" cy="877500"/>
            </a:xfrm>
            <a:prstGeom prst="rect">
              <a:avLst/>
            </a:prstGeom>
            <a:noFill/>
            <a:extLst>
              <a:ext uri="{909E8E84-426E-40DD-AFC4-6F175D3DCCD1}">
                <a14:hiddenFill xmlns:a14="http://schemas.microsoft.com/office/drawing/2010/main">
                  <a:solidFill>
                    <a:srgbClr val="FFFFFF"/>
                  </a:solidFill>
                </a14:hiddenFill>
              </a:ext>
            </a:extLst>
          </p:spPr>
        </p:pic>
        <p:pic>
          <p:nvPicPr>
            <p:cNvPr id="374" name="Picture 8" descr="Gambar terkait">
              <a:extLst>
                <a:ext uri="{FF2B5EF4-FFF2-40B4-BE49-F238E27FC236}">
                  <a16:creationId xmlns:a16="http://schemas.microsoft.com/office/drawing/2014/main" id="{17D07205-B169-4BC1-8428-0E398B1713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8532" y="1739238"/>
              <a:ext cx="901541" cy="877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4736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47251" y="71"/>
            <a:ext cx="8909856" cy="519035"/>
          </a:xfrm>
        </p:spPr>
        <p:txBody>
          <a:bodyPr>
            <a:normAutofit/>
          </a:bodyPr>
          <a:lstStyle/>
          <a:p>
            <a:r>
              <a:rPr lang="en-US" sz="2400" b="1" dirty="0" err="1" smtClean="0">
                <a:solidFill>
                  <a:srgbClr val="FFFF00"/>
                </a:solidFill>
              </a:rPr>
              <a:t>Pemanfaatan</a:t>
            </a:r>
            <a:r>
              <a:rPr lang="en-US" sz="2400" b="1" dirty="0" smtClean="0">
                <a:solidFill>
                  <a:srgbClr val="FFFF00"/>
                </a:solidFill>
              </a:rPr>
              <a:t> </a:t>
            </a:r>
            <a:r>
              <a:rPr lang="en-US" sz="2400" b="1" dirty="0" err="1" smtClean="0">
                <a:solidFill>
                  <a:schemeClr val="bg1"/>
                </a:solidFill>
              </a:rPr>
              <a:t>Dapodik</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23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696036" y="755365"/>
            <a:ext cx="10960625" cy="5562530"/>
            <a:chOff x="1542457" y="755365"/>
            <a:chExt cx="9157851" cy="5562530"/>
          </a:xfrm>
        </p:grpSpPr>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16335"/>
            <a:stretch/>
          </p:blipFill>
          <p:spPr>
            <a:xfrm>
              <a:off x="1542457" y="1105605"/>
              <a:ext cx="9157851" cy="4987733"/>
            </a:xfrm>
            <a:prstGeom prst="rect">
              <a:avLst/>
            </a:prstGeom>
          </p:spPr>
        </p:pic>
        <p:grpSp>
          <p:nvGrpSpPr>
            <p:cNvPr id="7" name="Group 6"/>
            <p:cNvGrpSpPr/>
            <p:nvPr>
              <p:custDataLst>
                <p:custData r:id="rId1"/>
              </p:custDataLst>
            </p:nvPr>
          </p:nvGrpSpPr>
          <p:grpSpPr>
            <a:xfrm>
              <a:off x="3925268" y="1469423"/>
              <a:ext cx="4341464" cy="4341464"/>
              <a:chOff x="3611563" y="944563"/>
              <a:chExt cx="4967288" cy="4967288"/>
            </a:xfrm>
          </p:grpSpPr>
          <p:sp>
            <p:nvSpPr>
              <p:cNvPr id="29" name="Freeform 8904"/>
              <p:cNvSpPr>
                <a:spLocks/>
              </p:cNvSpPr>
              <p:nvPr/>
            </p:nvSpPr>
            <p:spPr bwMode="auto">
              <a:xfrm>
                <a:off x="3611563" y="2649538"/>
                <a:ext cx="2116138" cy="3189288"/>
              </a:xfrm>
              <a:custGeom>
                <a:avLst/>
                <a:gdLst>
                  <a:gd name="T0" fmla="*/ 807 w 1087"/>
                  <a:gd name="T1" fmla="*/ 1276 h 1639"/>
                  <a:gd name="T2" fmla="*/ 1087 w 1087"/>
                  <a:gd name="T3" fmla="*/ 838 h 1639"/>
                  <a:gd name="T4" fmla="*/ 841 w 1087"/>
                  <a:gd name="T5" fmla="*/ 596 h 1639"/>
                  <a:gd name="T6" fmla="*/ 799 w 1087"/>
                  <a:gd name="T7" fmla="*/ 400 h 1639"/>
                  <a:gd name="T8" fmla="*/ 799 w 1087"/>
                  <a:gd name="T9" fmla="*/ 400 h 1639"/>
                  <a:gd name="T10" fmla="*/ 400 w 1087"/>
                  <a:gd name="T11" fmla="*/ 0 h 1639"/>
                  <a:gd name="T12" fmla="*/ 0 w 1087"/>
                  <a:gd name="T13" fmla="*/ 400 h 1639"/>
                  <a:gd name="T14" fmla="*/ 0 w 1087"/>
                  <a:gd name="T15" fmla="*/ 400 h 1639"/>
                  <a:gd name="T16" fmla="*/ 42 w 1087"/>
                  <a:gd name="T17" fmla="*/ 724 h 1639"/>
                  <a:gd name="T18" fmla="*/ 671 w 1087"/>
                  <a:gd name="T19" fmla="*/ 1524 h 1639"/>
                  <a:gd name="T20" fmla="*/ 971 w 1087"/>
                  <a:gd name="T21" fmla="*/ 1639 h 1639"/>
                  <a:gd name="T22" fmla="*/ 807 w 1087"/>
                  <a:gd name="T23" fmla="*/ 1276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1639">
                    <a:moveTo>
                      <a:pt x="807" y="1276"/>
                    </a:moveTo>
                    <a:cubicBezTo>
                      <a:pt x="807" y="1082"/>
                      <a:pt x="922" y="915"/>
                      <a:pt x="1087" y="838"/>
                    </a:cubicBezTo>
                    <a:cubicBezTo>
                      <a:pt x="978" y="791"/>
                      <a:pt x="890" y="704"/>
                      <a:pt x="841" y="596"/>
                    </a:cubicBezTo>
                    <a:cubicBezTo>
                      <a:pt x="814" y="536"/>
                      <a:pt x="799" y="470"/>
                      <a:pt x="799" y="400"/>
                    </a:cubicBezTo>
                    <a:cubicBezTo>
                      <a:pt x="799" y="400"/>
                      <a:pt x="799" y="400"/>
                      <a:pt x="799" y="400"/>
                    </a:cubicBezTo>
                    <a:cubicBezTo>
                      <a:pt x="799" y="179"/>
                      <a:pt x="620" y="0"/>
                      <a:pt x="400" y="0"/>
                    </a:cubicBezTo>
                    <a:cubicBezTo>
                      <a:pt x="179" y="0"/>
                      <a:pt x="0" y="179"/>
                      <a:pt x="0" y="400"/>
                    </a:cubicBezTo>
                    <a:cubicBezTo>
                      <a:pt x="0" y="400"/>
                      <a:pt x="0" y="400"/>
                      <a:pt x="0" y="400"/>
                    </a:cubicBezTo>
                    <a:cubicBezTo>
                      <a:pt x="0" y="512"/>
                      <a:pt x="15" y="620"/>
                      <a:pt x="42" y="724"/>
                    </a:cubicBezTo>
                    <a:cubicBezTo>
                      <a:pt x="132" y="1070"/>
                      <a:pt x="364" y="1358"/>
                      <a:pt x="671" y="1524"/>
                    </a:cubicBezTo>
                    <a:cubicBezTo>
                      <a:pt x="765" y="1575"/>
                      <a:pt x="866" y="1613"/>
                      <a:pt x="971" y="1639"/>
                    </a:cubicBezTo>
                    <a:cubicBezTo>
                      <a:pt x="871" y="1551"/>
                      <a:pt x="807" y="1421"/>
                      <a:pt x="807" y="1276"/>
                    </a:cubicBezTo>
                    <a:close/>
                  </a:path>
                </a:pathLst>
              </a:custGeom>
              <a:solidFill>
                <a:srgbClr val="2680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0" name="Freeform 8905"/>
              <p:cNvSpPr>
                <a:spLocks/>
              </p:cNvSpPr>
              <p:nvPr/>
            </p:nvSpPr>
            <p:spPr bwMode="auto">
              <a:xfrm>
                <a:off x="6480176" y="1030288"/>
                <a:ext cx="2098675" cy="3136900"/>
              </a:xfrm>
              <a:custGeom>
                <a:avLst/>
                <a:gdLst>
                  <a:gd name="T0" fmla="*/ 1077 w 1078"/>
                  <a:gd name="T1" fmla="*/ 1189 h 1612"/>
                  <a:gd name="T2" fmla="*/ 1029 w 1078"/>
                  <a:gd name="T3" fmla="*/ 881 h 1612"/>
                  <a:gd name="T4" fmla="*/ 451 w 1078"/>
                  <a:gd name="T5" fmla="*/ 133 h 1612"/>
                  <a:gd name="T6" fmla="*/ 133 w 1078"/>
                  <a:gd name="T7" fmla="*/ 0 h 1612"/>
                  <a:gd name="T8" fmla="*/ 290 w 1078"/>
                  <a:gd name="T9" fmla="*/ 356 h 1612"/>
                  <a:gd name="T10" fmla="*/ 0 w 1078"/>
                  <a:gd name="T11" fmla="*/ 798 h 1612"/>
                  <a:gd name="T12" fmla="*/ 23 w 1078"/>
                  <a:gd name="T13" fmla="*/ 809 h 1612"/>
                  <a:gd name="T14" fmla="*/ 233 w 1078"/>
                  <a:gd name="T15" fmla="*/ 1027 h 1612"/>
                  <a:gd name="T16" fmla="*/ 278 w 1078"/>
                  <a:gd name="T17" fmla="*/ 1213 h 1612"/>
                  <a:gd name="T18" fmla="*/ 279 w 1078"/>
                  <a:gd name="T19" fmla="*/ 1213 h 1612"/>
                  <a:gd name="T20" fmla="*/ 678 w 1078"/>
                  <a:gd name="T21" fmla="*/ 1612 h 1612"/>
                  <a:gd name="T22" fmla="*/ 1078 w 1078"/>
                  <a:gd name="T23" fmla="*/ 1221 h 1612"/>
                  <a:gd name="T24" fmla="*/ 1078 w 1078"/>
                  <a:gd name="T25" fmla="*/ 1213 h 1612"/>
                  <a:gd name="T26" fmla="*/ 1077 w 1078"/>
                  <a:gd name="T27" fmla="*/ 1189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8" h="1612">
                    <a:moveTo>
                      <a:pt x="1077" y="1189"/>
                    </a:moveTo>
                    <a:cubicBezTo>
                      <a:pt x="1074" y="1083"/>
                      <a:pt x="1057" y="980"/>
                      <a:pt x="1029" y="881"/>
                    </a:cubicBezTo>
                    <a:cubicBezTo>
                      <a:pt x="939" y="564"/>
                      <a:pt x="729" y="297"/>
                      <a:pt x="451" y="133"/>
                    </a:cubicBezTo>
                    <a:cubicBezTo>
                      <a:pt x="353" y="75"/>
                      <a:pt x="246" y="30"/>
                      <a:pt x="133" y="0"/>
                    </a:cubicBezTo>
                    <a:cubicBezTo>
                      <a:pt x="230" y="88"/>
                      <a:pt x="290" y="215"/>
                      <a:pt x="290" y="356"/>
                    </a:cubicBezTo>
                    <a:cubicBezTo>
                      <a:pt x="290" y="553"/>
                      <a:pt x="171" y="724"/>
                      <a:pt x="0" y="798"/>
                    </a:cubicBezTo>
                    <a:cubicBezTo>
                      <a:pt x="8" y="802"/>
                      <a:pt x="15" y="805"/>
                      <a:pt x="23" y="809"/>
                    </a:cubicBezTo>
                    <a:cubicBezTo>
                      <a:pt x="114" y="857"/>
                      <a:pt x="188" y="934"/>
                      <a:pt x="233" y="1027"/>
                    </a:cubicBezTo>
                    <a:cubicBezTo>
                      <a:pt x="260" y="1084"/>
                      <a:pt x="276" y="1146"/>
                      <a:pt x="278" y="1213"/>
                    </a:cubicBezTo>
                    <a:cubicBezTo>
                      <a:pt x="279" y="1213"/>
                      <a:pt x="279" y="1213"/>
                      <a:pt x="279" y="1213"/>
                    </a:cubicBezTo>
                    <a:cubicBezTo>
                      <a:pt x="279" y="1434"/>
                      <a:pt x="458" y="1612"/>
                      <a:pt x="678" y="1612"/>
                    </a:cubicBezTo>
                    <a:cubicBezTo>
                      <a:pt x="896" y="1612"/>
                      <a:pt x="1074" y="1438"/>
                      <a:pt x="1078" y="1221"/>
                    </a:cubicBezTo>
                    <a:cubicBezTo>
                      <a:pt x="1078" y="1218"/>
                      <a:pt x="1078" y="1215"/>
                      <a:pt x="1078" y="1213"/>
                    </a:cubicBezTo>
                    <a:cubicBezTo>
                      <a:pt x="1078" y="1205"/>
                      <a:pt x="1078" y="1197"/>
                      <a:pt x="1077" y="1189"/>
                    </a:cubicBezTo>
                    <a:close/>
                  </a:path>
                </a:pathLst>
              </a:custGeom>
              <a:solidFill>
                <a:srgbClr val="FCC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1" name="Freeform 8906"/>
              <p:cNvSpPr>
                <a:spLocks/>
              </p:cNvSpPr>
              <p:nvPr/>
            </p:nvSpPr>
            <p:spPr bwMode="auto">
              <a:xfrm>
                <a:off x="3692526" y="944563"/>
                <a:ext cx="3190875" cy="2101850"/>
              </a:xfrm>
              <a:custGeom>
                <a:avLst/>
                <a:gdLst>
                  <a:gd name="T0" fmla="*/ 1250 w 1639"/>
                  <a:gd name="T1" fmla="*/ 0 h 1080"/>
                  <a:gd name="T2" fmla="*/ 1248 w 1639"/>
                  <a:gd name="T3" fmla="*/ 0 h 1080"/>
                  <a:gd name="T4" fmla="*/ 1239 w 1639"/>
                  <a:gd name="T5" fmla="*/ 0 h 1080"/>
                  <a:gd name="T6" fmla="*/ 1237 w 1639"/>
                  <a:gd name="T7" fmla="*/ 0 h 1080"/>
                  <a:gd name="T8" fmla="*/ 1234 w 1639"/>
                  <a:gd name="T9" fmla="*/ 0 h 1080"/>
                  <a:gd name="T10" fmla="*/ 918 w 1639"/>
                  <a:gd name="T11" fmla="*/ 40 h 1080"/>
                  <a:gd name="T12" fmla="*/ 68 w 1639"/>
                  <a:gd name="T13" fmla="*/ 756 h 1080"/>
                  <a:gd name="T14" fmla="*/ 0 w 1639"/>
                  <a:gd name="T15" fmla="*/ 952 h 1080"/>
                  <a:gd name="T16" fmla="*/ 358 w 1639"/>
                  <a:gd name="T17" fmla="*/ 793 h 1080"/>
                  <a:gd name="T18" fmla="*/ 799 w 1639"/>
                  <a:gd name="T19" fmla="*/ 1080 h 1080"/>
                  <a:gd name="T20" fmla="*/ 1041 w 1639"/>
                  <a:gd name="T21" fmla="*/ 840 h 1080"/>
                  <a:gd name="T22" fmla="*/ 1234 w 1639"/>
                  <a:gd name="T23" fmla="*/ 799 h 1080"/>
                  <a:gd name="T24" fmla="*/ 1248 w 1639"/>
                  <a:gd name="T25" fmla="*/ 800 h 1080"/>
                  <a:gd name="T26" fmla="*/ 1248 w 1639"/>
                  <a:gd name="T27" fmla="*/ 799 h 1080"/>
                  <a:gd name="T28" fmla="*/ 1639 w 1639"/>
                  <a:gd name="T29" fmla="*/ 400 h 1080"/>
                  <a:gd name="T30" fmla="*/ 1250 w 1639"/>
                  <a:gd name="T31"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9" h="1080">
                    <a:moveTo>
                      <a:pt x="1250" y="0"/>
                    </a:moveTo>
                    <a:cubicBezTo>
                      <a:pt x="1249" y="0"/>
                      <a:pt x="1248" y="0"/>
                      <a:pt x="1248" y="0"/>
                    </a:cubicBezTo>
                    <a:cubicBezTo>
                      <a:pt x="1245" y="0"/>
                      <a:pt x="1242" y="0"/>
                      <a:pt x="1239" y="0"/>
                    </a:cubicBezTo>
                    <a:cubicBezTo>
                      <a:pt x="1239" y="0"/>
                      <a:pt x="1238" y="0"/>
                      <a:pt x="1237" y="0"/>
                    </a:cubicBezTo>
                    <a:cubicBezTo>
                      <a:pt x="1236" y="0"/>
                      <a:pt x="1235" y="0"/>
                      <a:pt x="1234" y="0"/>
                    </a:cubicBezTo>
                    <a:cubicBezTo>
                      <a:pt x="1125" y="0"/>
                      <a:pt x="1019" y="14"/>
                      <a:pt x="918" y="40"/>
                    </a:cubicBezTo>
                    <a:cubicBezTo>
                      <a:pt x="537" y="136"/>
                      <a:pt x="226" y="404"/>
                      <a:pt x="68" y="756"/>
                    </a:cubicBezTo>
                    <a:cubicBezTo>
                      <a:pt x="40" y="819"/>
                      <a:pt x="17" y="884"/>
                      <a:pt x="0" y="952"/>
                    </a:cubicBezTo>
                    <a:cubicBezTo>
                      <a:pt x="88" y="854"/>
                      <a:pt x="216" y="793"/>
                      <a:pt x="358" y="793"/>
                    </a:cubicBezTo>
                    <a:cubicBezTo>
                      <a:pt x="554" y="793"/>
                      <a:pt x="724" y="911"/>
                      <a:pt x="799" y="1080"/>
                    </a:cubicBezTo>
                    <a:cubicBezTo>
                      <a:pt x="847" y="973"/>
                      <a:pt x="934" y="887"/>
                      <a:pt x="1041" y="840"/>
                    </a:cubicBezTo>
                    <a:cubicBezTo>
                      <a:pt x="1100" y="814"/>
                      <a:pt x="1165" y="799"/>
                      <a:pt x="1234" y="799"/>
                    </a:cubicBezTo>
                    <a:cubicBezTo>
                      <a:pt x="1239" y="799"/>
                      <a:pt x="1243" y="799"/>
                      <a:pt x="1248" y="800"/>
                    </a:cubicBezTo>
                    <a:cubicBezTo>
                      <a:pt x="1248" y="799"/>
                      <a:pt x="1248" y="799"/>
                      <a:pt x="1248" y="799"/>
                    </a:cubicBezTo>
                    <a:cubicBezTo>
                      <a:pt x="1465" y="795"/>
                      <a:pt x="1639" y="618"/>
                      <a:pt x="1639" y="400"/>
                    </a:cubicBezTo>
                    <a:cubicBezTo>
                      <a:pt x="1639" y="182"/>
                      <a:pt x="1466" y="6"/>
                      <a:pt x="1250" y="0"/>
                    </a:cubicBezTo>
                    <a:close/>
                  </a:path>
                </a:pathLst>
              </a:custGeom>
              <a:solidFill>
                <a:srgbClr val="283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2" name="Freeform 8907"/>
              <p:cNvSpPr>
                <a:spLocks/>
              </p:cNvSpPr>
              <p:nvPr/>
            </p:nvSpPr>
            <p:spPr bwMode="auto">
              <a:xfrm>
                <a:off x="5343526" y="3789363"/>
                <a:ext cx="3167063" cy="2122488"/>
              </a:xfrm>
              <a:custGeom>
                <a:avLst/>
                <a:gdLst>
                  <a:gd name="T0" fmla="*/ 1262 w 1627"/>
                  <a:gd name="T1" fmla="*/ 278 h 1090"/>
                  <a:gd name="T2" fmla="*/ 825 w 1627"/>
                  <a:gd name="T3" fmla="*/ 0 h 1090"/>
                  <a:gd name="T4" fmla="*/ 588 w 1627"/>
                  <a:gd name="T5" fmla="*/ 246 h 1090"/>
                  <a:gd name="T6" fmla="*/ 400 w 1627"/>
                  <a:gd name="T7" fmla="*/ 290 h 1090"/>
                  <a:gd name="T8" fmla="*/ 400 w 1627"/>
                  <a:gd name="T9" fmla="*/ 291 h 1090"/>
                  <a:gd name="T10" fmla="*/ 0 w 1627"/>
                  <a:gd name="T11" fmla="*/ 690 h 1090"/>
                  <a:gd name="T12" fmla="*/ 394 w 1627"/>
                  <a:gd name="T13" fmla="*/ 1090 h 1090"/>
                  <a:gd name="T14" fmla="*/ 400 w 1627"/>
                  <a:gd name="T15" fmla="*/ 1090 h 1090"/>
                  <a:gd name="T16" fmla="*/ 421 w 1627"/>
                  <a:gd name="T17" fmla="*/ 1089 h 1090"/>
                  <a:gd name="T18" fmla="*/ 729 w 1627"/>
                  <a:gd name="T19" fmla="*/ 1043 h 1090"/>
                  <a:gd name="T20" fmla="*/ 1560 w 1627"/>
                  <a:gd name="T21" fmla="*/ 315 h 1090"/>
                  <a:gd name="T22" fmla="*/ 1627 w 1627"/>
                  <a:gd name="T23" fmla="*/ 111 h 1090"/>
                  <a:gd name="T24" fmla="*/ 1262 w 1627"/>
                  <a:gd name="T25" fmla="*/ 278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7" h="1090">
                    <a:moveTo>
                      <a:pt x="1262" y="278"/>
                    </a:moveTo>
                    <a:cubicBezTo>
                      <a:pt x="1069" y="278"/>
                      <a:pt x="902" y="164"/>
                      <a:pt x="825" y="0"/>
                    </a:cubicBezTo>
                    <a:cubicBezTo>
                      <a:pt x="779" y="108"/>
                      <a:pt x="695" y="196"/>
                      <a:pt x="588" y="246"/>
                    </a:cubicBezTo>
                    <a:cubicBezTo>
                      <a:pt x="531" y="273"/>
                      <a:pt x="467" y="288"/>
                      <a:pt x="400" y="290"/>
                    </a:cubicBezTo>
                    <a:cubicBezTo>
                      <a:pt x="400" y="291"/>
                      <a:pt x="400" y="291"/>
                      <a:pt x="400" y="291"/>
                    </a:cubicBezTo>
                    <a:cubicBezTo>
                      <a:pt x="179" y="291"/>
                      <a:pt x="0" y="470"/>
                      <a:pt x="0" y="690"/>
                    </a:cubicBezTo>
                    <a:cubicBezTo>
                      <a:pt x="0" y="909"/>
                      <a:pt x="176" y="1087"/>
                      <a:pt x="394" y="1090"/>
                    </a:cubicBezTo>
                    <a:cubicBezTo>
                      <a:pt x="396" y="1090"/>
                      <a:pt x="398" y="1090"/>
                      <a:pt x="400" y="1090"/>
                    </a:cubicBezTo>
                    <a:cubicBezTo>
                      <a:pt x="407" y="1090"/>
                      <a:pt x="414" y="1090"/>
                      <a:pt x="421" y="1089"/>
                    </a:cubicBezTo>
                    <a:cubicBezTo>
                      <a:pt x="528" y="1086"/>
                      <a:pt x="631" y="1071"/>
                      <a:pt x="729" y="1043"/>
                    </a:cubicBezTo>
                    <a:cubicBezTo>
                      <a:pt x="1104" y="939"/>
                      <a:pt x="1409" y="668"/>
                      <a:pt x="1560" y="315"/>
                    </a:cubicBezTo>
                    <a:cubicBezTo>
                      <a:pt x="1588" y="250"/>
                      <a:pt x="1610" y="182"/>
                      <a:pt x="1627" y="111"/>
                    </a:cubicBezTo>
                    <a:cubicBezTo>
                      <a:pt x="1539" y="213"/>
                      <a:pt x="1408" y="278"/>
                      <a:pt x="1262" y="278"/>
                    </a:cubicBezTo>
                    <a:close/>
                  </a:path>
                </a:pathLst>
              </a:custGeom>
              <a:solidFill>
                <a:srgbClr val="D546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3" name="Oval 8908"/>
              <p:cNvSpPr>
                <a:spLocks noChangeArrowheads="1"/>
              </p:cNvSpPr>
              <p:nvPr/>
            </p:nvSpPr>
            <p:spPr bwMode="auto">
              <a:xfrm>
                <a:off x="5568951" y="1136651"/>
                <a:ext cx="1146175" cy="114458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4" name="Oval 8909"/>
              <p:cNvSpPr>
                <a:spLocks noChangeArrowheads="1"/>
              </p:cNvSpPr>
              <p:nvPr/>
            </p:nvSpPr>
            <p:spPr bwMode="auto">
              <a:xfrm>
                <a:off x="5516563" y="4595813"/>
                <a:ext cx="1144588" cy="114458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5" name="Oval 8910"/>
              <p:cNvSpPr>
                <a:spLocks noChangeArrowheads="1"/>
              </p:cNvSpPr>
              <p:nvPr/>
            </p:nvSpPr>
            <p:spPr bwMode="auto">
              <a:xfrm>
                <a:off x="3810001" y="2819401"/>
                <a:ext cx="1146175" cy="1143000"/>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6" name="Oval 8911"/>
              <p:cNvSpPr>
                <a:spLocks noChangeArrowheads="1"/>
              </p:cNvSpPr>
              <p:nvPr/>
            </p:nvSpPr>
            <p:spPr bwMode="auto">
              <a:xfrm>
                <a:off x="7239001" y="2855913"/>
                <a:ext cx="1146175" cy="114458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7" name="Line 9320"/>
              <p:cNvSpPr>
                <a:spLocks noChangeShapeType="1"/>
              </p:cNvSpPr>
              <p:nvPr/>
            </p:nvSpPr>
            <p:spPr bwMode="auto">
              <a:xfrm>
                <a:off x="4195763" y="3276601"/>
                <a:ext cx="336550" cy="0"/>
              </a:xfrm>
              <a:prstGeom prst="line">
                <a:avLst/>
              </a:prstGeom>
              <a:noFill/>
              <a:ln w="11113" cap="flat">
                <a:solidFill>
                  <a:srgbClr val="EFEFE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8" name="Line 9321"/>
              <p:cNvSpPr>
                <a:spLocks noChangeShapeType="1"/>
              </p:cNvSpPr>
              <p:nvPr/>
            </p:nvSpPr>
            <p:spPr bwMode="auto">
              <a:xfrm>
                <a:off x="4195763" y="3336926"/>
                <a:ext cx="336550" cy="0"/>
              </a:xfrm>
              <a:prstGeom prst="line">
                <a:avLst/>
              </a:prstGeom>
              <a:noFill/>
              <a:ln w="11113" cap="flat">
                <a:solidFill>
                  <a:srgbClr val="EFEFE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9" name="Line 9322"/>
              <p:cNvSpPr>
                <a:spLocks noChangeShapeType="1"/>
              </p:cNvSpPr>
              <p:nvPr/>
            </p:nvSpPr>
            <p:spPr bwMode="auto">
              <a:xfrm>
                <a:off x="4195763" y="3402013"/>
                <a:ext cx="336550" cy="0"/>
              </a:xfrm>
              <a:prstGeom prst="line">
                <a:avLst/>
              </a:prstGeom>
              <a:noFill/>
              <a:ln w="11113" cap="flat">
                <a:solidFill>
                  <a:srgbClr val="EFEFE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40" name="Line 9323"/>
              <p:cNvSpPr>
                <a:spLocks noChangeShapeType="1"/>
              </p:cNvSpPr>
              <p:nvPr/>
            </p:nvSpPr>
            <p:spPr bwMode="auto">
              <a:xfrm>
                <a:off x="4195763" y="3465513"/>
                <a:ext cx="336550" cy="0"/>
              </a:xfrm>
              <a:prstGeom prst="line">
                <a:avLst/>
              </a:prstGeom>
              <a:noFill/>
              <a:ln w="11113" cap="flat">
                <a:solidFill>
                  <a:srgbClr val="EFEFE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41" name="Line 9324"/>
              <p:cNvSpPr>
                <a:spLocks noChangeShapeType="1"/>
              </p:cNvSpPr>
              <p:nvPr/>
            </p:nvSpPr>
            <p:spPr bwMode="auto">
              <a:xfrm>
                <a:off x="4195763" y="3525838"/>
                <a:ext cx="336550" cy="0"/>
              </a:xfrm>
              <a:prstGeom prst="line">
                <a:avLst/>
              </a:prstGeom>
              <a:noFill/>
              <a:ln w="11113" cap="flat">
                <a:solidFill>
                  <a:srgbClr val="EFEFE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42" name="Line 9325"/>
              <p:cNvSpPr>
                <a:spLocks noChangeShapeType="1"/>
              </p:cNvSpPr>
              <p:nvPr/>
            </p:nvSpPr>
            <p:spPr bwMode="auto">
              <a:xfrm>
                <a:off x="4195763" y="3590926"/>
                <a:ext cx="336550" cy="0"/>
              </a:xfrm>
              <a:prstGeom prst="line">
                <a:avLst/>
              </a:prstGeom>
              <a:noFill/>
              <a:ln w="11113" cap="flat">
                <a:solidFill>
                  <a:srgbClr val="EFEFE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43" name="Rectangle 42"/>
              <p:cNvSpPr/>
              <p:nvPr/>
            </p:nvSpPr>
            <p:spPr>
              <a:xfrm>
                <a:off x="4129788" y="1874778"/>
                <a:ext cx="1359990" cy="352143"/>
              </a:xfrm>
              <a:prstGeom prst="rect">
                <a:avLst/>
              </a:prstGeom>
            </p:spPr>
            <p:txBody>
              <a:bodyPr wrap="square">
                <a:spAutoFit/>
              </a:bodyPr>
              <a:lstStyle/>
              <a:p>
                <a:pPr algn="ctr"/>
                <a:r>
                  <a:rPr lang="en-US" sz="1400" b="1" dirty="0" err="1">
                    <a:solidFill>
                      <a:prstClr val="white"/>
                    </a:solidFill>
                    <a:latin typeface="Verdana" panose="020B0604030504040204" pitchFamily="34" charset="0"/>
                  </a:rPr>
                  <a:t>Sekolah</a:t>
                </a:r>
                <a:endParaRPr lang="en-US" sz="1400" b="1" dirty="0">
                  <a:solidFill>
                    <a:prstClr val="white"/>
                  </a:solidFill>
                  <a:latin typeface="Calibri" panose="020F0502020204030204"/>
                </a:endParaRPr>
              </a:p>
            </p:txBody>
          </p:sp>
          <p:sp>
            <p:nvSpPr>
              <p:cNvPr id="44" name="Rectangle 43"/>
              <p:cNvSpPr/>
              <p:nvPr/>
            </p:nvSpPr>
            <p:spPr>
              <a:xfrm>
                <a:off x="3871501" y="3960950"/>
                <a:ext cx="1686990" cy="739500"/>
              </a:xfrm>
              <a:prstGeom prst="rect">
                <a:avLst/>
              </a:prstGeom>
            </p:spPr>
            <p:txBody>
              <a:bodyPr wrap="square">
                <a:spAutoFit/>
              </a:bodyPr>
              <a:lstStyle/>
              <a:p>
                <a:r>
                  <a:rPr lang="en-US" sz="1200" b="1" dirty="0">
                    <a:solidFill>
                      <a:prstClr val="white"/>
                    </a:solidFill>
                    <a:latin typeface="Verdana" panose="020B0604030504040204" pitchFamily="34" charset="0"/>
                  </a:rPr>
                  <a:t>Guru </a:t>
                </a:r>
                <a:r>
                  <a:rPr lang="en-US" sz="1200" b="1" dirty="0" err="1">
                    <a:solidFill>
                      <a:prstClr val="white"/>
                    </a:solidFill>
                    <a:latin typeface="Verdana" panose="020B0604030504040204" pitchFamily="34" charset="0"/>
                  </a:rPr>
                  <a:t>dan</a:t>
                </a:r>
                <a:endParaRPr lang="en-US" sz="1200" b="1" dirty="0">
                  <a:solidFill>
                    <a:prstClr val="white"/>
                  </a:solidFill>
                  <a:latin typeface="Verdana" panose="020B0604030504040204" pitchFamily="34" charset="0"/>
                </a:endParaRPr>
              </a:p>
              <a:p>
                <a:r>
                  <a:rPr lang="en-US" sz="1200" b="1" dirty="0">
                    <a:solidFill>
                      <a:prstClr val="white"/>
                    </a:solidFill>
                    <a:latin typeface="Verdana" panose="020B0604030504040204" pitchFamily="34" charset="0"/>
                  </a:rPr>
                  <a:t>Tenaga </a:t>
                </a:r>
                <a:r>
                  <a:rPr lang="en-US" sz="1200" b="1" dirty="0" err="1">
                    <a:solidFill>
                      <a:prstClr val="white"/>
                    </a:solidFill>
                    <a:latin typeface="Verdana" panose="020B0604030504040204" pitchFamily="34" charset="0"/>
                  </a:rPr>
                  <a:t>Kependidikan</a:t>
                </a:r>
                <a:endParaRPr lang="en-US" sz="1200" b="1" dirty="0">
                  <a:solidFill>
                    <a:prstClr val="white"/>
                  </a:solidFill>
                  <a:latin typeface="Calibri" panose="020F0502020204030204"/>
                </a:endParaRPr>
              </a:p>
            </p:txBody>
          </p:sp>
          <p:sp>
            <p:nvSpPr>
              <p:cNvPr id="45" name="Rectangle 44"/>
              <p:cNvSpPr/>
              <p:nvPr/>
            </p:nvSpPr>
            <p:spPr>
              <a:xfrm>
                <a:off x="6647745" y="4479668"/>
                <a:ext cx="1575126" cy="523220"/>
              </a:xfrm>
              <a:prstGeom prst="rect">
                <a:avLst/>
              </a:prstGeom>
            </p:spPr>
            <p:txBody>
              <a:bodyPr wrap="square">
                <a:spAutoFit/>
              </a:bodyPr>
              <a:lstStyle/>
              <a:p>
                <a:r>
                  <a:rPr lang="en-US" sz="1200" b="1" dirty="0" err="1">
                    <a:solidFill>
                      <a:prstClr val="white"/>
                    </a:solidFill>
                    <a:latin typeface="Verdana" panose="020B0604030504040204" pitchFamily="34" charset="0"/>
                  </a:rPr>
                  <a:t>Substansi</a:t>
                </a:r>
                <a:endParaRPr lang="en-US" sz="1200" b="1" dirty="0">
                  <a:solidFill>
                    <a:prstClr val="white"/>
                  </a:solidFill>
                  <a:latin typeface="Verdana" panose="020B0604030504040204" pitchFamily="34" charset="0"/>
                </a:endParaRPr>
              </a:p>
              <a:p>
                <a:r>
                  <a:rPr lang="en-US" sz="1200" b="1" dirty="0" err="1">
                    <a:solidFill>
                      <a:prstClr val="white"/>
                    </a:solidFill>
                    <a:latin typeface="Verdana" panose="020B0604030504040204" pitchFamily="34" charset="0"/>
                  </a:rPr>
                  <a:t>Pendidikan</a:t>
                </a:r>
                <a:endParaRPr lang="en-US" sz="1200" b="1" dirty="0">
                  <a:solidFill>
                    <a:prstClr val="white"/>
                  </a:solidFill>
                  <a:latin typeface="Calibri" panose="020F0502020204030204"/>
                </a:endParaRPr>
              </a:p>
            </p:txBody>
          </p:sp>
          <p:sp>
            <p:nvSpPr>
              <p:cNvPr id="47" name="Rectangle 46"/>
              <p:cNvSpPr/>
              <p:nvPr/>
            </p:nvSpPr>
            <p:spPr>
              <a:xfrm>
                <a:off x="7051131" y="2121205"/>
                <a:ext cx="1359990" cy="598642"/>
              </a:xfrm>
              <a:prstGeom prst="rect">
                <a:avLst/>
              </a:prstGeom>
            </p:spPr>
            <p:txBody>
              <a:bodyPr wrap="square">
                <a:spAutoFit/>
              </a:bodyPr>
              <a:lstStyle/>
              <a:p>
                <a:r>
                  <a:rPr lang="en-US" sz="1400" b="1" dirty="0" err="1">
                    <a:solidFill>
                      <a:prstClr val="white"/>
                    </a:solidFill>
                    <a:latin typeface="Verdana" panose="020B0604030504040204" pitchFamily="34" charset="0"/>
                  </a:rPr>
                  <a:t>Peserta</a:t>
                </a:r>
                <a:r>
                  <a:rPr lang="en-US" sz="1400" b="1" dirty="0">
                    <a:solidFill>
                      <a:prstClr val="white"/>
                    </a:solidFill>
                    <a:latin typeface="Verdana" panose="020B0604030504040204" pitchFamily="34" charset="0"/>
                  </a:rPr>
                  <a:t> </a:t>
                </a:r>
                <a:r>
                  <a:rPr lang="en-US" sz="1400" b="1" dirty="0" err="1">
                    <a:solidFill>
                      <a:prstClr val="white"/>
                    </a:solidFill>
                    <a:latin typeface="Verdana" panose="020B0604030504040204" pitchFamily="34" charset="0"/>
                  </a:rPr>
                  <a:t>Didik</a:t>
                </a:r>
                <a:endParaRPr lang="en-US" sz="1400" b="1" dirty="0">
                  <a:solidFill>
                    <a:prstClr val="white"/>
                  </a:solidFill>
                  <a:latin typeface="Calibri" panose="020F0502020204030204"/>
                </a:endParaRPr>
              </a:p>
            </p:txBody>
          </p:sp>
        </p:grpSp>
        <p:grpSp>
          <p:nvGrpSpPr>
            <p:cNvPr id="8" name="Group 7"/>
            <p:cNvGrpSpPr/>
            <p:nvPr/>
          </p:nvGrpSpPr>
          <p:grpSpPr>
            <a:xfrm>
              <a:off x="7860065" y="1036115"/>
              <a:ext cx="2327090" cy="1324772"/>
              <a:chOff x="6543955" y="950440"/>
              <a:chExt cx="2327090" cy="1324772"/>
            </a:xfrm>
            <a:solidFill>
              <a:srgbClr val="00B050"/>
            </a:solidFill>
          </p:grpSpPr>
          <p:sp>
            <p:nvSpPr>
              <p:cNvPr id="27" name="Rectangle 26"/>
              <p:cNvSpPr/>
              <p:nvPr/>
            </p:nvSpPr>
            <p:spPr>
              <a:xfrm>
                <a:off x="6543955" y="950440"/>
                <a:ext cx="2327090" cy="1050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ight Triangle 27"/>
              <p:cNvSpPr/>
              <p:nvPr/>
            </p:nvSpPr>
            <p:spPr>
              <a:xfrm flipV="1">
                <a:off x="6543955" y="1964558"/>
                <a:ext cx="243144" cy="31065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9" name="TextBox 8"/>
            <p:cNvSpPr txBox="1"/>
            <p:nvPr/>
          </p:nvSpPr>
          <p:spPr>
            <a:xfrm>
              <a:off x="8040812" y="1067915"/>
              <a:ext cx="1765227"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PIP</a:t>
              </a:r>
            </a:p>
            <a:p>
              <a:pPr marL="285750" indent="-285750">
                <a:buFont typeface="Arial" panose="020B0604020202020204" pitchFamily="34" charset="0"/>
                <a:buChar char="•"/>
              </a:pP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BOS</a:t>
              </a:r>
            </a:p>
            <a:p>
              <a:pPr marL="285750" indent="-285750">
                <a:buFont typeface="Arial" panose="020B0604020202020204" pitchFamily="34" charset="0"/>
                <a:buChar char="•"/>
              </a:pP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Ujian</a:t>
              </a: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Nasional</a:t>
              </a:r>
            </a:p>
            <a:p>
              <a:pPr marL="285750" indent="-285750">
                <a:buFont typeface="Arial" panose="020B0604020202020204" pitchFamily="34" charset="0"/>
                <a:buChar char="•"/>
              </a:pP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NISN</a:t>
              </a:r>
            </a:p>
          </p:txBody>
        </p:sp>
        <p:grpSp>
          <p:nvGrpSpPr>
            <p:cNvPr id="10" name="Group 9"/>
            <p:cNvGrpSpPr/>
            <p:nvPr/>
          </p:nvGrpSpPr>
          <p:grpSpPr>
            <a:xfrm>
              <a:off x="1872366" y="5026692"/>
              <a:ext cx="2590479" cy="1291203"/>
              <a:chOff x="6543955" y="746140"/>
              <a:chExt cx="2327194" cy="1093077"/>
            </a:xfrm>
            <a:solidFill>
              <a:srgbClr val="00B050"/>
            </a:solidFill>
          </p:grpSpPr>
          <p:sp>
            <p:nvSpPr>
              <p:cNvPr id="25" name="Rectangle 24"/>
              <p:cNvSpPr/>
              <p:nvPr/>
            </p:nvSpPr>
            <p:spPr>
              <a:xfrm>
                <a:off x="6543955" y="950440"/>
                <a:ext cx="2327090" cy="8887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ight Triangle 25"/>
              <p:cNvSpPr/>
              <p:nvPr/>
            </p:nvSpPr>
            <p:spPr>
              <a:xfrm flipH="1">
                <a:off x="8713421" y="746140"/>
                <a:ext cx="157728" cy="21030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11" name="TextBox 10"/>
            <p:cNvSpPr txBox="1"/>
            <p:nvPr/>
          </p:nvSpPr>
          <p:spPr>
            <a:xfrm>
              <a:off x="1886015" y="5324460"/>
              <a:ext cx="2589876" cy="954107"/>
            </a:xfrm>
            <a:prstGeom prst="rect">
              <a:avLst/>
            </a:prstGeom>
            <a:noFill/>
          </p:spPr>
          <p:txBody>
            <a:bodyPr wrap="none" rtlCol="0">
              <a:spAutoFit/>
            </a:bodyPr>
            <a:lstStyle/>
            <a:p>
              <a:pPr marL="177800" indent="-177800">
                <a:buFont typeface="Arial" panose="020B0604020202020204" pitchFamily="34" charset="0"/>
                <a:buChar char="•"/>
              </a:pP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Peningkatan</a:t>
              </a: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Mutu</a:t>
              </a:r>
              <a:endPar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177800" indent="-177800">
                <a:buFont typeface="Arial" panose="020B0604020202020204" pitchFamily="34" charset="0"/>
                <a:buChar char="•"/>
              </a:pP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Pembinaan</a:t>
              </a:r>
              <a:endPar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177800" indent="-177800">
                <a:buFont typeface="Arial" panose="020B0604020202020204" pitchFamily="34" charset="0"/>
                <a:buChar char="•"/>
              </a:pP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UKG</a:t>
              </a:r>
            </a:p>
            <a:p>
              <a:pPr marL="177800" indent="-177800">
                <a:buFont typeface="Arial" panose="020B0604020202020204" pitchFamily="34" charset="0"/>
                <a:buChar char="•"/>
              </a:pP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Peningkatan</a:t>
              </a: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Kompetensi</a:t>
              </a:r>
              <a:endPar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2" name="Group 11"/>
            <p:cNvGrpSpPr/>
            <p:nvPr/>
          </p:nvGrpSpPr>
          <p:grpSpPr>
            <a:xfrm>
              <a:off x="2010970" y="755365"/>
              <a:ext cx="2327133" cy="1527450"/>
              <a:chOff x="6543955" y="720466"/>
              <a:chExt cx="2327133" cy="1527450"/>
            </a:xfrm>
            <a:solidFill>
              <a:srgbClr val="00B050"/>
            </a:solidFill>
          </p:grpSpPr>
          <p:sp>
            <p:nvSpPr>
              <p:cNvPr id="23" name="Rectangle 22"/>
              <p:cNvSpPr/>
              <p:nvPr/>
            </p:nvSpPr>
            <p:spPr>
              <a:xfrm>
                <a:off x="6543955" y="720466"/>
                <a:ext cx="2327090" cy="1280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ight Triangle 23"/>
              <p:cNvSpPr/>
              <p:nvPr/>
            </p:nvSpPr>
            <p:spPr>
              <a:xfrm flipH="1" flipV="1">
                <a:off x="8627944" y="1937262"/>
                <a:ext cx="243144" cy="31065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13" name="TextBox 12"/>
            <p:cNvSpPr txBox="1"/>
            <p:nvPr/>
          </p:nvSpPr>
          <p:spPr>
            <a:xfrm>
              <a:off x="1971248" y="805716"/>
              <a:ext cx="2415469" cy="1092607"/>
            </a:xfrm>
            <a:prstGeom prst="rect">
              <a:avLst/>
            </a:prstGeom>
            <a:noFill/>
          </p:spPr>
          <p:txBody>
            <a:bodyPr wrap="none" rtlCol="0">
              <a:spAutoFit/>
            </a:bodyPr>
            <a:lstStyle/>
            <a:p>
              <a:pPr marL="177800" indent="-177800">
                <a:buFont typeface="Arial" panose="020B0604020202020204" pitchFamily="34" charset="0"/>
                <a:buChar char="•"/>
              </a:pPr>
              <a:r>
                <a:rPr lang="en-US" sz="1300" dirty="0" err="1">
                  <a:solidFill>
                    <a:prstClr val="white"/>
                  </a:solidFill>
                  <a:latin typeface="Verdana" panose="020B0604030504040204" pitchFamily="34" charset="0"/>
                  <a:ea typeface="Verdana" panose="020B0604030504040204" pitchFamily="34" charset="0"/>
                  <a:cs typeface="Verdana" panose="020B0604030504040204" pitchFamily="34" charset="0"/>
                </a:rPr>
                <a:t>Sebaran</a:t>
              </a:r>
              <a:r>
                <a:rPr lang="en-US" sz="13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1300" dirty="0" err="1">
                  <a:solidFill>
                    <a:prstClr val="white"/>
                  </a:solidFill>
                  <a:latin typeface="Verdana" panose="020B0604030504040204" pitchFamily="34" charset="0"/>
                  <a:ea typeface="Verdana" panose="020B0604030504040204" pitchFamily="34" charset="0"/>
                  <a:cs typeface="Verdana" panose="020B0604030504040204" pitchFamily="34" charset="0"/>
                </a:rPr>
                <a:t>Sekolah</a:t>
              </a:r>
              <a:endParaRPr lang="en-US" sz="13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177800" indent="-177800">
                <a:buFont typeface="Arial" panose="020B0604020202020204" pitchFamily="34" charset="0"/>
                <a:buChar char="•"/>
              </a:pPr>
              <a:r>
                <a:rPr lang="en-US" sz="1300" dirty="0" err="1">
                  <a:solidFill>
                    <a:prstClr val="white"/>
                  </a:solidFill>
                  <a:latin typeface="Verdana" panose="020B0604030504040204" pitchFamily="34" charset="0"/>
                  <a:ea typeface="Verdana" panose="020B0604030504040204" pitchFamily="34" charset="0"/>
                  <a:cs typeface="Verdana" panose="020B0604030504040204" pitchFamily="34" charset="0"/>
                </a:rPr>
                <a:t>Rasio</a:t>
              </a:r>
              <a:endParaRPr lang="en-US" sz="13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177800" indent="-177800">
                <a:buFont typeface="Arial" panose="020B0604020202020204" pitchFamily="34" charset="0"/>
                <a:buChar char="•"/>
              </a:pPr>
              <a:r>
                <a:rPr lang="en-US" sz="1300" dirty="0">
                  <a:solidFill>
                    <a:prstClr val="white"/>
                  </a:solidFill>
                  <a:latin typeface="Verdana" panose="020B0604030504040204" pitchFamily="34" charset="0"/>
                  <a:ea typeface="Verdana" panose="020B0604030504040204" pitchFamily="34" charset="0"/>
                  <a:cs typeface="Verdana" panose="020B0604030504040204" pitchFamily="34" charset="0"/>
                </a:rPr>
                <a:t>Rehab</a:t>
              </a:r>
            </a:p>
            <a:p>
              <a:pPr marL="177800" indent="-177800">
                <a:buFont typeface="Arial" panose="020B0604020202020204" pitchFamily="34" charset="0"/>
                <a:buChar char="•"/>
              </a:pPr>
              <a:r>
                <a:rPr lang="en-US" sz="1300" dirty="0">
                  <a:solidFill>
                    <a:prstClr val="white"/>
                  </a:solidFill>
                  <a:latin typeface="Verdana" panose="020B0604030504040204" pitchFamily="34" charset="0"/>
                  <a:ea typeface="Verdana" panose="020B0604030504040204" pitchFamily="34" charset="0"/>
                  <a:cs typeface="Verdana" panose="020B0604030504040204" pitchFamily="34" charset="0"/>
                </a:rPr>
                <a:t>RKB</a:t>
              </a:r>
            </a:p>
            <a:p>
              <a:pPr marL="177800" indent="-177800">
                <a:buFont typeface="Arial" panose="020B0604020202020204" pitchFamily="34" charset="0"/>
                <a:buChar char="•"/>
              </a:pPr>
              <a:r>
                <a:rPr lang="en-US" sz="1300" dirty="0" err="1">
                  <a:solidFill>
                    <a:prstClr val="white"/>
                  </a:solidFill>
                  <a:latin typeface="Verdana" panose="020B0604030504040204" pitchFamily="34" charset="0"/>
                  <a:ea typeface="Verdana" panose="020B0604030504040204" pitchFamily="34" charset="0"/>
                  <a:cs typeface="Verdana" panose="020B0604030504040204" pitchFamily="34" charset="0"/>
                </a:rPr>
                <a:t>Profil</a:t>
              </a:r>
              <a:r>
                <a:rPr lang="en-US" sz="13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1300" dirty="0" err="1">
                  <a:solidFill>
                    <a:prstClr val="white"/>
                  </a:solidFill>
                  <a:latin typeface="Verdana" panose="020B0604030504040204" pitchFamily="34" charset="0"/>
                  <a:ea typeface="Verdana" panose="020B0604030504040204" pitchFamily="34" charset="0"/>
                  <a:cs typeface="Verdana" panose="020B0604030504040204" pitchFamily="34" charset="0"/>
                </a:rPr>
                <a:t>Pendidikan</a:t>
              </a:r>
              <a:r>
                <a:rPr lang="en-US" sz="1300" dirty="0">
                  <a:solidFill>
                    <a:prstClr val="white"/>
                  </a:solidFill>
                  <a:latin typeface="Verdana" panose="020B0604030504040204" pitchFamily="34" charset="0"/>
                  <a:ea typeface="Verdana" panose="020B0604030504040204" pitchFamily="34" charset="0"/>
                  <a:cs typeface="Verdana" panose="020B0604030504040204" pitchFamily="34" charset="0"/>
                </a:rPr>
                <a:t> Daerah</a:t>
              </a:r>
            </a:p>
          </p:txBody>
        </p:sp>
        <p:grpSp>
          <p:nvGrpSpPr>
            <p:cNvPr id="14" name="Group 13"/>
            <p:cNvGrpSpPr/>
            <p:nvPr/>
          </p:nvGrpSpPr>
          <p:grpSpPr>
            <a:xfrm>
              <a:off x="7983766" y="4738785"/>
              <a:ext cx="2327170" cy="1480356"/>
              <a:chOff x="6543875" y="739301"/>
              <a:chExt cx="2327170" cy="1480356"/>
            </a:xfrm>
            <a:solidFill>
              <a:srgbClr val="00B050"/>
            </a:solidFill>
          </p:grpSpPr>
          <p:sp>
            <p:nvSpPr>
              <p:cNvPr id="21" name="Rectangle 20"/>
              <p:cNvSpPr/>
              <p:nvPr/>
            </p:nvSpPr>
            <p:spPr>
              <a:xfrm>
                <a:off x="6543955" y="950440"/>
                <a:ext cx="2327090" cy="1269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ight Triangle 21"/>
              <p:cNvSpPr/>
              <p:nvPr/>
            </p:nvSpPr>
            <p:spPr>
              <a:xfrm>
                <a:off x="6543875" y="739301"/>
                <a:ext cx="243144" cy="31065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15" name="TextBox 14"/>
            <p:cNvSpPr txBox="1"/>
            <p:nvPr/>
          </p:nvSpPr>
          <p:spPr>
            <a:xfrm>
              <a:off x="8107837" y="5013224"/>
              <a:ext cx="1853392" cy="1169551"/>
            </a:xfrm>
            <a:prstGeom prst="rect">
              <a:avLst/>
            </a:prstGeom>
            <a:noFill/>
          </p:spPr>
          <p:txBody>
            <a:bodyPr wrap="none" rtlCol="0">
              <a:spAutoFit/>
            </a:bodyPr>
            <a:lstStyle/>
            <a:p>
              <a:pPr marL="177800" indent="-177800">
                <a:buFont typeface="Arial" panose="020B0604020202020204" pitchFamily="34" charset="0"/>
                <a:buChar char="•"/>
              </a:pP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Beban </a:t>
              </a: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mengajar</a:t>
              </a:r>
              <a:endPar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177800" indent="-177800">
                <a:buFont typeface="Arial" panose="020B0604020202020204" pitchFamily="34" charset="0"/>
                <a:buChar char="•"/>
              </a:pP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Rasio</a:t>
              </a: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Guru</a:t>
              </a:r>
            </a:p>
            <a:p>
              <a:pPr marL="177800" indent="-177800">
                <a:buFont typeface="Arial" panose="020B0604020202020204" pitchFamily="34" charset="0"/>
                <a:buChar char="•"/>
              </a:pP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Tunjangan</a:t>
              </a: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Guru</a:t>
              </a:r>
            </a:p>
            <a:p>
              <a:pPr marL="177800" indent="-177800">
                <a:buFont typeface="Arial" panose="020B0604020202020204" pitchFamily="34" charset="0"/>
                <a:buChar char="•"/>
              </a:pP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E-</a:t>
              </a: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rapor</a:t>
              </a:r>
              <a:endPar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177800" indent="-177800">
                <a:buFont typeface="Arial" panose="020B0604020202020204" pitchFamily="34" charset="0"/>
                <a:buChar char="•"/>
              </a:pP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Pemetaan</a:t>
              </a:r>
              <a:r>
                <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n-US" sz="1400" dirty="0" err="1">
                  <a:solidFill>
                    <a:prstClr val="white"/>
                  </a:solidFill>
                  <a:latin typeface="Verdana" panose="020B0604030504040204" pitchFamily="34" charset="0"/>
                  <a:ea typeface="Verdana" panose="020B0604030504040204" pitchFamily="34" charset="0"/>
                  <a:cs typeface="Verdana" panose="020B0604030504040204" pitchFamily="34" charset="0"/>
                </a:rPr>
                <a:t>Mutu</a:t>
              </a:r>
              <a:endParaRPr lang="en-US" sz="14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7126" y="1673322"/>
              <a:ext cx="769764" cy="769764"/>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6292" y="3165179"/>
              <a:ext cx="904164" cy="904164"/>
            </a:xfrm>
            <a:prstGeom prst="rect">
              <a:avLst/>
            </a:prstGeom>
          </p:spPr>
        </p:pic>
        <p:sp>
          <p:nvSpPr>
            <p:cNvPr id="18" name="Oval 17"/>
            <p:cNvSpPr/>
            <p:nvPr/>
          </p:nvSpPr>
          <p:spPr>
            <a:xfrm>
              <a:off x="7154875" y="3221792"/>
              <a:ext cx="852872" cy="852872"/>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9" name="Picture 18" descr="C:\Users\Bagren02\Pictures\gambar manual\CLASS2.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7530" y="4707830"/>
              <a:ext cx="900000" cy="900000"/>
            </a:xfrm>
            <a:prstGeom prst="rect">
              <a:avLst/>
            </a:prstGeom>
            <a:noFill/>
            <a:ln>
              <a:noFill/>
            </a:ln>
          </p:spPr>
        </p:pic>
        <p:sp>
          <p:nvSpPr>
            <p:cNvPr id="20" name="Oval 19"/>
            <p:cNvSpPr/>
            <p:nvPr/>
          </p:nvSpPr>
          <p:spPr>
            <a:xfrm>
              <a:off x="5447202" y="2963393"/>
              <a:ext cx="1328562" cy="1328562"/>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Tree>
    <p:extLst>
      <p:ext uri="{BB962C8B-B14F-4D97-AF65-F5344CB8AC3E}">
        <p14:creationId xmlns:p14="http://schemas.microsoft.com/office/powerpoint/2010/main" val="3076268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Kondisi</a:t>
            </a:r>
            <a:r>
              <a:rPr lang="en-US" sz="2400" b="1" dirty="0" smtClean="0">
                <a:solidFill>
                  <a:schemeClr val="bg1"/>
                </a:solidFill>
              </a:rPr>
              <a:t> </a:t>
            </a:r>
            <a:r>
              <a:rPr lang="en-US" sz="2400" b="1" dirty="0" err="1" smtClean="0">
                <a:solidFill>
                  <a:srgbClr val="FFFF00"/>
                </a:solidFill>
              </a:rPr>
              <a:t>Kelengkapan</a:t>
            </a:r>
            <a:r>
              <a:rPr lang="en-US" sz="2400" b="1" dirty="0" smtClean="0">
                <a:solidFill>
                  <a:schemeClr val="bg1"/>
                </a:solidFill>
              </a:rPr>
              <a:t> </a:t>
            </a:r>
            <a:r>
              <a:rPr lang="en-US" sz="2400" b="1" dirty="0" err="1" smtClean="0">
                <a:solidFill>
                  <a:schemeClr val="bg1"/>
                </a:solidFill>
              </a:rPr>
              <a:t>Kualitas</a:t>
            </a:r>
            <a:r>
              <a:rPr lang="en-US" sz="2400" b="1" dirty="0" smtClean="0">
                <a:solidFill>
                  <a:schemeClr val="bg1"/>
                </a:solidFill>
              </a:rPr>
              <a:t> </a:t>
            </a:r>
            <a:r>
              <a:rPr lang="en-US" sz="2400" b="1" dirty="0" err="1" smtClean="0">
                <a:solidFill>
                  <a:schemeClr val="bg1"/>
                </a:solidFill>
              </a:rPr>
              <a:t>Dapodik</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24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586854" y="655093"/>
            <a:ext cx="11069808" cy="5370635"/>
            <a:chOff x="1805251" y="1175829"/>
            <a:chExt cx="9205649" cy="4914900"/>
          </a:xfrm>
        </p:grpSpPr>
        <p:sp>
          <p:nvSpPr>
            <p:cNvPr id="6" name="Oval 5"/>
            <p:cNvSpPr/>
            <p:nvPr/>
          </p:nvSpPr>
          <p:spPr>
            <a:xfrm>
              <a:off x="2339124" y="5044455"/>
              <a:ext cx="8671776" cy="784846"/>
            </a:xfrm>
            <a:prstGeom prst="ellipse">
              <a:avLst/>
            </a:prstGeom>
            <a:gradFill flip="none" rotWithShape="1">
              <a:gsLst>
                <a:gs pos="0">
                  <a:schemeClr val="bg1">
                    <a:lumMod val="65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685800">
                <a:defRPr/>
              </a:pPr>
              <a:endParaRPr lang="en-US" sz="1350" kern="0">
                <a:solidFill>
                  <a:sysClr val="window" lastClr="FFFFFF"/>
                </a:solidFill>
                <a:latin typeface="Arial" panose="020B0604020202020204" pitchFamily="34" charset="0"/>
                <a:cs typeface="Arial" panose="020B0604020202020204" pitchFamily="34" charset="0"/>
              </a:endParaRPr>
            </a:p>
          </p:txBody>
        </p:sp>
        <p:sp>
          <p:nvSpPr>
            <p:cNvPr id="7" name="Freeform 547"/>
            <p:cNvSpPr>
              <a:spLocks/>
            </p:cNvSpPr>
            <p:nvPr/>
          </p:nvSpPr>
          <p:spPr bwMode="auto">
            <a:xfrm>
              <a:off x="4037279" y="2766852"/>
              <a:ext cx="3094937" cy="2160995"/>
            </a:xfrm>
            <a:custGeom>
              <a:avLst/>
              <a:gdLst>
                <a:gd name="T0" fmla="*/ 1760 w 1760"/>
                <a:gd name="T1" fmla="*/ 1140 h 1140"/>
                <a:gd name="T2" fmla="*/ 1760 w 1760"/>
                <a:gd name="T3" fmla="*/ 57 h 1140"/>
                <a:gd name="T4" fmla="*/ 1703 w 1760"/>
                <a:gd name="T5" fmla="*/ 0 h 1140"/>
                <a:gd name="T6" fmla="*/ 58 w 1760"/>
                <a:gd name="T7" fmla="*/ 0 h 1140"/>
                <a:gd name="T8" fmla="*/ 0 w 1760"/>
                <a:gd name="T9" fmla="*/ 57 h 1140"/>
                <a:gd name="T10" fmla="*/ 0 w 1760"/>
                <a:gd name="T11" fmla="*/ 1140 h 1140"/>
                <a:gd name="T12" fmla="*/ 1760 w 1760"/>
                <a:gd name="T13" fmla="*/ 1140 h 1140"/>
              </a:gdLst>
              <a:ahLst/>
              <a:cxnLst>
                <a:cxn ang="0">
                  <a:pos x="T0" y="T1"/>
                </a:cxn>
                <a:cxn ang="0">
                  <a:pos x="T2" y="T3"/>
                </a:cxn>
                <a:cxn ang="0">
                  <a:pos x="T4" y="T5"/>
                </a:cxn>
                <a:cxn ang="0">
                  <a:pos x="T6" y="T7"/>
                </a:cxn>
                <a:cxn ang="0">
                  <a:pos x="T8" y="T9"/>
                </a:cxn>
                <a:cxn ang="0">
                  <a:pos x="T10" y="T11"/>
                </a:cxn>
                <a:cxn ang="0">
                  <a:pos x="T12" y="T13"/>
                </a:cxn>
              </a:cxnLst>
              <a:rect l="0" t="0" r="r" b="b"/>
              <a:pathLst>
                <a:path w="1760" h="1140">
                  <a:moveTo>
                    <a:pt x="1760" y="1140"/>
                  </a:moveTo>
                  <a:cubicBezTo>
                    <a:pt x="1760" y="57"/>
                    <a:pt x="1760" y="57"/>
                    <a:pt x="1760" y="57"/>
                  </a:cubicBezTo>
                  <a:cubicBezTo>
                    <a:pt x="1760" y="25"/>
                    <a:pt x="1734" y="0"/>
                    <a:pt x="1703" y="0"/>
                  </a:cubicBezTo>
                  <a:cubicBezTo>
                    <a:pt x="58" y="0"/>
                    <a:pt x="58" y="0"/>
                    <a:pt x="58" y="0"/>
                  </a:cubicBezTo>
                  <a:cubicBezTo>
                    <a:pt x="26" y="0"/>
                    <a:pt x="0" y="25"/>
                    <a:pt x="0" y="57"/>
                  </a:cubicBezTo>
                  <a:cubicBezTo>
                    <a:pt x="0" y="1140"/>
                    <a:pt x="0" y="1140"/>
                    <a:pt x="0" y="1140"/>
                  </a:cubicBezTo>
                  <a:lnTo>
                    <a:pt x="1760" y="1140"/>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 name="Rectangle 548"/>
            <p:cNvSpPr>
              <a:spLocks noChangeArrowheads="1"/>
            </p:cNvSpPr>
            <p:nvPr/>
          </p:nvSpPr>
          <p:spPr bwMode="auto">
            <a:xfrm>
              <a:off x="4159379" y="2890152"/>
              <a:ext cx="2813150" cy="1774274"/>
            </a:xfrm>
            <a:prstGeom prst="rect">
              <a:avLst/>
            </a:pr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 name="Freeform 549"/>
            <p:cNvSpPr>
              <a:spLocks/>
            </p:cNvSpPr>
            <p:nvPr/>
          </p:nvSpPr>
          <p:spPr bwMode="auto">
            <a:xfrm>
              <a:off x="3166155" y="4787731"/>
              <a:ext cx="4794365" cy="511625"/>
            </a:xfrm>
            <a:custGeom>
              <a:avLst/>
              <a:gdLst>
                <a:gd name="T0" fmla="*/ 2672 w 2680"/>
                <a:gd name="T1" fmla="*/ 234 h 270"/>
                <a:gd name="T2" fmla="*/ 2219 w 2680"/>
                <a:gd name="T3" fmla="*/ 0 h 270"/>
                <a:gd name="T4" fmla="*/ 1497 w 2680"/>
                <a:gd name="T5" fmla="*/ 0 h 270"/>
                <a:gd name="T6" fmla="*/ 1183 w 2680"/>
                <a:gd name="T7" fmla="*/ 0 h 270"/>
                <a:gd name="T8" fmla="*/ 460 w 2680"/>
                <a:gd name="T9" fmla="*/ 0 h 270"/>
                <a:gd name="T10" fmla="*/ 7 w 2680"/>
                <a:gd name="T11" fmla="*/ 234 h 270"/>
                <a:gd name="T12" fmla="*/ 54 w 2680"/>
                <a:gd name="T13" fmla="*/ 270 h 270"/>
                <a:gd name="T14" fmla="*/ 1183 w 2680"/>
                <a:gd name="T15" fmla="*/ 270 h 270"/>
                <a:gd name="T16" fmla="*/ 1497 w 2680"/>
                <a:gd name="T17" fmla="*/ 270 h 270"/>
                <a:gd name="T18" fmla="*/ 2626 w 2680"/>
                <a:gd name="T19" fmla="*/ 270 h 270"/>
                <a:gd name="T20" fmla="*/ 2672 w 2680"/>
                <a:gd name="T2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0" h="270">
                  <a:moveTo>
                    <a:pt x="2672" y="234"/>
                  </a:moveTo>
                  <a:cubicBezTo>
                    <a:pt x="2219" y="0"/>
                    <a:pt x="2219" y="0"/>
                    <a:pt x="2219" y="0"/>
                  </a:cubicBezTo>
                  <a:cubicBezTo>
                    <a:pt x="1497" y="0"/>
                    <a:pt x="1497" y="0"/>
                    <a:pt x="1497" y="0"/>
                  </a:cubicBezTo>
                  <a:cubicBezTo>
                    <a:pt x="1183" y="0"/>
                    <a:pt x="1183" y="0"/>
                    <a:pt x="1183" y="0"/>
                  </a:cubicBezTo>
                  <a:cubicBezTo>
                    <a:pt x="460" y="0"/>
                    <a:pt x="460" y="0"/>
                    <a:pt x="460" y="0"/>
                  </a:cubicBezTo>
                  <a:cubicBezTo>
                    <a:pt x="7" y="234"/>
                    <a:pt x="7" y="234"/>
                    <a:pt x="7" y="234"/>
                  </a:cubicBezTo>
                  <a:cubicBezTo>
                    <a:pt x="7" y="234"/>
                    <a:pt x="0" y="270"/>
                    <a:pt x="54" y="270"/>
                  </a:cubicBezTo>
                  <a:cubicBezTo>
                    <a:pt x="1183" y="270"/>
                    <a:pt x="1183" y="270"/>
                    <a:pt x="1183" y="270"/>
                  </a:cubicBezTo>
                  <a:cubicBezTo>
                    <a:pt x="1497" y="270"/>
                    <a:pt x="1497" y="270"/>
                    <a:pt x="1497" y="270"/>
                  </a:cubicBezTo>
                  <a:cubicBezTo>
                    <a:pt x="2626" y="270"/>
                    <a:pt x="2626" y="270"/>
                    <a:pt x="2626" y="270"/>
                  </a:cubicBezTo>
                  <a:cubicBezTo>
                    <a:pt x="2680" y="270"/>
                    <a:pt x="2672" y="234"/>
                    <a:pt x="2672" y="234"/>
                  </a:cubicBezTo>
                </a:path>
              </a:pathLst>
            </a:custGeom>
            <a:gradFill>
              <a:gsLst>
                <a:gs pos="0">
                  <a:schemeClr val="bg1">
                    <a:lumMod val="85000"/>
                  </a:schemeClr>
                </a:gs>
                <a:gs pos="33000">
                  <a:schemeClr val="bg1">
                    <a:lumMod val="85000"/>
                  </a:schemeClr>
                </a:gs>
                <a:gs pos="75000">
                  <a:schemeClr val="bg1">
                    <a:lumMod val="75000"/>
                  </a:schemeClr>
                </a:gs>
                <a:gs pos="100000">
                  <a:schemeClr val="bg1">
                    <a:lumMod val="65000"/>
                  </a:schemeClr>
                </a:gs>
              </a:gsLst>
              <a:lin ang="5400000" scaled="1"/>
            </a:gradFill>
            <a:ln>
              <a:noFill/>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 name="Freeform 550"/>
            <p:cNvSpPr>
              <a:spLocks/>
            </p:cNvSpPr>
            <p:nvPr/>
          </p:nvSpPr>
          <p:spPr bwMode="auto">
            <a:xfrm>
              <a:off x="3179365" y="5240906"/>
              <a:ext cx="4781155" cy="58259"/>
            </a:xfrm>
            <a:custGeom>
              <a:avLst/>
              <a:gdLst>
                <a:gd name="T0" fmla="*/ 2586 w 2666"/>
                <a:gd name="T1" fmla="*/ 10 h 38"/>
                <a:gd name="T2" fmla="*/ 1505 w 2666"/>
                <a:gd name="T3" fmla="*/ 10 h 38"/>
                <a:gd name="T4" fmla="*/ 1161 w 2666"/>
                <a:gd name="T5" fmla="*/ 10 h 38"/>
                <a:gd name="T6" fmla="*/ 87 w 2666"/>
                <a:gd name="T7" fmla="*/ 10 h 38"/>
                <a:gd name="T8" fmla="*/ 22 w 2666"/>
                <a:gd name="T9" fmla="*/ 10 h 38"/>
                <a:gd name="T10" fmla="*/ 0 w 2666"/>
                <a:gd name="T11" fmla="*/ 0 h 38"/>
                <a:gd name="T12" fmla="*/ 0 w 2666"/>
                <a:gd name="T13" fmla="*/ 3 h 38"/>
                <a:gd name="T14" fmla="*/ 47 w 2666"/>
                <a:gd name="T15" fmla="*/ 38 h 38"/>
                <a:gd name="T16" fmla="*/ 1176 w 2666"/>
                <a:gd name="T17" fmla="*/ 38 h 38"/>
                <a:gd name="T18" fmla="*/ 1490 w 2666"/>
                <a:gd name="T19" fmla="*/ 38 h 38"/>
                <a:gd name="T20" fmla="*/ 2597 w 2666"/>
                <a:gd name="T21" fmla="*/ 38 h 38"/>
                <a:gd name="T22" fmla="*/ 2666 w 2666"/>
                <a:gd name="T23" fmla="*/ 4 h 38"/>
                <a:gd name="T24" fmla="*/ 2665 w 2666"/>
                <a:gd name="T25" fmla="*/ 0 h 38"/>
                <a:gd name="T26" fmla="*/ 2586 w 2666"/>
                <a:gd name="T2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6" h="38">
                  <a:moveTo>
                    <a:pt x="2586" y="10"/>
                  </a:moveTo>
                  <a:cubicBezTo>
                    <a:pt x="2512" y="10"/>
                    <a:pt x="1505" y="10"/>
                    <a:pt x="1505" y="10"/>
                  </a:cubicBezTo>
                  <a:cubicBezTo>
                    <a:pt x="1161" y="10"/>
                    <a:pt x="1161" y="10"/>
                    <a:pt x="1161" y="10"/>
                  </a:cubicBezTo>
                  <a:cubicBezTo>
                    <a:pt x="87" y="10"/>
                    <a:pt x="87" y="10"/>
                    <a:pt x="87" y="10"/>
                  </a:cubicBezTo>
                  <a:cubicBezTo>
                    <a:pt x="87" y="10"/>
                    <a:pt x="40" y="10"/>
                    <a:pt x="22" y="10"/>
                  </a:cubicBezTo>
                  <a:cubicBezTo>
                    <a:pt x="5" y="9"/>
                    <a:pt x="0" y="0"/>
                    <a:pt x="0" y="0"/>
                  </a:cubicBezTo>
                  <a:cubicBezTo>
                    <a:pt x="0" y="0"/>
                    <a:pt x="0" y="1"/>
                    <a:pt x="0" y="3"/>
                  </a:cubicBezTo>
                  <a:cubicBezTo>
                    <a:pt x="0" y="14"/>
                    <a:pt x="5" y="38"/>
                    <a:pt x="47" y="38"/>
                  </a:cubicBezTo>
                  <a:cubicBezTo>
                    <a:pt x="1176" y="38"/>
                    <a:pt x="1176" y="38"/>
                    <a:pt x="1176" y="38"/>
                  </a:cubicBezTo>
                  <a:cubicBezTo>
                    <a:pt x="1490" y="38"/>
                    <a:pt x="1490" y="38"/>
                    <a:pt x="1490" y="38"/>
                  </a:cubicBezTo>
                  <a:cubicBezTo>
                    <a:pt x="2597" y="38"/>
                    <a:pt x="2597" y="38"/>
                    <a:pt x="2597" y="38"/>
                  </a:cubicBezTo>
                  <a:cubicBezTo>
                    <a:pt x="2657" y="38"/>
                    <a:pt x="2666" y="16"/>
                    <a:pt x="2666" y="4"/>
                  </a:cubicBezTo>
                  <a:cubicBezTo>
                    <a:pt x="2666" y="2"/>
                    <a:pt x="2665" y="0"/>
                    <a:pt x="2665" y="0"/>
                  </a:cubicBezTo>
                  <a:cubicBezTo>
                    <a:pt x="2665" y="0"/>
                    <a:pt x="2661" y="10"/>
                    <a:pt x="2586" y="10"/>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 name="Freeform 812"/>
            <p:cNvSpPr>
              <a:spLocks/>
            </p:cNvSpPr>
            <p:nvPr/>
          </p:nvSpPr>
          <p:spPr bwMode="auto">
            <a:xfrm>
              <a:off x="5056926" y="5116512"/>
              <a:ext cx="1293075" cy="104087"/>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 name="Freeform 813"/>
            <p:cNvSpPr>
              <a:spLocks/>
            </p:cNvSpPr>
            <p:nvPr/>
          </p:nvSpPr>
          <p:spPr bwMode="auto">
            <a:xfrm>
              <a:off x="5056926" y="5085577"/>
              <a:ext cx="1293075" cy="104087"/>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 name="Freeform 814"/>
            <p:cNvSpPr>
              <a:spLocks/>
            </p:cNvSpPr>
            <p:nvPr/>
          </p:nvSpPr>
          <p:spPr bwMode="auto">
            <a:xfrm>
              <a:off x="5347566" y="5252115"/>
              <a:ext cx="711792" cy="32027"/>
            </a:xfrm>
            <a:custGeom>
              <a:avLst/>
              <a:gdLst>
                <a:gd name="T0" fmla="*/ 19 w 376"/>
                <a:gd name="T1" fmla="*/ 17 h 17"/>
                <a:gd name="T2" fmla="*/ 0 w 376"/>
                <a:gd name="T3" fmla="*/ 0 h 17"/>
                <a:gd name="T4" fmla="*/ 376 w 376"/>
                <a:gd name="T5" fmla="*/ 0 h 17"/>
                <a:gd name="T6" fmla="*/ 357 w 376"/>
                <a:gd name="T7" fmla="*/ 17 h 17"/>
                <a:gd name="T8" fmla="*/ 19 w 376"/>
                <a:gd name="T9" fmla="*/ 17 h 17"/>
              </a:gdLst>
              <a:ahLst/>
              <a:cxnLst>
                <a:cxn ang="0">
                  <a:pos x="T0" y="T1"/>
                </a:cxn>
                <a:cxn ang="0">
                  <a:pos x="T2" y="T3"/>
                </a:cxn>
                <a:cxn ang="0">
                  <a:pos x="T4" y="T5"/>
                </a:cxn>
                <a:cxn ang="0">
                  <a:pos x="T6" y="T7"/>
                </a:cxn>
                <a:cxn ang="0">
                  <a:pos x="T8" y="T9"/>
                </a:cxn>
              </a:cxnLst>
              <a:rect l="0" t="0" r="r" b="b"/>
              <a:pathLst>
                <a:path w="376" h="17">
                  <a:moveTo>
                    <a:pt x="19" y="17"/>
                  </a:moveTo>
                  <a:cubicBezTo>
                    <a:pt x="9" y="17"/>
                    <a:pt x="1" y="10"/>
                    <a:pt x="0" y="0"/>
                  </a:cubicBezTo>
                  <a:cubicBezTo>
                    <a:pt x="376" y="0"/>
                    <a:pt x="376" y="0"/>
                    <a:pt x="376" y="0"/>
                  </a:cubicBezTo>
                  <a:cubicBezTo>
                    <a:pt x="375" y="10"/>
                    <a:pt x="366" y="17"/>
                    <a:pt x="357" y="17"/>
                  </a:cubicBezTo>
                  <a:lnTo>
                    <a:pt x="19" y="17"/>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grpSp>
          <p:nvGrpSpPr>
            <p:cNvPr id="14" name="Group 13"/>
            <p:cNvGrpSpPr/>
            <p:nvPr/>
          </p:nvGrpSpPr>
          <p:grpSpPr>
            <a:xfrm>
              <a:off x="3770110" y="4820308"/>
              <a:ext cx="3647485" cy="237492"/>
              <a:chOff x="-38360350" y="696913"/>
              <a:chExt cx="88912701" cy="5461000"/>
            </a:xfrm>
          </p:grpSpPr>
          <p:sp>
            <p:nvSpPr>
              <p:cNvPr id="41" name="Freeform 269"/>
              <p:cNvSpPr>
                <a:spLocks noEditPoints="1"/>
              </p:cNvSpPr>
              <p:nvPr/>
            </p:nvSpPr>
            <p:spPr bwMode="auto">
              <a:xfrm>
                <a:off x="-38360350" y="744538"/>
                <a:ext cx="88898413" cy="5413375"/>
              </a:xfrm>
              <a:custGeom>
                <a:avLst/>
                <a:gdLst>
                  <a:gd name="T0" fmla="*/ 22368 w 23703"/>
                  <a:gd name="T1" fmla="*/ 562 h 1440"/>
                  <a:gd name="T2" fmla="*/ 20270 w 23703"/>
                  <a:gd name="T3" fmla="*/ 8 h 1440"/>
                  <a:gd name="T4" fmla="*/ 18930 w 23703"/>
                  <a:gd name="T5" fmla="*/ 8 h 1440"/>
                  <a:gd name="T6" fmla="*/ 17590 w 23703"/>
                  <a:gd name="T7" fmla="*/ 8 h 1440"/>
                  <a:gd name="T8" fmla="*/ 16251 w 23703"/>
                  <a:gd name="T9" fmla="*/ 8 h 1440"/>
                  <a:gd name="T10" fmla="*/ 14911 w 23703"/>
                  <a:gd name="T11" fmla="*/ 8 h 1440"/>
                  <a:gd name="T12" fmla="*/ 13571 w 23703"/>
                  <a:gd name="T13" fmla="*/ 8 h 1440"/>
                  <a:gd name="T14" fmla="*/ 12231 w 23703"/>
                  <a:gd name="T15" fmla="*/ 8 h 1440"/>
                  <a:gd name="T16" fmla="*/ 10879 w 23703"/>
                  <a:gd name="T17" fmla="*/ 82 h 1440"/>
                  <a:gd name="T18" fmla="*/ 9523 w 23703"/>
                  <a:gd name="T19" fmla="*/ 82 h 1440"/>
                  <a:gd name="T20" fmla="*/ 8167 w 23703"/>
                  <a:gd name="T21" fmla="*/ 82 h 1440"/>
                  <a:gd name="T22" fmla="*/ 6811 w 23703"/>
                  <a:gd name="T23" fmla="*/ 82 h 1440"/>
                  <a:gd name="T24" fmla="*/ 5455 w 23703"/>
                  <a:gd name="T25" fmla="*/ 82 h 1440"/>
                  <a:gd name="T26" fmla="*/ 4099 w 23703"/>
                  <a:gd name="T27" fmla="*/ 82 h 1440"/>
                  <a:gd name="T28" fmla="*/ 2087 w 23703"/>
                  <a:gd name="T29" fmla="*/ 82 h 1440"/>
                  <a:gd name="T30" fmla="*/ 938 w 23703"/>
                  <a:gd name="T31" fmla="*/ 803 h 1440"/>
                  <a:gd name="T32" fmla="*/ 13 w 23703"/>
                  <a:gd name="T33" fmla="*/ 1407 h 1440"/>
                  <a:gd name="T34" fmla="*/ 1656 w 23703"/>
                  <a:gd name="T35" fmla="*/ 1399 h 1440"/>
                  <a:gd name="T36" fmla="*/ 3298 w 23703"/>
                  <a:gd name="T37" fmla="*/ 1390 h 1440"/>
                  <a:gd name="T38" fmla="*/ 4941 w 23703"/>
                  <a:gd name="T39" fmla="*/ 1382 h 1440"/>
                  <a:gd name="T40" fmla="*/ 7023 w 23703"/>
                  <a:gd name="T41" fmla="*/ 1137 h 1440"/>
                  <a:gd name="T42" fmla="*/ 6990 w 23703"/>
                  <a:gd name="T43" fmla="*/ 1399 h 1440"/>
                  <a:gd name="T44" fmla="*/ 15040 w 23703"/>
                  <a:gd name="T45" fmla="*/ 1382 h 1440"/>
                  <a:gd name="T46" fmla="*/ 15083 w 23703"/>
                  <a:gd name="T47" fmla="*/ 1149 h 1440"/>
                  <a:gd name="T48" fmla="*/ 17050 w 23703"/>
                  <a:gd name="T49" fmla="*/ 1140 h 1440"/>
                  <a:gd name="T50" fmla="*/ 18638 w 23703"/>
                  <a:gd name="T51" fmla="*/ 1137 h 1440"/>
                  <a:gd name="T52" fmla="*/ 20371 w 23703"/>
                  <a:gd name="T53" fmla="*/ 1382 h 1440"/>
                  <a:gd name="T54" fmla="*/ 22016 w 23703"/>
                  <a:gd name="T55" fmla="*/ 1432 h 1440"/>
                  <a:gd name="T56" fmla="*/ 21849 w 23703"/>
                  <a:gd name="T57" fmla="*/ 1137 h 1440"/>
                  <a:gd name="T58" fmla="*/ 19769 w 23703"/>
                  <a:gd name="T59" fmla="*/ 1107 h 1440"/>
                  <a:gd name="T60" fmla="*/ 18065 w 23703"/>
                  <a:gd name="T61" fmla="*/ 1095 h 1440"/>
                  <a:gd name="T62" fmla="*/ 16346 w 23703"/>
                  <a:gd name="T63" fmla="*/ 861 h 1440"/>
                  <a:gd name="T64" fmla="*/ 5611 w 23703"/>
                  <a:gd name="T65" fmla="*/ 1107 h 1440"/>
                  <a:gd name="T66" fmla="*/ 3678 w 23703"/>
                  <a:gd name="T67" fmla="*/ 618 h 1440"/>
                  <a:gd name="T68" fmla="*/ 3557 w 23703"/>
                  <a:gd name="T69" fmla="*/ 545 h 1440"/>
                  <a:gd name="T70" fmla="*/ 11560 w 23703"/>
                  <a:gd name="T71" fmla="*/ 304 h 1440"/>
                  <a:gd name="T72" fmla="*/ 20090 w 23703"/>
                  <a:gd name="T73" fmla="*/ 819 h 1440"/>
                  <a:gd name="T74" fmla="*/ 8033 w 23703"/>
                  <a:gd name="T75" fmla="*/ 363 h 1440"/>
                  <a:gd name="T76" fmla="*/ 5015 w 23703"/>
                  <a:gd name="T77" fmla="*/ 562 h 1440"/>
                  <a:gd name="T78" fmla="*/ 9384 w 23703"/>
                  <a:gd name="T79" fmla="*/ 562 h 1440"/>
                  <a:gd name="T80" fmla="*/ 12287 w 23703"/>
                  <a:gd name="T81" fmla="*/ 363 h 1440"/>
                  <a:gd name="T82" fmla="*/ 11148 w 23703"/>
                  <a:gd name="T83" fmla="*/ 803 h 1440"/>
                  <a:gd name="T84" fmla="*/ 9557 w 23703"/>
                  <a:gd name="T85" fmla="*/ 626 h 1440"/>
                  <a:gd name="T86" fmla="*/ 13610 w 23703"/>
                  <a:gd name="T87" fmla="*/ 554 h 1440"/>
                  <a:gd name="T88" fmla="*/ 19449 w 23703"/>
                  <a:gd name="T89" fmla="*/ 562 h 1440"/>
                  <a:gd name="T90" fmla="*/ 16522 w 23703"/>
                  <a:gd name="T91" fmla="*/ 363 h 1440"/>
                  <a:gd name="T92" fmla="*/ 15202 w 23703"/>
                  <a:gd name="T93" fmla="*/ 568 h 1440"/>
                  <a:gd name="T94" fmla="*/ 5156 w 23703"/>
                  <a:gd name="T95" fmla="*/ 626 h 1440"/>
                  <a:gd name="T96" fmla="*/ 18573 w 23703"/>
                  <a:gd name="T97" fmla="*/ 811 h 1440"/>
                  <a:gd name="T98" fmla="*/ 6598 w 23703"/>
                  <a:gd name="T99" fmla="*/ 811 h 1440"/>
                  <a:gd name="T100" fmla="*/ 10237 w 23703"/>
                  <a:gd name="T101" fmla="*/ 875 h 1440"/>
                  <a:gd name="T102" fmla="*/ 11914 w 23703"/>
                  <a:gd name="T103" fmla="*/ 861 h 1440"/>
                  <a:gd name="T104" fmla="*/ 19853 w 23703"/>
                  <a:gd name="T105" fmla="*/ 304 h 1440"/>
                  <a:gd name="T106" fmla="*/ 17014 w 23703"/>
                  <a:gd name="T107" fmla="*/ 153 h 1440"/>
                  <a:gd name="T108" fmla="*/ 15630 w 23703"/>
                  <a:gd name="T109" fmla="*/ 313 h 1440"/>
                  <a:gd name="T110" fmla="*/ 12932 w 23703"/>
                  <a:gd name="T111" fmla="*/ 144 h 1440"/>
                  <a:gd name="T112" fmla="*/ 10068 w 23703"/>
                  <a:gd name="T113" fmla="*/ 153 h 1440"/>
                  <a:gd name="T114" fmla="*/ 8749 w 23703"/>
                  <a:gd name="T115" fmla="*/ 313 h 1440"/>
                  <a:gd name="T116" fmla="*/ 5986 w 23703"/>
                  <a:gd name="T117" fmla="*/ 161 h 1440"/>
                  <a:gd name="T118" fmla="*/ 4720 w 23703"/>
                  <a:gd name="T119" fmla="*/ 140 h 1440"/>
                  <a:gd name="T120" fmla="*/ 8088 w 23703"/>
                  <a:gd name="T121" fmla="*/ 610 h 1440"/>
                  <a:gd name="T122" fmla="*/ 8761 w 23703"/>
                  <a:gd name="T123" fmla="*/ 1104 h 1440"/>
                  <a:gd name="T124" fmla="*/ 13435 w 23703"/>
                  <a:gd name="T125" fmla="*/ 87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03" h="1440">
                    <a:moveTo>
                      <a:pt x="23690" y="1382"/>
                    </a:moveTo>
                    <a:cubicBezTo>
                      <a:pt x="23694" y="1382"/>
                      <a:pt x="23699" y="1382"/>
                      <a:pt x="23703" y="1382"/>
                    </a:cubicBezTo>
                    <a:cubicBezTo>
                      <a:pt x="23553" y="1288"/>
                      <a:pt x="23407" y="1196"/>
                      <a:pt x="23264" y="1107"/>
                    </a:cubicBezTo>
                    <a:cubicBezTo>
                      <a:pt x="23246" y="1107"/>
                      <a:pt x="23228" y="1107"/>
                      <a:pt x="23211" y="1107"/>
                    </a:cubicBezTo>
                    <a:cubicBezTo>
                      <a:pt x="23209" y="1106"/>
                      <a:pt x="23208" y="1105"/>
                      <a:pt x="23206" y="1104"/>
                    </a:cubicBezTo>
                    <a:cubicBezTo>
                      <a:pt x="23210" y="1104"/>
                      <a:pt x="23215" y="1104"/>
                      <a:pt x="23219" y="1104"/>
                    </a:cubicBezTo>
                    <a:cubicBezTo>
                      <a:pt x="23215" y="1101"/>
                      <a:pt x="23210" y="1098"/>
                      <a:pt x="23206" y="1095"/>
                    </a:cubicBezTo>
                    <a:cubicBezTo>
                      <a:pt x="23210" y="1095"/>
                      <a:pt x="23215" y="1095"/>
                      <a:pt x="23219" y="1095"/>
                    </a:cubicBezTo>
                    <a:cubicBezTo>
                      <a:pt x="23215" y="1092"/>
                      <a:pt x="23210" y="1090"/>
                      <a:pt x="23206" y="1087"/>
                    </a:cubicBezTo>
                    <a:cubicBezTo>
                      <a:pt x="23210" y="1087"/>
                      <a:pt x="23215" y="1087"/>
                      <a:pt x="23219" y="1087"/>
                    </a:cubicBezTo>
                    <a:cubicBezTo>
                      <a:pt x="23215" y="1084"/>
                      <a:pt x="23210" y="1081"/>
                      <a:pt x="23206" y="1079"/>
                    </a:cubicBezTo>
                    <a:cubicBezTo>
                      <a:pt x="23210" y="1079"/>
                      <a:pt x="23215" y="1079"/>
                      <a:pt x="23219" y="1079"/>
                    </a:cubicBezTo>
                    <a:cubicBezTo>
                      <a:pt x="23081" y="992"/>
                      <a:pt x="22946" y="907"/>
                      <a:pt x="22815" y="825"/>
                    </a:cubicBezTo>
                    <a:cubicBezTo>
                      <a:pt x="22801" y="825"/>
                      <a:pt x="22788" y="825"/>
                      <a:pt x="22775" y="825"/>
                    </a:cubicBezTo>
                    <a:cubicBezTo>
                      <a:pt x="22771" y="823"/>
                      <a:pt x="22768" y="821"/>
                      <a:pt x="22765" y="819"/>
                    </a:cubicBezTo>
                    <a:cubicBezTo>
                      <a:pt x="22770" y="819"/>
                      <a:pt x="22774" y="819"/>
                      <a:pt x="22779" y="819"/>
                    </a:cubicBezTo>
                    <a:cubicBezTo>
                      <a:pt x="22774" y="816"/>
                      <a:pt x="22770" y="814"/>
                      <a:pt x="22765" y="811"/>
                    </a:cubicBezTo>
                    <a:cubicBezTo>
                      <a:pt x="22770" y="811"/>
                      <a:pt x="22774" y="811"/>
                      <a:pt x="22779" y="811"/>
                    </a:cubicBezTo>
                    <a:cubicBezTo>
                      <a:pt x="22774" y="808"/>
                      <a:pt x="22770" y="805"/>
                      <a:pt x="22765" y="803"/>
                    </a:cubicBezTo>
                    <a:cubicBezTo>
                      <a:pt x="22770" y="803"/>
                      <a:pt x="22774" y="803"/>
                      <a:pt x="22779" y="803"/>
                    </a:cubicBezTo>
                    <a:cubicBezTo>
                      <a:pt x="22651" y="722"/>
                      <a:pt x="22526" y="644"/>
                      <a:pt x="22404" y="568"/>
                    </a:cubicBezTo>
                    <a:cubicBezTo>
                      <a:pt x="22391" y="568"/>
                      <a:pt x="22378" y="568"/>
                      <a:pt x="22364" y="568"/>
                    </a:cubicBezTo>
                    <a:cubicBezTo>
                      <a:pt x="22361" y="566"/>
                      <a:pt x="22358" y="564"/>
                      <a:pt x="22355" y="562"/>
                    </a:cubicBezTo>
                    <a:cubicBezTo>
                      <a:pt x="22359" y="562"/>
                      <a:pt x="22363" y="562"/>
                      <a:pt x="22368" y="562"/>
                    </a:cubicBezTo>
                    <a:cubicBezTo>
                      <a:pt x="22363" y="559"/>
                      <a:pt x="22359" y="556"/>
                      <a:pt x="22355" y="554"/>
                    </a:cubicBezTo>
                    <a:cubicBezTo>
                      <a:pt x="22359" y="554"/>
                      <a:pt x="22363" y="554"/>
                      <a:pt x="22368" y="554"/>
                    </a:cubicBezTo>
                    <a:cubicBezTo>
                      <a:pt x="22363" y="551"/>
                      <a:pt x="22359" y="548"/>
                      <a:pt x="22355" y="545"/>
                    </a:cubicBezTo>
                    <a:cubicBezTo>
                      <a:pt x="22359" y="545"/>
                      <a:pt x="22363" y="545"/>
                      <a:pt x="22368" y="545"/>
                    </a:cubicBezTo>
                    <a:cubicBezTo>
                      <a:pt x="22250" y="471"/>
                      <a:pt x="22134" y="398"/>
                      <a:pt x="22021" y="327"/>
                    </a:cubicBezTo>
                    <a:cubicBezTo>
                      <a:pt x="22007" y="327"/>
                      <a:pt x="21994" y="327"/>
                      <a:pt x="21981" y="327"/>
                    </a:cubicBezTo>
                    <a:cubicBezTo>
                      <a:pt x="21977" y="325"/>
                      <a:pt x="21974" y="323"/>
                      <a:pt x="21971" y="321"/>
                    </a:cubicBezTo>
                    <a:cubicBezTo>
                      <a:pt x="21975" y="321"/>
                      <a:pt x="21980" y="321"/>
                      <a:pt x="21984" y="321"/>
                    </a:cubicBezTo>
                    <a:cubicBezTo>
                      <a:pt x="21980" y="318"/>
                      <a:pt x="21975" y="316"/>
                      <a:pt x="21971" y="313"/>
                    </a:cubicBezTo>
                    <a:cubicBezTo>
                      <a:pt x="21975" y="313"/>
                      <a:pt x="21980" y="313"/>
                      <a:pt x="21984" y="313"/>
                    </a:cubicBezTo>
                    <a:cubicBezTo>
                      <a:pt x="21980" y="310"/>
                      <a:pt x="21975" y="307"/>
                      <a:pt x="21971" y="304"/>
                    </a:cubicBezTo>
                    <a:cubicBezTo>
                      <a:pt x="21975" y="304"/>
                      <a:pt x="21980" y="304"/>
                      <a:pt x="21984" y="304"/>
                    </a:cubicBezTo>
                    <a:cubicBezTo>
                      <a:pt x="21874" y="236"/>
                      <a:pt x="21767" y="168"/>
                      <a:pt x="21661" y="102"/>
                    </a:cubicBezTo>
                    <a:cubicBezTo>
                      <a:pt x="21648" y="102"/>
                      <a:pt x="21635" y="102"/>
                      <a:pt x="21622" y="102"/>
                    </a:cubicBezTo>
                    <a:cubicBezTo>
                      <a:pt x="21620" y="101"/>
                      <a:pt x="21618" y="100"/>
                      <a:pt x="21615" y="99"/>
                    </a:cubicBezTo>
                    <a:cubicBezTo>
                      <a:pt x="21620" y="99"/>
                      <a:pt x="21624" y="99"/>
                      <a:pt x="21629" y="99"/>
                    </a:cubicBezTo>
                    <a:cubicBezTo>
                      <a:pt x="21624" y="96"/>
                      <a:pt x="21620" y="93"/>
                      <a:pt x="21615" y="90"/>
                    </a:cubicBezTo>
                    <a:cubicBezTo>
                      <a:pt x="21620" y="90"/>
                      <a:pt x="21624" y="90"/>
                      <a:pt x="21629" y="90"/>
                    </a:cubicBezTo>
                    <a:cubicBezTo>
                      <a:pt x="21624" y="87"/>
                      <a:pt x="21620" y="85"/>
                      <a:pt x="21615" y="82"/>
                    </a:cubicBezTo>
                    <a:cubicBezTo>
                      <a:pt x="21620" y="82"/>
                      <a:pt x="21624" y="82"/>
                      <a:pt x="21629" y="82"/>
                    </a:cubicBezTo>
                    <a:cubicBezTo>
                      <a:pt x="21585" y="54"/>
                      <a:pt x="21541" y="27"/>
                      <a:pt x="21498" y="0"/>
                    </a:cubicBezTo>
                    <a:cubicBezTo>
                      <a:pt x="21088" y="0"/>
                      <a:pt x="20679" y="0"/>
                      <a:pt x="20270" y="0"/>
                    </a:cubicBezTo>
                    <a:cubicBezTo>
                      <a:pt x="20274" y="2"/>
                      <a:pt x="20278" y="5"/>
                      <a:pt x="20282" y="8"/>
                    </a:cubicBezTo>
                    <a:cubicBezTo>
                      <a:pt x="20278" y="8"/>
                      <a:pt x="20274" y="8"/>
                      <a:pt x="20270" y="8"/>
                    </a:cubicBezTo>
                    <a:cubicBezTo>
                      <a:pt x="20274" y="11"/>
                      <a:pt x="20278" y="14"/>
                      <a:pt x="20282" y="16"/>
                    </a:cubicBezTo>
                    <a:cubicBezTo>
                      <a:pt x="20278" y="16"/>
                      <a:pt x="20274" y="16"/>
                      <a:pt x="20270" y="16"/>
                    </a:cubicBezTo>
                    <a:cubicBezTo>
                      <a:pt x="20274" y="19"/>
                      <a:pt x="20278" y="22"/>
                      <a:pt x="20282" y="25"/>
                    </a:cubicBezTo>
                    <a:cubicBezTo>
                      <a:pt x="20278" y="25"/>
                      <a:pt x="20274" y="25"/>
                      <a:pt x="20270" y="25"/>
                    </a:cubicBezTo>
                    <a:cubicBezTo>
                      <a:pt x="20274" y="27"/>
                      <a:pt x="20278" y="30"/>
                      <a:pt x="20282" y="33"/>
                    </a:cubicBezTo>
                    <a:cubicBezTo>
                      <a:pt x="20278" y="33"/>
                      <a:pt x="20274" y="33"/>
                      <a:pt x="20270" y="33"/>
                    </a:cubicBezTo>
                    <a:cubicBezTo>
                      <a:pt x="20274" y="36"/>
                      <a:pt x="20278" y="39"/>
                      <a:pt x="20282" y="41"/>
                    </a:cubicBezTo>
                    <a:cubicBezTo>
                      <a:pt x="20278" y="41"/>
                      <a:pt x="20274" y="41"/>
                      <a:pt x="20270" y="41"/>
                    </a:cubicBezTo>
                    <a:cubicBezTo>
                      <a:pt x="20274" y="44"/>
                      <a:pt x="20278" y="47"/>
                      <a:pt x="20282" y="50"/>
                    </a:cubicBezTo>
                    <a:cubicBezTo>
                      <a:pt x="20278" y="50"/>
                      <a:pt x="20274" y="50"/>
                      <a:pt x="20270" y="50"/>
                    </a:cubicBezTo>
                    <a:cubicBezTo>
                      <a:pt x="20274" y="52"/>
                      <a:pt x="20278" y="55"/>
                      <a:pt x="20282" y="58"/>
                    </a:cubicBezTo>
                    <a:cubicBezTo>
                      <a:pt x="20278" y="58"/>
                      <a:pt x="20274" y="58"/>
                      <a:pt x="20270" y="58"/>
                    </a:cubicBezTo>
                    <a:cubicBezTo>
                      <a:pt x="20290" y="73"/>
                      <a:pt x="20311" y="88"/>
                      <a:pt x="20332" y="102"/>
                    </a:cubicBezTo>
                    <a:cubicBezTo>
                      <a:pt x="20309" y="102"/>
                      <a:pt x="20287" y="102"/>
                      <a:pt x="20265" y="102"/>
                    </a:cubicBezTo>
                    <a:cubicBezTo>
                      <a:pt x="20263" y="101"/>
                      <a:pt x="20261" y="100"/>
                      <a:pt x="20259" y="99"/>
                    </a:cubicBezTo>
                    <a:cubicBezTo>
                      <a:pt x="20263" y="99"/>
                      <a:pt x="20267" y="99"/>
                      <a:pt x="20271" y="99"/>
                    </a:cubicBezTo>
                    <a:cubicBezTo>
                      <a:pt x="20267" y="96"/>
                      <a:pt x="20263" y="93"/>
                      <a:pt x="20259" y="90"/>
                    </a:cubicBezTo>
                    <a:cubicBezTo>
                      <a:pt x="20263" y="90"/>
                      <a:pt x="20267" y="90"/>
                      <a:pt x="20271" y="90"/>
                    </a:cubicBezTo>
                    <a:cubicBezTo>
                      <a:pt x="20267" y="87"/>
                      <a:pt x="20263" y="85"/>
                      <a:pt x="20259" y="82"/>
                    </a:cubicBezTo>
                    <a:cubicBezTo>
                      <a:pt x="20263" y="82"/>
                      <a:pt x="20267" y="82"/>
                      <a:pt x="20271" y="82"/>
                    </a:cubicBezTo>
                    <a:cubicBezTo>
                      <a:pt x="20233" y="54"/>
                      <a:pt x="20195" y="27"/>
                      <a:pt x="20158" y="0"/>
                    </a:cubicBezTo>
                    <a:cubicBezTo>
                      <a:pt x="19749" y="0"/>
                      <a:pt x="19339" y="0"/>
                      <a:pt x="18930" y="0"/>
                    </a:cubicBezTo>
                    <a:cubicBezTo>
                      <a:pt x="18933" y="2"/>
                      <a:pt x="18937" y="5"/>
                      <a:pt x="18940" y="8"/>
                    </a:cubicBezTo>
                    <a:cubicBezTo>
                      <a:pt x="18937" y="8"/>
                      <a:pt x="18933" y="8"/>
                      <a:pt x="18930" y="8"/>
                    </a:cubicBezTo>
                    <a:cubicBezTo>
                      <a:pt x="18933" y="11"/>
                      <a:pt x="18937" y="14"/>
                      <a:pt x="18940" y="16"/>
                    </a:cubicBezTo>
                    <a:cubicBezTo>
                      <a:pt x="18937" y="16"/>
                      <a:pt x="18933" y="16"/>
                      <a:pt x="18930" y="16"/>
                    </a:cubicBezTo>
                    <a:cubicBezTo>
                      <a:pt x="18933" y="19"/>
                      <a:pt x="18937" y="22"/>
                      <a:pt x="18940" y="25"/>
                    </a:cubicBezTo>
                    <a:cubicBezTo>
                      <a:pt x="18937" y="25"/>
                      <a:pt x="18933" y="25"/>
                      <a:pt x="18930" y="25"/>
                    </a:cubicBezTo>
                    <a:cubicBezTo>
                      <a:pt x="18933" y="27"/>
                      <a:pt x="18937" y="30"/>
                      <a:pt x="18940" y="33"/>
                    </a:cubicBezTo>
                    <a:cubicBezTo>
                      <a:pt x="18937" y="33"/>
                      <a:pt x="18933" y="33"/>
                      <a:pt x="18930" y="33"/>
                    </a:cubicBezTo>
                    <a:cubicBezTo>
                      <a:pt x="18933" y="36"/>
                      <a:pt x="18937" y="39"/>
                      <a:pt x="18940" y="41"/>
                    </a:cubicBezTo>
                    <a:cubicBezTo>
                      <a:pt x="18937" y="41"/>
                      <a:pt x="18933" y="41"/>
                      <a:pt x="18930" y="41"/>
                    </a:cubicBezTo>
                    <a:cubicBezTo>
                      <a:pt x="18933" y="44"/>
                      <a:pt x="18937" y="47"/>
                      <a:pt x="18940" y="50"/>
                    </a:cubicBezTo>
                    <a:cubicBezTo>
                      <a:pt x="18937" y="50"/>
                      <a:pt x="18933" y="50"/>
                      <a:pt x="18930" y="50"/>
                    </a:cubicBezTo>
                    <a:cubicBezTo>
                      <a:pt x="18933" y="52"/>
                      <a:pt x="18937" y="55"/>
                      <a:pt x="18940" y="58"/>
                    </a:cubicBezTo>
                    <a:cubicBezTo>
                      <a:pt x="18937" y="58"/>
                      <a:pt x="18933" y="58"/>
                      <a:pt x="18930" y="58"/>
                    </a:cubicBezTo>
                    <a:cubicBezTo>
                      <a:pt x="18947" y="73"/>
                      <a:pt x="18965" y="88"/>
                      <a:pt x="18982" y="102"/>
                    </a:cubicBezTo>
                    <a:cubicBezTo>
                      <a:pt x="18957" y="102"/>
                      <a:pt x="18932" y="102"/>
                      <a:pt x="18907" y="102"/>
                    </a:cubicBezTo>
                    <a:cubicBezTo>
                      <a:pt x="18906" y="101"/>
                      <a:pt x="18904" y="100"/>
                      <a:pt x="18903" y="99"/>
                    </a:cubicBezTo>
                    <a:cubicBezTo>
                      <a:pt x="18906" y="99"/>
                      <a:pt x="18909" y="99"/>
                      <a:pt x="18913" y="99"/>
                    </a:cubicBezTo>
                    <a:cubicBezTo>
                      <a:pt x="18909" y="96"/>
                      <a:pt x="18906" y="93"/>
                      <a:pt x="18903" y="90"/>
                    </a:cubicBezTo>
                    <a:cubicBezTo>
                      <a:pt x="18906" y="90"/>
                      <a:pt x="18909" y="90"/>
                      <a:pt x="18913" y="90"/>
                    </a:cubicBezTo>
                    <a:cubicBezTo>
                      <a:pt x="18909" y="87"/>
                      <a:pt x="18906" y="85"/>
                      <a:pt x="18903" y="82"/>
                    </a:cubicBezTo>
                    <a:cubicBezTo>
                      <a:pt x="18906" y="82"/>
                      <a:pt x="18909" y="82"/>
                      <a:pt x="18913" y="82"/>
                    </a:cubicBezTo>
                    <a:cubicBezTo>
                      <a:pt x="18881" y="54"/>
                      <a:pt x="18849" y="27"/>
                      <a:pt x="18818" y="0"/>
                    </a:cubicBezTo>
                    <a:cubicBezTo>
                      <a:pt x="18409" y="0"/>
                      <a:pt x="18000" y="0"/>
                      <a:pt x="17590" y="0"/>
                    </a:cubicBezTo>
                    <a:cubicBezTo>
                      <a:pt x="17593" y="2"/>
                      <a:pt x="17596" y="5"/>
                      <a:pt x="17598" y="8"/>
                    </a:cubicBezTo>
                    <a:cubicBezTo>
                      <a:pt x="17596" y="8"/>
                      <a:pt x="17593" y="8"/>
                      <a:pt x="17590" y="8"/>
                    </a:cubicBezTo>
                    <a:cubicBezTo>
                      <a:pt x="17593" y="11"/>
                      <a:pt x="17596" y="14"/>
                      <a:pt x="17598" y="16"/>
                    </a:cubicBezTo>
                    <a:cubicBezTo>
                      <a:pt x="17596" y="16"/>
                      <a:pt x="17593" y="16"/>
                      <a:pt x="17590" y="16"/>
                    </a:cubicBezTo>
                    <a:cubicBezTo>
                      <a:pt x="17593" y="19"/>
                      <a:pt x="17596" y="22"/>
                      <a:pt x="17598" y="25"/>
                    </a:cubicBezTo>
                    <a:cubicBezTo>
                      <a:pt x="17596" y="25"/>
                      <a:pt x="17593" y="25"/>
                      <a:pt x="17590" y="25"/>
                    </a:cubicBezTo>
                    <a:cubicBezTo>
                      <a:pt x="17593" y="27"/>
                      <a:pt x="17596" y="30"/>
                      <a:pt x="17598" y="33"/>
                    </a:cubicBezTo>
                    <a:cubicBezTo>
                      <a:pt x="17596" y="33"/>
                      <a:pt x="17593" y="33"/>
                      <a:pt x="17590" y="33"/>
                    </a:cubicBezTo>
                    <a:cubicBezTo>
                      <a:pt x="17593" y="36"/>
                      <a:pt x="17596" y="39"/>
                      <a:pt x="17598" y="41"/>
                    </a:cubicBezTo>
                    <a:cubicBezTo>
                      <a:pt x="17596" y="41"/>
                      <a:pt x="17593" y="41"/>
                      <a:pt x="17590" y="41"/>
                    </a:cubicBezTo>
                    <a:cubicBezTo>
                      <a:pt x="17593" y="44"/>
                      <a:pt x="17596" y="47"/>
                      <a:pt x="17598" y="50"/>
                    </a:cubicBezTo>
                    <a:cubicBezTo>
                      <a:pt x="17596" y="50"/>
                      <a:pt x="17593" y="50"/>
                      <a:pt x="17590" y="50"/>
                    </a:cubicBezTo>
                    <a:cubicBezTo>
                      <a:pt x="17593" y="52"/>
                      <a:pt x="17596" y="55"/>
                      <a:pt x="17598" y="58"/>
                    </a:cubicBezTo>
                    <a:cubicBezTo>
                      <a:pt x="17596" y="58"/>
                      <a:pt x="17593" y="58"/>
                      <a:pt x="17590" y="58"/>
                    </a:cubicBezTo>
                    <a:cubicBezTo>
                      <a:pt x="17604" y="73"/>
                      <a:pt x="17618" y="88"/>
                      <a:pt x="17633" y="102"/>
                    </a:cubicBezTo>
                    <a:cubicBezTo>
                      <a:pt x="17605" y="102"/>
                      <a:pt x="17578" y="102"/>
                      <a:pt x="17550" y="102"/>
                    </a:cubicBezTo>
                    <a:cubicBezTo>
                      <a:pt x="17549" y="101"/>
                      <a:pt x="17548" y="100"/>
                      <a:pt x="17547" y="99"/>
                    </a:cubicBezTo>
                    <a:cubicBezTo>
                      <a:pt x="17549" y="99"/>
                      <a:pt x="17552" y="99"/>
                      <a:pt x="17555" y="99"/>
                    </a:cubicBezTo>
                    <a:cubicBezTo>
                      <a:pt x="17552" y="96"/>
                      <a:pt x="17549" y="93"/>
                      <a:pt x="17547" y="90"/>
                    </a:cubicBezTo>
                    <a:cubicBezTo>
                      <a:pt x="17549" y="90"/>
                      <a:pt x="17552" y="90"/>
                      <a:pt x="17555" y="90"/>
                    </a:cubicBezTo>
                    <a:cubicBezTo>
                      <a:pt x="17552" y="87"/>
                      <a:pt x="17549" y="85"/>
                      <a:pt x="17547" y="82"/>
                    </a:cubicBezTo>
                    <a:cubicBezTo>
                      <a:pt x="17549" y="82"/>
                      <a:pt x="17552" y="82"/>
                      <a:pt x="17555" y="82"/>
                    </a:cubicBezTo>
                    <a:cubicBezTo>
                      <a:pt x="17529" y="54"/>
                      <a:pt x="17503" y="27"/>
                      <a:pt x="17478" y="0"/>
                    </a:cubicBezTo>
                    <a:cubicBezTo>
                      <a:pt x="17069" y="0"/>
                      <a:pt x="16660" y="0"/>
                      <a:pt x="16251" y="0"/>
                    </a:cubicBezTo>
                    <a:cubicBezTo>
                      <a:pt x="16253" y="2"/>
                      <a:pt x="16255" y="5"/>
                      <a:pt x="16257" y="8"/>
                    </a:cubicBezTo>
                    <a:cubicBezTo>
                      <a:pt x="16255" y="8"/>
                      <a:pt x="16253" y="8"/>
                      <a:pt x="16251" y="8"/>
                    </a:cubicBezTo>
                    <a:cubicBezTo>
                      <a:pt x="16253" y="11"/>
                      <a:pt x="16255" y="14"/>
                      <a:pt x="16257" y="16"/>
                    </a:cubicBezTo>
                    <a:cubicBezTo>
                      <a:pt x="16255" y="16"/>
                      <a:pt x="16253" y="16"/>
                      <a:pt x="16251" y="16"/>
                    </a:cubicBezTo>
                    <a:cubicBezTo>
                      <a:pt x="16253" y="19"/>
                      <a:pt x="16255" y="22"/>
                      <a:pt x="16257" y="25"/>
                    </a:cubicBezTo>
                    <a:cubicBezTo>
                      <a:pt x="16255" y="25"/>
                      <a:pt x="16253" y="25"/>
                      <a:pt x="16251" y="25"/>
                    </a:cubicBezTo>
                    <a:cubicBezTo>
                      <a:pt x="16253" y="27"/>
                      <a:pt x="16255" y="30"/>
                      <a:pt x="16257" y="33"/>
                    </a:cubicBezTo>
                    <a:cubicBezTo>
                      <a:pt x="16255" y="33"/>
                      <a:pt x="16253" y="33"/>
                      <a:pt x="16251" y="33"/>
                    </a:cubicBezTo>
                    <a:cubicBezTo>
                      <a:pt x="16253" y="36"/>
                      <a:pt x="16255" y="39"/>
                      <a:pt x="16257" y="41"/>
                    </a:cubicBezTo>
                    <a:cubicBezTo>
                      <a:pt x="16255" y="41"/>
                      <a:pt x="16253" y="41"/>
                      <a:pt x="16251" y="41"/>
                    </a:cubicBezTo>
                    <a:cubicBezTo>
                      <a:pt x="16253" y="44"/>
                      <a:pt x="16255" y="47"/>
                      <a:pt x="16257" y="50"/>
                    </a:cubicBezTo>
                    <a:cubicBezTo>
                      <a:pt x="16255" y="50"/>
                      <a:pt x="16253" y="50"/>
                      <a:pt x="16251" y="50"/>
                    </a:cubicBezTo>
                    <a:cubicBezTo>
                      <a:pt x="16253" y="52"/>
                      <a:pt x="16255" y="55"/>
                      <a:pt x="16257" y="58"/>
                    </a:cubicBezTo>
                    <a:cubicBezTo>
                      <a:pt x="16255" y="58"/>
                      <a:pt x="16253" y="58"/>
                      <a:pt x="16251" y="58"/>
                    </a:cubicBezTo>
                    <a:cubicBezTo>
                      <a:pt x="16261" y="73"/>
                      <a:pt x="16272" y="88"/>
                      <a:pt x="16283" y="102"/>
                    </a:cubicBezTo>
                    <a:cubicBezTo>
                      <a:pt x="16253" y="102"/>
                      <a:pt x="16223" y="102"/>
                      <a:pt x="16193" y="102"/>
                    </a:cubicBezTo>
                    <a:cubicBezTo>
                      <a:pt x="16192" y="101"/>
                      <a:pt x="16191" y="100"/>
                      <a:pt x="16191" y="99"/>
                    </a:cubicBezTo>
                    <a:cubicBezTo>
                      <a:pt x="16193" y="99"/>
                      <a:pt x="16194" y="99"/>
                      <a:pt x="16196" y="99"/>
                    </a:cubicBezTo>
                    <a:cubicBezTo>
                      <a:pt x="16194" y="96"/>
                      <a:pt x="16193" y="93"/>
                      <a:pt x="16191" y="90"/>
                    </a:cubicBezTo>
                    <a:cubicBezTo>
                      <a:pt x="16193" y="90"/>
                      <a:pt x="16194" y="90"/>
                      <a:pt x="16196" y="90"/>
                    </a:cubicBezTo>
                    <a:cubicBezTo>
                      <a:pt x="16194" y="87"/>
                      <a:pt x="16193" y="85"/>
                      <a:pt x="16191" y="82"/>
                    </a:cubicBezTo>
                    <a:cubicBezTo>
                      <a:pt x="16193" y="82"/>
                      <a:pt x="16194" y="82"/>
                      <a:pt x="16196" y="82"/>
                    </a:cubicBezTo>
                    <a:cubicBezTo>
                      <a:pt x="16177" y="54"/>
                      <a:pt x="16157" y="27"/>
                      <a:pt x="16138" y="0"/>
                    </a:cubicBezTo>
                    <a:cubicBezTo>
                      <a:pt x="15729" y="0"/>
                      <a:pt x="15320" y="0"/>
                      <a:pt x="14911" y="0"/>
                    </a:cubicBezTo>
                    <a:cubicBezTo>
                      <a:pt x="14912" y="2"/>
                      <a:pt x="14913" y="5"/>
                      <a:pt x="14915" y="8"/>
                    </a:cubicBezTo>
                    <a:cubicBezTo>
                      <a:pt x="14913" y="8"/>
                      <a:pt x="14912" y="8"/>
                      <a:pt x="14911" y="8"/>
                    </a:cubicBezTo>
                    <a:cubicBezTo>
                      <a:pt x="14912" y="11"/>
                      <a:pt x="14913" y="14"/>
                      <a:pt x="14915" y="16"/>
                    </a:cubicBezTo>
                    <a:cubicBezTo>
                      <a:pt x="14913" y="16"/>
                      <a:pt x="14912" y="16"/>
                      <a:pt x="14911" y="16"/>
                    </a:cubicBezTo>
                    <a:cubicBezTo>
                      <a:pt x="14912" y="19"/>
                      <a:pt x="14913" y="22"/>
                      <a:pt x="14915" y="25"/>
                    </a:cubicBezTo>
                    <a:cubicBezTo>
                      <a:pt x="14913" y="25"/>
                      <a:pt x="14912" y="25"/>
                      <a:pt x="14911" y="25"/>
                    </a:cubicBezTo>
                    <a:cubicBezTo>
                      <a:pt x="14912" y="27"/>
                      <a:pt x="14913" y="30"/>
                      <a:pt x="14915" y="33"/>
                    </a:cubicBezTo>
                    <a:cubicBezTo>
                      <a:pt x="14913" y="33"/>
                      <a:pt x="14912" y="33"/>
                      <a:pt x="14911" y="33"/>
                    </a:cubicBezTo>
                    <a:cubicBezTo>
                      <a:pt x="14912" y="36"/>
                      <a:pt x="14913" y="39"/>
                      <a:pt x="14915" y="41"/>
                    </a:cubicBezTo>
                    <a:cubicBezTo>
                      <a:pt x="14913" y="41"/>
                      <a:pt x="14912" y="41"/>
                      <a:pt x="14911" y="41"/>
                    </a:cubicBezTo>
                    <a:cubicBezTo>
                      <a:pt x="14912" y="44"/>
                      <a:pt x="14913" y="47"/>
                      <a:pt x="14915" y="50"/>
                    </a:cubicBezTo>
                    <a:cubicBezTo>
                      <a:pt x="14913" y="50"/>
                      <a:pt x="14912" y="50"/>
                      <a:pt x="14911" y="50"/>
                    </a:cubicBezTo>
                    <a:cubicBezTo>
                      <a:pt x="14912" y="52"/>
                      <a:pt x="14913" y="55"/>
                      <a:pt x="14915" y="58"/>
                    </a:cubicBezTo>
                    <a:cubicBezTo>
                      <a:pt x="14913" y="58"/>
                      <a:pt x="14912" y="58"/>
                      <a:pt x="14911" y="58"/>
                    </a:cubicBezTo>
                    <a:cubicBezTo>
                      <a:pt x="14918" y="73"/>
                      <a:pt x="14926" y="88"/>
                      <a:pt x="14933" y="102"/>
                    </a:cubicBezTo>
                    <a:cubicBezTo>
                      <a:pt x="14901" y="102"/>
                      <a:pt x="14869" y="102"/>
                      <a:pt x="14836" y="102"/>
                    </a:cubicBezTo>
                    <a:cubicBezTo>
                      <a:pt x="14835" y="101"/>
                      <a:pt x="14835" y="100"/>
                      <a:pt x="14834" y="99"/>
                    </a:cubicBezTo>
                    <a:cubicBezTo>
                      <a:pt x="14836" y="99"/>
                      <a:pt x="14837" y="99"/>
                      <a:pt x="14838" y="99"/>
                    </a:cubicBezTo>
                    <a:cubicBezTo>
                      <a:pt x="14837" y="96"/>
                      <a:pt x="14836" y="93"/>
                      <a:pt x="14834" y="90"/>
                    </a:cubicBezTo>
                    <a:cubicBezTo>
                      <a:pt x="14836" y="90"/>
                      <a:pt x="14837" y="90"/>
                      <a:pt x="14838" y="90"/>
                    </a:cubicBezTo>
                    <a:cubicBezTo>
                      <a:pt x="14837" y="87"/>
                      <a:pt x="14836" y="85"/>
                      <a:pt x="14834" y="82"/>
                    </a:cubicBezTo>
                    <a:cubicBezTo>
                      <a:pt x="14836" y="82"/>
                      <a:pt x="14837" y="82"/>
                      <a:pt x="14838" y="82"/>
                    </a:cubicBezTo>
                    <a:cubicBezTo>
                      <a:pt x="14825" y="54"/>
                      <a:pt x="14812" y="27"/>
                      <a:pt x="14798" y="0"/>
                    </a:cubicBezTo>
                    <a:cubicBezTo>
                      <a:pt x="14389" y="0"/>
                      <a:pt x="13980" y="0"/>
                      <a:pt x="13571" y="0"/>
                    </a:cubicBezTo>
                    <a:cubicBezTo>
                      <a:pt x="13572" y="2"/>
                      <a:pt x="13572" y="5"/>
                      <a:pt x="13573" y="8"/>
                    </a:cubicBezTo>
                    <a:cubicBezTo>
                      <a:pt x="13572" y="8"/>
                      <a:pt x="13572" y="8"/>
                      <a:pt x="13571" y="8"/>
                    </a:cubicBezTo>
                    <a:cubicBezTo>
                      <a:pt x="13572" y="11"/>
                      <a:pt x="13572" y="14"/>
                      <a:pt x="13573" y="16"/>
                    </a:cubicBezTo>
                    <a:cubicBezTo>
                      <a:pt x="13572" y="16"/>
                      <a:pt x="13572" y="16"/>
                      <a:pt x="13571" y="16"/>
                    </a:cubicBezTo>
                    <a:cubicBezTo>
                      <a:pt x="13572" y="19"/>
                      <a:pt x="13572" y="22"/>
                      <a:pt x="13573" y="25"/>
                    </a:cubicBezTo>
                    <a:cubicBezTo>
                      <a:pt x="13572" y="25"/>
                      <a:pt x="13572" y="25"/>
                      <a:pt x="13571" y="25"/>
                    </a:cubicBezTo>
                    <a:cubicBezTo>
                      <a:pt x="13572" y="27"/>
                      <a:pt x="13572" y="30"/>
                      <a:pt x="13573" y="33"/>
                    </a:cubicBezTo>
                    <a:cubicBezTo>
                      <a:pt x="13572" y="33"/>
                      <a:pt x="13572" y="33"/>
                      <a:pt x="13571" y="33"/>
                    </a:cubicBezTo>
                    <a:cubicBezTo>
                      <a:pt x="13572" y="36"/>
                      <a:pt x="13572" y="39"/>
                      <a:pt x="13573" y="41"/>
                    </a:cubicBezTo>
                    <a:cubicBezTo>
                      <a:pt x="13572" y="41"/>
                      <a:pt x="13572" y="41"/>
                      <a:pt x="13571" y="41"/>
                    </a:cubicBezTo>
                    <a:cubicBezTo>
                      <a:pt x="13572" y="44"/>
                      <a:pt x="13572" y="47"/>
                      <a:pt x="13573" y="50"/>
                    </a:cubicBezTo>
                    <a:cubicBezTo>
                      <a:pt x="13572" y="50"/>
                      <a:pt x="13572" y="50"/>
                      <a:pt x="13571" y="50"/>
                    </a:cubicBezTo>
                    <a:cubicBezTo>
                      <a:pt x="13572" y="52"/>
                      <a:pt x="13572" y="55"/>
                      <a:pt x="13573" y="58"/>
                    </a:cubicBezTo>
                    <a:cubicBezTo>
                      <a:pt x="13572" y="58"/>
                      <a:pt x="13572" y="58"/>
                      <a:pt x="13571" y="58"/>
                    </a:cubicBezTo>
                    <a:cubicBezTo>
                      <a:pt x="13575" y="73"/>
                      <a:pt x="13579" y="88"/>
                      <a:pt x="13584" y="102"/>
                    </a:cubicBezTo>
                    <a:cubicBezTo>
                      <a:pt x="13549" y="102"/>
                      <a:pt x="13514" y="102"/>
                      <a:pt x="13479" y="102"/>
                    </a:cubicBezTo>
                    <a:cubicBezTo>
                      <a:pt x="13479" y="101"/>
                      <a:pt x="13479" y="100"/>
                      <a:pt x="13478" y="99"/>
                    </a:cubicBezTo>
                    <a:cubicBezTo>
                      <a:pt x="13479" y="99"/>
                      <a:pt x="13480" y="99"/>
                      <a:pt x="13481" y="99"/>
                    </a:cubicBezTo>
                    <a:cubicBezTo>
                      <a:pt x="13480" y="96"/>
                      <a:pt x="13479" y="93"/>
                      <a:pt x="13478" y="90"/>
                    </a:cubicBezTo>
                    <a:cubicBezTo>
                      <a:pt x="13479" y="90"/>
                      <a:pt x="13480" y="90"/>
                      <a:pt x="13481" y="90"/>
                    </a:cubicBezTo>
                    <a:cubicBezTo>
                      <a:pt x="13480" y="87"/>
                      <a:pt x="13479" y="85"/>
                      <a:pt x="13478" y="82"/>
                    </a:cubicBezTo>
                    <a:cubicBezTo>
                      <a:pt x="13479" y="82"/>
                      <a:pt x="13480" y="82"/>
                      <a:pt x="13481" y="82"/>
                    </a:cubicBezTo>
                    <a:cubicBezTo>
                      <a:pt x="13473" y="54"/>
                      <a:pt x="13466" y="27"/>
                      <a:pt x="13459" y="0"/>
                    </a:cubicBezTo>
                    <a:cubicBezTo>
                      <a:pt x="13049" y="0"/>
                      <a:pt x="12640" y="0"/>
                      <a:pt x="12231" y="0"/>
                    </a:cubicBezTo>
                    <a:cubicBezTo>
                      <a:pt x="12231" y="2"/>
                      <a:pt x="12231" y="5"/>
                      <a:pt x="12231" y="8"/>
                    </a:cubicBezTo>
                    <a:cubicBezTo>
                      <a:pt x="12231" y="8"/>
                      <a:pt x="12231" y="8"/>
                      <a:pt x="12231" y="8"/>
                    </a:cubicBezTo>
                    <a:cubicBezTo>
                      <a:pt x="12231" y="11"/>
                      <a:pt x="12231" y="14"/>
                      <a:pt x="12231" y="16"/>
                    </a:cubicBezTo>
                    <a:cubicBezTo>
                      <a:pt x="12231" y="16"/>
                      <a:pt x="12231" y="16"/>
                      <a:pt x="12231" y="16"/>
                    </a:cubicBezTo>
                    <a:cubicBezTo>
                      <a:pt x="12231" y="19"/>
                      <a:pt x="12231" y="22"/>
                      <a:pt x="12231" y="25"/>
                    </a:cubicBezTo>
                    <a:cubicBezTo>
                      <a:pt x="12231" y="25"/>
                      <a:pt x="12231" y="25"/>
                      <a:pt x="12231" y="25"/>
                    </a:cubicBezTo>
                    <a:cubicBezTo>
                      <a:pt x="12231" y="27"/>
                      <a:pt x="12231" y="30"/>
                      <a:pt x="12231" y="33"/>
                    </a:cubicBezTo>
                    <a:cubicBezTo>
                      <a:pt x="12231" y="33"/>
                      <a:pt x="12231" y="33"/>
                      <a:pt x="12231" y="33"/>
                    </a:cubicBezTo>
                    <a:cubicBezTo>
                      <a:pt x="12231" y="36"/>
                      <a:pt x="12231" y="39"/>
                      <a:pt x="12231" y="41"/>
                    </a:cubicBezTo>
                    <a:cubicBezTo>
                      <a:pt x="12231" y="41"/>
                      <a:pt x="12231" y="41"/>
                      <a:pt x="12231" y="41"/>
                    </a:cubicBezTo>
                    <a:cubicBezTo>
                      <a:pt x="12231" y="44"/>
                      <a:pt x="12231" y="47"/>
                      <a:pt x="12231" y="50"/>
                    </a:cubicBezTo>
                    <a:cubicBezTo>
                      <a:pt x="12231" y="50"/>
                      <a:pt x="12231" y="50"/>
                      <a:pt x="12231" y="50"/>
                    </a:cubicBezTo>
                    <a:cubicBezTo>
                      <a:pt x="12231" y="52"/>
                      <a:pt x="12231" y="55"/>
                      <a:pt x="12231" y="58"/>
                    </a:cubicBezTo>
                    <a:cubicBezTo>
                      <a:pt x="12231" y="58"/>
                      <a:pt x="12231" y="58"/>
                      <a:pt x="12231" y="58"/>
                    </a:cubicBezTo>
                    <a:cubicBezTo>
                      <a:pt x="12232" y="73"/>
                      <a:pt x="12233" y="88"/>
                      <a:pt x="12234" y="102"/>
                    </a:cubicBezTo>
                    <a:cubicBezTo>
                      <a:pt x="12197" y="102"/>
                      <a:pt x="12159" y="102"/>
                      <a:pt x="12122" y="102"/>
                    </a:cubicBezTo>
                    <a:cubicBezTo>
                      <a:pt x="12122" y="101"/>
                      <a:pt x="12122" y="100"/>
                      <a:pt x="12122" y="99"/>
                    </a:cubicBezTo>
                    <a:cubicBezTo>
                      <a:pt x="12122" y="99"/>
                      <a:pt x="12122" y="99"/>
                      <a:pt x="12122" y="99"/>
                    </a:cubicBezTo>
                    <a:cubicBezTo>
                      <a:pt x="12122" y="96"/>
                      <a:pt x="12122" y="93"/>
                      <a:pt x="12122" y="90"/>
                    </a:cubicBezTo>
                    <a:cubicBezTo>
                      <a:pt x="12122" y="90"/>
                      <a:pt x="12122" y="90"/>
                      <a:pt x="12122" y="90"/>
                    </a:cubicBezTo>
                    <a:cubicBezTo>
                      <a:pt x="12122" y="87"/>
                      <a:pt x="12122" y="85"/>
                      <a:pt x="12122" y="82"/>
                    </a:cubicBezTo>
                    <a:cubicBezTo>
                      <a:pt x="12122" y="82"/>
                      <a:pt x="12122" y="82"/>
                      <a:pt x="12122" y="82"/>
                    </a:cubicBezTo>
                    <a:cubicBezTo>
                      <a:pt x="12121" y="54"/>
                      <a:pt x="12120" y="27"/>
                      <a:pt x="12119" y="0"/>
                    </a:cubicBezTo>
                    <a:cubicBezTo>
                      <a:pt x="11710" y="0"/>
                      <a:pt x="11300" y="0"/>
                      <a:pt x="10891" y="0"/>
                    </a:cubicBezTo>
                    <a:cubicBezTo>
                      <a:pt x="10887" y="27"/>
                      <a:pt x="10883" y="54"/>
                      <a:pt x="10878" y="82"/>
                    </a:cubicBezTo>
                    <a:cubicBezTo>
                      <a:pt x="10879" y="82"/>
                      <a:pt x="10879" y="82"/>
                      <a:pt x="10879" y="82"/>
                    </a:cubicBezTo>
                    <a:cubicBezTo>
                      <a:pt x="10879" y="85"/>
                      <a:pt x="10879" y="87"/>
                      <a:pt x="10878" y="90"/>
                    </a:cubicBezTo>
                    <a:cubicBezTo>
                      <a:pt x="10879" y="90"/>
                      <a:pt x="10879" y="90"/>
                      <a:pt x="10879" y="90"/>
                    </a:cubicBezTo>
                    <a:cubicBezTo>
                      <a:pt x="10879" y="93"/>
                      <a:pt x="10879" y="96"/>
                      <a:pt x="10878" y="99"/>
                    </a:cubicBezTo>
                    <a:cubicBezTo>
                      <a:pt x="10879" y="99"/>
                      <a:pt x="10879" y="99"/>
                      <a:pt x="10879" y="99"/>
                    </a:cubicBezTo>
                    <a:cubicBezTo>
                      <a:pt x="10879" y="100"/>
                      <a:pt x="10879" y="101"/>
                      <a:pt x="10879" y="102"/>
                    </a:cubicBezTo>
                    <a:cubicBezTo>
                      <a:pt x="10843" y="102"/>
                      <a:pt x="10807" y="102"/>
                      <a:pt x="10771" y="102"/>
                    </a:cubicBezTo>
                    <a:cubicBezTo>
                      <a:pt x="10774" y="88"/>
                      <a:pt x="10776" y="73"/>
                      <a:pt x="10779" y="58"/>
                    </a:cubicBezTo>
                    <a:cubicBezTo>
                      <a:pt x="10778" y="58"/>
                      <a:pt x="10778" y="58"/>
                      <a:pt x="10777" y="58"/>
                    </a:cubicBezTo>
                    <a:cubicBezTo>
                      <a:pt x="10778" y="55"/>
                      <a:pt x="10778" y="52"/>
                      <a:pt x="10779" y="50"/>
                    </a:cubicBezTo>
                    <a:cubicBezTo>
                      <a:pt x="10778" y="50"/>
                      <a:pt x="10778" y="50"/>
                      <a:pt x="10777" y="50"/>
                    </a:cubicBezTo>
                    <a:cubicBezTo>
                      <a:pt x="10778" y="47"/>
                      <a:pt x="10778" y="44"/>
                      <a:pt x="10779" y="41"/>
                    </a:cubicBezTo>
                    <a:cubicBezTo>
                      <a:pt x="10778" y="41"/>
                      <a:pt x="10778" y="41"/>
                      <a:pt x="10777" y="41"/>
                    </a:cubicBezTo>
                    <a:cubicBezTo>
                      <a:pt x="10778" y="39"/>
                      <a:pt x="10778" y="36"/>
                      <a:pt x="10779" y="33"/>
                    </a:cubicBezTo>
                    <a:cubicBezTo>
                      <a:pt x="10778" y="33"/>
                      <a:pt x="10778" y="33"/>
                      <a:pt x="10777" y="33"/>
                    </a:cubicBezTo>
                    <a:cubicBezTo>
                      <a:pt x="10778" y="30"/>
                      <a:pt x="10778" y="27"/>
                      <a:pt x="10779" y="25"/>
                    </a:cubicBezTo>
                    <a:cubicBezTo>
                      <a:pt x="10778" y="25"/>
                      <a:pt x="10778" y="25"/>
                      <a:pt x="10777" y="25"/>
                    </a:cubicBezTo>
                    <a:cubicBezTo>
                      <a:pt x="10778" y="22"/>
                      <a:pt x="10778" y="19"/>
                      <a:pt x="10779" y="16"/>
                    </a:cubicBezTo>
                    <a:cubicBezTo>
                      <a:pt x="10778" y="16"/>
                      <a:pt x="10778" y="16"/>
                      <a:pt x="10777" y="16"/>
                    </a:cubicBezTo>
                    <a:cubicBezTo>
                      <a:pt x="10778" y="14"/>
                      <a:pt x="10778" y="11"/>
                      <a:pt x="10779" y="8"/>
                    </a:cubicBezTo>
                    <a:cubicBezTo>
                      <a:pt x="10778" y="8"/>
                      <a:pt x="10778" y="8"/>
                      <a:pt x="10777" y="8"/>
                    </a:cubicBezTo>
                    <a:cubicBezTo>
                      <a:pt x="10778" y="5"/>
                      <a:pt x="10778" y="2"/>
                      <a:pt x="10779" y="0"/>
                    </a:cubicBezTo>
                    <a:cubicBezTo>
                      <a:pt x="10370" y="0"/>
                      <a:pt x="9961" y="0"/>
                      <a:pt x="9552" y="0"/>
                    </a:cubicBezTo>
                    <a:cubicBezTo>
                      <a:pt x="9541" y="27"/>
                      <a:pt x="9531" y="54"/>
                      <a:pt x="9520" y="82"/>
                    </a:cubicBezTo>
                    <a:cubicBezTo>
                      <a:pt x="9521" y="82"/>
                      <a:pt x="9522" y="82"/>
                      <a:pt x="9523" y="82"/>
                    </a:cubicBezTo>
                    <a:cubicBezTo>
                      <a:pt x="9522" y="85"/>
                      <a:pt x="9521" y="87"/>
                      <a:pt x="9520" y="90"/>
                    </a:cubicBezTo>
                    <a:cubicBezTo>
                      <a:pt x="9521" y="90"/>
                      <a:pt x="9522" y="90"/>
                      <a:pt x="9523" y="90"/>
                    </a:cubicBezTo>
                    <a:cubicBezTo>
                      <a:pt x="9522" y="93"/>
                      <a:pt x="9521" y="96"/>
                      <a:pt x="9520" y="99"/>
                    </a:cubicBezTo>
                    <a:cubicBezTo>
                      <a:pt x="9521" y="99"/>
                      <a:pt x="9522" y="99"/>
                      <a:pt x="9523" y="99"/>
                    </a:cubicBezTo>
                    <a:cubicBezTo>
                      <a:pt x="9523" y="100"/>
                      <a:pt x="9522" y="101"/>
                      <a:pt x="9522" y="102"/>
                    </a:cubicBezTo>
                    <a:cubicBezTo>
                      <a:pt x="9488" y="102"/>
                      <a:pt x="9455" y="102"/>
                      <a:pt x="9421" y="102"/>
                    </a:cubicBezTo>
                    <a:cubicBezTo>
                      <a:pt x="9427" y="88"/>
                      <a:pt x="9433" y="73"/>
                      <a:pt x="9439" y="58"/>
                    </a:cubicBezTo>
                    <a:cubicBezTo>
                      <a:pt x="9438" y="58"/>
                      <a:pt x="9437" y="58"/>
                      <a:pt x="9436" y="58"/>
                    </a:cubicBezTo>
                    <a:cubicBezTo>
                      <a:pt x="9437" y="55"/>
                      <a:pt x="9438" y="52"/>
                      <a:pt x="9439" y="50"/>
                    </a:cubicBezTo>
                    <a:cubicBezTo>
                      <a:pt x="9438" y="50"/>
                      <a:pt x="9437" y="50"/>
                      <a:pt x="9436" y="50"/>
                    </a:cubicBezTo>
                    <a:cubicBezTo>
                      <a:pt x="9437" y="47"/>
                      <a:pt x="9438" y="44"/>
                      <a:pt x="9439" y="41"/>
                    </a:cubicBezTo>
                    <a:cubicBezTo>
                      <a:pt x="9438" y="41"/>
                      <a:pt x="9437" y="41"/>
                      <a:pt x="9436" y="41"/>
                    </a:cubicBezTo>
                    <a:cubicBezTo>
                      <a:pt x="9437" y="39"/>
                      <a:pt x="9438" y="36"/>
                      <a:pt x="9439" y="33"/>
                    </a:cubicBezTo>
                    <a:cubicBezTo>
                      <a:pt x="9438" y="33"/>
                      <a:pt x="9437" y="33"/>
                      <a:pt x="9436" y="33"/>
                    </a:cubicBezTo>
                    <a:cubicBezTo>
                      <a:pt x="9437" y="30"/>
                      <a:pt x="9438" y="27"/>
                      <a:pt x="9439" y="25"/>
                    </a:cubicBezTo>
                    <a:cubicBezTo>
                      <a:pt x="9438" y="25"/>
                      <a:pt x="9437" y="25"/>
                      <a:pt x="9436" y="25"/>
                    </a:cubicBezTo>
                    <a:cubicBezTo>
                      <a:pt x="9437" y="22"/>
                      <a:pt x="9438" y="19"/>
                      <a:pt x="9439" y="16"/>
                    </a:cubicBezTo>
                    <a:cubicBezTo>
                      <a:pt x="9438" y="16"/>
                      <a:pt x="9437" y="16"/>
                      <a:pt x="9436" y="16"/>
                    </a:cubicBezTo>
                    <a:cubicBezTo>
                      <a:pt x="9437" y="14"/>
                      <a:pt x="9438" y="11"/>
                      <a:pt x="9439" y="8"/>
                    </a:cubicBezTo>
                    <a:cubicBezTo>
                      <a:pt x="9438" y="8"/>
                      <a:pt x="9437" y="8"/>
                      <a:pt x="9436" y="8"/>
                    </a:cubicBezTo>
                    <a:cubicBezTo>
                      <a:pt x="9437" y="5"/>
                      <a:pt x="9438" y="2"/>
                      <a:pt x="9439" y="0"/>
                    </a:cubicBezTo>
                    <a:cubicBezTo>
                      <a:pt x="9030" y="0"/>
                      <a:pt x="8621" y="0"/>
                      <a:pt x="8212" y="0"/>
                    </a:cubicBezTo>
                    <a:cubicBezTo>
                      <a:pt x="8195" y="27"/>
                      <a:pt x="8179" y="54"/>
                      <a:pt x="8162" y="82"/>
                    </a:cubicBezTo>
                    <a:cubicBezTo>
                      <a:pt x="8164" y="82"/>
                      <a:pt x="8166" y="82"/>
                      <a:pt x="8167" y="82"/>
                    </a:cubicBezTo>
                    <a:cubicBezTo>
                      <a:pt x="8165" y="85"/>
                      <a:pt x="8164" y="87"/>
                      <a:pt x="8162" y="90"/>
                    </a:cubicBezTo>
                    <a:cubicBezTo>
                      <a:pt x="8164" y="90"/>
                      <a:pt x="8166" y="90"/>
                      <a:pt x="8167" y="90"/>
                    </a:cubicBezTo>
                    <a:cubicBezTo>
                      <a:pt x="8165" y="93"/>
                      <a:pt x="8164" y="96"/>
                      <a:pt x="8162" y="99"/>
                    </a:cubicBezTo>
                    <a:cubicBezTo>
                      <a:pt x="8164" y="99"/>
                      <a:pt x="8166" y="99"/>
                      <a:pt x="8167" y="99"/>
                    </a:cubicBezTo>
                    <a:cubicBezTo>
                      <a:pt x="8166" y="100"/>
                      <a:pt x="8166" y="101"/>
                      <a:pt x="8165" y="102"/>
                    </a:cubicBezTo>
                    <a:cubicBezTo>
                      <a:pt x="8134" y="102"/>
                      <a:pt x="8103" y="102"/>
                      <a:pt x="8072" y="102"/>
                    </a:cubicBezTo>
                    <a:cubicBezTo>
                      <a:pt x="8081" y="88"/>
                      <a:pt x="8090" y="73"/>
                      <a:pt x="8099" y="58"/>
                    </a:cubicBezTo>
                    <a:cubicBezTo>
                      <a:pt x="8098" y="58"/>
                      <a:pt x="8096" y="58"/>
                      <a:pt x="8094" y="58"/>
                    </a:cubicBezTo>
                    <a:cubicBezTo>
                      <a:pt x="8096" y="55"/>
                      <a:pt x="8098" y="52"/>
                      <a:pt x="8099" y="50"/>
                    </a:cubicBezTo>
                    <a:cubicBezTo>
                      <a:pt x="8098" y="50"/>
                      <a:pt x="8096" y="50"/>
                      <a:pt x="8094" y="50"/>
                    </a:cubicBezTo>
                    <a:cubicBezTo>
                      <a:pt x="8096" y="47"/>
                      <a:pt x="8098" y="44"/>
                      <a:pt x="8099" y="41"/>
                    </a:cubicBezTo>
                    <a:cubicBezTo>
                      <a:pt x="8098" y="41"/>
                      <a:pt x="8096" y="41"/>
                      <a:pt x="8094" y="41"/>
                    </a:cubicBezTo>
                    <a:cubicBezTo>
                      <a:pt x="8096" y="39"/>
                      <a:pt x="8098" y="36"/>
                      <a:pt x="8099" y="33"/>
                    </a:cubicBezTo>
                    <a:cubicBezTo>
                      <a:pt x="8098" y="33"/>
                      <a:pt x="8096" y="33"/>
                      <a:pt x="8094" y="33"/>
                    </a:cubicBezTo>
                    <a:cubicBezTo>
                      <a:pt x="8096" y="30"/>
                      <a:pt x="8098" y="27"/>
                      <a:pt x="8099" y="25"/>
                    </a:cubicBezTo>
                    <a:cubicBezTo>
                      <a:pt x="8098" y="25"/>
                      <a:pt x="8096" y="25"/>
                      <a:pt x="8094" y="25"/>
                    </a:cubicBezTo>
                    <a:cubicBezTo>
                      <a:pt x="8096" y="22"/>
                      <a:pt x="8098" y="19"/>
                      <a:pt x="8099" y="16"/>
                    </a:cubicBezTo>
                    <a:cubicBezTo>
                      <a:pt x="8098" y="16"/>
                      <a:pt x="8096" y="16"/>
                      <a:pt x="8094" y="16"/>
                    </a:cubicBezTo>
                    <a:cubicBezTo>
                      <a:pt x="8096" y="14"/>
                      <a:pt x="8098" y="11"/>
                      <a:pt x="8099" y="8"/>
                    </a:cubicBezTo>
                    <a:cubicBezTo>
                      <a:pt x="8098" y="8"/>
                      <a:pt x="8096" y="8"/>
                      <a:pt x="8094" y="8"/>
                    </a:cubicBezTo>
                    <a:cubicBezTo>
                      <a:pt x="8096" y="5"/>
                      <a:pt x="8098" y="2"/>
                      <a:pt x="8099" y="0"/>
                    </a:cubicBezTo>
                    <a:cubicBezTo>
                      <a:pt x="7690" y="0"/>
                      <a:pt x="7281" y="0"/>
                      <a:pt x="6872" y="0"/>
                    </a:cubicBezTo>
                    <a:cubicBezTo>
                      <a:pt x="6849" y="27"/>
                      <a:pt x="6827" y="54"/>
                      <a:pt x="6804" y="82"/>
                    </a:cubicBezTo>
                    <a:cubicBezTo>
                      <a:pt x="6806" y="82"/>
                      <a:pt x="6809" y="82"/>
                      <a:pt x="6811" y="82"/>
                    </a:cubicBezTo>
                    <a:cubicBezTo>
                      <a:pt x="6809" y="85"/>
                      <a:pt x="6806" y="87"/>
                      <a:pt x="6804" y="90"/>
                    </a:cubicBezTo>
                    <a:cubicBezTo>
                      <a:pt x="6806" y="90"/>
                      <a:pt x="6809" y="90"/>
                      <a:pt x="6811" y="90"/>
                    </a:cubicBezTo>
                    <a:cubicBezTo>
                      <a:pt x="6809" y="93"/>
                      <a:pt x="6806" y="96"/>
                      <a:pt x="6804" y="99"/>
                    </a:cubicBezTo>
                    <a:cubicBezTo>
                      <a:pt x="6806" y="99"/>
                      <a:pt x="6809" y="99"/>
                      <a:pt x="6811" y="99"/>
                    </a:cubicBezTo>
                    <a:cubicBezTo>
                      <a:pt x="6810" y="100"/>
                      <a:pt x="6809" y="101"/>
                      <a:pt x="6808" y="102"/>
                    </a:cubicBezTo>
                    <a:cubicBezTo>
                      <a:pt x="6779" y="102"/>
                      <a:pt x="6750" y="102"/>
                      <a:pt x="6722" y="102"/>
                    </a:cubicBezTo>
                    <a:cubicBezTo>
                      <a:pt x="6734" y="88"/>
                      <a:pt x="6747" y="73"/>
                      <a:pt x="6759" y="58"/>
                    </a:cubicBezTo>
                    <a:cubicBezTo>
                      <a:pt x="6757" y="58"/>
                      <a:pt x="6754" y="58"/>
                      <a:pt x="6752" y="58"/>
                    </a:cubicBezTo>
                    <a:cubicBezTo>
                      <a:pt x="6754" y="55"/>
                      <a:pt x="6757" y="52"/>
                      <a:pt x="6759" y="50"/>
                    </a:cubicBezTo>
                    <a:cubicBezTo>
                      <a:pt x="6757" y="50"/>
                      <a:pt x="6754" y="50"/>
                      <a:pt x="6752" y="50"/>
                    </a:cubicBezTo>
                    <a:cubicBezTo>
                      <a:pt x="6754" y="47"/>
                      <a:pt x="6757" y="44"/>
                      <a:pt x="6759" y="41"/>
                    </a:cubicBezTo>
                    <a:cubicBezTo>
                      <a:pt x="6757" y="41"/>
                      <a:pt x="6754" y="41"/>
                      <a:pt x="6752" y="41"/>
                    </a:cubicBezTo>
                    <a:cubicBezTo>
                      <a:pt x="6754" y="39"/>
                      <a:pt x="6757" y="36"/>
                      <a:pt x="6759" y="33"/>
                    </a:cubicBezTo>
                    <a:cubicBezTo>
                      <a:pt x="6757" y="33"/>
                      <a:pt x="6754" y="33"/>
                      <a:pt x="6752" y="33"/>
                    </a:cubicBezTo>
                    <a:cubicBezTo>
                      <a:pt x="6754" y="30"/>
                      <a:pt x="6757" y="27"/>
                      <a:pt x="6759" y="25"/>
                    </a:cubicBezTo>
                    <a:cubicBezTo>
                      <a:pt x="6757" y="25"/>
                      <a:pt x="6754" y="25"/>
                      <a:pt x="6752" y="25"/>
                    </a:cubicBezTo>
                    <a:cubicBezTo>
                      <a:pt x="6754" y="22"/>
                      <a:pt x="6757" y="19"/>
                      <a:pt x="6759" y="16"/>
                    </a:cubicBezTo>
                    <a:cubicBezTo>
                      <a:pt x="6757" y="16"/>
                      <a:pt x="6754" y="16"/>
                      <a:pt x="6752" y="16"/>
                    </a:cubicBezTo>
                    <a:cubicBezTo>
                      <a:pt x="6754" y="14"/>
                      <a:pt x="6757" y="11"/>
                      <a:pt x="6759" y="8"/>
                    </a:cubicBezTo>
                    <a:cubicBezTo>
                      <a:pt x="6757" y="8"/>
                      <a:pt x="6754" y="8"/>
                      <a:pt x="6752" y="8"/>
                    </a:cubicBezTo>
                    <a:cubicBezTo>
                      <a:pt x="6754" y="5"/>
                      <a:pt x="6757" y="2"/>
                      <a:pt x="6759" y="0"/>
                    </a:cubicBezTo>
                    <a:cubicBezTo>
                      <a:pt x="6350" y="0"/>
                      <a:pt x="5941" y="0"/>
                      <a:pt x="5532" y="0"/>
                    </a:cubicBezTo>
                    <a:cubicBezTo>
                      <a:pt x="5504" y="27"/>
                      <a:pt x="5475" y="54"/>
                      <a:pt x="5446" y="82"/>
                    </a:cubicBezTo>
                    <a:cubicBezTo>
                      <a:pt x="5449" y="82"/>
                      <a:pt x="5452" y="82"/>
                      <a:pt x="5455" y="82"/>
                    </a:cubicBezTo>
                    <a:cubicBezTo>
                      <a:pt x="5452" y="85"/>
                      <a:pt x="5449" y="87"/>
                      <a:pt x="5446" y="90"/>
                    </a:cubicBezTo>
                    <a:cubicBezTo>
                      <a:pt x="5449" y="90"/>
                      <a:pt x="5452" y="90"/>
                      <a:pt x="5455" y="90"/>
                    </a:cubicBezTo>
                    <a:cubicBezTo>
                      <a:pt x="5452" y="93"/>
                      <a:pt x="5449" y="96"/>
                      <a:pt x="5446" y="99"/>
                    </a:cubicBezTo>
                    <a:cubicBezTo>
                      <a:pt x="5449" y="99"/>
                      <a:pt x="5452" y="99"/>
                      <a:pt x="5455" y="99"/>
                    </a:cubicBezTo>
                    <a:cubicBezTo>
                      <a:pt x="5453" y="100"/>
                      <a:pt x="5452" y="101"/>
                      <a:pt x="5451" y="102"/>
                    </a:cubicBezTo>
                    <a:cubicBezTo>
                      <a:pt x="5425" y="102"/>
                      <a:pt x="5398" y="102"/>
                      <a:pt x="5372" y="102"/>
                    </a:cubicBezTo>
                    <a:cubicBezTo>
                      <a:pt x="5388" y="88"/>
                      <a:pt x="5404" y="73"/>
                      <a:pt x="5420" y="58"/>
                    </a:cubicBezTo>
                    <a:cubicBezTo>
                      <a:pt x="5417" y="58"/>
                      <a:pt x="5414" y="58"/>
                      <a:pt x="5411" y="58"/>
                    </a:cubicBezTo>
                    <a:cubicBezTo>
                      <a:pt x="5414" y="55"/>
                      <a:pt x="5417" y="52"/>
                      <a:pt x="5420" y="50"/>
                    </a:cubicBezTo>
                    <a:cubicBezTo>
                      <a:pt x="5417" y="50"/>
                      <a:pt x="5414" y="50"/>
                      <a:pt x="5411" y="50"/>
                    </a:cubicBezTo>
                    <a:cubicBezTo>
                      <a:pt x="5414" y="47"/>
                      <a:pt x="5417" y="44"/>
                      <a:pt x="5420" y="41"/>
                    </a:cubicBezTo>
                    <a:cubicBezTo>
                      <a:pt x="5417" y="41"/>
                      <a:pt x="5414" y="41"/>
                      <a:pt x="5411" y="41"/>
                    </a:cubicBezTo>
                    <a:cubicBezTo>
                      <a:pt x="5414" y="39"/>
                      <a:pt x="5417" y="36"/>
                      <a:pt x="5420" y="33"/>
                    </a:cubicBezTo>
                    <a:cubicBezTo>
                      <a:pt x="5417" y="33"/>
                      <a:pt x="5414" y="33"/>
                      <a:pt x="5411" y="33"/>
                    </a:cubicBezTo>
                    <a:cubicBezTo>
                      <a:pt x="5414" y="30"/>
                      <a:pt x="5417" y="27"/>
                      <a:pt x="5420" y="25"/>
                    </a:cubicBezTo>
                    <a:cubicBezTo>
                      <a:pt x="5417" y="25"/>
                      <a:pt x="5414" y="25"/>
                      <a:pt x="5411" y="25"/>
                    </a:cubicBezTo>
                    <a:cubicBezTo>
                      <a:pt x="5414" y="22"/>
                      <a:pt x="5417" y="19"/>
                      <a:pt x="5420" y="16"/>
                    </a:cubicBezTo>
                    <a:cubicBezTo>
                      <a:pt x="5417" y="16"/>
                      <a:pt x="5414" y="16"/>
                      <a:pt x="5411" y="16"/>
                    </a:cubicBezTo>
                    <a:cubicBezTo>
                      <a:pt x="5414" y="14"/>
                      <a:pt x="5417" y="11"/>
                      <a:pt x="5420" y="8"/>
                    </a:cubicBezTo>
                    <a:cubicBezTo>
                      <a:pt x="5417" y="8"/>
                      <a:pt x="5414" y="8"/>
                      <a:pt x="5411" y="8"/>
                    </a:cubicBezTo>
                    <a:cubicBezTo>
                      <a:pt x="5414" y="5"/>
                      <a:pt x="5417" y="2"/>
                      <a:pt x="5420" y="0"/>
                    </a:cubicBezTo>
                    <a:cubicBezTo>
                      <a:pt x="5010" y="0"/>
                      <a:pt x="4601" y="0"/>
                      <a:pt x="4192" y="0"/>
                    </a:cubicBezTo>
                    <a:cubicBezTo>
                      <a:pt x="4158" y="27"/>
                      <a:pt x="4123" y="54"/>
                      <a:pt x="4088" y="82"/>
                    </a:cubicBezTo>
                    <a:cubicBezTo>
                      <a:pt x="4091" y="82"/>
                      <a:pt x="4095" y="82"/>
                      <a:pt x="4099" y="82"/>
                    </a:cubicBezTo>
                    <a:cubicBezTo>
                      <a:pt x="4095" y="85"/>
                      <a:pt x="4092" y="87"/>
                      <a:pt x="4088" y="90"/>
                    </a:cubicBezTo>
                    <a:cubicBezTo>
                      <a:pt x="4091" y="90"/>
                      <a:pt x="4095" y="90"/>
                      <a:pt x="4099" y="90"/>
                    </a:cubicBezTo>
                    <a:cubicBezTo>
                      <a:pt x="4095" y="93"/>
                      <a:pt x="4092" y="96"/>
                      <a:pt x="4088" y="99"/>
                    </a:cubicBezTo>
                    <a:cubicBezTo>
                      <a:pt x="4091" y="99"/>
                      <a:pt x="4095" y="99"/>
                      <a:pt x="4099" y="99"/>
                    </a:cubicBezTo>
                    <a:cubicBezTo>
                      <a:pt x="4097" y="100"/>
                      <a:pt x="4095" y="101"/>
                      <a:pt x="4094" y="102"/>
                    </a:cubicBezTo>
                    <a:cubicBezTo>
                      <a:pt x="4065" y="102"/>
                      <a:pt x="4036" y="102"/>
                      <a:pt x="4007" y="102"/>
                    </a:cubicBezTo>
                    <a:cubicBezTo>
                      <a:pt x="4026" y="88"/>
                      <a:pt x="4045" y="73"/>
                      <a:pt x="4064" y="58"/>
                    </a:cubicBezTo>
                    <a:cubicBezTo>
                      <a:pt x="4061" y="58"/>
                      <a:pt x="4057" y="58"/>
                      <a:pt x="4053" y="58"/>
                    </a:cubicBezTo>
                    <a:cubicBezTo>
                      <a:pt x="4057" y="55"/>
                      <a:pt x="4061" y="52"/>
                      <a:pt x="4064" y="50"/>
                    </a:cubicBezTo>
                    <a:cubicBezTo>
                      <a:pt x="4061" y="50"/>
                      <a:pt x="4057" y="50"/>
                      <a:pt x="4053" y="50"/>
                    </a:cubicBezTo>
                    <a:cubicBezTo>
                      <a:pt x="4057" y="47"/>
                      <a:pt x="4061" y="44"/>
                      <a:pt x="4064" y="41"/>
                    </a:cubicBezTo>
                    <a:cubicBezTo>
                      <a:pt x="4061" y="41"/>
                      <a:pt x="4057" y="41"/>
                      <a:pt x="4053" y="41"/>
                    </a:cubicBezTo>
                    <a:cubicBezTo>
                      <a:pt x="4057" y="39"/>
                      <a:pt x="4061" y="36"/>
                      <a:pt x="4064" y="33"/>
                    </a:cubicBezTo>
                    <a:cubicBezTo>
                      <a:pt x="4061" y="33"/>
                      <a:pt x="4057" y="33"/>
                      <a:pt x="4053" y="33"/>
                    </a:cubicBezTo>
                    <a:cubicBezTo>
                      <a:pt x="4057" y="30"/>
                      <a:pt x="4061" y="27"/>
                      <a:pt x="4064" y="25"/>
                    </a:cubicBezTo>
                    <a:cubicBezTo>
                      <a:pt x="4061" y="25"/>
                      <a:pt x="4057" y="25"/>
                      <a:pt x="4053" y="25"/>
                    </a:cubicBezTo>
                    <a:cubicBezTo>
                      <a:pt x="4057" y="22"/>
                      <a:pt x="4061" y="19"/>
                      <a:pt x="4064" y="16"/>
                    </a:cubicBezTo>
                    <a:cubicBezTo>
                      <a:pt x="4061" y="16"/>
                      <a:pt x="4057" y="16"/>
                      <a:pt x="4053" y="16"/>
                    </a:cubicBezTo>
                    <a:cubicBezTo>
                      <a:pt x="4057" y="14"/>
                      <a:pt x="4061" y="11"/>
                      <a:pt x="4064" y="8"/>
                    </a:cubicBezTo>
                    <a:cubicBezTo>
                      <a:pt x="4061" y="8"/>
                      <a:pt x="4057" y="8"/>
                      <a:pt x="4053" y="8"/>
                    </a:cubicBezTo>
                    <a:cubicBezTo>
                      <a:pt x="4057" y="5"/>
                      <a:pt x="4061" y="2"/>
                      <a:pt x="4064" y="0"/>
                    </a:cubicBezTo>
                    <a:cubicBezTo>
                      <a:pt x="3445" y="0"/>
                      <a:pt x="2825" y="0"/>
                      <a:pt x="2205" y="0"/>
                    </a:cubicBezTo>
                    <a:cubicBezTo>
                      <a:pt x="2162" y="27"/>
                      <a:pt x="2118" y="54"/>
                      <a:pt x="2074" y="82"/>
                    </a:cubicBezTo>
                    <a:cubicBezTo>
                      <a:pt x="2078" y="82"/>
                      <a:pt x="2083" y="82"/>
                      <a:pt x="2087" y="82"/>
                    </a:cubicBezTo>
                    <a:cubicBezTo>
                      <a:pt x="2083" y="85"/>
                      <a:pt x="2079" y="87"/>
                      <a:pt x="2074" y="90"/>
                    </a:cubicBezTo>
                    <a:cubicBezTo>
                      <a:pt x="2078" y="90"/>
                      <a:pt x="2083" y="90"/>
                      <a:pt x="2087" y="90"/>
                    </a:cubicBezTo>
                    <a:cubicBezTo>
                      <a:pt x="2083" y="93"/>
                      <a:pt x="2079" y="96"/>
                      <a:pt x="2074" y="99"/>
                    </a:cubicBezTo>
                    <a:cubicBezTo>
                      <a:pt x="2078" y="99"/>
                      <a:pt x="2083" y="99"/>
                      <a:pt x="2087" y="99"/>
                    </a:cubicBezTo>
                    <a:cubicBezTo>
                      <a:pt x="2085" y="100"/>
                      <a:pt x="2083" y="101"/>
                      <a:pt x="2081" y="102"/>
                    </a:cubicBezTo>
                    <a:cubicBezTo>
                      <a:pt x="2068" y="102"/>
                      <a:pt x="2055" y="102"/>
                      <a:pt x="2041" y="102"/>
                    </a:cubicBezTo>
                    <a:cubicBezTo>
                      <a:pt x="1936" y="168"/>
                      <a:pt x="1829" y="236"/>
                      <a:pt x="1719" y="304"/>
                    </a:cubicBezTo>
                    <a:cubicBezTo>
                      <a:pt x="1723" y="304"/>
                      <a:pt x="1728" y="304"/>
                      <a:pt x="1732" y="304"/>
                    </a:cubicBezTo>
                    <a:cubicBezTo>
                      <a:pt x="1728" y="307"/>
                      <a:pt x="1723" y="310"/>
                      <a:pt x="1719" y="313"/>
                    </a:cubicBezTo>
                    <a:cubicBezTo>
                      <a:pt x="1723" y="313"/>
                      <a:pt x="1728" y="313"/>
                      <a:pt x="1732" y="313"/>
                    </a:cubicBezTo>
                    <a:cubicBezTo>
                      <a:pt x="1728" y="316"/>
                      <a:pt x="1723" y="318"/>
                      <a:pt x="1719" y="321"/>
                    </a:cubicBezTo>
                    <a:cubicBezTo>
                      <a:pt x="1723" y="321"/>
                      <a:pt x="1728" y="321"/>
                      <a:pt x="1732" y="321"/>
                    </a:cubicBezTo>
                    <a:cubicBezTo>
                      <a:pt x="1729" y="323"/>
                      <a:pt x="1725" y="325"/>
                      <a:pt x="1722" y="327"/>
                    </a:cubicBezTo>
                    <a:cubicBezTo>
                      <a:pt x="1709" y="327"/>
                      <a:pt x="1695" y="327"/>
                      <a:pt x="1682" y="327"/>
                    </a:cubicBezTo>
                    <a:cubicBezTo>
                      <a:pt x="1569" y="398"/>
                      <a:pt x="1453" y="471"/>
                      <a:pt x="1335" y="545"/>
                    </a:cubicBezTo>
                    <a:cubicBezTo>
                      <a:pt x="1339" y="545"/>
                      <a:pt x="1344" y="545"/>
                      <a:pt x="1348" y="545"/>
                    </a:cubicBezTo>
                    <a:cubicBezTo>
                      <a:pt x="1344" y="548"/>
                      <a:pt x="1339" y="551"/>
                      <a:pt x="1335" y="554"/>
                    </a:cubicBezTo>
                    <a:cubicBezTo>
                      <a:pt x="1339" y="554"/>
                      <a:pt x="1344" y="554"/>
                      <a:pt x="1348" y="554"/>
                    </a:cubicBezTo>
                    <a:cubicBezTo>
                      <a:pt x="1344" y="556"/>
                      <a:pt x="1339" y="559"/>
                      <a:pt x="1335" y="562"/>
                    </a:cubicBezTo>
                    <a:cubicBezTo>
                      <a:pt x="1339" y="562"/>
                      <a:pt x="1344" y="562"/>
                      <a:pt x="1348" y="562"/>
                    </a:cubicBezTo>
                    <a:cubicBezTo>
                      <a:pt x="1345" y="564"/>
                      <a:pt x="1342" y="566"/>
                      <a:pt x="1338" y="568"/>
                    </a:cubicBezTo>
                    <a:cubicBezTo>
                      <a:pt x="1325" y="568"/>
                      <a:pt x="1312" y="568"/>
                      <a:pt x="1299" y="568"/>
                    </a:cubicBezTo>
                    <a:cubicBezTo>
                      <a:pt x="1177" y="644"/>
                      <a:pt x="1052" y="723"/>
                      <a:pt x="924" y="803"/>
                    </a:cubicBezTo>
                    <a:cubicBezTo>
                      <a:pt x="929" y="803"/>
                      <a:pt x="933" y="803"/>
                      <a:pt x="938" y="803"/>
                    </a:cubicBezTo>
                    <a:cubicBezTo>
                      <a:pt x="933" y="805"/>
                      <a:pt x="929" y="808"/>
                      <a:pt x="924" y="811"/>
                    </a:cubicBezTo>
                    <a:cubicBezTo>
                      <a:pt x="929" y="811"/>
                      <a:pt x="933" y="811"/>
                      <a:pt x="938" y="811"/>
                    </a:cubicBezTo>
                    <a:cubicBezTo>
                      <a:pt x="933" y="814"/>
                      <a:pt x="929" y="816"/>
                      <a:pt x="924" y="819"/>
                    </a:cubicBezTo>
                    <a:cubicBezTo>
                      <a:pt x="929" y="819"/>
                      <a:pt x="933" y="819"/>
                      <a:pt x="938" y="819"/>
                    </a:cubicBezTo>
                    <a:cubicBezTo>
                      <a:pt x="934" y="821"/>
                      <a:pt x="931" y="823"/>
                      <a:pt x="928" y="825"/>
                    </a:cubicBezTo>
                    <a:cubicBezTo>
                      <a:pt x="915" y="825"/>
                      <a:pt x="902" y="825"/>
                      <a:pt x="888" y="825"/>
                    </a:cubicBezTo>
                    <a:cubicBezTo>
                      <a:pt x="757" y="908"/>
                      <a:pt x="622" y="992"/>
                      <a:pt x="484" y="1079"/>
                    </a:cubicBezTo>
                    <a:cubicBezTo>
                      <a:pt x="488" y="1079"/>
                      <a:pt x="492" y="1079"/>
                      <a:pt x="497" y="1079"/>
                    </a:cubicBezTo>
                    <a:cubicBezTo>
                      <a:pt x="492" y="1081"/>
                      <a:pt x="488" y="1084"/>
                      <a:pt x="484" y="1087"/>
                    </a:cubicBezTo>
                    <a:cubicBezTo>
                      <a:pt x="488" y="1087"/>
                      <a:pt x="492" y="1087"/>
                      <a:pt x="497" y="1087"/>
                    </a:cubicBezTo>
                    <a:cubicBezTo>
                      <a:pt x="492" y="1090"/>
                      <a:pt x="488" y="1092"/>
                      <a:pt x="484" y="1095"/>
                    </a:cubicBezTo>
                    <a:cubicBezTo>
                      <a:pt x="488" y="1095"/>
                      <a:pt x="492" y="1095"/>
                      <a:pt x="497" y="1095"/>
                    </a:cubicBezTo>
                    <a:cubicBezTo>
                      <a:pt x="492" y="1098"/>
                      <a:pt x="488" y="1101"/>
                      <a:pt x="484" y="1104"/>
                    </a:cubicBezTo>
                    <a:cubicBezTo>
                      <a:pt x="488" y="1104"/>
                      <a:pt x="492" y="1104"/>
                      <a:pt x="497" y="1104"/>
                    </a:cubicBezTo>
                    <a:cubicBezTo>
                      <a:pt x="495" y="1105"/>
                      <a:pt x="494" y="1106"/>
                      <a:pt x="492" y="1107"/>
                    </a:cubicBezTo>
                    <a:cubicBezTo>
                      <a:pt x="474" y="1107"/>
                      <a:pt x="457" y="1107"/>
                      <a:pt x="439" y="1107"/>
                    </a:cubicBezTo>
                    <a:cubicBezTo>
                      <a:pt x="296" y="1196"/>
                      <a:pt x="150" y="1288"/>
                      <a:pt x="0" y="1382"/>
                    </a:cubicBezTo>
                    <a:cubicBezTo>
                      <a:pt x="4" y="1382"/>
                      <a:pt x="9" y="1382"/>
                      <a:pt x="13" y="1382"/>
                    </a:cubicBezTo>
                    <a:cubicBezTo>
                      <a:pt x="8" y="1385"/>
                      <a:pt x="4" y="1387"/>
                      <a:pt x="0" y="1390"/>
                    </a:cubicBezTo>
                    <a:cubicBezTo>
                      <a:pt x="4" y="1390"/>
                      <a:pt x="9" y="1390"/>
                      <a:pt x="13" y="1390"/>
                    </a:cubicBezTo>
                    <a:cubicBezTo>
                      <a:pt x="8" y="1393"/>
                      <a:pt x="4" y="1396"/>
                      <a:pt x="0" y="1399"/>
                    </a:cubicBezTo>
                    <a:cubicBezTo>
                      <a:pt x="4" y="1399"/>
                      <a:pt x="9" y="1399"/>
                      <a:pt x="13" y="1399"/>
                    </a:cubicBezTo>
                    <a:cubicBezTo>
                      <a:pt x="8" y="1402"/>
                      <a:pt x="4" y="1404"/>
                      <a:pt x="0" y="1407"/>
                    </a:cubicBezTo>
                    <a:cubicBezTo>
                      <a:pt x="4" y="1407"/>
                      <a:pt x="9" y="1407"/>
                      <a:pt x="13" y="1407"/>
                    </a:cubicBezTo>
                    <a:cubicBezTo>
                      <a:pt x="8" y="1410"/>
                      <a:pt x="4" y="1413"/>
                      <a:pt x="0" y="1415"/>
                    </a:cubicBezTo>
                    <a:cubicBezTo>
                      <a:pt x="4" y="1415"/>
                      <a:pt x="9" y="1415"/>
                      <a:pt x="13" y="1415"/>
                    </a:cubicBezTo>
                    <a:cubicBezTo>
                      <a:pt x="8" y="1418"/>
                      <a:pt x="4" y="1421"/>
                      <a:pt x="0" y="1424"/>
                    </a:cubicBezTo>
                    <a:cubicBezTo>
                      <a:pt x="4" y="1424"/>
                      <a:pt x="9" y="1424"/>
                      <a:pt x="13" y="1424"/>
                    </a:cubicBezTo>
                    <a:cubicBezTo>
                      <a:pt x="8" y="1427"/>
                      <a:pt x="4" y="1429"/>
                      <a:pt x="0" y="1432"/>
                    </a:cubicBezTo>
                    <a:cubicBezTo>
                      <a:pt x="4" y="1432"/>
                      <a:pt x="9" y="1432"/>
                      <a:pt x="13" y="1432"/>
                    </a:cubicBezTo>
                    <a:cubicBezTo>
                      <a:pt x="8" y="1435"/>
                      <a:pt x="4" y="1438"/>
                      <a:pt x="0" y="1440"/>
                    </a:cubicBezTo>
                    <a:cubicBezTo>
                      <a:pt x="492" y="1440"/>
                      <a:pt x="984" y="1440"/>
                      <a:pt x="1477" y="1440"/>
                    </a:cubicBezTo>
                    <a:cubicBezTo>
                      <a:pt x="1608" y="1346"/>
                      <a:pt x="1736" y="1255"/>
                      <a:pt x="1861" y="1165"/>
                    </a:cubicBezTo>
                    <a:cubicBezTo>
                      <a:pt x="1857" y="1165"/>
                      <a:pt x="1853" y="1165"/>
                      <a:pt x="1850" y="1165"/>
                    </a:cubicBezTo>
                    <a:cubicBezTo>
                      <a:pt x="1853" y="1163"/>
                      <a:pt x="1857" y="1159"/>
                      <a:pt x="1861" y="1157"/>
                    </a:cubicBezTo>
                    <a:cubicBezTo>
                      <a:pt x="1857" y="1157"/>
                      <a:pt x="1853" y="1157"/>
                      <a:pt x="1850" y="1157"/>
                    </a:cubicBezTo>
                    <a:cubicBezTo>
                      <a:pt x="1853" y="1154"/>
                      <a:pt x="1857" y="1151"/>
                      <a:pt x="1861" y="1149"/>
                    </a:cubicBezTo>
                    <a:cubicBezTo>
                      <a:pt x="1857" y="1149"/>
                      <a:pt x="1853" y="1149"/>
                      <a:pt x="1850" y="1149"/>
                    </a:cubicBezTo>
                    <a:cubicBezTo>
                      <a:pt x="1853" y="1146"/>
                      <a:pt x="1857" y="1143"/>
                      <a:pt x="1861" y="1140"/>
                    </a:cubicBezTo>
                    <a:cubicBezTo>
                      <a:pt x="1857" y="1140"/>
                      <a:pt x="1853" y="1140"/>
                      <a:pt x="1850" y="1140"/>
                    </a:cubicBezTo>
                    <a:cubicBezTo>
                      <a:pt x="1851" y="1139"/>
                      <a:pt x="1852" y="1138"/>
                      <a:pt x="1854" y="1137"/>
                    </a:cubicBezTo>
                    <a:cubicBezTo>
                      <a:pt x="1896" y="1137"/>
                      <a:pt x="1938" y="1137"/>
                      <a:pt x="1981" y="1137"/>
                    </a:cubicBezTo>
                    <a:cubicBezTo>
                      <a:pt x="1871" y="1217"/>
                      <a:pt x="1759" y="1298"/>
                      <a:pt x="1644" y="1382"/>
                    </a:cubicBezTo>
                    <a:cubicBezTo>
                      <a:pt x="1648" y="1382"/>
                      <a:pt x="1652" y="1382"/>
                      <a:pt x="1656" y="1382"/>
                    </a:cubicBezTo>
                    <a:cubicBezTo>
                      <a:pt x="1652" y="1385"/>
                      <a:pt x="1648" y="1387"/>
                      <a:pt x="1644" y="1390"/>
                    </a:cubicBezTo>
                    <a:cubicBezTo>
                      <a:pt x="1648" y="1390"/>
                      <a:pt x="1652" y="1390"/>
                      <a:pt x="1656" y="1390"/>
                    </a:cubicBezTo>
                    <a:cubicBezTo>
                      <a:pt x="1652" y="1393"/>
                      <a:pt x="1648" y="1396"/>
                      <a:pt x="1644" y="1399"/>
                    </a:cubicBezTo>
                    <a:cubicBezTo>
                      <a:pt x="1648" y="1399"/>
                      <a:pt x="1652" y="1399"/>
                      <a:pt x="1656" y="1399"/>
                    </a:cubicBezTo>
                    <a:cubicBezTo>
                      <a:pt x="1652" y="1402"/>
                      <a:pt x="1648" y="1404"/>
                      <a:pt x="1644" y="1407"/>
                    </a:cubicBezTo>
                    <a:cubicBezTo>
                      <a:pt x="1648" y="1407"/>
                      <a:pt x="1652" y="1407"/>
                      <a:pt x="1656" y="1407"/>
                    </a:cubicBezTo>
                    <a:cubicBezTo>
                      <a:pt x="1652" y="1410"/>
                      <a:pt x="1648" y="1413"/>
                      <a:pt x="1644" y="1415"/>
                    </a:cubicBezTo>
                    <a:cubicBezTo>
                      <a:pt x="1648" y="1415"/>
                      <a:pt x="1652" y="1415"/>
                      <a:pt x="1656" y="1415"/>
                    </a:cubicBezTo>
                    <a:cubicBezTo>
                      <a:pt x="1652" y="1418"/>
                      <a:pt x="1648" y="1421"/>
                      <a:pt x="1644" y="1424"/>
                    </a:cubicBezTo>
                    <a:cubicBezTo>
                      <a:pt x="1648" y="1424"/>
                      <a:pt x="1652" y="1424"/>
                      <a:pt x="1656" y="1424"/>
                    </a:cubicBezTo>
                    <a:cubicBezTo>
                      <a:pt x="1652" y="1427"/>
                      <a:pt x="1648" y="1429"/>
                      <a:pt x="1644" y="1432"/>
                    </a:cubicBezTo>
                    <a:cubicBezTo>
                      <a:pt x="1648" y="1432"/>
                      <a:pt x="1652" y="1432"/>
                      <a:pt x="1656" y="1432"/>
                    </a:cubicBezTo>
                    <a:cubicBezTo>
                      <a:pt x="1652" y="1435"/>
                      <a:pt x="1648" y="1438"/>
                      <a:pt x="1644" y="1440"/>
                    </a:cubicBezTo>
                    <a:cubicBezTo>
                      <a:pt x="2137" y="1440"/>
                      <a:pt x="2629" y="1440"/>
                      <a:pt x="3121" y="1440"/>
                    </a:cubicBezTo>
                    <a:cubicBezTo>
                      <a:pt x="3232" y="1346"/>
                      <a:pt x="3340" y="1255"/>
                      <a:pt x="3445" y="1165"/>
                    </a:cubicBezTo>
                    <a:cubicBezTo>
                      <a:pt x="3441" y="1165"/>
                      <a:pt x="3438" y="1165"/>
                      <a:pt x="3435" y="1165"/>
                    </a:cubicBezTo>
                    <a:cubicBezTo>
                      <a:pt x="3438" y="1163"/>
                      <a:pt x="3442" y="1159"/>
                      <a:pt x="3445" y="1157"/>
                    </a:cubicBezTo>
                    <a:cubicBezTo>
                      <a:pt x="3441" y="1157"/>
                      <a:pt x="3438" y="1157"/>
                      <a:pt x="3435" y="1157"/>
                    </a:cubicBezTo>
                    <a:cubicBezTo>
                      <a:pt x="3438" y="1154"/>
                      <a:pt x="3442" y="1151"/>
                      <a:pt x="3445" y="1149"/>
                    </a:cubicBezTo>
                    <a:cubicBezTo>
                      <a:pt x="3441" y="1149"/>
                      <a:pt x="3438" y="1149"/>
                      <a:pt x="3435" y="1149"/>
                    </a:cubicBezTo>
                    <a:cubicBezTo>
                      <a:pt x="3438" y="1146"/>
                      <a:pt x="3442" y="1143"/>
                      <a:pt x="3445" y="1140"/>
                    </a:cubicBezTo>
                    <a:cubicBezTo>
                      <a:pt x="3441" y="1140"/>
                      <a:pt x="3438" y="1140"/>
                      <a:pt x="3435" y="1140"/>
                    </a:cubicBezTo>
                    <a:cubicBezTo>
                      <a:pt x="3436" y="1139"/>
                      <a:pt x="3437" y="1138"/>
                      <a:pt x="3439" y="1137"/>
                    </a:cubicBezTo>
                    <a:cubicBezTo>
                      <a:pt x="3483" y="1137"/>
                      <a:pt x="3527" y="1137"/>
                      <a:pt x="3571" y="1137"/>
                    </a:cubicBezTo>
                    <a:cubicBezTo>
                      <a:pt x="3479" y="1217"/>
                      <a:pt x="3385" y="1298"/>
                      <a:pt x="3289" y="1382"/>
                    </a:cubicBezTo>
                    <a:cubicBezTo>
                      <a:pt x="3292" y="1382"/>
                      <a:pt x="3295" y="1382"/>
                      <a:pt x="3298" y="1382"/>
                    </a:cubicBezTo>
                    <a:cubicBezTo>
                      <a:pt x="3295" y="1385"/>
                      <a:pt x="3292" y="1387"/>
                      <a:pt x="3289" y="1390"/>
                    </a:cubicBezTo>
                    <a:cubicBezTo>
                      <a:pt x="3292" y="1390"/>
                      <a:pt x="3295" y="1390"/>
                      <a:pt x="3298" y="1390"/>
                    </a:cubicBezTo>
                    <a:cubicBezTo>
                      <a:pt x="3295" y="1393"/>
                      <a:pt x="3292" y="1396"/>
                      <a:pt x="3289" y="1399"/>
                    </a:cubicBezTo>
                    <a:cubicBezTo>
                      <a:pt x="3292" y="1399"/>
                      <a:pt x="3295" y="1399"/>
                      <a:pt x="3298" y="1399"/>
                    </a:cubicBezTo>
                    <a:cubicBezTo>
                      <a:pt x="3295" y="1402"/>
                      <a:pt x="3292" y="1404"/>
                      <a:pt x="3289" y="1407"/>
                    </a:cubicBezTo>
                    <a:cubicBezTo>
                      <a:pt x="3292" y="1407"/>
                      <a:pt x="3295" y="1407"/>
                      <a:pt x="3298" y="1407"/>
                    </a:cubicBezTo>
                    <a:cubicBezTo>
                      <a:pt x="3295" y="1410"/>
                      <a:pt x="3292" y="1413"/>
                      <a:pt x="3289" y="1415"/>
                    </a:cubicBezTo>
                    <a:cubicBezTo>
                      <a:pt x="3292" y="1415"/>
                      <a:pt x="3295" y="1415"/>
                      <a:pt x="3298" y="1415"/>
                    </a:cubicBezTo>
                    <a:cubicBezTo>
                      <a:pt x="3295" y="1418"/>
                      <a:pt x="3292" y="1421"/>
                      <a:pt x="3289" y="1424"/>
                    </a:cubicBezTo>
                    <a:cubicBezTo>
                      <a:pt x="3292" y="1424"/>
                      <a:pt x="3295" y="1424"/>
                      <a:pt x="3298" y="1424"/>
                    </a:cubicBezTo>
                    <a:cubicBezTo>
                      <a:pt x="3295" y="1427"/>
                      <a:pt x="3292" y="1429"/>
                      <a:pt x="3289" y="1432"/>
                    </a:cubicBezTo>
                    <a:cubicBezTo>
                      <a:pt x="3292" y="1432"/>
                      <a:pt x="3295" y="1432"/>
                      <a:pt x="3298" y="1432"/>
                    </a:cubicBezTo>
                    <a:cubicBezTo>
                      <a:pt x="3295" y="1435"/>
                      <a:pt x="3292" y="1438"/>
                      <a:pt x="3289" y="1440"/>
                    </a:cubicBezTo>
                    <a:cubicBezTo>
                      <a:pt x="3781" y="1440"/>
                      <a:pt x="4274" y="1440"/>
                      <a:pt x="4766" y="1440"/>
                    </a:cubicBezTo>
                    <a:cubicBezTo>
                      <a:pt x="4856" y="1347"/>
                      <a:pt x="4943" y="1255"/>
                      <a:pt x="5028" y="1165"/>
                    </a:cubicBezTo>
                    <a:cubicBezTo>
                      <a:pt x="5026" y="1165"/>
                      <a:pt x="5023" y="1165"/>
                      <a:pt x="5020" y="1165"/>
                    </a:cubicBezTo>
                    <a:cubicBezTo>
                      <a:pt x="5023" y="1163"/>
                      <a:pt x="5026" y="1159"/>
                      <a:pt x="5028" y="1157"/>
                    </a:cubicBezTo>
                    <a:cubicBezTo>
                      <a:pt x="5026" y="1157"/>
                      <a:pt x="5023" y="1157"/>
                      <a:pt x="5020" y="1157"/>
                    </a:cubicBezTo>
                    <a:cubicBezTo>
                      <a:pt x="5023" y="1154"/>
                      <a:pt x="5026" y="1151"/>
                      <a:pt x="5028" y="1149"/>
                    </a:cubicBezTo>
                    <a:cubicBezTo>
                      <a:pt x="5026" y="1149"/>
                      <a:pt x="5023" y="1149"/>
                      <a:pt x="5020" y="1149"/>
                    </a:cubicBezTo>
                    <a:cubicBezTo>
                      <a:pt x="5023" y="1146"/>
                      <a:pt x="5026" y="1143"/>
                      <a:pt x="5028" y="1140"/>
                    </a:cubicBezTo>
                    <a:cubicBezTo>
                      <a:pt x="5026" y="1140"/>
                      <a:pt x="5023" y="1140"/>
                      <a:pt x="5020" y="1140"/>
                    </a:cubicBezTo>
                    <a:cubicBezTo>
                      <a:pt x="5021" y="1139"/>
                      <a:pt x="5022" y="1138"/>
                      <a:pt x="5023" y="1137"/>
                    </a:cubicBezTo>
                    <a:cubicBezTo>
                      <a:pt x="5069" y="1137"/>
                      <a:pt x="5115" y="1137"/>
                      <a:pt x="5161" y="1137"/>
                    </a:cubicBezTo>
                    <a:cubicBezTo>
                      <a:pt x="5087" y="1217"/>
                      <a:pt x="5011" y="1298"/>
                      <a:pt x="4933" y="1382"/>
                    </a:cubicBezTo>
                    <a:cubicBezTo>
                      <a:pt x="4936" y="1382"/>
                      <a:pt x="4938" y="1382"/>
                      <a:pt x="4941" y="1382"/>
                    </a:cubicBezTo>
                    <a:cubicBezTo>
                      <a:pt x="4938" y="1385"/>
                      <a:pt x="4936" y="1387"/>
                      <a:pt x="4933" y="1390"/>
                    </a:cubicBezTo>
                    <a:cubicBezTo>
                      <a:pt x="4936" y="1390"/>
                      <a:pt x="4938" y="1390"/>
                      <a:pt x="4941" y="1390"/>
                    </a:cubicBezTo>
                    <a:cubicBezTo>
                      <a:pt x="4938" y="1393"/>
                      <a:pt x="4936" y="1396"/>
                      <a:pt x="4933" y="1399"/>
                    </a:cubicBezTo>
                    <a:cubicBezTo>
                      <a:pt x="4936" y="1399"/>
                      <a:pt x="4938" y="1399"/>
                      <a:pt x="4941" y="1399"/>
                    </a:cubicBezTo>
                    <a:cubicBezTo>
                      <a:pt x="4938" y="1402"/>
                      <a:pt x="4936" y="1404"/>
                      <a:pt x="4933" y="1407"/>
                    </a:cubicBezTo>
                    <a:cubicBezTo>
                      <a:pt x="4936" y="1407"/>
                      <a:pt x="4938" y="1407"/>
                      <a:pt x="4941" y="1407"/>
                    </a:cubicBezTo>
                    <a:cubicBezTo>
                      <a:pt x="4938" y="1410"/>
                      <a:pt x="4936" y="1413"/>
                      <a:pt x="4933" y="1415"/>
                    </a:cubicBezTo>
                    <a:cubicBezTo>
                      <a:pt x="4936" y="1415"/>
                      <a:pt x="4938" y="1415"/>
                      <a:pt x="4941" y="1415"/>
                    </a:cubicBezTo>
                    <a:cubicBezTo>
                      <a:pt x="4938" y="1418"/>
                      <a:pt x="4936" y="1421"/>
                      <a:pt x="4933" y="1424"/>
                    </a:cubicBezTo>
                    <a:cubicBezTo>
                      <a:pt x="4936" y="1424"/>
                      <a:pt x="4938" y="1424"/>
                      <a:pt x="4941" y="1424"/>
                    </a:cubicBezTo>
                    <a:cubicBezTo>
                      <a:pt x="4938" y="1427"/>
                      <a:pt x="4936" y="1429"/>
                      <a:pt x="4933" y="1432"/>
                    </a:cubicBezTo>
                    <a:cubicBezTo>
                      <a:pt x="4936" y="1432"/>
                      <a:pt x="4938" y="1432"/>
                      <a:pt x="4941" y="1432"/>
                    </a:cubicBezTo>
                    <a:cubicBezTo>
                      <a:pt x="4938" y="1435"/>
                      <a:pt x="4936" y="1438"/>
                      <a:pt x="4933" y="1440"/>
                    </a:cubicBezTo>
                    <a:cubicBezTo>
                      <a:pt x="5561" y="1440"/>
                      <a:pt x="6190" y="1440"/>
                      <a:pt x="6818" y="1440"/>
                    </a:cubicBezTo>
                    <a:cubicBezTo>
                      <a:pt x="6882" y="1347"/>
                      <a:pt x="6944" y="1255"/>
                      <a:pt x="7004" y="1165"/>
                    </a:cubicBezTo>
                    <a:cubicBezTo>
                      <a:pt x="7003" y="1165"/>
                      <a:pt x="7001" y="1165"/>
                      <a:pt x="6999" y="1165"/>
                    </a:cubicBezTo>
                    <a:cubicBezTo>
                      <a:pt x="7001" y="1163"/>
                      <a:pt x="7003" y="1159"/>
                      <a:pt x="7004" y="1157"/>
                    </a:cubicBezTo>
                    <a:cubicBezTo>
                      <a:pt x="7003" y="1157"/>
                      <a:pt x="7001" y="1157"/>
                      <a:pt x="6999" y="1157"/>
                    </a:cubicBezTo>
                    <a:cubicBezTo>
                      <a:pt x="7001" y="1154"/>
                      <a:pt x="7003" y="1151"/>
                      <a:pt x="7004" y="1149"/>
                    </a:cubicBezTo>
                    <a:cubicBezTo>
                      <a:pt x="7003" y="1149"/>
                      <a:pt x="7001" y="1149"/>
                      <a:pt x="6999" y="1149"/>
                    </a:cubicBezTo>
                    <a:cubicBezTo>
                      <a:pt x="7001" y="1146"/>
                      <a:pt x="7003" y="1143"/>
                      <a:pt x="7004" y="1140"/>
                    </a:cubicBezTo>
                    <a:cubicBezTo>
                      <a:pt x="7003" y="1140"/>
                      <a:pt x="7001" y="1140"/>
                      <a:pt x="6999" y="1140"/>
                    </a:cubicBezTo>
                    <a:cubicBezTo>
                      <a:pt x="6999" y="1139"/>
                      <a:pt x="7000" y="1138"/>
                      <a:pt x="7001" y="1137"/>
                    </a:cubicBezTo>
                    <a:cubicBezTo>
                      <a:pt x="7008" y="1137"/>
                      <a:pt x="7016" y="1137"/>
                      <a:pt x="7023" y="1137"/>
                    </a:cubicBezTo>
                    <a:cubicBezTo>
                      <a:pt x="7082" y="1051"/>
                      <a:pt x="7139" y="966"/>
                      <a:pt x="7195" y="883"/>
                    </a:cubicBezTo>
                    <a:cubicBezTo>
                      <a:pt x="7193" y="883"/>
                      <a:pt x="7192" y="883"/>
                      <a:pt x="7190" y="883"/>
                    </a:cubicBezTo>
                    <a:cubicBezTo>
                      <a:pt x="7191" y="881"/>
                      <a:pt x="7193" y="878"/>
                      <a:pt x="7195" y="875"/>
                    </a:cubicBezTo>
                    <a:cubicBezTo>
                      <a:pt x="7193" y="875"/>
                      <a:pt x="7192" y="875"/>
                      <a:pt x="7190" y="875"/>
                    </a:cubicBezTo>
                    <a:cubicBezTo>
                      <a:pt x="7191" y="872"/>
                      <a:pt x="7193" y="869"/>
                      <a:pt x="7195" y="867"/>
                    </a:cubicBezTo>
                    <a:cubicBezTo>
                      <a:pt x="7193" y="867"/>
                      <a:pt x="7192" y="867"/>
                      <a:pt x="7190" y="867"/>
                    </a:cubicBezTo>
                    <a:cubicBezTo>
                      <a:pt x="7191" y="865"/>
                      <a:pt x="7192" y="863"/>
                      <a:pt x="7193" y="861"/>
                    </a:cubicBezTo>
                    <a:cubicBezTo>
                      <a:pt x="7238" y="861"/>
                      <a:pt x="7282" y="861"/>
                      <a:pt x="7327" y="861"/>
                    </a:cubicBezTo>
                    <a:cubicBezTo>
                      <a:pt x="7280" y="932"/>
                      <a:pt x="7233" y="1004"/>
                      <a:pt x="7184" y="1079"/>
                    </a:cubicBezTo>
                    <a:cubicBezTo>
                      <a:pt x="7186" y="1079"/>
                      <a:pt x="7188" y="1079"/>
                      <a:pt x="7189" y="1079"/>
                    </a:cubicBezTo>
                    <a:cubicBezTo>
                      <a:pt x="7188" y="1081"/>
                      <a:pt x="7186" y="1084"/>
                      <a:pt x="7184" y="1087"/>
                    </a:cubicBezTo>
                    <a:cubicBezTo>
                      <a:pt x="7186" y="1087"/>
                      <a:pt x="7188" y="1087"/>
                      <a:pt x="7189" y="1087"/>
                    </a:cubicBezTo>
                    <a:cubicBezTo>
                      <a:pt x="7188" y="1090"/>
                      <a:pt x="7186" y="1092"/>
                      <a:pt x="7184" y="1095"/>
                    </a:cubicBezTo>
                    <a:cubicBezTo>
                      <a:pt x="7186" y="1095"/>
                      <a:pt x="7188" y="1095"/>
                      <a:pt x="7189" y="1095"/>
                    </a:cubicBezTo>
                    <a:cubicBezTo>
                      <a:pt x="7188" y="1098"/>
                      <a:pt x="7186" y="1101"/>
                      <a:pt x="7184" y="1104"/>
                    </a:cubicBezTo>
                    <a:cubicBezTo>
                      <a:pt x="7186" y="1104"/>
                      <a:pt x="7188" y="1104"/>
                      <a:pt x="7189" y="1104"/>
                    </a:cubicBezTo>
                    <a:cubicBezTo>
                      <a:pt x="7189" y="1105"/>
                      <a:pt x="7188" y="1106"/>
                      <a:pt x="7187" y="1107"/>
                    </a:cubicBezTo>
                    <a:cubicBezTo>
                      <a:pt x="7180" y="1107"/>
                      <a:pt x="7173" y="1107"/>
                      <a:pt x="7165" y="1107"/>
                    </a:cubicBezTo>
                    <a:cubicBezTo>
                      <a:pt x="7106" y="1196"/>
                      <a:pt x="7046" y="1288"/>
                      <a:pt x="6985" y="1382"/>
                    </a:cubicBezTo>
                    <a:cubicBezTo>
                      <a:pt x="6987" y="1382"/>
                      <a:pt x="6988" y="1382"/>
                      <a:pt x="6990" y="1382"/>
                    </a:cubicBezTo>
                    <a:cubicBezTo>
                      <a:pt x="6988" y="1385"/>
                      <a:pt x="6987" y="1387"/>
                      <a:pt x="6985" y="1390"/>
                    </a:cubicBezTo>
                    <a:cubicBezTo>
                      <a:pt x="6987" y="1390"/>
                      <a:pt x="6988" y="1390"/>
                      <a:pt x="6990" y="1390"/>
                    </a:cubicBezTo>
                    <a:cubicBezTo>
                      <a:pt x="6988" y="1393"/>
                      <a:pt x="6987" y="1396"/>
                      <a:pt x="6985" y="1399"/>
                    </a:cubicBezTo>
                    <a:cubicBezTo>
                      <a:pt x="6987" y="1399"/>
                      <a:pt x="6988" y="1399"/>
                      <a:pt x="6990" y="1399"/>
                    </a:cubicBezTo>
                    <a:cubicBezTo>
                      <a:pt x="6988" y="1402"/>
                      <a:pt x="6987" y="1404"/>
                      <a:pt x="6985" y="1407"/>
                    </a:cubicBezTo>
                    <a:cubicBezTo>
                      <a:pt x="6987" y="1407"/>
                      <a:pt x="6988" y="1407"/>
                      <a:pt x="6990" y="1407"/>
                    </a:cubicBezTo>
                    <a:cubicBezTo>
                      <a:pt x="6988" y="1410"/>
                      <a:pt x="6987" y="1413"/>
                      <a:pt x="6985" y="1415"/>
                    </a:cubicBezTo>
                    <a:cubicBezTo>
                      <a:pt x="6987" y="1415"/>
                      <a:pt x="6988" y="1415"/>
                      <a:pt x="6990" y="1415"/>
                    </a:cubicBezTo>
                    <a:cubicBezTo>
                      <a:pt x="6988" y="1418"/>
                      <a:pt x="6987" y="1421"/>
                      <a:pt x="6985" y="1424"/>
                    </a:cubicBezTo>
                    <a:cubicBezTo>
                      <a:pt x="6987" y="1424"/>
                      <a:pt x="6988" y="1424"/>
                      <a:pt x="6990" y="1424"/>
                    </a:cubicBezTo>
                    <a:cubicBezTo>
                      <a:pt x="6988" y="1427"/>
                      <a:pt x="6987" y="1429"/>
                      <a:pt x="6985" y="1432"/>
                    </a:cubicBezTo>
                    <a:cubicBezTo>
                      <a:pt x="6987" y="1432"/>
                      <a:pt x="6988" y="1432"/>
                      <a:pt x="6990" y="1432"/>
                    </a:cubicBezTo>
                    <a:cubicBezTo>
                      <a:pt x="6988" y="1435"/>
                      <a:pt x="6987" y="1438"/>
                      <a:pt x="6985" y="1440"/>
                    </a:cubicBezTo>
                    <a:cubicBezTo>
                      <a:pt x="9670" y="1440"/>
                      <a:pt x="12355" y="1440"/>
                      <a:pt x="15040" y="1440"/>
                    </a:cubicBezTo>
                    <a:cubicBezTo>
                      <a:pt x="15039" y="1438"/>
                      <a:pt x="15038" y="1435"/>
                      <a:pt x="15037" y="1432"/>
                    </a:cubicBezTo>
                    <a:cubicBezTo>
                      <a:pt x="15038" y="1432"/>
                      <a:pt x="15039" y="1432"/>
                      <a:pt x="15040" y="1432"/>
                    </a:cubicBezTo>
                    <a:cubicBezTo>
                      <a:pt x="15039" y="1429"/>
                      <a:pt x="15038" y="1427"/>
                      <a:pt x="15037" y="1424"/>
                    </a:cubicBezTo>
                    <a:cubicBezTo>
                      <a:pt x="15038" y="1424"/>
                      <a:pt x="15039" y="1424"/>
                      <a:pt x="15040" y="1424"/>
                    </a:cubicBezTo>
                    <a:cubicBezTo>
                      <a:pt x="15039" y="1421"/>
                      <a:pt x="15038" y="1418"/>
                      <a:pt x="15037" y="1415"/>
                    </a:cubicBezTo>
                    <a:cubicBezTo>
                      <a:pt x="15038" y="1415"/>
                      <a:pt x="15039" y="1415"/>
                      <a:pt x="15040" y="1415"/>
                    </a:cubicBezTo>
                    <a:cubicBezTo>
                      <a:pt x="15039" y="1413"/>
                      <a:pt x="15038" y="1410"/>
                      <a:pt x="15037" y="1407"/>
                    </a:cubicBezTo>
                    <a:cubicBezTo>
                      <a:pt x="15038" y="1407"/>
                      <a:pt x="15039" y="1407"/>
                      <a:pt x="15040" y="1407"/>
                    </a:cubicBezTo>
                    <a:cubicBezTo>
                      <a:pt x="15039" y="1404"/>
                      <a:pt x="15038" y="1402"/>
                      <a:pt x="15037" y="1399"/>
                    </a:cubicBezTo>
                    <a:cubicBezTo>
                      <a:pt x="15038" y="1399"/>
                      <a:pt x="15039" y="1399"/>
                      <a:pt x="15040" y="1399"/>
                    </a:cubicBezTo>
                    <a:cubicBezTo>
                      <a:pt x="15039" y="1396"/>
                      <a:pt x="15038" y="1393"/>
                      <a:pt x="15037" y="1390"/>
                    </a:cubicBezTo>
                    <a:cubicBezTo>
                      <a:pt x="15038" y="1390"/>
                      <a:pt x="15039" y="1390"/>
                      <a:pt x="15040" y="1390"/>
                    </a:cubicBezTo>
                    <a:cubicBezTo>
                      <a:pt x="15039" y="1387"/>
                      <a:pt x="15038" y="1385"/>
                      <a:pt x="15037" y="1382"/>
                    </a:cubicBezTo>
                    <a:cubicBezTo>
                      <a:pt x="15038" y="1382"/>
                      <a:pt x="15039" y="1382"/>
                      <a:pt x="15040" y="1382"/>
                    </a:cubicBezTo>
                    <a:cubicBezTo>
                      <a:pt x="15000" y="1288"/>
                      <a:pt x="14961" y="1196"/>
                      <a:pt x="14922" y="1107"/>
                    </a:cubicBezTo>
                    <a:cubicBezTo>
                      <a:pt x="14917" y="1107"/>
                      <a:pt x="14913" y="1107"/>
                      <a:pt x="14908" y="1107"/>
                    </a:cubicBezTo>
                    <a:cubicBezTo>
                      <a:pt x="14907" y="1106"/>
                      <a:pt x="14907" y="1105"/>
                      <a:pt x="14907" y="1104"/>
                    </a:cubicBezTo>
                    <a:cubicBezTo>
                      <a:pt x="14908" y="1104"/>
                      <a:pt x="14909" y="1104"/>
                      <a:pt x="14910" y="1104"/>
                    </a:cubicBezTo>
                    <a:cubicBezTo>
                      <a:pt x="14909" y="1101"/>
                      <a:pt x="14908" y="1098"/>
                      <a:pt x="14907" y="1095"/>
                    </a:cubicBezTo>
                    <a:cubicBezTo>
                      <a:pt x="14908" y="1095"/>
                      <a:pt x="14909" y="1095"/>
                      <a:pt x="14910" y="1095"/>
                    </a:cubicBezTo>
                    <a:cubicBezTo>
                      <a:pt x="14909" y="1092"/>
                      <a:pt x="14908" y="1090"/>
                      <a:pt x="14907" y="1087"/>
                    </a:cubicBezTo>
                    <a:cubicBezTo>
                      <a:pt x="14908" y="1087"/>
                      <a:pt x="14909" y="1087"/>
                      <a:pt x="14910" y="1087"/>
                    </a:cubicBezTo>
                    <a:cubicBezTo>
                      <a:pt x="14909" y="1084"/>
                      <a:pt x="14908" y="1081"/>
                      <a:pt x="14907" y="1079"/>
                    </a:cubicBezTo>
                    <a:cubicBezTo>
                      <a:pt x="14908" y="1079"/>
                      <a:pt x="14909" y="1079"/>
                      <a:pt x="14910" y="1079"/>
                    </a:cubicBezTo>
                    <a:cubicBezTo>
                      <a:pt x="14878" y="1005"/>
                      <a:pt x="14847" y="932"/>
                      <a:pt x="14817" y="861"/>
                    </a:cubicBezTo>
                    <a:cubicBezTo>
                      <a:pt x="14863" y="861"/>
                      <a:pt x="14910" y="861"/>
                      <a:pt x="14957" y="861"/>
                    </a:cubicBezTo>
                    <a:cubicBezTo>
                      <a:pt x="14958" y="863"/>
                      <a:pt x="14959" y="865"/>
                      <a:pt x="14960" y="867"/>
                    </a:cubicBezTo>
                    <a:cubicBezTo>
                      <a:pt x="14958" y="867"/>
                      <a:pt x="14957" y="867"/>
                      <a:pt x="14956" y="867"/>
                    </a:cubicBezTo>
                    <a:cubicBezTo>
                      <a:pt x="14957" y="869"/>
                      <a:pt x="14958" y="872"/>
                      <a:pt x="14960" y="875"/>
                    </a:cubicBezTo>
                    <a:cubicBezTo>
                      <a:pt x="14958" y="875"/>
                      <a:pt x="14957" y="875"/>
                      <a:pt x="14956" y="875"/>
                    </a:cubicBezTo>
                    <a:cubicBezTo>
                      <a:pt x="14957" y="878"/>
                      <a:pt x="14958" y="881"/>
                      <a:pt x="14960" y="883"/>
                    </a:cubicBezTo>
                    <a:cubicBezTo>
                      <a:pt x="14958" y="883"/>
                      <a:pt x="14957" y="883"/>
                      <a:pt x="14956" y="883"/>
                    </a:cubicBezTo>
                    <a:cubicBezTo>
                      <a:pt x="14993" y="966"/>
                      <a:pt x="15031" y="1050"/>
                      <a:pt x="15071" y="1137"/>
                    </a:cubicBezTo>
                    <a:cubicBezTo>
                      <a:pt x="15076" y="1137"/>
                      <a:pt x="15081" y="1137"/>
                      <a:pt x="15086" y="1137"/>
                    </a:cubicBezTo>
                    <a:cubicBezTo>
                      <a:pt x="15086" y="1138"/>
                      <a:pt x="15087" y="1139"/>
                      <a:pt x="15087" y="1140"/>
                    </a:cubicBezTo>
                    <a:cubicBezTo>
                      <a:pt x="15086" y="1140"/>
                      <a:pt x="15085" y="1140"/>
                      <a:pt x="15083" y="1140"/>
                    </a:cubicBezTo>
                    <a:cubicBezTo>
                      <a:pt x="15084" y="1143"/>
                      <a:pt x="15086" y="1146"/>
                      <a:pt x="15087" y="1149"/>
                    </a:cubicBezTo>
                    <a:cubicBezTo>
                      <a:pt x="15086" y="1149"/>
                      <a:pt x="15085" y="1149"/>
                      <a:pt x="15083" y="1149"/>
                    </a:cubicBezTo>
                    <a:cubicBezTo>
                      <a:pt x="15084" y="1151"/>
                      <a:pt x="15086" y="1154"/>
                      <a:pt x="15087" y="1157"/>
                    </a:cubicBezTo>
                    <a:cubicBezTo>
                      <a:pt x="15086" y="1157"/>
                      <a:pt x="15085" y="1157"/>
                      <a:pt x="15083" y="1157"/>
                    </a:cubicBezTo>
                    <a:cubicBezTo>
                      <a:pt x="15084" y="1159"/>
                      <a:pt x="15086" y="1163"/>
                      <a:pt x="15087" y="1165"/>
                    </a:cubicBezTo>
                    <a:cubicBezTo>
                      <a:pt x="15086" y="1165"/>
                      <a:pt x="15085" y="1165"/>
                      <a:pt x="15083" y="1165"/>
                    </a:cubicBezTo>
                    <a:cubicBezTo>
                      <a:pt x="15124" y="1255"/>
                      <a:pt x="15165" y="1347"/>
                      <a:pt x="15208" y="1440"/>
                    </a:cubicBezTo>
                    <a:cubicBezTo>
                      <a:pt x="15836" y="1440"/>
                      <a:pt x="16464" y="1440"/>
                      <a:pt x="17092" y="1440"/>
                    </a:cubicBezTo>
                    <a:cubicBezTo>
                      <a:pt x="17090" y="1438"/>
                      <a:pt x="17088" y="1435"/>
                      <a:pt x="17086" y="1432"/>
                    </a:cubicBezTo>
                    <a:cubicBezTo>
                      <a:pt x="17088" y="1432"/>
                      <a:pt x="17090" y="1432"/>
                      <a:pt x="17092" y="1432"/>
                    </a:cubicBezTo>
                    <a:cubicBezTo>
                      <a:pt x="17090" y="1429"/>
                      <a:pt x="17088" y="1427"/>
                      <a:pt x="17086" y="1424"/>
                    </a:cubicBezTo>
                    <a:cubicBezTo>
                      <a:pt x="17088" y="1424"/>
                      <a:pt x="17090" y="1424"/>
                      <a:pt x="17092" y="1424"/>
                    </a:cubicBezTo>
                    <a:cubicBezTo>
                      <a:pt x="17090" y="1421"/>
                      <a:pt x="17088" y="1418"/>
                      <a:pt x="17086" y="1415"/>
                    </a:cubicBezTo>
                    <a:cubicBezTo>
                      <a:pt x="17088" y="1415"/>
                      <a:pt x="17090" y="1415"/>
                      <a:pt x="17092" y="1415"/>
                    </a:cubicBezTo>
                    <a:cubicBezTo>
                      <a:pt x="17090" y="1413"/>
                      <a:pt x="17088" y="1410"/>
                      <a:pt x="17086" y="1407"/>
                    </a:cubicBezTo>
                    <a:cubicBezTo>
                      <a:pt x="17088" y="1407"/>
                      <a:pt x="17090" y="1407"/>
                      <a:pt x="17092" y="1407"/>
                    </a:cubicBezTo>
                    <a:cubicBezTo>
                      <a:pt x="17090" y="1404"/>
                      <a:pt x="17088" y="1402"/>
                      <a:pt x="17086" y="1399"/>
                    </a:cubicBezTo>
                    <a:cubicBezTo>
                      <a:pt x="17088" y="1399"/>
                      <a:pt x="17090" y="1399"/>
                      <a:pt x="17092" y="1399"/>
                    </a:cubicBezTo>
                    <a:cubicBezTo>
                      <a:pt x="17090" y="1396"/>
                      <a:pt x="17088" y="1393"/>
                      <a:pt x="17086" y="1390"/>
                    </a:cubicBezTo>
                    <a:cubicBezTo>
                      <a:pt x="17088" y="1390"/>
                      <a:pt x="17090" y="1390"/>
                      <a:pt x="17092" y="1390"/>
                    </a:cubicBezTo>
                    <a:cubicBezTo>
                      <a:pt x="17090" y="1387"/>
                      <a:pt x="17088" y="1385"/>
                      <a:pt x="17086" y="1382"/>
                    </a:cubicBezTo>
                    <a:cubicBezTo>
                      <a:pt x="17088" y="1382"/>
                      <a:pt x="17090" y="1382"/>
                      <a:pt x="17092" y="1382"/>
                    </a:cubicBezTo>
                    <a:cubicBezTo>
                      <a:pt x="17033" y="1298"/>
                      <a:pt x="16976" y="1217"/>
                      <a:pt x="16920" y="1137"/>
                    </a:cubicBezTo>
                    <a:cubicBezTo>
                      <a:pt x="16964" y="1137"/>
                      <a:pt x="17009" y="1137"/>
                      <a:pt x="17054" y="1137"/>
                    </a:cubicBezTo>
                    <a:cubicBezTo>
                      <a:pt x="17054" y="1138"/>
                      <a:pt x="17055" y="1139"/>
                      <a:pt x="17056" y="1140"/>
                    </a:cubicBezTo>
                    <a:cubicBezTo>
                      <a:pt x="17054" y="1140"/>
                      <a:pt x="17052" y="1140"/>
                      <a:pt x="17050" y="1140"/>
                    </a:cubicBezTo>
                    <a:cubicBezTo>
                      <a:pt x="17052" y="1143"/>
                      <a:pt x="17054" y="1146"/>
                      <a:pt x="17056" y="1149"/>
                    </a:cubicBezTo>
                    <a:cubicBezTo>
                      <a:pt x="17054" y="1149"/>
                      <a:pt x="17052" y="1149"/>
                      <a:pt x="17050" y="1149"/>
                    </a:cubicBezTo>
                    <a:cubicBezTo>
                      <a:pt x="17052" y="1151"/>
                      <a:pt x="17054" y="1154"/>
                      <a:pt x="17056" y="1157"/>
                    </a:cubicBezTo>
                    <a:cubicBezTo>
                      <a:pt x="17054" y="1157"/>
                      <a:pt x="17052" y="1157"/>
                      <a:pt x="17050" y="1157"/>
                    </a:cubicBezTo>
                    <a:cubicBezTo>
                      <a:pt x="17052" y="1159"/>
                      <a:pt x="17054" y="1163"/>
                      <a:pt x="17056" y="1165"/>
                    </a:cubicBezTo>
                    <a:cubicBezTo>
                      <a:pt x="17054" y="1165"/>
                      <a:pt x="17052" y="1165"/>
                      <a:pt x="17050" y="1165"/>
                    </a:cubicBezTo>
                    <a:cubicBezTo>
                      <a:pt x="17115" y="1255"/>
                      <a:pt x="17181" y="1347"/>
                      <a:pt x="17250" y="1440"/>
                    </a:cubicBezTo>
                    <a:cubicBezTo>
                      <a:pt x="17742" y="1440"/>
                      <a:pt x="18234" y="1440"/>
                      <a:pt x="18727" y="1440"/>
                    </a:cubicBezTo>
                    <a:cubicBezTo>
                      <a:pt x="18724" y="1438"/>
                      <a:pt x="18722" y="1435"/>
                      <a:pt x="18719" y="1432"/>
                    </a:cubicBezTo>
                    <a:cubicBezTo>
                      <a:pt x="18722" y="1432"/>
                      <a:pt x="18724" y="1432"/>
                      <a:pt x="18727" y="1432"/>
                    </a:cubicBezTo>
                    <a:cubicBezTo>
                      <a:pt x="18724" y="1429"/>
                      <a:pt x="18722" y="1427"/>
                      <a:pt x="18719" y="1424"/>
                    </a:cubicBezTo>
                    <a:cubicBezTo>
                      <a:pt x="18722" y="1424"/>
                      <a:pt x="18724" y="1424"/>
                      <a:pt x="18727" y="1424"/>
                    </a:cubicBezTo>
                    <a:cubicBezTo>
                      <a:pt x="18724" y="1421"/>
                      <a:pt x="18722" y="1418"/>
                      <a:pt x="18719" y="1415"/>
                    </a:cubicBezTo>
                    <a:cubicBezTo>
                      <a:pt x="18722" y="1415"/>
                      <a:pt x="18724" y="1415"/>
                      <a:pt x="18727" y="1415"/>
                    </a:cubicBezTo>
                    <a:cubicBezTo>
                      <a:pt x="18724" y="1413"/>
                      <a:pt x="18722" y="1410"/>
                      <a:pt x="18719" y="1407"/>
                    </a:cubicBezTo>
                    <a:cubicBezTo>
                      <a:pt x="18722" y="1407"/>
                      <a:pt x="18724" y="1407"/>
                      <a:pt x="18727" y="1407"/>
                    </a:cubicBezTo>
                    <a:cubicBezTo>
                      <a:pt x="18724" y="1404"/>
                      <a:pt x="18722" y="1402"/>
                      <a:pt x="18719" y="1399"/>
                    </a:cubicBezTo>
                    <a:cubicBezTo>
                      <a:pt x="18722" y="1399"/>
                      <a:pt x="18724" y="1399"/>
                      <a:pt x="18727" y="1399"/>
                    </a:cubicBezTo>
                    <a:cubicBezTo>
                      <a:pt x="18724" y="1396"/>
                      <a:pt x="18722" y="1393"/>
                      <a:pt x="18719" y="1390"/>
                    </a:cubicBezTo>
                    <a:cubicBezTo>
                      <a:pt x="18722" y="1390"/>
                      <a:pt x="18724" y="1390"/>
                      <a:pt x="18727" y="1390"/>
                    </a:cubicBezTo>
                    <a:cubicBezTo>
                      <a:pt x="18724" y="1387"/>
                      <a:pt x="18722" y="1385"/>
                      <a:pt x="18719" y="1382"/>
                    </a:cubicBezTo>
                    <a:cubicBezTo>
                      <a:pt x="18722" y="1382"/>
                      <a:pt x="18724" y="1382"/>
                      <a:pt x="18727" y="1382"/>
                    </a:cubicBezTo>
                    <a:cubicBezTo>
                      <a:pt x="18649" y="1298"/>
                      <a:pt x="18574" y="1217"/>
                      <a:pt x="18500" y="1137"/>
                    </a:cubicBezTo>
                    <a:cubicBezTo>
                      <a:pt x="18546" y="1137"/>
                      <a:pt x="18592" y="1137"/>
                      <a:pt x="18638" y="1137"/>
                    </a:cubicBezTo>
                    <a:cubicBezTo>
                      <a:pt x="18639" y="1138"/>
                      <a:pt x="18640" y="1139"/>
                      <a:pt x="18641" y="1140"/>
                    </a:cubicBezTo>
                    <a:cubicBezTo>
                      <a:pt x="18639" y="1140"/>
                      <a:pt x="18636" y="1140"/>
                      <a:pt x="18633" y="1140"/>
                    </a:cubicBezTo>
                    <a:cubicBezTo>
                      <a:pt x="18636" y="1143"/>
                      <a:pt x="18639" y="1146"/>
                      <a:pt x="18641" y="1149"/>
                    </a:cubicBezTo>
                    <a:cubicBezTo>
                      <a:pt x="18639" y="1149"/>
                      <a:pt x="18636" y="1149"/>
                      <a:pt x="18633" y="1149"/>
                    </a:cubicBezTo>
                    <a:cubicBezTo>
                      <a:pt x="18636" y="1151"/>
                      <a:pt x="18639" y="1154"/>
                      <a:pt x="18641" y="1157"/>
                    </a:cubicBezTo>
                    <a:cubicBezTo>
                      <a:pt x="18639" y="1157"/>
                      <a:pt x="18636" y="1157"/>
                      <a:pt x="18633" y="1157"/>
                    </a:cubicBezTo>
                    <a:cubicBezTo>
                      <a:pt x="18636" y="1159"/>
                      <a:pt x="18639" y="1163"/>
                      <a:pt x="18641" y="1165"/>
                    </a:cubicBezTo>
                    <a:cubicBezTo>
                      <a:pt x="18639" y="1165"/>
                      <a:pt x="18636" y="1165"/>
                      <a:pt x="18633" y="1165"/>
                    </a:cubicBezTo>
                    <a:cubicBezTo>
                      <a:pt x="18718" y="1255"/>
                      <a:pt x="18805" y="1347"/>
                      <a:pt x="18894" y="1440"/>
                    </a:cubicBezTo>
                    <a:cubicBezTo>
                      <a:pt x="19387" y="1440"/>
                      <a:pt x="19879" y="1440"/>
                      <a:pt x="20371" y="1440"/>
                    </a:cubicBezTo>
                    <a:cubicBezTo>
                      <a:pt x="20368" y="1438"/>
                      <a:pt x="20365" y="1435"/>
                      <a:pt x="20362" y="1432"/>
                    </a:cubicBezTo>
                    <a:cubicBezTo>
                      <a:pt x="20365" y="1432"/>
                      <a:pt x="20368" y="1432"/>
                      <a:pt x="20371" y="1432"/>
                    </a:cubicBezTo>
                    <a:cubicBezTo>
                      <a:pt x="20368" y="1429"/>
                      <a:pt x="20365" y="1427"/>
                      <a:pt x="20362" y="1424"/>
                    </a:cubicBezTo>
                    <a:cubicBezTo>
                      <a:pt x="20365" y="1424"/>
                      <a:pt x="20368" y="1424"/>
                      <a:pt x="20371" y="1424"/>
                    </a:cubicBezTo>
                    <a:cubicBezTo>
                      <a:pt x="20368" y="1421"/>
                      <a:pt x="20365" y="1418"/>
                      <a:pt x="20362" y="1415"/>
                    </a:cubicBezTo>
                    <a:cubicBezTo>
                      <a:pt x="20365" y="1415"/>
                      <a:pt x="20368" y="1415"/>
                      <a:pt x="20371" y="1415"/>
                    </a:cubicBezTo>
                    <a:cubicBezTo>
                      <a:pt x="20368" y="1413"/>
                      <a:pt x="20365" y="1410"/>
                      <a:pt x="20362" y="1407"/>
                    </a:cubicBezTo>
                    <a:cubicBezTo>
                      <a:pt x="20365" y="1407"/>
                      <a:pt x="20368" y="1407"/>
                      <a:pt x="20371" y="1407"/>
                    </a:cubicBezTo>
                    <a:cubicBezTo>
                      <a:pt x="20368" y="1404"/>
                      <a:pt x="20365" y="1402"/>
                      <a:pt x="20362" y="1399"/>
                    </a:cubicBezTo>
                    <a:cubicBezTo>
                      <a:pt x="20365" y="1399"/>
                      <a:pt x="20368" y="1399"/>
                      <a:pt x="20371" y="1399"/>
                    </a:cubicBezTo>
                    <a:cubicBezTo>
                      <a:pt x="20368" y="1396"/>
                      <a:pt x="20365" y="1393"/>
                      <a:pt x="20362" y="1390"/>
                    </a:cubicBezTo>
                    <a:cubicBezTo>
                      <a:pt x="20365" y="1390"/>
                      <a:pt x="20368" y="1390"/>
                      <a:pt x="20371" y="1390"/>
                    </a:cubicBezTo>
                    <a:cubicBezTo>
                      <a:pt x="20368" y="1387"/>
                      <a:pt x="20365" y="1385"/>
                      <a:pt x="20362" y="1382"/>
                    </a:cubicBezTo>
                    <a:cubicBezTo>
                      <a:pt x="20365" y="1382"/>
                      <a:pt x="20368" y="1382"/>
                      <a:pt x="20371" y="1382"/>
                    </a:cubicBezTo>
                    <a:cubicBezTo>
                      <a:pt x="20275" y="1298"/>
                      <a:pt x="20182" y="1217"/>
                      <a:pt x="20090" y="1137"/>
                    </a:cubicBezTo>
                    <a:cubicBezTo>
                      <a:pt x="20135" y="1137"/>
                      <a:pt x="20179" y="1137"/>
                      <a:pt x="20223" y="1137"/>
                    </a:cubicBezTo>
                    <a:cubicBezTo>
                      <a:pt x="20224" y="1138"/>
                      <a:pt x="20225" y="1139"/>
                      <a:pt x="20227" y="1140"/>
                    </a:cubicBezTo>
                    <a:cubicBezTo>
                      <a:pt x="20223" y="1140"/>
                      <a:pt x="20220" y="1140"/>
                      <a:pt x="20217" y="1140"/>
                    </a:cubicBezTo>
                    <a:cubicBezTo>
                      <a:pt x="20220" y="1143"/>
                      <a:pt x="20223" y="1146"/>
                      <a:pt x="20227" y="1149"/>
                    </a:cubicBezTo>
                    <a:cubicBezTo>
                      <a:pt x="20223" y="1149"/>
                      <a:pt x="20220" y="1149"/>
                      <a:pt x="20217" y="1149"/>
                    </a:cubicBezTo>
                    <a:cubicBezTo>
                      <a:pt x="20220" y="1151"/>
                      <a:pt x="20223" y="1154"/>
                      <a:pt x="20227" y="1157"/>
                    </a:cubicBezTo>
                    <a:cubicBezTo>
                      <a:pt x="20223" y="1157"/>
                      <a:pt x="20220" y="1157"/>
                      <a:pt x="20217" y="1157"/>
                    </a:cubicBezTo>
                    <a:cubicBezTo>
                      <a:pt x="20220" y="1160"/>
                      <a:pt x="20223" y="1163"/>
                      <a:pt x="20227" y="1165"/>
                    </a:cubicBezTo>
                    <a:cubicBezTo>
                      <a:pt x="20223" y="1165"/>
                      <a:pt x="20220" y="1165"/>
                      <a:pt x="20217" y="1165"/>
                    </a:cubicBezTo>
                    <a:cubicBezTo>
                      <a:pt x="20262" y="1204"/>
                      <a:pt x="20308" y="1243"/>
                      <a:pt x="20354" y="1282"/>
                    </a:cubicBezTo>
                    <a:cubicBezTo>
                      <a:pt x="20367" y="1282"/>
                      <a:pt x="20380" y="1282"/>
                      <a:pt x="20393" y="1282"/>
                    </a:cubicBezTo>
                    <a:cubicBezTo>
                      <a:pt x="20395" y="1284"/>
                      <a:pt x="20397" y="1286"/>
                      <a:pt x="20399" y="1288"/>
                    </a:cubicBezTo>
                    <a:cubicBezTo>
                      <a:pt x="20396" y="1288"/>
                      <a:pt x="20393" y="1288"/>
                      <a:pt x="20390" y="1288"/>
                    </a:cubicBezTo>
                    <a:cubicBezTo>
                      <a:pt x="20393" y="1291"/>
                      <a:pt x="20396" y="1293"/>
                      <a:pt x="20399" y="1296"/>
                    </a:cubicBezTo>
                    <a:cubicBezTo>
                      <a:pt x="20396" y="1296"/>
                      <a:pt x="20393" y="1296"/>
                      <a:pt x="20390" y="1296"/>
                    </a:cubicBezTo>
                    <a:cubicBezTo>
                      <a:pt x="20393" y="1299"/>
                      <a:pt x="20396" y="1302"/>
                      <a:pt x="20399" y="1305"/>
                    </a:cubicBezTo>
                    <a:cubicBezTo>
                      <a:pt x="20396" y="1305"/>
                      <a:pt x="20393" y="1305"/>
                      <a:pt x="20390" y="1305"/>
                    </a:cubicBezTo>
                    <a:cubicBezTo>
                      <a:pt x="20393" y="1307"/>
                      <a:pt x="20396" y="1310"/>
                      <a:pt x="20399" y="1313"/>
                    </a:cubicBezTo>
                    <a:cubicBezTo>
                      <a:pt x="20396" y="1313"/>
                      <a:pt x="20393" y="1313"/>
                      <a:pt x="20390" y="1313"/>
                    </a:cubicBezTo>
                    <a:cubicBezTo>
                      <a:pt x="20439" y="1355"/>
                      <a:pt x="20488" y="1397"/>
                      <a:pt x="20539" y="1440"/>
                    </a:cubicBezTo>
                    <a:cubicBezTo>
                      <a:pt x="21031" y="1440"/>
                      <a:pt x="21523" y="1440"/>
                      <a:pt x="22016" y="1440"/>
                    </a:cubicBezTo>
                    <a:cubicBezTo>
                      <a:pt x="22012" y="1438"/>
                      <a:pt x="22008" y="1435"/>
                      <a:pt x="22004" y="1432"/>
                    </a:cubicBezTo>
                    <a:cubicBezTo>
                      <a:pt x="22008" y="1432"/>
                      <a:pt x="22012" y="1432"/>
                      <a:pt x="22016" y="1432"/>
                    </a:cubicBezTo>
                    <a:cubicBezTo>
                      <a:pt x="22012" y="1429"/>
                      <a:pt x="22008" y="1426"/>
                      <a:pt x="22004" y="1424"/>
                    </a:cubicBezTo>
                    <a:cubicBezTo>
                      <a:pt x="22008" y="1424"/>
                      <a:pt x="22012" y="1424"/>
                      <a:pt x="22016" y="1424"/>
                    </a:cubicBezTo>
                    <a:cubicBezTo>
                      <a:pt x="22012" y="1421"/>
                      <a:pt x="22008" y="1418"/>
                      <a:pt x="22004" y="1415"/>
                    </a:cubicBezTo>
                    <a:cubicBezTo>
                      <a:pt x="22008" y="1415"/>
                      <a:pt x="22012" y="1415"/>
                      <a:pt x="22016" y="1415"/>
                    </a:cubicBezTo>
                    <a:cubicBezTo>
                      <a:pt x="22012" y="1413"/>
                      <a:pt x="22008" y="1410"/>
                      <a:pt x="22004" y="1407"/>
                    </a:cubicBezTo>
                    <a:cubicBezTo>
                      <a:pt x="22008" y="1407"/>
                      <a:pt x="22012" y="1407"/>
                      <a:pt x="22016" y="1407"/>
                    </a:cubicBezTo>
                    <a:cubicBezTo>
                      <a:pt x="22012" y="1404"/>
                      <a:pt x="22008" y="1401"/>
                      <a:pt x="22004" y="1399"/>
                    </a:cubicBezTo>
                    <a:cubicBezTo>
                      <a:pt x="22008" y="1399"/>
                      <a:pt x="22012" y="1399"/>
                      <a:pt x="22016" y="1399"/>
                    </a:cubicBezTo>
                    <a:cubicBezTo>
                      <a:pt x="22012" y="1396"/>
                      <a:pt x="22008" y="1393"/>
                      <a:pt x="22004" y="1390"/>
                    </a:cubicBezTo>
                    <a:cubicBezTo>
                      <a:pt x="22008" y="1390"/>
                      <a:pt x="22012" y="1390"/>
                      <a:pt x="22016" y="1390"/>
                    </a:cubicBezTo>
                    <a:cubicBezTo>
                      <a:pt x="22012" y="1387"/>
                      <a:pt x="22008" y="1385"/>
                      <a:pt x="22004" y="1382"/>
                    </a:cubicBezTo>
                    <a:cubicBezTo>
                      <a:pt x="22008" y="1382"/>
                      <a:pt x="22012" y="1382"/>
                      <a:pt x="22016" y="1382"/>
                    </a:cubicBezTo>
                    <a:cubicBezTo>
                      <a:pt x="21957" y="1339"/>
                      <a:pt x="21899" y="1297"/>
                      <a:pt x="21841" y="1254"/>
                    </a:cubicBezTo>
                    <a:cubicBezTo>
                      <a:pt x="21826" y="1254"/>
                      <a:pt x="21811" y="1254"/>
                      <a:pt x="21796" y="1254"/>
                    </a:cubicBezTo>
                    <a:cubicBezTo>
                      <a:pt x="21793" y="1253"/>
                      <a:pt x="21791" y="1251"/>
                      <a:pt x="21788" y="1249"/>
                    </a:cubicBezTo>
                    <a:cubicBezTo>
                      <a:pt x="21792" y="1249"/>
                      <a:pt x="21795" y="1249"/>
                      <a:pt x="21799" y="1249"/>
                    </a:cubicBezTo>
                    <a:cubicBezTo>
                      <a:pt x="21795" y="1246"/>
                      <a:pt x="21792" y="1243"/>
                      <a:pt x="21788" y="1240"/>
                    </a:cubicBezTo>
                    <a:cubicBezTo>
                      <a:pt x="21792" y="1240"/>
                      <a:pt x="21795" y="1240"/>
                      <a:pt x="21799" y="1240"/>
                    </a:cubicBezTo>
                    <a:cubicBezTo>
                      <a:pt x="21795" y="1238"/>
                      <a:pt x="21792" y="1235"/>
                      <a:pt x="21788" y="1232"/>
                    </a:cubicBezTo>
                    <a:cubicBezTo>
                      <a:pt x="21792" y="1232"/>
                      <a:pt x="21795" y="1232"/>
                      <a:pt x="21799" y="1232"/>
                    </a:cubicBezTo>
                    <a:cubicBezTo>
                      <a:pt x="21795" y="1229"/>
                      <a:pt x="21792" y="1227"/>
                      <a:pt x="21788" y="1224"/>
                    </a:cubicBezTo>
                    <a:cubicBezTo>
                      <a:pt x="21792" y="1224"/>
                      <a:pt x="21795" y="1224"/>
                      <a:pt x="21799" y="1224"/>
                    </a:cubicBezTo>
                    <a:cubicBezTo>
                      <a:pt x="21759" y="1195"/>
                      <a:pt x="21720" y="1166"/>
                      <a:pt x="21681" y="1137"/>
                    </a:cubicBezTo>
                    <a:cubicBezTo>
                      <a:pt x="21737" y="1137"/>
                      <a:pt x="21793" y="1137"/>
                      <a:pt x="21849" y="1137"/>
                    </a:cubicBezTo>
                    <a:cubicBezTo>
                      <a:pt x="21850" y="1138"/>
                      <a:pt x="21852" y="1139"/>
                      <a:pt x="21853" y="1140"/>
                    </a:cubicBezTo>
                    <a:cubicBezTo>
                      <a:pt x="21849" y="1140"/>
                      <a:pt x="21846" y="1140"/>
                      <a:pt x="21842" y="1140"/>
                    </a:cubicBezTo>
                    <a:cubicBezTo>
                      <a:pt x="21845" y="1143"/>
                      <a:pt x="21850" y="1146"/>
                      <a:pt x="21853" y="1149"/>
                    </a:cubicBezTo>
                    <a:cubicBezTo>
                      <a:pt x="21849" y="1149"/>
                      <a:pt x="21846" y="1149"/>
                      <a:pt x="21842" y="1149"/>
                    </a:cubicBezTo>
                    <a:cubicBezTo>
                      <a:pt x="21845" y="1151"/>
                      <a:pt x="21850" y="1154"/>
                      <a:pt x="21853" y="1157"/>
                    </a:cubicBezTo>
                    <a:cubicBezTo>
                      <a:pt x="21849" y="1157"/>
                      <a:pt x="21846" y="1157"/>
                      <a:pt x="21842" y="1157"/>
                    </a:cubicBezTo>
                    <a:cubicBezTo>
                      <a:pt x="21845" y="1159"/>
                      <a:pt x="21850" y="1163"/>
                      <a:pt x="21853" y="1165"/>
                    </a:cubicBezTo>
                    <a:cubicBezTo>
                      <a:pt x="21849" y="1165"/>
                      <a:pt x="21846" y="1165"/>
                      <a:pt x="21842" y="1165"/>
                    </a:cubicBezTo>
                    <a:cubicBezTo>
                      <a:pt x="21967" y="1255"/>
                      <a:pt x="22095" y="1346"/>
                      <a:pt x="22226" y="1440"/>
                    </a:cubicBezTo>
                    <a:cubicBezTo>
                      <a:pt x="22718" y="1440"/>
                      <a:pt x="23211" y="1440"/>
                      <a:pt x="23703" y="1440"/>
                    </a:cubicBezTo>
                    <a:cubicBezTo>
                      <a:pt x="23699" y="1438"/>
                      <a:pt x="23694" y="1435"/>
                      <a:pt x="23690" y="1432"/>
                    </a:cubicBezTo>
                    <a:cubicBezTo>
                      <a:pt x="23694" y="1432"/>
                      <a:pt x="23699" y="1432"/>
                      <a:pt x="23703" y="1432"/>
                    </a:cubicBezTo>
                    <a:cubicBezTo>
                      <a:pt x="23699" y="1429"/>
                      <a:pt x="23694" y="1427"/>
                      <a:pt x="23690" y="1424"/>
                    </a:cubicBezTo>
                    <a:cubicBezTo>
                      <a:pt x="23694" y="1424"/>
                      <a:pt x="23699" y="1424"/>
                      <a:pt x="23703" y="1424"/>
                    </a:cubicBezTo>
                    <a:cubicBezTo>
                      <a:pt x="23699" y="1421"/>
                      <a:pt x="23694" y="1418"/>
                      <a:pt x="23690" y="1415"/>
                    </a:cubicBezTo>
                    <a:cubicBezTo>
                      <a:pt x="23694" y="1415"/>
                      <a:pt x="23699" y="1415"/>
                      <a:pt x="23703" y="1415"/>
                    </a:cubicBezTo>
                    <a:cubicBezTo>
                      <a:pt x="23699" y="1413"/>
                      <a:pt x="23694" y="1410"/>
                      <a:pt x="23690" y="1407"/>
                    </a:cubicBezTo>
                    <a:cubicBezTo>
                      <a:pt x="23694" y="1407"/>
                      <a:pt x="23699" y="1407"/>
                      <a:pt x="23703" y="1407"/>
                    </a:cubicBezTo>
                    <a:cubicBezTo>
                      <a:pt x="23699" y="1404"/>
                      <a:pt x="23694" y="1402"/>
                      <a:pt x="23690" y="1399"/>
                    </a:cubicBezTo>
                    <a:cubicBezTo>
                      <a:pt x="23694" y="1399"/>
                      <a:pt x="23699" y="1399"/>
                      <a:pt x="23703" y="1399"/>
                    </a:cubicBezTo>
                    <a:cubicBezTo>
                      <a:pt x="23699" y="1396"/>
                      <a:pt x="23694" y="1393"/>
                      <a:pt x="23690" y="1390"/>
                    </a:cubicBezTo>
                    <a:cubicBezTo>
                      <a:pt x="23694" y="1390"/>
                      <a:pt x="23699" y="1390"/>
                      <a:pt x="23703" y="1390"/>
                    </a:cubicBezTo>
                    <a:cubicBezTo>
                      <a:pt x="23699" y="1387"/>
                      <a:pt x="23694" y="1385"/>
                      <a:pt x="23690" y="1382"/>
                    </a:cubicBezTo>
                    <a:close/>
                    <a:moveTo>
                      <a:pt x="19769" y="1107"/>
                    </a:moveTo>
                    <a:cubicBezTo>
                      <a:pt x="19725" y="1107"/>
                      <a:pt x="19680" y="1107"/>
                      <a:pt x="19636" y="1107"/>
                    </a:cubicBezTo>
                    <a:cubicBezTo>
                      <a:pt x="19635" y="1106"/>
                      <a:pt x="19634" y="1105"/>
                      <a:pt x="19633" y="1104"/>
                    </a:cubicBezTo>
                    <a:cubicBezTo>
                      <a:pt x="19636" y="1104"/>
                      <a:pt x="19639" y="1104"/>
                      <a:pt x="19642" y="1104"/>
                    </a:cubicBezTo>
                    <a:cubicBezTo>
                      <a:pt x="19639" y="1101"/>
                      <a:pt x="19636" y="1098"/>
                      <a:pt x="19633" y="1095"/>
                    </a:cubicBezTo>
                    <a:cubicBezTo>
                      <a:pt x="19636" y="1095"/>
                      <a:pt x="19639" y="1095"/>
                      <a:pt x="19642" y="1095"/>
                    </a:cubicBezTo>
                    <a:cubicBezTo>
                      <a:pt x="19639" y="1092"/>
                      <a:pt x="19636" y="1090"/>
                      <a:pt x="19633" y="1087"/>
                    </a:cubicBezTo>
                    <a:cubicBezTo>
                      <a:pt x="19636" y="1087"/>
                      <a:pt x="19639" y="1087"/>
                      <a:pt x="19642" y="1087"/>
                    </a:cubicBezTo>
                    <a:cubicBezTo>
                      <a:pt x="19639" y="1084"/>
                      <a:pt x="19636" y="1081"/>
                      <a:pt x="19633" y="1079"/>
                    </a:cubicBezTo>
                    <a:cubicBezTo>
                      <a:pt x="19636" y="1079"/>
                      <a:pt x="19639" y="1079"/>
                      <a:pt x="19642" y="1079"/>
                    </a:cubicBezTo>
                    <a:cubicBezTo>
                      <a:pt x="19561" y="1004"/>
                      <a:pt x="19482" y="932"/>
                      <a:pt x="19404" y="861"/>
                    </a:cubicBezTo>
                    <a:cubicBezTo>
                      <a:pt x="19443" y="861"/>
                      <a:pt x="19483" y="861"/>
                      <a:pt x="19522" y="861"/>
                    </a:cubicBezTo>
                    <a:cubicBezTo>
                      <a:pt x="19525" y="863"/>
                      <a:pt x="19527" y="865"/>
                      <a:pt x="19529" y="867"/>
                    </a:cubicBezTo>
                    <a:cubicBezTo>
                      <a:pt x="19526" y="867"/>
                      <a:pt x="19523" y="867"/>
                      <a:pt x="19520" y="867"/>
                    </a:cubicBezTo>
                    <a:cubicBezTo>
                      <a:pt x="19523" y="869"/>
                      <a:pt x="19526" y="872"/>
                      <a:pt x="19529" y="875"/>
                    </a:cubicBezTo>
                    <a:cubicBezTo>
                      <a:pt x="19526" y="875"/>
                      <a:pt x="19523" y="875"/>
                      <a:pt x="19520" y="875"/>
                    </a:cubicBezTo>
                    <a:cubicBezTo>
                      <a:pt x="19523" y="878"/>
                      <a:pt x="19526" y="881"/>
                      <a:pt x="19529" y="883"/>
                    </a:cubicBezTo>
                    <a:cubicBezTo>
                      <a:pt x="19526" y="883"/>
                      <a:pt x="19523" y="883"/>
                      <a:pt x="19520" y="883"/>
                    </a:cubicBezTo>
                    <a:cubicBezTo>
                      <a:pt x="19600" y="956"/>
                      <a:pt x="19684" y="1031"/>
                      <a:pt x="19769" y="1107"/>
                    </a:cubicBezTo>
                    <a:close/>
                    <a:moveTo>
                      <a:pt x="18198" y="1107"/>
                    </a:moveTo>
                    <a:cubicBezTo>
                      <a:pt x="18152" y="1107"/>
                      <a:pt x="18106" y="1107"/>
                      <a:pt x="18060" y="1107"/>
                    </a:cubicBezTo>
                    <a:cubicBezTo>
                      <a:pt x="18059" y="1106"/>
                      <a:pt x="18058" y="1105"/>
                      <a:pt x="18057" y="1104"/>
                    </a:cubicBezTo>
                    <a:cubicBezTo>
                      <a:pt x="18060" y="1104"/>
                      <a:pt x="18062" y="1104"/>
                      <a:pt x="18065" y="1104"/>
                    </a:cubicBezTo>
                    <a:cubicBezTo>
                      <a:pt x="18062" y="1101"/>
                      <a:pt x="18060" y="1098"/>
                      <a:pt x="18057" y="1095"/>
                    </a:cubicBezTo>
                    <a:cubicBezTo>
                      <a:pt x="18060" y="1095"/>
                      <a:pt x="18062" y="1095"/>
                      <a:pt x="18065" y="1095"/>
                    </a:cubicBezTo>
                    <a:cubicBezTo>
                      <a:pt x="18062" y="1092"/>
                      <a:pt x="18060" y="1090"/>
                      <a:pt x="18057" y="1087"/>
                    </a:cubicBezTo>
                    <a:cubicBezTo>
                      <a:pt x="18060" y="1087"/>
                      <a:pt x="18062" y="1087"/>
                      <a:pt x="18065" y="1087"/>
                    </a:cubicBezTo>
                    <a:cubicBezTo>
                      <a:pt x="18062" y="1084"/>
                      <a:pt x="18060" y="1081"/>
                      <a:pt x="18057" y="1079"/>
                    </a:cubicBezTo>
                    <a:cubicBezTo>
                      <a:pt x="18060" y="1079"/>
                      <a:pt x="18062" y="1079"/>
                      <a:pt x="18065" y="1079"/>
                    </a:cubicBezTo>
                    <a:cubicBezTo>
                      <a:pt x="18000" y="1005"/>
                      <a:pt x="17937" y="932"/>
                      <a:pt x="17875" y="861"/>
                    </a:cubicBezTo>
                    <a:cubicBezTo>
                      <a:pt x="17917" y="861"/>
                      <a:pt x="17959" y="861"/>
                      <a:pt x="18001" y="861"/>
                    </a:cubicBezTo>
                    <a:cubicBezTo>
                      <a:pt x="18002" y="863"/>
                      <a:pt x="18004" y="865"/>
                      <a:pt x="18006" y="867"/>
                    </a:cubicBezTo>
                    <a:cubicBezTo>
                      <a:pt x="18003" y="867"/>
                      <a:pt x="18001" y="867"/>
                      <a:pt x="17998" y="867"/>
                    </a:cubicBezTo>
                    <a:cubicBezTo>
                      <a:pt x="18001" y="869"/>
                      <a:pt x="18003" y="872"/>
                      <a:pt x="18006" y="875"/>
                    </a:cubicBezTo>
                    <a:cubicBezTo>
                      <a:pt x="18003" y="875"/>
                      <a:pt x="18001" y="875"/>
                      <a:pt x="17998" y="875"/>
                    </a:cubicBezTo>
                    <a:cubicBezTo>
                      <a:pt x="18001" y="878"/>
                      <a:pt x="18003" y="881"/>
                      <a:pt x="18006" y="883"/>
                    </a:cubicBezTo>
                    <a:cubicBezTo>
                      <a:pt x="18003" y="883"/>
                      <a:pt x="18001" y="883"/>
                      <a:pt x="17998" y="883"/>
                    </a:cubicBezTo>
                    <a:cubicBezTo>
                      <a:pt x="18063" y="956"/>
                      <a:pt x="18130" y="1031"/>
                      <a:pt x="18198" y="1107"/>
                    </a:cubicBezTo>
                    <a:close/>
                    <a:moveTo>
                      <a:pt x="16627" y="1107"/>
                    </a:moveTo>
                    <a:cubicBezTo>
                      <a:pt x="16580" y="1107"/>
                      <a:pt x="16532" y="1107"/>
                      <a:pt x="16484" y="1107"/>
                    </a:cubicBezTo>
                    <a:cubicBezTo>
                      <a:pt x="16483" y="1106"/>
                      <a:pt x="16483" y="1105"/>
                      <a:pt x="16482" y="1104"/>
                    </a:cubicBezTo>
                    <a:cubicBezTo>
                      <a:pt x="16484" y="1104"/>
                      <a:pt x="16486" y="1104"/>
                      <a:pt x="16487" y="1104"/>
                    </a:cubicBezTo>
                    <a:cubicBezTo>
                      <a:pt x="16486" y="1101"/>
                      <a:pt x="16484" y="1098"/>
                      <a:pt x="16482" y="1095"/>
                    </a:cubicBezTo>
                    <a:cubicBezTo>
                      <a:pt x="16484" y="1095"/>
                      <a:pt x="16486" y="1095"/>
                      <a:pt x="16487" y="1095"/>
                    </a:cubicBezTo>
                    <a:cubicBezTo>
                      <a:pt x="16486" y="1092"/>
                      <a:pt x="16484" y="1090"/>
                      <a:pt x="16482" y="1087"/>
                    </a:cubicBezTo>
                    <a:cubicBezTo>
                      <a:pt x="16484" y="1087"/>
                      <a:pt x="16486" y="1087"/>
                      <a:pt x="16487" y="1087"/>
                    </a:cubicBezTo>
                    <a:cubicBezTo>
                      <a:pt x="16486" y="1084"/>
                      <a:pt x="16484" y="1081"/>
                      <a:pt x="16482" y="1079"/>
                    </a:cubicBezTo>
                    <a:cubicBezTo>
                      <a:pt x="16484" y="1079"/>
                      <a:pt x="16486" y="1079"/>
                      <a:pt x="16487" y="1079"/>
                    </a:cubicBezTo>
                    <a:cubicBezTo>
                      <a:pt x="16439" y="1005"/>
                      <a:pt x="16392" y="932"/>
                      <a:pt x="16346" y="861"/>
                    </a:cubicBezTo>
                    <a:cubicBezTo>
                      <a:pt x="16390" y="861"/>
                      <a:pt x="16434" y="861"/>
                      <a:pt x="16479" y="861"/>
                    </a:cubicBezTo>
                    <a:cubicBezTo>
                      <a:pt x="16480" y="863"/>
                      <a:pt x="16482" y="865"/>
                      <a:pt x="16483" y="867"/>
                    </a:cubicBezTo>
                    <a:cubicBezTo>
                      <a:pt x="16481" y="867"/>
                      <a:pt x="16479" y="867"/>
                      <a:pt x="16477" y="867"/>
                    </a:cubicBezTo>
                    <a:cubicBezTo>
                      <a:pt x="16479" y="869"/>
                      <a:pt x="16481" y="872"/>
                      <a:pt x="16483" y="875"/>
                    </a:cubicBezTo>
                    <a:cubicBezTo>
                      <a:pt x="16481" y="875"/>
                      <a:pt x="16479" y="875"/>
                      <a:pt x="16477" y="875"/>
                    </a:cubicBezTo>
                    <a:cubicBezTo>
                      <a:pt x="16479" y="878"/>
                      <a:pt x="16481" y="881"/>
                      <a:pt x="16483" y="883"/>
                    </a:cubicBezTo>
                    <a:cubicBezTo>
                      <a:pt x="16481" y="883"/>
                      <a:pt x="16479" y="883"/>
                      <a:pt x="16477" y="883"/>
                    </a:cubicBezTo>
                    <a:cubicBezTo>
                      <a:pt x="16526" y="956"/>
                      <a:pt x="16576" y="1031"/>
                      <a:pt x="16627" y="1107"/>
                    </a:cubicBezTo>
                    <a:close/>
                    <a:moveTo>
                      <a:pt x="5667" y="883"/>
                    </a:moveTo>
                    <a:cubicBezTo>
                      <a:pt x="5669" y="881"/>
                      <a:pt x="5672" y="878"/>
                      <a:pt x="5674" y="875"/>
                    </a:cubicBezTo>
                    <a:cubicBezTo>
                      <a:pt x="5671" y="875"/>
                      <a:pt x="5669" y="875"/>
                      <a:pt x="5667" y="875"/>
                    </a:cubicBezTo>
                    <a:cubicBezTo>
                      <a:pt x="5669" y="872"/>
                      <a:pt x="5672" y="869"/>
                      <a:pt x="5674" y="867"/>
                    </a:cubicBezTo>
                    <a:cubicBezTo>
                      <a:pt x="5671" y="867"/>
                      <a:pt x="5669" y="867"/>
                      <a:pt x="5667" y="867"/>
                    </a:cubicBezTo>
                    <a:cubicBezTo>
                      <a:pt x="5668" y="865"/>
                      <a:pt x="5670" y="863"/>
                      <a:pt x="5672" y="861"/>
                    </a:cubicBezTo>
                    <a:cubicBezTo>
                      <a:pt x="5714" y="861"/>
                      <a:pt x="5756" y="861"/>
                      <a:pt x="5797" y="861"/>
                    </a:cubicBezTo>
                    <a:cubicBezTo>
                      <a:pt x="5735" y="932"/>
                      <a:pt x="5672" y="1004"/>
                      <a:pt x="5607" y="1079"/>
                    </a:cubicBezTo>
                    <a:cubicBezTo>
                      <a:pt x="5609" y="1079"/>
                      <a:pt x="5612" y="1079"/>
                      <a:pt x="5614" y="1079"/>
                    </a:cubicBezTo>
                    <a:cubicBezTo>
                      <a:pt x="5612" y="1081"/>
                      <a:pt x="5609" y="1084"/>
                      <a:pt x="5607" y="1087"/>
                    </a:cubicBezTo>
                    <a:cubicBezTo>
                      <a:pt x="5609" y="1087"/>
                      <a:pt x="5612" y="1087"/>
                      <a:pt x="5614" y="1087"/>
                    </a:cubicBezTo>
                    <a:cubicBezTo>
                      <a:pt x="5612" y="1090"/>
                      <a:pt x="5609" y="1092"/>
                      <a:pt x="5607" y="1095"/>
                    </a:cubicBezTo>
                    <a:cubicBezTo>
                      <a:pt x="5609" y="1095"/>
                      <a:pt x="5612" y="1095"/>
                      <a:pt x="5614" y="1095"/>
                    </a:cubicBezTo>
                    <a:cubicBezTo>
                      <a:pt x="5612" y="1098"/>
                      <a:pt x="5609" y="1101"/>
                      <a:pt x="5607" y="1104"/>
                    </a:cubicBezTo>
                    <a:cubicBezTo>
                      <a:pt x="5609" y="1104"/>
                      <a:pt x="5612" y="1104"/>
                      <a:pt x="5614" y="1104"/>
                    </a:cubicBezTo>
                    <a:cubicBezTo>
                      <a:pt x="5613" y="1105"/>
                      <a:pt x="5612" y="1106"/>
                      <a:pt x="5611" y="1107"/>
                    </a:cubicBezTo>
                    <a:cubicBezTo>
                      <a:pt x="5565" y="1107"/>
                      <a:pt x="5519" y="1107"/>
                      <a:pt x="5473" y="1107"/>
                    </a:cubicBezTo>
                    <a:cubicBezTo>
                      <a:pt x="5541" y="1031"/>
                      <a:pt x="5609" y="956"/>
                      <a:pt x="5674" y="883"/>
                    </a:cubicBezTo>
                    <a:cubicBezTo>
                      <a:pt x="5671" y="883"/>
                      <a:pt x="5669" y="883"/>
                      <a:pt x="5667" y="883"/>
                    </a:cubicBezTo>
                    <a:close/>
                    <a:moveTo>
                      <a:pt x="4157" y="883"/>
                    </a:moveTo>
                    <a:cubicBezTo>
                      <a:pt x="4160" y="881"/>
                      <a:pt x="4163" y="878"/>
                      <a:pt x="4166" y="875"/>
                    </a:cubicBezTo>
                    <a:cubicBezTo>
                      <a:pt x="4163" y="875"/>
                      <a:pt x="4160" y="875"/>
                      <a:pt x="4157" y="875"/>
                    </a:cubicBezTo>
                    <a:cubicBezTo>
                      <a:pt x="4160" y="872"/>
                      <a:pt x="4163" y="869"/>
                      <a:pt x="4166" y="867"/>
                    </a:cubicBezTo>
                    <a:cubicBezTo>
                      <a:pt x="4163" y="867"/>
                      <a:pt x="4160" y="867"/>
                      <a:pt x="4157" y="867"/>
                    </a:cubicBezTo>
                    <a:cubicBezTo>
                      <a:pt x="4159" y="865"/>
                      <a:pt x="4161" y="863"/>
                      <a:pt x="4163" y="861"/>
                    </a:cubicBezTo>
                    <a:cubicBezTo>
                      <a:pt x="4198" y="861"/>
                      <a:pt x="4233" y="861"/>
                      <a:pt x="4268" y="861"/>
                    </a:cubicBezTo>
                    <a:cubicBezTo>
                      <a:pt x="4190" y="932"/>
                      <a:pt x="4111" y="1005"/>
                      <a:pt x="4029" y="1079"/>
                    </a:cubicBezTo>
                    <a:cubicBezTo>
                      <a:pt x="4032" y="1079"/>
                      <a:pt x="4035" y="1079"/>
                      <a:pt x="4038" y="1079"/>
                    </a:cubicBezTo>
                    <a:cubicBezTo>
                      <a:pt x="4035" y="1081"/>
                      <a:pt x="4032" y="1084"/>
                      <a:pt x="4029" y="1087"/>
                    </a:cubicBezTo>
                    <a:cubicBezTo>
                      <a:pt x="4032" y="1087"/>
                      <a:pt x="4035" y="1087"/>
                      <a:pt x="4038" y="1087"/>
                    </a:cubicBezTo>
                    <a:cubicBezTo>
                      <a:pt x="4035" y="1090"/>
                      <a:pt x="4032" y="1092"/>
                      <a:pt x="4029" y="1095"/>
                    </a:cubicBezTo>
                    <a:cubicBezTo>
                      <a:pt x="4032" y="1095"/>
                      <a:pt x="4035" y="1095"/>
                      <a:pt x="4038" y="1095"/>
                    </a:cubicBezTo>
                    <a:cubicBezTo>
                      <a:pt x="4035" y="1098"/>
                      <a:pt x="4032" y="1101"/>
                      <a:pt x="4029" y="1104"/>
                    </a:cubicBezTo>
                    <a:cubicBezTo>
                      <a:pt x="4032" y="1104"/>
                      <a:pt x="4035" y="1104"/>
                      <a:pt x="4038" y="1104"/>
                    </a:cubicBezTo>
                    <a:cubicBezTo>
                      <a:pt x="4037" y="1105"/>
                      <a:pt x="4036" y="1106"/>
                      <a:pt x="4035" y="1107"/>
                    </a:cubicBezTo>
                    <a:cubicBezTo>
                      <a:pt x="3996" y="1107"/>
                      <a:pt x="3956" y="1107"/>
                      <a:pt x="3917" y="1107"/>
                    </a:cubicBezTo>
                    <a:cubicBezTo>
                      <a:pt x="4002" y="1031"/>
                      <a:pt x="4085" y="956"/>
                      <a:pt x="4166" y="883"/>
                    </a:cubicBezTo>
                    <a:cubicBezTo>
                      <a:pt x="4163" y="883"/>
                      <a:pt x="4160" y="883"/>
                      <a:pt x="4157" y="883"/>
                    </a:cubicBezTo>
                    <a:close/>
                    <a:moveTo>
                      <a:pt x="3668" y="626"/>
                    </a:moveTo>
                    <a:cubicBezTo>
                      <a:pt x="3671" y="624"/>
                      <a:pt x="3675" y="621"/>
                      <a:pt x="3678" y="618"/>
                    </a:cubicBezTo>
                    <a:cubicBezTo>
                      <a:pt x="3675" y="618"/>
                      <a:pt x="3672" y="618"/>
                      <a:pt x="3668" y="618"/>
                    </a:cubicBezTo>
                    <a:cubicBezTo>
                      <a:pt x="3671" y="615"/>
                      <a:pt x="3675" y="613"/>
                      <a:pt x="3678" y="610"/>
                    </a:cubicBezTo>
                    <a:cubicBezTo>
                      <a:pt x="3675" y="610"/>
                      <a:pt x="3672" y="610"/>
                      <a:pt x="3668" y="610"/>
                    </a:cubicBezTo>
                    <a:cubicBezTo>
                      <a:pt x="3671" y="608"/>
                      <a:pt x="3673" y="606"/>
                      <a:pt x="3676" y="604"/>
                    </a:cubicBezTo>
                    <a:cubicBezTo>
                      <a:pt x="3719" y="604"/>
                      <a:pt x="3763" y="604"/>
                      <a:pt x="3806" y="604"/>
                    </a:cubicBezTo>
                    <a:cubicBezTo>
                      <a:pt x="3727" y="669"/>
                      <a:pt x="3648" y="735"/>
                      <a:pt x="3566" y="803"/>
                    </a:cubicBezTo>
                    <a:cubicBezTo>
                      <a:pt x="3569" y="803"/>
                      <a:pt x="3572" y="803"/>
                      <a:pt x="3576" y="803"/>
                    </a:cubicBezTo>
                    <a:cubicBezTo>
                      <a:pt x="3572" y="805"/>
                      <a:pt x="3569" y="808"/>
                      <a:pt x="3566" y="811"/>
                    </a:cubicBezTo>
                    <a:cubicBezTo>
                      <a:pt x="3569" y="811"/>
                      <a:pt x="3572" y="811"/>
                      <a:pt x="3576" y="811"/>
                    </a:cubicBezTo>
                    <a:cubicBezTo>
                      <a:pt x="3572" y="814"/>
                      <a:pt x="3569" y="816"/>
                      <a:pt x="3566" y="819"/>
                    </a:cubicBezTo>
                    <a:cubicBezTo>
                      <a:pt x="3569" y="819"/>
                      <a:pt x="3572" y="819"/>
                      <a:pt x="3576" y="819"/>
                    </a:cubicBezTo>
                    <a:cubicBezTo>
                      <a:pt x="3573" y="821"/>
                      <a:pt x="3571" y="823"/>
                      <a:pt x="3569" y="825"/>
                    </a:cubicBezTo>
                    <a:cubicBezTo>
                      <a:pt x="3523" y="825"/>
                      <a:pt x="3478" y="825"/>
                      <a:pt x="3433" y="825"/>
                    </a:cubicBezTo>
                    <a:cubicBezTo>
                      <a:pt x="3516" y="758"/>
                      <a:pt x="3599" y="691"/>
                      <a:pt x="3678" y="626"/>
                    </a:cubicBezTo>
                    <a:cubicBezTo>
                      <a:pt x="3675" y="626"/>
                      <a:pt x="3672" y="626"/>
                      <a:pt x="3668" y="626"/>
                    </a:cubicBezTo>
                    <a:close/>
                    <a:moveTo>
                      <a:pt x="3666" y="386"/>
                    </a:moveTo>
                    <a:cubicBezTo>
                      <a:pt x="3670" y="383"/>
                      <a:pt x="3674" y="380"/>
                      <a:pt x="3677" y="378"/>
                    </a:cubicBezTo>
                    <a:cubicBezTo>
                      <a:pt x="3674" y="378"/>
                      <a:pt x="3670" y="378"/>
                      <a:pt x="3666" y="378"/>
                    </a:cubicBezTo>
                    <a:cubicBezTo>
                      <a:pt x="3670" y="375"/>
                      <a:pt x="3674" y="372"/>
                      <a:pt x="3677" y="369"/>
                    </a:cubicBezTo>
                    <a:cubicBezTo>
                      <a:pt x="3674" y="369"/>
                      <a:pt x="3670" y="369"/>
                      <a:pt x="3666" y="369"/>
                    </a:cubicBezTo>
                    <a:cubicBezTo>
                      <a:pt x="3669" y="367"/>
                      <a:pt x="3672" y="365"/>
                      <a:pt x="3674" y="363"/>
                    </a:cubicBezTo>
                    <a:cubicBezTo>
                      <a:pt x="3708" y="363"/>
                      <a:pt x="3742" y="363"/>
                      <a:pt x="3776" y="363"/>
                    </a:cubicBezTo>
                    <a:cubicBezTo>
                      <a:pt x="3701" y="423"/>
                      <a:pt x="3625" y="483"/>
                      <a:pt x="3547" y="545"/>
                    </a:cubicBezTo>
                    <a:cubicBezTo>
                      <a:pt x="3550" y="545"/>
                      <a:pt x="3554" y="545"/>
                      <a:pt x="3557" y="545"/>
                    </a:cubicBezTo>
                    <a:cubicBezTo>
                      <a:pt x="3554" y="548"/>
                      <a:pt x="3550" y="551"/>
                      <a:pt x="3547" y="554"/>
                    </a:cubicBezTo>
                    <a:cubicBezTo>
                      <a:pt x="3550" y="554"/>
                      <a:pt x="3554" y="554"/>
                      <a:pt x="3557" y="554"/>
                    </a:cubicBezTo>
                    <a:cubicBezTo>
                      <a:pt x="3554" y="556"/>
                      <a:pt x="3550" y="559"/>
                      <a:pt x="3547" y="562"/>
                    </a:cubicBezTo>
                    <a:cubicBezTo>
                      <a:pt x="3550" y="562"/>
                      <a:pt x="3554" y="562"/>
                      <a:pt x="3557" y="562"/>
                    </a:cubicBezTo>
                    <a:cubicBezTo>
                      <a:pt x="3555" y="564"/>
                      <a:pt x="3552" y="566"/>
                      <a:pt x="3549" y="568"/>
                    </a:cubicBezTo>
                    <a:cubicBezTo>
                      <a:pt x="3514" y="568"/>
                      <a:pt x="3479" y="568"/>
                      <a:pt x="3444" y="568"/>
                    </a:cubicBezTo>
                    <a:cubicBezTo>
                      <a:pt x="3523" y="506"/>
                      <a:pt x="3601" y="445"/>
                      <a:pt x="3677" y="386"/>
                    </a:cubicBezTo>
                    <a:cubicBezTo>
                      <a:pt x="3674" y="386"/>
                      <a:pt x="3670" y="386"/>
                      <a:pt x="3666" y="386"/>
                    </a:cubicBezTo>
                    <a:close/>
                    <a:moveTo>
                      <a:pt x="11561" y="304"/>
                    </a:moveTo>
                    <a:cubicBezTo>
                      <a:pt x="11561" y="307"/>
                      <a:pt x="11561" y="310"/>
                      <a:pt x="11560" y="313"/>
                    </a:cubicBezTo>
                    <a:cubicBezTo>
                      <a:pt x="11561" y="313"/>
                      <a:pt x="11561" y="313"/>
                      <a:pt x="11561" y="313"/>
                    </a:cubicBezTo>
                    <a:cubicBezTo>
                      <a:pt x="11561" y="316"/>
                      <a:pt x="11561" y="318"/>
                      <a:pt x="11560" y="321"/>
                    </a:cubicBezTo>
                    <a:cubicBezTo>
                      <a:pt x="11561" y="321"/>
                      <a:pt x="11561" y="321"/>
                      <a:pt x="11561" y="321"/>
                    </a:cubicBezTo>
                    <a:cubicBezTo>
                      <a:pt x="11561" y="323"/>
                      <a:pt x="11561" y="325"/>
                      <a:pt x="11561" y="327"/>
                    </a:cubicBezTo>
                    <a:cubicBezTo>
                      <a:pt x="11514" y="327"/>
                      <a:pt x="11467" y="327"/>
                      <a:pt x="11420" y="327"/>
                    </a:cubicBezTo>
                    <a:cubicBezTo>
                      <a:pt x="11424" y="271"/>
                      <a:pt x="11427" y="215"/>
                      <a:pt x="11431" y="161"/>
                    </a:cubicBezTo>
                    <a:cubicBezTo>
                      <a:pt x="11431" y="161"/>
                      <a:pt x="11431" y="161"/>
                      <a:pt x="11431" y="161"/>
                    </a:cubicBezTo>
                    <a:cubicBezTo>
                      <a:pt x="11431" y="158"/>
                      <a:pt x="11431" y="155"/>
                      <a:pt x="11431" y="153"/>
                    </a:cubicBezTo>
                    <a:cubicBezTo>
                      <a:pt x="11431" y="153"/>
                      <a:pt x="11431" y="153"/>
                      <a:pt x="11431" y="153"/>
                    </a:cubicBezTo>
                    <a:cubicBezTo>
                      <a:pt x="11431" y="150"/>
                      <a:pt x="11431" y="147"/>
                      <a:pt x="11431" y="144"/>
                    </a:cubicBezTo>
                    <a:cubicBezTo>
                      <a:pt x="11431" y="144"/>
                      <a:pt x="11431" y="144"/>
                      <a:pt x="11431" y="144"/>
                    </a:cubicBezTo>
                    <a:cubicBezTo>
                      <a:pt x="11431" y="143"/>
                      <a:pt x="11431" y="141"/>
                      <a:pt x="11431" y="140"/>
                    </a:cubicBezTo>
                    <a:cubicBezTo>
                      <a:pt x="11477" y="140"/>
                      <a:pt x="11522" y="140"/>
                      <a:pt x="11568" y="140"/>
                    </a:cubicBezTo>
                    <a:cubicBezTo>
                      <a:pt x="11565" y="194"/>
                      <a:pt x="11563" y="249"/>
                      <a:pt x="11560" y="304"/>
                    </a:cubicBezTo>
                    <a:lnTo>
                      <a:pt x="11561" y="304"/>
                    </a:lnTo>
                    <a:close/>
                    <a:moveTo>
                      <a:pt x="20765" y="386"/>
                    </a:moveTo>
                    <a:cubicBezTo>
                      <a:pt x="20761" y="386"/>
                      <a:pt x="20757" y="386"/>
                      <a:pt x="20753" y="386"/>
                    </a:cubicBezTo>
                    <a:cubicBezTo>
                      <a:pt x="20836" y="445"/>
                      <a:pt x="20921" y="506"/>
                      <a:pt x="21007" y="568"/>
                    </a:cubicBezTo>
                    <a:cubicBezTo>
                      <a:pt x="20974" y="568"/>
                      <a:pt x="20940" y="568"/>
                      <a:pt x="20906" y="568"/>
                    </a:cubicBezTo>
                    <a:cubicBezTo>
                      <a:pt x="20903" y="566"/>
                      <a:pt x="20900" y="564"/>
                      <a:pt x="20897" y="562"/>
                    </a:cubicBezTo>
                    <a:cubicBezTo>
                      <a:pt x="20901" y="562"/>
                      <a:pt x="20905" y="562"/>
                      <a:pt x="20909" y="562"/>
                    </a:cubicBezTo>
                    <a:cubicBezTo>
                      <a:pt x="20905" y="559"/>
                      <a:pt x="20901" y="556"/>
                      <a:pt x="20897" y="554"/>
                    </a:cubicBezTo>
                    <a:cubicBezTo>
                      <a:pt x="20901" y="554"/>
                      <a:pt x="20905" y="554"/>
                      <a:pt x="20909" y="554"/>
                    </a:cubicBezTo>
                    <a:cubicBezTo>
                      <a:pt x="20905" y="551"/>
                      <a:pt x="20901" y="548"/>
                      <a:pt x="20897" y="545"/>
                    </a:cubicBezTo>
                    <a:cubicBezTo>
                      <a:pt x="20901" y="545"/>
                      <a:pt x="20905" y="545"/>
                      <a:pt x="20909" y="545"/>
                    </a:cubicBezTo>
                    <a:cubicBezTo>
                      <a:pt x="20824" y="483"/>
                      <a:pt x="20741" y="423"/>
                      <a:pt x="20659" y="363"/>
                    </a:cubicBezTo>
                    <a:cubicBezTo>
                      <a:pt x="20691" y="363"/>
                      <a:pt x="20724" y="363"/>
                      <a:pt x="20756" y="363"/>
                    </a:cubicBezTo>
                    <a:cubicBezTo>
                      <a:pt x="20759" y="365"/>
                      <a:pt x="20762" y="367"/>
                      <a:pt x="20765" y="369"/>
                    </a:cubicBezTo>
                    <a:cubicBezTo>
                      <a:pt x="20761" y="369"/>
                      <a:pt x="20757" y="369"/>
                      <a:pt x="20753" y="369"/>
                    </a:cubicBezTo>
                    <a:cubicBezTo>
                      <a:pt x="20757" y="372"/>
                      <a:pt x="20761" y="375"/>
                      <a:pt x="20765" y="378"/>
                    </a:cubicBezTo>
                    <a:cubicBezTo>
                      <a:pt x="20761" y="378"/>
                      <a:pt x="20757" y="378"/>
                      <a:pt x="20753" y="378"/>
                    </a:cubicBezTo>
                    <a:cubicBezTo>
                      <a:pt x="20757" y="380"/>
                      <a:pt x="20761" y="383"/>
                      <a:pt x="20765" y="386"/>
                    </a:cubicBezTo>
                    <a:close/>
                    <a:moveTo>
                      <a:pt x="19967" y="626"/>
                    </a:moveTo>
                    <a:cubicBezTo>
                      <a:pt x="19963" y="626"/>
                      <a:pt x="19960" y="626"/>
                      <a:pt x="19956" y="626"/>
                    </a:cubicBezTo>
                    <a:cubicBezTo>
                      <a:pt x="20036" y="691"/>
                      <a:pt x="20117" y="758"/>
                      <a:pt x="20200" y="825"/>
                    </a:cubicBezTo>
                    <a:cubicBezTo>
                      <a:pt x="20162" y="825"/>
                      <a:pt x="20124" y="825"/>
                      <a:pt x="20086" y="825"/>
                    </a:cubicBezTo>
                    <a:cubicBezTo>
                      <a:pt x="20084" y="823"/>
                      <a:pt x="20082" y="821"/>
                      <a:pt x="20079" y="819"/>
                    </a:cubicBezTo>
                    <a:cubicBezTo>
                      <a:pt x="20083" y="819"/>
                      <a:pt x="20086" y="819"/>
                      <a:pt x="20090" y="819"/>
                    </a:cubicBezTo>
                    <a:cubicBezTo>
                      <a:pt x="20086" y="816"/>
                      <a:pt x="20083" y="814"/>
                      <a:pt x="20079" y="811"/>
                    </a:cubicBezTo>
                    <a:cubicBezTo>
                      <a:pt x="20083" y="811"/>
                      <a:pt x="20086" y="811"/>
                      <a:pt x="20090" y="811"/>
                    </a:cubicBezTo>
                    <a:cubicBezTo>
                      <a:pt x="20086" y="808"/>
                      <a:pt x="20083" y="805"/>
                      <a:pt x="20079" y="803"/>
                    </a:cubicBezTo>
                    <a:cubicBezTo>
                      <a:pt x="20083" y="803"/>
                      <a:pt x="20086" y="803"/>
                      <a:pt x="20090" y="803"/>
                    </a:cubicBezTo>
                    <a:cubicBezTo>
                      <a:pt x="20008" y="735"/>
                      <a:pt x="19929" y="669"/>
                      <a:pt x="19850" y="604"/>
                    </a:cubicBezTo>
                    <a:cubicBezTo>
                      <a:pt x="19886" y="604"/>
                      <a:pt x="19923" y="604"/>
                      <a:pt x="19959" y="604"/>
                    </a:cubicBezTo>
                    <a:cubicBezTo>
                      <a:pt x="19961" y="606"/>
                      <a:pt x="19964" y="608"/>
                      <a:pt x="19967" y="610"/>
                    </a:cubicBezTo>
                    <a:cubicBezTo>
                      <a:pt x="19963" y="610"/>
                      <a:pt x="19960" y="610"/>
                      <a:pt x="19956" y="610"/>
                    </a:cubicBezTo>
                    <a:cubicBezTo>
                      <a:pt x="19960" y="613"/>
                      <a:pt x="19963" y="615"/>
                      <a:pt x="19967" y="618"/>
                    </a:cubicBezTo>
                    <a:cubicBezTo>
                      <a:pt x="19963" y="618"/>
                      <a:pt x="19960" y="618"/>
                      <a:pt x="19956" y="618"/>
                    </a:cubicBezTo>
                    <a:cubicBezTo>
                      <a:pt x="19960" y="621"/>
                      <a:pt x="19963" y="624"/>
                      <a:pt x="19967" y="626"/>
                    </a:cubicBezTo>
                    <a:close/>
                    <a:moveTo>
                      <a:pt x="7929" y="554"/>
                    </a:moveTo>
                    <a:cubicBezTo>
                      <a:pt x="7928" y="556"/>
                      <a:pt x="7926" y="559"/>
                      <a:pt x="7924" y="562"/>
                    </a:cubicBezTo>
                    <a:cubicBezTo>
                      <a:pt x="7926" y="562"/>
                      <a:pt x="7928" y="562"/>
                      <a:pt x="7929" y="562"/>
                    </a:cubicBezTo>
                    <a:cubicBezTo>
                      <a:pt x="7928" y="564"/>
                      <a:pt x="7927" y="566"/>
                      <a:pt x="7926" y="568"/>
                    </a:cubicBezTo>
                    <a:cubicBezTo>
                      <a:pt x="7883" y="568"/>
                      <a:pt x="7840" y="568"/>
                      <a:pt x="7798" y="568"/>
                    </a:cubicBezTo>
                    <a:cubicBezTo>
                      <a:pt x="7836" y="506"/>
                      <a:pt x="7874" y="445"/>
                      <a:pt x="7910" y="386"/>
                    </a:cubicBezTo>
                    <a:cubicBezTo>
                      <a:pt x="7909" y="386"/>
                      <a:pt x="7907" y="386"/>
                      <a:pt x="7905" y="386"/>
                    </a:cubicBezTo>
                    <a:cubicBezTo>
                      <a:pt x="7907" y="383"/>
                      <a:pt x="7909" y="380"/>
                      <a:pt x="7910" y="378"/>
                    </a:cubicBezTo>
                    <a:cubicBezTo>
                      <a:pt x="7909" y="378"/>
                      <a:pt x="7907" y="378"/>
                      <a:pt x="7905" y="378"/>
                    </a:cubicBezTo>
                    <a:cubicBezTo>
                      <a:pt x="7907" y="375"/>
                      <a:pt x="7909" y="372"/>
                      <a:pt x="7910" y="369"/>
                    </a:cubicBezTo>
                    <a:cubicBezTo>
                      <a:pt x="7909" y="369"/>
                      <a:pt x="7907" y="369"/>
                      <a:pt x="7905" y="369"/>
                    </a:cubicBezTo>
                    <a:cubicBezTo>
                      <a:pt x="7906" y="367"/>
                      <a:pt x="7908" y="365"/>
                      <a:pt x="7909" y="363"/>
                    </a:cubicBezTo>
                    <a:cubicBezTo>
                      <a:pt x="7950" y="363"/>
                      <a:pt x="7992" y="363"/>
                      <a:pt x="8033" y="363"/>
                    </a:cubicBezTo>
                    <a:cubicBezTo>
                      <a:pt x="7997" y="423"/>
                      <a:pt x="7961" y="483"/>
                      <a:pt x="7924" y="545"/>
                    </a:cubicBezTo>
                    <a:cubicBezTo>
                      <a:pt x="7926" y="545"/>
                      <a:pt x="7928" y="545"/>
                      <a:pt x="7929" y="545"/>
                    </a:cubicBezTo>
                    <a:cubicBezTo>
                      <a:pt x="7928" y="548"/>
                      <a:pt x="7926" y="551"/>
                      <a:pt x="7924" y="554"/>
                    </a:cubicBezTo>
                    <a:cubicBezTo>
                      <a:pt x="7926" y="554"/>
                      <a:pt x="7928" y="554"/>
                      <a:pt x="7929" y="554"/>
                    </a:cubicBezTo>
                    <a:close/>
                    <a:moveTo>
                      <a:pt x="6472" y="554"/>
                    </a:moveTo>
                    <a:cubicBezTo>
                      <a:pt x="6470" y="556"/>
                      <a:pt x="6468" y="559"/>
                      <a:pt x="6465" y="562"/>
                    </a:cubicBezTo>
                    <a:cubicBezTo>
                      <a:pt x="6467" y="562"/>
                      <a:pt x="6470" y="562"/>
                      <a:pt x="6472" y="562"/>
                    </a:cubicBezTo>
                    <a:cubicBezTo>
                      <a:pt x="6470" y="564"/>
                      <a:pt x="6469" y="566"/>
                      <a:pt x="6467" y="568"/>
                    </a:cubicBezTo>
                    <a:cubicBezTo>
                      <a:pt x="6427" y="568"/>
                      <a:pt x="6387" y="568"/>
                      <a:pt x="6346" y="568"/>
                    </a:cubicBezTo>
                    <a:cubicBezTo>
                      <a:pt x="6398" y="506"/>
                      <a:pt x="6450" y="445"/>
                      <a:pt x="6499" y="386"/>
                    </a:cubicBezTo>
                    <a:cubicBezTo>
                      <a:pt x="6497" y="386"/>
                      <a:pt x="6495" y="386"/>
                      <a:pt x="6492" y="386"/>
                    </a:cubicBezTo>
                    <a:cubicBezTo>
                      <a:pt x="6495" y="383"/>
                      <a:pt x="6497" y="380"/>
                      <a:pt x="6499" y="378"/>
                    </a:cubicBezTo>
                    <a:cubicBezTo>
                      <a:pt x="6497" y="378"/>
                      <a:pt x="6495" y="378"/>
                      <a:pt x="6492" y="378"/>
                    </a:cubicBezTo>
                    <a:cubicBezTo>
                      <a:pt x="6495" y="375"/>
                      <a:pt x="6497" y="372"/>
                      <a:pt x="6499" y="369"/>
                    </a:cubicBezTo>
                    <a:cubicBezTo>
                      <a:pt x="6497" y="369"/>
                      <a:pt x="6495" y="369"/>
                      <a:pt x="6492" y="369"/>
                    </a:cubicBezTo>
                    <a:cubicBezTo>
                      <a:pt x="6494" y="367"/>
                      <a:pt x="6496" y="365"/>
                      <a:pt x="6498" y="363"/>
                    </a:cubicBezTo>
                    <a:cubicBezTo>
                      <a:pt x="6536" y="363"/>
                      <a:pt x="6575" y="363"/>
                      <a:pt x="6614" y="363"/>
                    </a:cubicBezTo>
                    <a:cubicBezTo>
                      <a:pt x="6565" y="423"/>
                      <a:pt x="6516" y="483"/>
                      <a:pt x="6465" y="545"/>
                    </a:cubicBezTo>
                    <a:cubicBezTo>
                      <a:pt x="6467" y="545"/>
                      <a:pt x="6470" y="545"/>
                      <a:pt x="6472" y="545"/>
                    </a:cubicBezTo>
                    <a:cubicBezTo>
                      <a:pt x="6470" y="548"/>
                      <a:pt x="6468" y="551"/>
                      <a:pt x="6465" y="554"/>
                    </a:cubicBezTo>
                    <a:cubicBezTo>
                      <a:pt x="6467" y="554"/>
                      <a:pt x="6470" y="554"/>
                      <a:pt x="6472" y="554"/>
                    </a:cubicBezTo>
                    <a:close/>
                    <a:moveTo>
                      <a:pt x="5015" y="554"/>
                    </a:moveTo>
                    <a:cubicBezTo>
                      <a:pt x="5012" y="556"/>
                      <a:pt x="5009" y="559"/>
                      <a:pt x="5006" y="562"/>
                    </a:cubicBezTo>
                    <a:cubicBezTo>
                      <a:pt x="5009" y="562"/>
                      <a:pt x="5012" y="562"/>
                      <a:pt x="5015" y="562"/>
                    </a:cubicBezTo>
                    <a:cubicBezTo>
                      <a:pt x="5013" y="564"/>
                      <a:pt x="5011" y="566"/>
                      <a:pt x="5008" y="568"/>
                    </a:cubicBezTo>
                    <a:cubicBezTo>
                      <a:pt x="4971" y="568"/>
                      <a:pt x="4933" y="568"/>
                      <a:pt x="4895" y="568"/>
                    </a:cubicBezTo>
                    <a:cubicBezTo>
                      <a:pt x="4960" y="506"/>
                      <a:pt x="5025" y="445"/>
                      <a:pt x="5088" y="386"/>
                    </a:cubicBezTo>
                    <a:cubicBezTo>
                      <a:pt x="5085" y="386"/>
                      <a:pt x="5082" y="386"/>
                      <a:pt x="5079" y="386"/>
                    </a:cubicBezTo>
                    <a:cubicBezTo>
                      <a:pt x="5082" y="383"/>
                      <a:pt x="5085" y="380"/>
                      <a:pt x="5088" y="378"/>
                    </a:cubicBezTo>
                    <a:cubicBezTo>
                      <a:pt x="5085" y="378"/>
                      <a:pt x="5082" y="378"/>
                      <a:pt x="5079" y="378"/>
                    </a:cubicBezTo>
                    <a:cubicBezTo>
                      <a:pt x="5082" y="375"/>
                      <a:pt x="5085" y="372"/>
                      <a:pt x="5088" y="369"/>
                    </a:cubicBezTo>
                    <a:cubicBezTo>
                      <a:pt x="5085" y="369"/>
                      <a:pt x="5082" y="369"/>
                      <a:pt x="5079" y="369"/>
                    </a:cubicBezTo>
                    <a:cubicBezTo>
                      <a:pt x="5082" y="367"/>
                      <a:pt x="5084" y="365"/>
                      <a:pt x="5086" y="363"/>
                    </a:cubicBezTo>
                    <a:cubicBezTo>
                      <a:pt x="5122" y="363"/>
                      <a:pt x="5159" y="363"/>
                      <a:pt x="5195" y="363"/>
                    </a:cubicBezTo>
                    <a:cubicBezTo>
                      <a:pt x="5133" y="423"/>
                      <a:pt x="5070" y="483"/>
                      <a:pt x="5006" y="545"/>
                    </a:cubicBezTo>
                    <a:cubicBezTo>
                      <a:pt x="5009" y="545"/>
                      <a:pt x="5012" y="545"/>
                      <a:pt x="5015" y="545"/>
                    </a:cubicBezTo>
                    <a:cubicBezTo>
                      <a:pt x="5012" y="548"/>
                      <a:pt x="5009" y="551"/>
                      <a:pt x="5006" y="554"/>
                    </a:cubicBezTo>
                    <a:cubicBezTo>
                      <a:pt x="5009" y="554"/>
                      <a:pt x="5012" y="554"/>
                      <a:pt x="5015" y="554"/>
                    </a:cubicBezTo>
                    <a:close/>
                    <a:moveTo>
                      <a:pt x="9318" y="378"/>
                    </a:moveTo>
                    <a:cubicBezTo>
                      <a:pt x="9319" y="375"/>
                      <a:pt x="9320" y="372"/>
                      <a:pt x="9321" y="369"/>
                    </a:cubicBezTo>
                    <a:cubicBezTo>
                      <a:pt x="9320" y="369"/>
                      <a:pt x="9319" y="369"/>
                      <a:pt x="9318" y="369"/>
                    </a:cubicBezTo>
                    <a:cubicBezTo>
                      <a:pt x="9319" y="367"/>
                      <a:pt x="9320" y="365"/>
                      <a:pt x="9320" y="363"/>
                    </a:cubicBezTo>
                    <a:cubicBezTo>
                      <a:pt x="9364" y="363"/>
                      <a:pt x="9408" y="363"/>
                      <a:pt x="9452" y="363"/>
                    </a:cubicBezTo>
                    <a:cubicBezTo>
                      <a:pt x="9429" y="423"/>
                      <a:pt x="9407" y="483"/>
                      <a:pt x="9384" y="545"/>
                    </a:cubicBezTo>
                    <a:cubicBezTo>
                      <a:pt x="9385" y="545"/>
                      <a:pt x="9386" y="545"/>
                      <a:pt x="9387" y="545"/>
                    </a:cubicBezTo>
                    <a:cubicBezTo>
                      <a:pt x="9386" y="548"/>
                      <a:pt x="9385" y="551"/>
                      <a:pt x="9384" y="554"/>
                    </a:cubicBezTo>
                    <a:cubicBezTo>
                      <a:pt x="9385" y="554"/>
                      <a:pt x="9386" y="554"/>
                      <a:pt x="9387" y="554"/>
                    </a:cubicBezTo>
                    <a:cubicBezTo>
                      <a:pt x="9386" y="556"/>
                      <a:pt x="9385" y="559"/>
                      <a:pt x="9384" y="562"/>
                    </a:cubicBezTo>
                    <a:cubicBezTo>
                      <a:pt x="9385" y="562"/>
                      <a:pt x="9386" y="562"/>
                      <a:pt x="9387" y="562"/>
                    </a:cubicBezTo>
                    <a:cubicBezTo>
                      <a:pt x="9386" y="564"/>
                      <a:pt x="9385" y="566"/>
                      <a:pt x="9384" y="568"/>
                    </a:cubicBezTo>
                    <a:cubicBezTo>
                      <a:pt x="9339" y="568"/>
                      <a:pt x="9294" y="568"/>
                      <a:pt x="9249" y="568"/>
                    </a:cubicBezTo>
                    <a:cubicBezTo>
                      <a:pt x="9274" y="506"/>
                      <a:pt x="9298" y="445"/>
                      <a:pt x="9321" y="386"/>
                    </a:cubicBezTo>
                    <a:cubicBezTo>
                      <a:pt x="9320" y="386"/>
                      <a:pt x="9319" y="386"/>
                      <a:pt x="9318" y="386"/>
                    </a:cubicBezTo>
                    <a:cubicBezTo>
                      <a:pt x="9319" y="383"/>
                      <a:pt x="9320" y="380"/>
                      <a:pt x="9321" y="378"/>
                    </a:cubicBezTo>
                    <a:cubicBezTo>
                      <a:pt x="9320" y="378"/>
                      <a:pt x="9319" y="378"/>
                      <a:pt x="9318" y="378"/>
                    </a:cubicBezTo>
                    <a:close/>
                    <a:moveTo>
                      <a:pt x="12287" y="363"/>
                    </a:moveTo>
                    <a:cubicBezTo>
                      <a:pt x="12287" y="365"/>
                      <a:pt x="12288" y="367"/>
                      <a:pt x="12288" y="369"/>
                    </a:cubicBezTo>
                    <a:cubicBezTo>
                      <a:pt x="12288" y="369"/>
                      <a:pt x="12287" y="369"/>
                      <a:pt x="12287" y="369"/>
                    </a:cubicBezTo>
                    <a:cubicBezTo>
                      <a:pt x="12287" y="372"/>
                      <a:pt x="12288" y="375"/>
                      <a:pt x="12288" y="378"/>
                    </a:cubicBezTo>
                    <a:cubicBezTo>
                      <a:pt x="12288" y="378"/>
                      <a:pt x="12287" y="378"/>
                      <a:pt x="12287" y="378"/>
                    </a:cubicBezTo>
                    <a:cubicBezTo>
                      <a:pt x="12287" y="380"/>
                      <a:pt x="12288" y="383"/>
                      <a:pt x="12288" y="386"/>
                    </a:cubicBezTo>
                    <a:cubicBezTo>
                      <a:pt x="12288" y="386"/>
                      <a:pt x="12287" y="386"/>
                      <a:pt x="12287" y="386"/>
                    </a:cubicBezTo>
                    <a:cubicBezTo>
                      <a:pt x="12291" y="445"/>
                      <a:pt x="12295" y="506"/>
                      <a:pt x="12300" y="568"/>
                    </a:cubicBezTo>
                    <a:cubicBezTo>
                      <a:pt x="12251" y="568"/>
                      <a:pt x="12202" y="568"/>
                      <a:pt x="12153" y="568"/>
                    </a:cubicBezTo>
                    <a:cubicBezTo>
                      <a:pt x="12153" y="566"/>
                      <a:pt x="12153" y="564"/>
                      <a:pt x="12153" y="562"/>
                    </a:cubicBezTo>
                    <a:cubicBezTo>
                      <a:pt x="12153" y="562"/>
                      <a:pt x="12153" y="562"/>
                      <a:pt x="12153" y="562"/>
                    </a:cubicBezTo>
                    <a:cubicBezTo>
                      <a:pt x="12153" y="559"/>
                      <a:pt x="12153" y="556"/>
                      <a:pt x="12153" y="554"/>
                    </a:cubicBezTo>
                    <a:cubicBezTo>
                      <a:pt x="12153" y="554"/>
                      <a:pt x="12153" y="554"/>
                      <a:pt x="12153" y="554"/>
                    </a:cubicBezTo>
                    <a:cubicBezTo>
                      <a:pt x="12153" y="551"/>
                      <a:pt x="12153" y="548"/>
                      <a:pt x="12153" y="545"/>
                    </a:cubicBezTo>
                    <a:cubicBezTo>
                      <a:pt x="12153" y="545"/>
                      <a:pt x="12153" y="545"/>
                      <a:pt x="12153" y="545"/>
                    </a:cubicBezTo>
                    <a:cubicBezTo>
                      <a:pt x="12151" y="483"/>
                      <a:pt x="12148" y="423"/>
                      <a:pt x="12145" y="363"/>
                    </a:cubicBezTo>
                    <a:cubicBezTo>
                      <a:pt x="12192" y="363"/>
                      <a:pt x="12240" y="363"/>
                      <a:pt x="12287" y="363"/>
                    </a:cubicBezTo>
                    <a:close/>
                    <a:moveTo>
                      <a:pt x="10844" y="554"/>
                    </a:moveTo>
                    <a:cubicBezTo>
                      <a:pt x="10844" y="556"/>
                      <a:pt x="10843" y="559"/>
                      <a:pt x="10843" y="562"/>
                    </a:cubicBezTo>
                    <a:cubicBezTo>
                      <a:pt x="10843" y="562"/>
                      <a:pt x="10844" y="562"/>
                      <a:pt x="10844" y="562"/>
                    </a:cubicBezTo>
                    <a:cubicBezTo>
                      <a:pt x="10844" y="564"/>
                      <a:pt x="10843" y="566"/>
                      <a:pt x="10843" y="568"/>
                    </a:cubicBezTo>
                    <a:cubicBezTo>
                      <a:pt x="10795" y="568"/>
                      <a:pt x="10748" y="568"/>
                      <a:pt x="10700" y="568"/>
                    </a:cubicBezTo>
                    <a:cubicBezTo>
                      <a:pt x="10711" y="506"/>
                      <a:pt x="10722" y="445"/>
                      <a:pt x="10733" y="386"/>
                    </a:cubicBezTo>
                    <a:cubicBezTo>
                      <a:pt x="10732" y="386"/>
                      <a:pt x="10732" y="386"/>
                      <a:pt x="10731" y="386"/>
                    </a:cubicBezTo>
                    <a:cubicBezTo>
                      <a:pt x="10732" y="383"/>
                      <a:pt x="10732" y="380"/>
                      <a:pt x="10733" y="378"/>
                    </a:cubicBezTo>
                    <a:cubicBezTo>
                      <a:pt x="10732" y="378"/>
                      <a:pt x="10732" y="378"/>
                      <a:pt x="10731" y="378"/>
                    </a:cubicBezTo>
                    <a:cubicBezTo>
                      <a:pt x="10732" y="375"/>
                      <a:pt x="10732" y="372"/>
                      <a:pt x="10733" y="369"/>
                    </a:cubicBezTo>
                    <a:cubicBezTo>
                      <a:pt x="10732" y="369"/>
                      <a:pt x="10732" y="369"/>
                      <a:pt x="10731" y="369"/>
                    </a:cubicBezTo>
                    <a:cubicBezTo>
                      <a:pt x="10731" y="367"/>
                      <a:pt x="10732" y="365"/>
                      <a:pt x="10732" y="363"/>
                    </a:cubicBezTo>
                    <a:cubicBezTo>
                      <a:pt x="10778" y="363"/>
                      <a:pt x="10824" y="363"/>
                      <a:pt x="10870" y="363"/>
                    </a:cubicBezTo>
                    <a:cubicBezTo>
                      <a:pt x="10861" y="423"/>
                      <a:pt x="10852" y="483"/>
                      <a:pt x="10843" y="545"/>
                    </a:cubicBezTo>
                    <a:cubicBezTo>
                      <a:pt x="10843" y="545"/>
                      <a:pt x="10844" y="545"/>
                      <a:pt x="10844" y="545"/>
                    </a:cubicBezTo>
                    <a:cubicBezTo>
                      <a:pt x="10844" y="548"/>
                      <a:pt x="10843" y="551"/>
                      <a:pt x="10843" y="554"/>
                    </a:cubicBezTo>
                    <a:cubicBezTo>
                      <a:pt x="10843" y="554"/>
                      <a:pt x="10844" y="554"/>
                      <a:pt x="10844" y="554"/>
                    </a:cubicBezTo>
                    <a:close/>
                    <a:moveTo>
                      <a:pt x="11021" y="618"/>
                    </a:moveTo>
                    <a:cubicBezTo>
                      <a:pt x="11021" y="615"/>
                      <a:pt x="11021" y="613"/>
                      <a:pt x="11022" y="610"/>
                    </a:cubicBezTo>
                    <a:cubicBezTo>
                      <a:pt x="11021" y="610"/>
                      <a:pt x="11021" y="610"/>
                      <a:pt x="11021" y="610"/>
                    </a:cubicBezTo>
                    <a:cubicBezTo>
                      <a:pt x="11021" y="608"/>
                      <a:pt x="11021" y="606"/>
                      <a:pt x="11021" y="604"/>
                    </a:cubicBezTo>
                    <a:cubicBezTo>
                      <a:pt x="11070" y="604"/>
                      <a:pt x="11119" y="604"/>
                      <a:pt x="11167" y="604"/>
                    </a:cubicBezTo>
                    <a:cubicBezTo>
                      <a:pt x="11160" y="669"/>
                      <a:pt x="11154" y="735"/>
                      <a:pt x="11147" y="803"/>
                    </a:cubicBezTo>
                    <a:cubicBezTo>
                      <a:pt x="11147" y="803"/>
                      <a:pt x="11147" y="803"/>
                      <a:pt x="11148" y="803"/>
                    </a:cubicBezTo>
                    <a:cubicBezTo>
                      <a:pt x="11147" y="805"/>
                      <a:pt x="11147" y="808"/>
                      <a:pt x="11147" y="811"/>
                    </a:cubicBezTo>
                    <a:cubicBezTo>
                      <a:pt x="11147" y="811"/>
                      <a:pt x="11147" y="811"/>
                      <a:pt x="11148" y="811"/>
                    </a:cubicBezTo>
                    <a:cubicBezTo>
                      <a:pt x="11147" y="814"/>
                      <a:pt x="11147" y="816"/>
                      <a:pt x="11147" y="819"/>
                    </a:cubicBezTo>
                    <a:cubicBezTo>
                      <a:pt x="11147" y="819"/>
                      <a:pt x="11147" y="819"/>
                      <a:pt x="11148" y="819"/>
                    </a:cubicBezTo>
                    <a:cubicBezTo>
                      <a:pt x="11147" y="821"/>
                      <a:pt x="11147" y="823"/>
                      <a:pt x="11147" y="825"/>
                    </a:cubicBezTo>
                    <a:cubicBezTo>
                      <a:pt x="11097" y="825"/>
                      <a:pt x="11047" y="825"/>
                      <a:pt x="10997" y="825"/>
                    </a:cubicBezTo>
                    <a:cubicBezTo>
                      <a:pt x="11005" y="758"/>
                      <a:pt x="11014" y="691"/>
                      <a:pt x="11022" y="626"/>
                    </a:cubicBezTo>
                    <a:cubicBezTo>
                      <a:pt x="11021" y="626"/>
                      <a:pt x="11021" y="626"/>
                      <a:pt x="11021" y="626"/>
                    </a:cubicBezTo>
                    <a:cubicBezTo>
                      <a:pt x="11021" y="624"/>
                      <a:pt x="11021" y="621"/>
                      <a:pt x="11022" y="618"/>
                    </a:cubicBezTo>
                    <a:cubicBezTo>
                      <a:pt x="11021" y="618"/>
                      <a:pt x="11021" y="618"/>
                      <a:pt x="11021" y="618"/>
                    </a:cubicBezTo>
                    <a:close/>
                    <a:moveTo>
                      <a:pt x="9555" y="618"/>
                    </a:moveTo>
                    <a:cubicBezTo>
                      <a:pt x="9556" y="615"/>
                      <a:pt x="9557" y="613"/>
                      <a:pt x="9557" y="610"/>
                    </a:cubicBezTo>
                    <a:cubicBezTo>
                      <a:pt x="9557" y="610"/>
                      <a:pt x="9556" y="610"/>
                      <a:pt x="9555" y="610"/>
                    </a:cubicBezTo>
                    <a:cubicBezTo>
                      <a:pt x="9555" y="608"/>
                      <a:pt x="9556" y="606"/>
                      <a:pt x="9557" y="604"/>
                    </a:cubicBezTo>
                    <a:cubicBezTo>
                      <a:pt x="9603" y="604"/>
                      <a:pt x="9649" y="604"/>
                      <a:pt x="9695" y="604"/>
                    </a:cubicBezTo>
                    <a:cubicBezTo>
                      <a:pt x="9674" y="669"/>
                      <a:pt x="9653" y="735"/>
                      <a:pt x="9630" y="803"/>
                    </a:cubicBezTo>
                    <a:cubicBezTo>
                      <a:pt x="9631" y="803"/>
                      <a:pt x="9632" y="803"/>
                      <a:pt x="9633" y="803"/>
                    </a:cubicBezTo>
                    <a:cubicBezTo>
                      <a:pt x="9632" y="805"/>
                      <a:pt x="9631" y="808"/>
                      <a:pt x="9630" y="811"/>
                    </a:cubicBezTo>
                    <a:cubicBezTo>
                      <a:pt x="9631" y="811"/>
                      <a:pt x="9632" y="811"/>
                      <a:pt x="9633" y="811"/>
                    </a:cubicBezTo>
                    <a:cubicBezTo>
                      <a:pt x="9632" y="814"/>
                      <a:pt x="9631" y="816"/>
                      <a:pt x="9630" y="819"/>
                    </a:cubicBezTo>
                    <a:cubicBezTo>
                      <a:pt x="9631" y="819"/>
                      <a:pt x="9632" y="819"/>
                      <a:pt x="9633" y="819"/>
                    </a:cubicBezTo>
                    <a:cubicBezTo>
                      <a:pt x="9633" y="821"/>
                      <a:pt x="9632" y="823"/>
                      <a:pt x="9631" y="825"/>
                    </a:cubicBezTo>
                    <a:cubicBezTo>
                      <a:pt x="9584" y="825"/>
                      <a:pt x="9536" y="825"/>
                      <a:pt x="9489" y="825"/>
                    </a:cubicBezTo>
                    <a:cubicBezTo>
                      <a:pt x="9512" y="758"/>
                      <a:pt x="9535" y="691"/>
                      <a:pt x="9557" y="626"/>
                    </a:cubicBezTo>
                    <a:cubicBezTo>
                      <a:pt x="9557" y="626"/>
                      <a:pt x="9556" y="626"/>
                      <a:pt x="9555" y="626"/>
                    </a:cubicBezTo>
                    <a:cubicBezTo>
                      <a:pt x="9556" y="624"/>
                      <a:pt x="9557" y="621"/>
                      <a:pt x="9557" y="618"/>
                    </a:cubicBezTo>
                    <a:cubicBezTo>
                      <a:pt x="9557" y="618"/>
                      <a:pt x="9556" y="618"/>
                      <a:pt x="9555" y="618"/>
                    </a:cubicBezTo>
                    <a:close/>
                    <a:moveTo>
                      <a:pt x="12508" y="825"/>
                    </a:moveTo>
                    <a:cubicBezTo>
                      <a:pt x="12508" y="823"/>
                      <a:pt x="12508" y="821"/>
                      <a:pt x="12508" y="819"/>
                    </a:cubicBezTo>
                    <a:cubicBezTo>
                      <a:pt x="12508" y="819"/>
                      <a:pt x="12508" y="819"/>
                      <a:pt x="12508" y="819"/>
                    </a:cubicBezTo>
                    <a:cubicBezTo>
                      <a:pt x="12508" y="816"/>
                      <a:pt x="12508" y="814"/>
                      <a:pt x="12508" y="811"/>
                    </a:cubicBezTo>
                    <a:cubicBezTo>
                      <a:pt x="12508" y="811"/>
                      <a:pt x="12508" y="811"/>
                      <a:pt x="12508" y="811"/>
                    </a:cubicBezTo>
                    <a:cubicBezTo>
                      <a:pt x="12508" y="808"/>
                      <a:pt x="12508" y="805"/>
                      <a:pt x="12508" y="803"/>
                    </a:cubicBezTo>
                    <a:cubicBezTo>
                      <a:pt x="12508" y="803"/>
                      <a:pt x="12508" y="803"/>
                      <a:pt x="12508" y="803"/>
                    </a:cubicBezTo>
                    <a:cubicBezTo>
                      <a:pt x="12502" y="735"/>
                      <a:pt x="12496" y="669"/>
                      <a:pt x="12489" y="604"/>
                    </a:cubicBezTo>
                    <a:cubicBezTo>
                      <a:pt x="12538" y="604"/>
                      <a:pt x="12587" y="604"/>
                      <a:pt x="12635" y="604"/>
                    </a:cubicBezTo>
                    <a:cubicBezTo>
                      <a:pt x="12636" y="606"/>
                      <a:pt x="12636" y="608"/>
                      <a:pt x="12636" y="610"/>
                    </a:cubicBezTo>
                    <a:cubicBezTo>
                      <a:pt x="12636" y="610"/>
                      <a:pt x="12635" y="610"/>
                      <a:pt x="12635" y="610"/>
                    </a:cubicBezTo>
                    <a:cubicBezTo>
                      <a:pt x="12635" y="613"/>
                      <a:pt x="12636" y="615"/>
                      <a:pt x="12636" y="618"/>
                    </a:cubicBezTo>
                    <a:cubicBezTo>
                      <a:pt x="12636" y="618"/>
                      <a:pt x="12635" y="618"/>
                      <a:pt x="12635" y="618"/>
                    </a:cubicBezTo>
                    <a:cubicBezTo>
                      <a:pt x="12635" y="621"/>
                      <a:pt x="12636" y="624"/>
                      <a:pt x="12636" y="626"/>
                    </a:cubicBezTo>
                    <a:cubicBezTo>
                      <a:pt x="12636" y="626"/>
                      <a:pt x="12635" y="626"/>
                      <a:pt x="12635" y="626"/>
                    </a:cubicBezTo>
                    <a:cubicBezTo>
                      <a:pt x="12643" y="691"/>
                      <a:pt x="12651" y="758"/>
                      <a:pt x="12659" y="825"/>
                    </a:cubicBezTo>
                    <a:cubicBezTo>
                      <a:pt x="12609" y="825"/>
                      <a:pt x="12558" y="825"/>
                      <a:pt x="12508" y="825"/>
                    </a:cubicBezTo>
                    <a:close/>
                    <a:moveTo>
                      <a:pt x="13612" y="568"/>
                    </a:moveTo>
                    <a:cubicBezTo>
                      <a:pt x="13612" y="566"/>
                      <a:pt x="13611" y="564"/>
                      <a:pt x="13610" y="562"/>
                    </a:cubicBezTo>
                    <a:cubicBezTo>
                      <a:pt x="13611" y="562"/>
                      <a:pt x="13612" y="562"/>
                      <a:pt x="13613" y="562"/>
                    </a:cubicBezTo>
                    <a:cubicBezTo>
                      <a:pt x="13612" y="559"/>
                      <a:pt x="13611" y="556"/>
                      <a:pt x="13610" y="554"/>
                    </a:cubicBezTo>
                    <a:cubicBezTo>
                      <a:pt x="13611" y="554"/>
                      <a:pt x="13612" y="554"/>
                      <a:pt x="13613" y="554"/>
                    </a:cubicBezTo>
                    <a:cubicBezTo>
                      <a:pt x="13612" y="551"/>
                      <a:pt x="13611" y="548"/>
                      <a:pt x="13610" y="545"/>
                    </a:cubicBezTo>
                    <a:cubicBezTo>
                      <a:pt x="13611" y="545"/>
                      <a:pt x="13612" y="545"/>
                      <a:pt x="13613" y="545"/>
                    </a:cubicBezTo>
                    <a:cubicBezTo>
                      <a:pt x="13596" y="483"/>
                      <a:pt x="13580" y="423"/>
                      <a:pt x="13564" y="363"/>
                    </a:cubicBezTo>
                    <a:cubicBezTo>
                      <a:pt x="13609" y="363"/>
                      <a:pt x="13654" y="363"/>
                      <a:pt x="13699" y="363"/>
                    </a:cubicBezTo>
                    <a:cubicBezTo>
                      <a:pt x="13699" y="365"/>
                      <a:pt x="13700" y="367"/>
                      <a:pt x="13701" y="369"/>
                    </a:cubicBezTo>
                    <a:cubicBezTo>
                      <a:pt x="13700" y="369"/>
                      <a:pt x="13699" y="369"/>
                      <a:pt x="13698" y="369"/>
                    </a:cubicBezTo>
                    <a:cubicBezTo>
                      <a:pt x="13699" y="372"/>
                      <a:pt x="13700" y="375"/>
                      <a:pt x="13701" y="378"/>
                    </a:cubicBezTo>
                    <a:cubicBezTo>
                      <a:pt x="13700" y="378"/>
                      <a:pt x="13699" y="378"/>
                      <a:pt x="13698" y="378"/>
                    </a:cubicBezTo>
                    <a:cubicBezTo>
                      <a:pt x="13699" y="380"/>
                      <a:pt x="13700" y="383"/>
                      <a:pt x="13701" y="386"/>
                    </a:cubicBezTo>
                    <a:cubicBezTo>
                      <a:pt x="13700" y="386"/>
                      <a:pt x="13699" y="386"/>
                      <a:pt x="13698" y="386"/>
                    </a:cubicBezTo>
                    <a:cubicBezTo>
                      <a:pt x="13715" y="445"/>
                      <a:pt x="13733" y="506"/>
                      <a:pt x="13751" y="568"/>
                    </a:cubicBezTo>
                    <a:cubicBezTo>
                      <a:pt x="13705" y="568"/>
                      <a:pt x="13658" y="568"/>
                      <a:pt x="13612" y="568"/>
                    </a:cubicBezTo>
                    <a:close/>
                    <a:moveTo>
                      <a:pt x="19345" y="363"/>
                    </a:moveTo>
                    <a:cubicBezTo>
                      <a:pt x="19347" y="365"/>
                      <a:pt x="19350" y="367"/>
                      <a:pt x="19352" y="369"/>
                    </a:cubicBezTo>
                    <a:cubicBezTo>
                      <a:pt x="19349" y="369"/>
                      <a:pt x="19346" y="369"/>
                      <a:pt x="19342" y="369"/>
                    </a:cubicBezTo>
                    <a:cubicBezTo>
                      <a:pt x="19346" y="372"/>
                      <a:pt x="19349" y="375"/>
                      <a:pt x="19352" y="378"/>
                    </a:cubicBezTo>
                    <a:cubicBezTo>
                      <a:pt x="19349" y="378"/>
                      <a:pt x="19346" y="378"/>
                      <a:pt x="19342" y="378"/>
                    </a:cubicBezTo>
                    <a:cubicBezTo>
                      <a:pt x="19346" y="380"/>
                      <a:pt x="19349" y="383"/>
                      <a:pt x="19352" y="386"/>
                    </a:cubicBezTo>
                    <a:cubicBezTo>
                      <a:pt x="19349" y="386"/>
                      <a:pt x="19346" y="386"/>
                      <a:pt x="19342" y="386"/>
                    </a:cubicBezTo>
                    <a:cubicBezTo>
                      <a:pt x="19412" y="445"/>
                      <a:pt x="19484" y="506"/>
                      <a:pt x="19556" y="568"/>
                    </a:cubicBezTo>
                    <a:cubicBezTo>
                      <a:pt x="19520" y="568"/>
                      <a:pt x="19483" y="568"/>
                      <a:pt x="19447" y="568"/>
                    </a:cubicBezTo>
                    <a:cubicBezTo>
                      <a:pt x="19444" y="566"/>
                      <a:pt x="19442" y="564"/>
                      <a:pt x="19440" y="562"/>
                    </a:cubicBezTo>
                    <a:cubicBezTo>
                      <a:pt x="19443" y="562"/>
                      <a:pt x="19446" y="562"/>
                      <a:pt x="19449" y="562"/>
                    </a:cubicBezTo>
                    <a:cubicBezTo>
                      <a:pt x="19446" y="559"/>
                      <a:pt x="19443" y="556"/>
                      <a:pt x="19440" y="554"/>
                    </a:cubicBezTo>
                    <a:cubicBezTo>
                      <a:pt x="19443" y="554"/>
                      <a:pt x="19446" y="554"/>
                      <a:pt x="19449" y="554"/>
                    </a:cubicBezTo>
                    <a:cubicBezTo>
                      <a:pt x="19446" y="551"/>
                      <a:pt x="19443" y="548"/>
                      <a:pt x="19440" y="545"/>
                    </a:cubicBezTo>
                    <a:cubicBezTo>
                      <a:pt x="19443" y="545"/>
                      <a:pt x="19446" y="545"/>
                      <a:pt x="19449" y="545"/>
                    </a:cubicBezTo>
                    <a:cubicBezTo>
                      <a:pt x="19378" y="483"/>
                      <a:pt x="19308" y="423"/>
                      <a:pt x="19240" y="363"/>
                    </a:cubicBezTo>
                    <a:cubicBezTo>
                      <a:pt x="19275" y="363"/>
                      <a:pt x="19310" y="363"/>
                      <a:pt x="19345" y="363"/>
                    </a:cubicBezTo>
                    <a:close/>
                    <a:moveTo>
                      <a:pt x="17933" y="363"/>
                    </a:moveTo>
                    <a:cubicBezTo>
                      <a:pt x="17935" y="365"/>
                      <a:pt x="17937" y="367"/>
                      <a:pt x="17939" y="369"/>
                    </a:cubicBezTo>
                    <a:cubicBezTo>
                      <a:pt x="17936" y="369"/>
                      <a:pt x="17934" y="369"/>
                      <a:pt x="17931" y="369"/>
                    </a:cubicBezTo>
                    <a:cubicBezTo>
                      <a:pt x="17934" y="372"/>
                      <a:pt x="17937" y="375"/>
                      <a:pt x="17939" y="378"/>
                    </a:cubicBezTo>
                    <a:cubicBezTo>
                      <a:pt x="17936" y="378"/>
                      <a:pt x="17934" y="378"/>
                      <a:pt x="17931" y="378"/>
                    </a:cubicBezTo>
                    <a:cubicBezTo>
                      <a:pt x="17934" y="380"/>
                      <a:pt x="17937" y="383"/>
                      <a:pt x="17939" y="386"/>
                    </a:cubicBezTo>
                    <a:cubicBezTo>
                      <a:pt x="17936" y="386"/>
                      <a:pt x="17934" y="386"/>
                      <a:pt x="17931" y="386"/>
                    </a:cubicBezTo>
                    <a:cubicBezTo>
                      <a:pt x="17988" y="445"/>
                      <a:pt x="18046" y="506"/>
                      <a:pt x="18105" y="568"/>
                    </a:cubicBezTo>
                    <a:cubicBezTo>
                      <a:pt x="18066" y="568"/>
                      <a:pt x="18027" y="568"/>
                      <a:pt x="17988" y="568"/>
                    </a:cubicBezTo>
                    <a:cubicBezTo>
                      <a:pt x="17986" y="566"/>
                      <a:pt x="17984" y="564"/>
                      <a:pt x="17983" y="562"/>
                    </a:cubicBezTo>
                    <a:cubicBezTo>
                      <a:pt x="17985" y="562"/>
                      <a:pt x="17988" y="562"/>
                      <a:pt x="17990" y="562"/>
                    </a:cubicBezTo>
                    <a:cubicBezTo>
                      <a:pt x="17988" y="559"/>
                      <a:pt x="17985" y="556"/>
                      <a:pt x="17983" y="554"/>
                    </a:cubicBezTo>
                    <a:cubicBezTo>
                      <a:pt x="17985" y="554"/>
                      <a:pt x="17988" y="554"/>
                      <a:pt x="17990" y="554"/>
                    </a:cubicBezTo>
                    <a:cubicBezTo>
                      <a:pt x="17988" y="551"/>
                      <a:pt x="17985" y="548"/>
                      <a:pt x="17983" y="545"/>
                    </a:cubicBezTo>
                    <a:cubicBezTo>
                      <a:pt x="17985" y="545"/>
                      <a:pt x="17988" y="545"/>
                      <a:pt x="17990" y="545"/>
                    </a:cubicBezTo>
                    <a:cubicBezTo>
                      <a:pt x="17932" y="483"/>
                      <a:pt x="17876" y="423"/>
                      <a:pt x="17821" y="363"/>
                    </a:cubicBezTo>
                    <a:cubicBezTo>
                      <a:pt x="17858" y="363"/>
                      <a:pt x="17896" y="363"/>
                      <a:pt x="17933" y="363"/>
                    </a:cubicBezTo>
                    <a:close/>
                    <a:moveTo>
                      <a:pt x="16522" y="363"/>
                    </a:moveTo>
                    <a:cubicBezTo>
                      <a:pt x="16523" y="365"/>
                      <a:pt x="16525" y="367"/>
                      <a:pt x="16526" y="369"/>
                    </a:cubicBezTo>
                    <a:cubicBezTo>
                      <a:pt x="16524" y="369"/>
                      <a:pt x="16522" y="369"/>
                      <a:pt x="16520" y="369"/>
                    </a:cubicBezTo>
                    <a:cubicBezTo>
                      <a:pt x="16522" y="372"/>
                      <a:pt x="16524" y="375"/>
                      <a:pt x="16526" y="378"/>
                    </a:cubicBezTo>
                    <a:cubicBezTo>
                      <a:pt x="16524" y="378"/>
                      <a:pt x="16522" y="378"/>
                      <a:pt x="16520" y="378"/>
                    </a:cubicBezTo>
                    <a:cubicBezTo>
                      <a:pt x="16522" y="380"/>
                      <a:pt x="16524" y="383"/>
                      <a:pt x="16526" y="386"/>
                    </a:cubicBezTo>
                    <a:cubicBezTo>
                      <a:pt x="16524" y="386"/>
                      <a:pt x="16522" y="386"/>
                      <a:pt x="16520" y="386"/>
                    </a:cubicBezTo>
                    <a:cubicBezTo>
                      <a:pt x="16564" y="445"/>
                      <a:pt x="16609" y="506"/>
                      <a:pt x="16654" y="568"/>
                    </a:cubicBezTo>
                    <a:cubicBezTo>
                      <a:pt x="16612" y="568"/>
                      <a:pt x="16571" y="568"/>
                      <a:pt x="16529" y="568"/>
                    </a:cubicBezTo>
                    <a:cubicBezTo>
                      <a:pt x="16528" y="566"/>
                      <a:pt x="16527" y="564"/>
                      <a:pt x="16525" y="562"/>
                    </a:cubicBezTo>
                    <a:cubicBezTo>
                      <a:pt x="16527" y="562"/>
                      <a:pt x="16529" y="562"/>
                      <a:pt x="16531" y="562"/>
                    </a:cubicBezTo>
                    <a:cubicBezTo>
                      <a:pt x="16529" y="559"/>
                      <a:pt x="16527" y="556"/>
                      <a:pt x="16525" y="554"/>
                    </a:cubicBezTo>
                    <a:cubicBezTo>
                      <a:pt x="16527" y="554"/>
                      <a:pt x="16529" y="554"/>
                      <a:pt x="16531" y="554"/>
                    </a:cubicBezTo>
                    <a:cubicBezTo>
                      <a:pt x="16529" y="551"/>
                      <a:pt x="16527" y="548"/>
                      <a:pt x="16525" y="545"/>
                    </a:cubicBezTo>
                    <a:cubicBezTo>
                      <a:pt x="16527" y="545"/>
                      <a:pt x="16529" y="545"/>
                      <a:pt x="16531" y="545"/>
                    </a:cubicBezTo>
                    <a:cubicBezTo>
                      <a:pt x="16487" y="483"/>
                      <a:pt x="16444" y="423"/>
                      <a:pt x="16402" y="363"/>
                    </a:cubicBezTo>
                    <a:cubicBezTo>
                      <a:pt x="16442" y="363"/>
                      <a:pt x="16482" y="363"/>
                      <a:pt x="16522" y="363"/>
                    </a:cubicBezTo>
                    <a:close/>
                    <a:moveTo>
                      <a:pt x="15110" y="363"/>
                    </a:moveTo>
                    <a:cubicBezTo>
                      <a:pt x="15111" y="365"/>
                      <a:pt x="15112" y="367"/>
                      <a:pt x="15113" y="369"/>
                    </a:cubicBezTo>
                    <a:cubicBezTo>
                      <a:pt x="15112" y="369"/>
                      <a:pt x="15111" y="369"/>
                      <a:pt x="15109" y="369"/>
                    </a:cubicBezTo>
                    <a:cubicBezTo>
                      <a:pt x="15111" y="372"/>
                      <a:pt x="15112" y="375"/>
                      <a:pt x="15113" y="378"/>
                    </a:cubicBezTo>
                    <a:cubicBezTo>
                      <a:pt x="15112" y="378"/>
                      <a:pt x="15111" y="378"/>
                      <a:pt x="15109" y="378"/>
                    </a:cubicBezTo>
                    <a:cubicBezTo>
                      <a:pt x="15111" y="380"/>
                      <a:pt x="15112" y="383"/>
                      <a:pt x="15113" y="386"/>
                    </a:cubicBezTo>
                    <a:cubicBezTo>
                      <a:pt x="15112" y="386"/>
                      <a:pt x="15111" y="386"/>
                      <a:pt x="15109" y="386"/>
                    </a:cubicBezTo>
                    <a:cubicBezTo>
                      <a:pt x="15140" y="445"/>
                      <a:pt x="15171" y="506"/>
                      <a:pt x="15202" y="568"/>
                    </a:cubicBezTo>
                    <a:cubicBezTo>
                      <a:pt x="15158" y="568"/>
                      <a:pt x="15114" y="568"/>
                      <a:pt x="15071" y="568"/>
                    </a:cubicBezTo>
                    <a:cubicBezTo>
                      <a:pt x="15070" y="566"/>
                      <a:pt x="15069" y="564"/>
                      <a:pt x="15068" y="562"/>
                    </a:cubicBezTo>
                    <a:cubicBezTo>
                      <a:pt x="15069" y="562"/>
                      <a:pt x="15070" y="562"/>
                      <a:pt x="15072" y="562"/>
                    </a:cubicBezTo>
                    <a:cubicBezTo>
                      <a:pt x="15070" y="559"/>
                      <a:pt x="15069" y="556"/>
                      <a:pt x="15068" y="554"/>
                    </a:cubicBezTo>
                    <a:cubicBezTo>
                      <a:pt x="15069" y="554"/>
                      <a:pt x="15070" y="554"/>
                      <a:pt x="15072" y="554"/>
                    </a:cubicBezTo>
                    <a:cubicBezTo>
                      <a:pt x="15070" y="551"/>
                      <a:pt x="15069" y="548"/>
                      <a:pt x="15068" y="545"/>
                    </a:cubicBezTo>
                    <a:cubicBezTo>
                      <a:pt x="15069" y="545"/>
                      <a:pt x="15070" y="545"/>
                      <a:pt x="15072" y="545"/>
                    </a:cubicBezTo>
                    <a:cubicBezTo>
                      <a:pt x="15042" y="483"/>
                      <a:pt x="15012" y="423"/>
                      <a:pt x="14983" y="363"/>
                    </a:cubicBezTo>
                    <a:cubicBezTo>
                      <a:pt x="15025" y="363"/>
                      <a:pt x="15068" y="363"/>
                      <a:pt x="15110" y="363"/>
                    </a:cubicBezTo>
                    <a:close/>
                    <a:moveTo>
                      <a:pt x="5156" y="618"/>
                    </a:moveTo>
                    <a:cubicBezTo>
                      <a:pt x="5159" y="615"/>
                      <a:pt x="5162" y="613"/>
                      <a:pt x="5165" y="610"/>
                    </a:cubicBezTo>
                    <a:cubicBezTo>
                      <a:pt x="5162" y="610"/>
                      <a:pt x="5159" y="610"/>
                      <a:pt x="5156" y="610"/>
                    </a:cubicBezTo>
                    <a:cubicBezTo>
                      <a:pt x="5158" y="608"/>
                      <a:pt x="5160" y="606"/>
                      <a:pt x="5162" y="604"/>
                    </a:cubicBezTo>
                    <a:cubicBezTo>
                      <a:pt x="5201" y="604"/>
                      <a:pt x="5240" y="604"/>
                      <a:pt x="5279" y="604"/>
                    </a:cubicBezTo>
                    <a:cubicBezTo>
                      <a:pt x="5214" y="669"/>
                      <a:pt x="5149" y="735"/>
                      <a:pt x="5082" y="803"/>
                    </a:cubicBezTo>
                    <a:cubicBezTo>
                      <a:pt x="5085" y="803"/>
                      <a:pt x="5087" y="803"/>
                      <a:pt x="5090" y="803"/>
                    </a:cubicBezTo>
                    <a:cubicBezTo>
                      <a:pt x="5087" y="805"/>
                      <a:pt x="5085" y="808"/>
                      <a:pt x="5082" y="811"/>
                    </a:cubicBezTo>
                    <a:cubicBezTo>
                      <a:pt x="5085" y="811"/>
                      <a:pt x="5087" y="811"/>
                      <a:pt x="5090" y="811"/>
                    </a:cubicBezTo>
                    <a:cubicBezTo>
                      <a:pt x="5087" y="814"/>
                      <a:pt x="5085" y="816"/>
                      <a:pt x="5082" y="819"/>
                    </a:cubicBezTo>
                    <a:cubicBezTo>
                      <a:pt x="5085" y="819"/>
                      <a:pt x="5087" y="819"/>
                      <a:pt x="5090" y="819"/>
                    </a:cubicBezTo>
                    <a:cubicBezTo>
                      <a:pt x="5088" y="821"/>
                      <a:pt x="5086" y="823"/>
                      <a:pt x="5084" y="825"/>
                    </a:cubicBezTo>
                    <a:cubicBezTo>
                      <a:pt x="5044" y="825"/>
                      <a:pt x="5004" y="825"/>
                      <a:pt x="4964" y="825"/>
                    </a:cubicBezTo>
                    <a:cubicBezTo>
                      <a:pt x="5032" y="758"/>
                      <a:pt x="5099" y="691"/>
                      <a:pt x="5165" y="626"/>
                    </a:cubicBezTo>
                    <a:cubicBezTo>
                      <a:pt x="5162" y="626"/>
                      <a:pt x="5159" y="626"/>
                      <a:pt x="5156" y="626"/>
                    </a:cubicBezTo>
                    <a:cubicBezTo>
                      <a:pt x="5159" y="624"/>
                      <a:pt x="5162" y="621"/>
                      <a:pt x="5165" y="618"/>
                    </a:cubicBezTo>
                    <a:cubicBezTo>
                      <a:pt x="5162" y="618"/>
                      <a:pt x="5159" y="618"/>
                      <a:pt x="5156" y="618"/>
                    </a:cubicBezTo>
                    <a:close/>
                    <a:moveTo>
                      <a:pt x="17055" y="825"/>
                    </a:moveTo>
                    <a:cubicBezTo>
                      <a:pt x="17054" y="823"/>
                      <a:pt x="17052" y="821"/>
                      <a:pt x="17051" y="819"/>
                    </a:cubicBezTo>
                    <a:cubicBezTo>
                      <a:pt x="17053" y="819"/>
                      <a:pt x="17055" y="819"/>
                      <a:pt x="17057" y="819"/>
                    </a:cubicBezTo>
                    <a:cubicBezTo>
                      <a:pt x="17055" y="816"/>
                      <a:pt x="17053" y="814"/>
                      <a:pt x="17051" y="811"/>
                    </a:cubicBezTo>
                    <a:cubicBezTo>
                      <a:pt x="17053" y="811"/>
                      <a:pt x="17055" y="811"/>
                      <a:pt x="17057" y="811"/>
                    </a:cubicBezTo>
                    <a:cubicBezTo>
                      <a:pt x="17055" y="808"/>
                      <a:pt x="17053" y="805"/>
                      <a:pt x="17051" y="803"/>
                    </a:cubicBezTo>
                    <a:cubicBezTo>
                      <a:pt x="17053" y="803"/>
                      <a:pt x="17055" y="803"/>
                      <a:pt x="17057" y="803"/>
                    </a:cubicBezTo>
                    <a:cubicBezTo>
                      <a:pt x="17006" y="735"/>
                      <a:pt x="16955" y="669"/>
                      <a:pt x="16906" y="604"/>
                    </a:cubicBezTo>
                    <a:cubicBezTo>
                      <a:pt x="16947" y="604"/>
                      <a:pt x="16988" y="604"/>
                      <a:pt x="17030" y="604"/>
                    </a:cubicBezTo>
                    <a:cubicBezTo>
                      <a:pt x="17031" y="606"/>
                      <a:pt x="17033" y="608"/>
                      <a:pt x="17034" y="610"/>
                    </a:cubicBezTo>
                    <a:cubicBezTo>
                      <a:pt x="17032" y="610"/>
                      <a:pt x="17030" y="610"/>
                      <a:pt x="17028" y="610"/>
                    </a:cubicBezTo>
                    <a:cubicBezTo>
                      <a:pt x="17030" y="613"/>
                      <a:pt x="17032" y="615"/>
                      <a:pt x="17034" y="618"/>
                    </a:cubicBezTo>
                    <a:cubicBezTo>
                      <a:pt x="17032" y="618"/>
                      <a:pt x="17030" y="618"/>
                      <a:pt x="17028" y="618"/>
                    </a:cubicBezTo>
                    <a:cubicBezTo>
                      <a:pt x="17030" y="621"/>
                      <a:pt x="17032" y="624"/>
                      <a:pt x="17034" y="626"/>
                    </a:cubicBezTo>
                    <a:cubicBezTo>
                      <a:pt x="17032" y="626"/>
                      <a:pt x="17030" y="626"/>
                      <a:pt x="17028" y="626"/>
                    </a:cubicBezTo>
                    <a:cubicBezTo>
                      <a:pt x="17079" y="691"/>
                      <a:pt x="17131" y="758"/>
                      <a:pt x="17183" y="825"/>
                    </a:cubicBezTo>
                    <a:cubicBezTo>
                      <a:pt x="17141" y="825"/>
                      <a:pt x="17098" y="825"/>
                      <a:pt x="17055" y="825"/>
                    </a:cubicBezTo>
                    <a:close/>
                    <a:moveTo>
                      <a:pt x="18571" y="825"/>
                    </a:moveTo>
                    <a:cubicBezTo>
                      <a:pt x="18569" y="823"/>
                      <a:pt x="18567" y="821"/>
                      <a:pt x="18565" y="819"/>
                    </a:cubicBezTo>
                    <a:cubicBezTo>
                      <a:pt x="18568" y="819"/>
                      <a:pt x="18571" y="819"/>
                      <a:pt x="18573" y="819"/>
                    </a:cubicBezTo>
                    <a:cubicBezTo>
                      <a:pt x="18571" y="816"/>
                      <a:pt x="18568" y="814"/>
                      <a:pt x="18565" y="811"/>
                    </a:cubicBezTo>
                    <a:cubicBezTo>
                      <a:pt x="18568" y="811"/>
                      <a:pt x="18571" y="811"/>
                      <a:pt x="18573" y="811"/>
                    </a:cubicBezTo>
                    <a:cubicBezTo>
                      <a:pt x="18571" y="808"/>
                      <a:pt x="18568" y="805"/>
                      <a:pt x="18565" y="803"/>
                    </a:cubicBezTo>
                    <a:cubicBezTo>
                      <a:pt x="18568" y="803"/>
                      <a:pt x="18571" y="803"/>
                      <a:pt x="18573" y="803"/>
                    </a:cubicBezTo>
                    <a:cubicBezTo>
                      <a:pt x="18507" y="735"/>
                      <a:pt x="18442" y="669"/>
                      <a:pt x="18378" y="604"/>
                    </a:cubicBezTo>
                    <a:cubicBezTo>
                      <a:pt x="18417" y="604"/>
                      <a:pt x="18456" y="604"/>
                      <a:pt x="18494" y="604"/>
                    </a:cubicBezTo>
                    <a:cubicBezTo>
                      <a:pt x="18496" y="606"/>
                      <a:pt x="18498" y="608"/>
                      <a:pt x="18500" y="610"/>
                    </a:cubicBezTo>
                    <a:cubicBezTo>
                      <a:pt x="18498" y="610"/>
                      <a:pt x="18495" y="610"/>
                      <a:pt x="18492" y="610"/>
                    </a:cubicBezTo>
                    <a:cubicBezTo>
                      <a:pt x="18495" y="613"/>
                      <a:pt x="18498" y="615"/>
                      <a:pt x="18500" y="618"/>
                    </a:cubicBezTo>
                    <a:cubicBezTo>
                      <a:pt x="18498" y="618"/>
                      <a:pt x="18495" y="618"/>
                      <a:pt x="18492" y="618"/>
                    </a:cubicBezTo>
                    <a:cubicBezTo>
                      <a:pt x="18495" y="621"/>
                      <a:pt x="18498" y="624"/>
                      <a:pt x="18500" y="626"/>
                    </a:cubicBezTo>
                    <a:cubicBezTo>
                      <a:pt x="18498" y="626"/>
                      <a:pt x="18495" y="626"/>
                      <a:pt x="18492" y="626"/>
                    </a:cubicBezTo>
                    <a:cubicBezTo>
                      <a:pt x="18557" y="691"/>
                      <a:pt x="18624" y="758"/>
                      <a:pt x="18692" y="825"/>
                    </a:cubicBezTo>
                    <a:cubicBezTo>
                      <a:pt x="18651" y="825"/>
                      <a:pt x="18611" y="825"/>
                      <a:pt x="18571" y="825"/>
                    </a:cubicBezTo>
                    <a:close/>
                    <a:moveTo>
                      <a:pt x="6472" y="825"/>
                    </a:moveTo>
                    <a:cubicBezTo>
                      <a:pt x="6525" y="758"/>
                      <a:pt x="6578" y="691"/>
                      <a:pt x="6629" y="626"/>
                    </a:cubicBezTo>
                    <a:cubicBezTo>
                      <a:pt x="6627" y="626"/>
                      <a:pt x="6625" y="626"/>
                      <a:pt x="6622" y="626"/>
                    </a:cubicBezTo>
                    <a:cubicBezTo>
                      <a:pt x="6625" y="624"/>
                      <a:pt x="6627" y="621"/>
                      <a:pt x="6629" y="618"/>
                    </a:cubicBezTo>
                    <a:cubicBezTo>
                      <a:pt x="6627" y="618"/>
                      <a:pt x="6625" y="618"/>
                      <a:pt x="6622" y="618"/>
                    </a:cubicBezTo>
                    <a:cubicBezTo>
                      <a:pt x="6625" y="615"/>
                      <a:pt x="6627" y="613"/>
                      <a:pt x="6629" y="610"/>
                    </a:cubicBezTo>
                    <a:cubicBezTo>
                      <a:pt x="6627" y="610"/>
                      <a:pt x="6625" y="610"/>
                      <a:pt x="6622" y="610"/>
                    </a:cubicBezTo>
                    <a:cubicBezTo>
                      <a:pt x="6624" y="608"/>
                      <a:pt x="6626" y="606"/>
                      <a:pt x="6627" y="604"/>
                    </a:cubicBezTo>
                    <a:cubicBezTo>
                      <a:pt x="6668" y="604"/>
                      <a:pt x="6709" y="604"/>
                      <a:pt x="6751" y="604"/>
                    </a:cubicBezTo>
                    <a:cubicBezTo>
                      <a:pt x="6701" y="669"/>
                      <a:pt x="6650" y="735"/>
                      <a:pt x="6598" y="803"/>
                    </a:cubicBezTo>
                    <a:cubicBezTo>
                      <a:pt x="6600" y="803"/>
                      <a:pt x="6602" y="803"/>
                      <a:pt x="6605" y="803"/>
                    </a:cubicBezTo>
                    <a:cubicBezTo>
                      <a:pt x="6602" y="805"/>
                      <a:pt x="6600" y="808"/>
                      <a:pt x="6598" y="811"/>
                    </a:cubicBezTo>
                    <a:cubicBezTo>
                      <a:pt x="6600" y="811"/>
                      <a:pt x="6602" y="811"/>
                      <a:pt x="6605" y="811"/>
                    </a:cubicBezTo>
                    <a:cubicBezTo>
                      <a:pt x="6602" y="814"/>
                      <a:pt x="6600" y="816"/>
                      <a:pt x="6598" y="819"/>
                    </a:cubicBezTo>
                    <a:cubicBezTo>
                      <a:pt x="6600" y="819"/>
                      <a:pt x="6602" y="819"/>
                      <a:pt x="6605" y="819"/>
                    </a:cubicBezTo>
                    <a:cubicBezTo>
                      <a:pt x="6603" y="821"/>
                      <a:pt x="6602" y="823"/>
                      <a:pt x="6600" y="825"/>
                    </a:cubicBezTo>
                    <a:cubicBezTo>
                      <a:pt x="6557" y="825"/>
                      <a:pt x="6515" y="825"/>
                      <a:pt x="6472" y="825"/>
                    </a:cubicBezTo>
                    <a:close/>
                    <a:moveTo>
                      <a:pt x="15536" y="811"/>
                    </a:moveTo>
                    <a:cubicBezTo>
                      <a:pt x="15538" y="811"/>
                      <a:pt x="15540" y="811"/>
                      <a:pt x="15541" y="811"/>
                    </a:cubicBezTo>
                    <a:cubicBezTo>
                      <a:pt x="15539" y="808"/>
                      <a:pt x="15538" y="805"/>
                      <a:pt x="15536" y="803"/>
                    </a:cubicBezTo>
                    <a:cubicBezTo>
                      <a:pt x="15538" y="803"/>
                      <a:pt x="15540" y="803"/>
                      <a:pt x="15541" y="803"/>
                    </a:cubicBezTo>
                    <a:cubicBezTo>
                      <a:pt x="15504" y="735"/>
                      <a:pt x="15469" y="669"/>
                      <a:pt x="15434" y="604"/>
                    </a:cubicBezTo>
                    <a:cubicBezTo>
                      <a:pt x="15477" y="604"/>
                      <a:pt x="15521" y="604"/>
                      <a:pt x="15565" y="604"/>
                    </a:cubicBezTo>
                    <a:cubicBezTo>
                      <a:pt x="15566" y="606"/>
                      <a:pt x="15567" y="608"/>
                      <a:pt x="15568" y="610"/>
                    </a:cubicBezTo>
                    <a:cubicBezTo>
                      <a:pt x="15567" y="610"/>
                      <a:pt x="15565" y="610"/>
                      <a:pt x="15564" y="610"/>
                    </a:cubicBezTo>
                    <a:cubicBezTo>
                      <a:pt x="15565" y="613"/>
                      <a:pt x="15567" y="615"/>
                      <a:pt x="15568" y="618"/>
                    </a:cubicBezTo>
                    <a:cubicBezTo>
                      <a:pt x="15567" y="618"/>
                      <a:pt x="15565" y="618"/>
                      <a:pt x="15564" y="618"/>
                    </a:cubicBezTo>
                    <a:cubicBezTo>
                      <a:pt x="15565" y="621"/>
                      <a:pt x="15567" y="624"/>
                      <a:pt x="15568" y="626"/>
                    </a:cubicBezTo>
                    <a:cubicBezTo>
                      <a:pt x="15567" y="626"/>
                      <a:pt x="15565" y="626"/>
                      <a:pt x="15564" y="626"/>
                    </a:cubicBezTo>
                    <a:cubicBezTo>
                      <a:pt x="15600" y="691"/>
                      <a:pt x="15637" y="758"/>
                      <a:pt x="15675" y="825"/>
                    </a:cubicBezTo>
                    <a:cubicBezTo>
                      <a:pt x="15630" y="825"/>
                      <a:pt x="15585" y="825"/>
                      <a:pt x="15540" y="825"/>
                    </a:cubicBezTo>
                    <a:cubicBezTo>
                      <a:pt x="15539" y="823"/>
                      <a:pt x="15537" y="821"/>
                      <a:pt x="15536" y="819"/>
                    </a:cubicBezTo>
                    <a:cubicBezTo>
                      <a:pt x="15538" y="819"/>
                      <a:pt x="15540" y="819"/>
                      <a:pt x="15541" y="819"/>
                    </a:cubicBezTo>
                    <a:cubicBezTo>
                      <a:pt x="15539" y="816"/>
                      <a:pt x="15538" y="814"/>
                      <a:pt x="15536" y="811"/>
                    </a:cubicBezTo>
                    <a:close/>
                    <a:moveTo>
                      <a:pt x="10236" y="883"/>
                    </a:moveTo>
                    <a:cubicBezTo>
                      <a:pt x="10236" y="881"/>
                      <a:pt x="10237" y="878"/>
                      <a:pt x="10237" y="875"/>
                    </a:cubicBezTo>
                    <a:cubicBezTo>
                      <a:pt x="10237" y="875"/>
                      <a:pt x="10236" y="875"/>
                      <a:pt x="10236" y="875"/>
                    </a:cubicBezTo>
                    <a:cubicBezTo>
                      <a:pt x="10236" y="872"/>
                      <a:pt x="10237" y="869"/>
                      <a:pt x="10237" y="867"/>
                    </a:cubicBezTo>
                    <a:cubicBezTo>
                      <a:pt x="10237" y="867"/>
                      <a:pt x="10236" y="867"/>
                      <a:pt x="10236" y="867"/>
                    </a:cubicBezTo>
                    <a:cubicBezTo>
                      <a:pt x="10236" y="865"/>
                      <a:pt x="10236" y="863"/>
                      <a:pt x="10237" y="861"/>
                    </a:cubicBezTo>
                    <a:cubicBezTo>
                      <a:pt x="10286" y="861"/>
                      <a:pt x="10336" y="861"/>
                      <a:pt x="10385" y="861"/>
                    </a:cubicBezTo>
                    <a:cubicBezTo>
                      <a:pt x="10370" y="932"/>
                      <a:pt x="10354" y="1004"/>
                      <a:pt x="10339" y="1079"/>
                    </a:cubicBezTo>
                    <a:cubicBezTo>
                      <a:pt x="10339" y="1079"/>
                      <a:pt x="10340" y="1079"/>
                      <a:pt x="10340" y="1079"/>
                    </a:cubicBezTo>
                    <a:cubicBezTo>
                      <a:pt x="10340" y="1081"/>
                      <a:pt x="10339" y="1084"/>
                      <a:pt x="10339" y="1087"/>
                    </a:cubicBezTo>
                    <a:cubicBezTo>
                      <a:pt x="10339" y="1087"/>
                      <a:pt x="10340" y="1087"/>
                      <a:pt x="10340" y="1087"/>
                    </a:cubicBezTo>
                    <a:cubicBezTo>
                      <a:pt x="10340" y="1090"/>
                      <a:pt x="10339" y="1092"/>
                      <a:pt x="10339" y="1095"/>
                    </a:cubicBezTo>
                    <a:cubicBezTo>
                      <a:pt x="10339" y="1095"/>
                      <a:pt x="10340" y="1095"/>
                      <a:pt x="10340" y="1095"/>
                    </a:cubicBezTo>
                    <a:cubicBezTo>
                      <a:pt x="10340" y="1098"/>
                      <a:pt x="10339" y="1101"/>
                      <a:pt x="10339" y="1104"/>
                    </a:cubicBezTo>
                    <a:cubicBezTo>
                      <a:pt x="10339" y="1104"/>
                      <a:pt x="10340" y="1104"/>
                      <a:pt x="10340" y="1104"/>
                    </a:cubicBezTo>
                    <a:cubicBezTo>
                      <a:pt x="10340" y="1105"/>
                      <a:pt x="10340" y="1106"/>
                      <a:pt x="10340" y="1107"/>
                    </a:cubicBezTo>
                    <a:cubicBezTo>
                      <a:pt x="10288" y="1107"/>
                      <a:pt x="10237" y="1107"/>
                      <a:pt x="10185" y="1107"/>
                    </a:cubicBezTo>
                    <a:cubicBezTo>
                      <a:pt x="10203" y="1031"/>
                      <a:pt x="10221" y="956"/>
                      <a:pt x="10237" y="883"/>
                    </a:cubicBezTo>
                    <a:cubicBezTo>
                      <a:pt x="10237" y="883"/>
                      <a:pt x="10236" y="883"/>
                      <a:pt x="10236" y="883"/>
                    </a:cubicBezTo>
                    <a:close/>
                    <a:moveTo>
                      <a:pt x="11759" y="883"/>
                    </a:moveTo>
                    <a:cubicBezTo>
                      <a:pt x="11759" y="881"/>
                      <a:pt x="11759" y="878"/>
                      <a:pt x="11759" y="875"/>
                    </a:cubicBezTo>
                    <a:cubicBezTo>
                      <a:pt x="11759" y="875"/>
                      <a:pt x="11759" y="875"/>
                      <a:pt x="11759" y="875"/>
                    </a:cubicBezTo>
                    <a:cubicBezTo>
                      <a:pt x="11759" y="872"/>
                      <a:pt x="11759" y="869"/>
                      <a:pt x="11759" y="867"/>
                    </a:cubicBezTo>
                    <a:cubicBezTo>
                      <a:pt x="11759" y="867"/>
                      <a:pt x="11759" y="867"/>
                      <a:pt x="11759" y="867"/>
                    </a:cubicBezTo>
                    <a:cubicBezTo>
                      <a:pt x="11759" y="865"/>
                      <a:pt x="11759" y="863"/>
                      <a:pt x="11759" y="861"/>
                    </a:cubicBezTo>
                    <a:cubicBezTo>
                      <a:pt x="11810" y="861"/>
                      <a:pt x="11862" y="861"/>
                      <a:pt x="11914" y="861"/>
                    </a:cubicBezTo>
                    <a:cubicBezTo>
                      <a:pt x="11914" y="863"/>
                      <a:pt x="11914" y="865"/>
                      <a:pt x="11914" y="867"/>
                    </a:cubicBezTo>
                    <a:cubicBezTo>
                      <a:pt x="11914" y="867"/>
                      <a:pt x="11914" y="867"/>
                      <a:pt x="11914" y="867"/>
                    </a:cubicBezTo>
                    <a:cubicBezTo>
                      <a:pt x="11914" y="869"/>
                      <a:pt x="11914" y="872"/>
                      <a:pt x="11914" y="875"/>
                    </a:cubicBezTo>
                    <a:cubicBezTo>
                      <a:pt x="11914" y="875"/>
                      <a:pt x="11914" y="875"/>
                      <a:pt x="11914" y="875"/>
                    </a:cubicBezTo>
                    <a:cubicBezTo>
                      <a:pt x="11914" y="878"/>
                      <a:pt x="11914" y="881"/>
                      <a:pt x="11914" y="883"/>
                    </a:cubicBezTo>
                    <a:cubicBezTo>
                      <a:pt x="11914" y="883"/>
                      <a:pt x="11914" y="883"/>
                      <a:pt x="11914" y="883"/>
                    </a:cubicBezTo>
                    <a:cubicBezTo>
                      <a:pt x="11914" y="956"/>
                      <a:pt x="11915" y="1031"/>
                      <a:pt x="11916" y="1107"/>
                    </a:cubicBezTo>
                    <a:cubicBezTo>
                      <a:pt x="11862" y="1107"/>
                      <a:pt x="11809" y="1107"/>
                      <a:pt x="11756" y="1107"/>
                    </a:cubicBezTo>
                    <a:cubicBezTo>
                      <a:pt x="11757" y="1031"/>
                      <a:pt x="11758" y="956"/>
                      <a:pt x="11759" y="883"/>
                    </a:cubicBezTo>
                    <a:close/>
                    <a:moveTo>
                      <a:pt x="19743" y="140"/>
                    </a:moveTo>
                    <a:cubicBezTo>
                      <a:pt x="19744" y="141"/>
                      <a:pt x="19746" y="143"/>
                      <a:pt x="19747" y="144"/>
                    </a:cubicBezTo>
                    <a:cubicBezTo>
                      <a:pt x="19744" y="144"/>
                      <a:pt x="19740" y="144"/>
                      <a:pt x="19737" y="144"/>
                    </a:cubicBezTo>
                    <a:cubicBezTo>
                      <a:pt x="19740" y="147"/>
                      <a:pt x="19744" y="150"/>
                      <a:pt x="19747" y="153"/>
                    </a:cubicBezTo>
                    <a:cubicBezTo>
                      <a:pt x="19744" y="153"/>
                      <a:pt x="19740" y="153"/>
                      <a:pt x="19737" y="153"/>
                    </a:cubicBezTo>
                    <a:cubicBezTo>
                      <a:pt x="19740" y="155"/>
                      <a:pt x="19744" y="158"/>
                      <a:pt x="19747" y="161"/>
                    </a:cubicBezTo>
                    <a:cubicBezTo>
                      <a:pt x="19744" y="161"/>
                      <a:pt x="19740" y="161"/>
                      <a:pt x="19737" y="161"/>
                    </a:cubicBezTo>
                    <a:cubicBezTo>
                      <a:pt x="19807" y="215"/>
                      <a:pt x="19878" y="271"/>
                      <a:pt x="19950" y="327"/>
                    </a:cubicBezTo>
                    <a:cubicBezTo>
                      <a:pt x="19917" y="327"/>
                      <a:pt x="19884" y="327"/>
                      <a:pt x="19850" y="327"/>
                    </a:cubicBezTo>
                    <a:cubicBezTo>
                      <a:pt x="19848" y="325"/>
                      <a:pt x="19845" y="323"/>
                      <a:pt x="19843" y="321"/>
                    </a:cubicBezTo>
                    <a:cubicBezTo>
                      <a:pt x="19846" y="321"/>
                      <a:pt x="19850" y="321"/>
                      <a:pt x="19853" y="321"/>
                    </a:cubicBezTo>
                    <a:cubicBezTo>
                      <a:pt x="19850" y="318"/>
                      <a:pt x="19846" y="316"/>
                      <a:pt x="19843" y="313"/>
                    </a:cubicBezTo>
                    <a:cubicBezTo>
                      <a:pt x="19846" y="313"/>
                      <a:pt x="19850" y="313"/>
                      <a:pt x="19853" y="313"/>
                    </a:cubicBezTo>
                    <a:cubicBezTo>
                      <a:pt x="19850" y="310"/>
                      <a:pt x="19846" y="307"/>
                      <a:pt x="19843" y="304"/>
                    </a:cubicBezTo>
                    <a:cubicBezTo>
                      <a:pt x="19846" y="304"/>
                      <a:pt x="19850" y="304"/>
                      <a:pt x="19853" y="304"/>
                    </a:cubicBezTo>
                    <a:cubicBezTo>
                      <a:pt x="19783" y="249"/>
                      <a:pt x="19714" y="194"/>
                      <a:pt x="19646" y="140"/>
                    </a:cubicBezTo>
                    <a:cubicBezTo>
                      <a:pt x="19678" y="140"/>
                      <a:pt x="19710" y="140"/>
                      <a:pt x="19743" y="140"/>
                    </a:cubicBezTo>
                    <a:close/>
                    <a:moveTo>
                      <a:pt x="18380" y="140"/>
                    </a:moveTo>
                    <a:cubicBezTo>
                      <a:pt x="18382" y="141"/>
                      <a:pt x="18383" y="143"/>
                      <a:pt x="18385" y="144"/>
                    </a:cubicBezTo>
                    <a:cubicBezTo>
                      <a:pt x="18382" y="144"/>
                      <a:pt x="18379" y="144"/>
                      <a:pt x="18376" y="144"/>
                    </a:cubicBezTo>
                    <a:cubicBezTo>
                      <a:pt x="18379" y="147"/>
                      <a:pt x="18382" y="150"/>
                      <a:pt x="18385" y="153"/>
                    </a:cubicBezTo>
                    <a:cubicBezTo>
                      <a:pt x="18382" y="153"/>
                      <a:pt x="18379" y="153"/>
                      <a:pt x="18376" y="153"/>
                    </a:cubicBezTo>
                    <a:cubicBezTo>
                      <a:pt x="18379" y="155"/>
                      <a:pt x="18382" y="158"/>
                      <a:pt x="18385" y="161"/>
                    </a:cubicBezTo>
                    <a:cubicBezTo>
                      <a:pt x="18382" y="161"/>
                      <a:pt x="18379" y="161"/>
                      <a:pt x="18376" y="161"/>
                    </a:cubicBezTo>
                    <a:cubicBezTo>
                      <a:pt x="18433" y="215"/>
                      <a:pt x="18493" y="271"/>
                      <a:pt x="18553" y="327"/>
                    </a:cubicBezTo>
                    <a:cubicBezTo>
                      <a:pt x="18517" y="327"/>
                      <a:pt x="18481" y="327"/>
                      <a:pt x="18445" y="327"/>
                    </a:cubicBezTo>
                    <a:cubicBezTo>
                      <a:pt x="18443" y="325"/>
                      <a:pt x="18441" y="323"/>
                      <a:pt x="18438" y="321"/>
                    </a:cubicBezTo>
                    <a:cubicBezTo>
                      <a:pt x="18441" y="321"/>
                      <a:pt x="18444" y="321"/>
                      <a:pt x="18447" y="321"/>
                    </a:cubicBezTo>
                    <a:cubicBezTo>
                      <a:pt x="18444" y="318"/>
                      <a:pt x="18441" y="316"/>
                      <a:pt x="18438" y="313"/>
                    </a:cubicBezTo>
                    <a:cubicBezTo>
                      <a:pt x="18441" y="313"/>
                      <a:pt x="18444" y="313"/>
                      <a:pt x="18447" y="313"/>
                    </a:cubicBezTo>
                    <a:cubicBezTo>
                      <a:pt x="18444" y="310"/>
                      <a:pt x="18441" y="307"/>
                      <a:pt x="18438" y="304"/>
                    </a:cubicBezTo>
                    <a:cubicBezTo>
                      <a:pt x="18441" y="304"/>
                      <a:pt x="18444" y="304"/>
                      <a:pt x="18447" y="304"/>
                    </a:cubicBezTo>
                    <a:cubicBezTo>
                      <a:pt x="18389" y="249"/>
                      <a:pt x="18333" y="194"/>
                      <a:pt x="18277" y="140"/>
                    </a:cubicBezTo>
                    <a:cubicBezTo>
                      <a:pt x="18311" y="140"/>
                      <a:pt x="18346" y="140"/>
                      <a:pt x="18380" y="140"/>
                    </a:cubicBezTo>
                    <a:close/>
                    <a:moveTo>
                      <a:pt x="17018" y="140"/>
                    </a:moveTo>
                    <a:cubicBezTo>
                      <a:pt x="17019" y="141"/>
                      <a:pt x="17020" y="143"/>
                      <a:pt x="17022" y="144"/>
                    </a:cubicBezTo>
                    <a:cubicBezTo>
                      <a:pt x="17019" y="144"/>
                      <a:pt x="17017" y="144"/>
                      <a:pt x="17014" y="144"/>
                    </a:cubicBezTo>
                    <a:cubicBezTo>
                      <a:pt x="17017" y="147"/>
                      <a:pt x="17019" y="150"/>
                      <a:pt x="17022" y="153"/>
                    </a:cubicBezTo>
                    <a:cubicBezTo>
                      <a:pt x="17019" y="153"/>
                      <a:pt x="17017" y="153"/>
                      <a:pt x="17014" y="153"/>
                    </a:cubicBezTo>
                    <a:cubicBezTo>
                      <a:pt x="17017" y="155"/>
                      <a:pt x="17019" y="158"/>
                      <a:pt x="17022" y="161"/>
                    </a:cubicBezTo>
                    <a:cubicBezTo>
                      <a:pt x="17019" y="161"/>
                      <a:pt x="17017" y="161"/>
                      <a:pt x="17014" y="161"/>
                    </a:cubicBezTo>
                    <a:cubicBezTo>
                      <a:pt x="17060" y="215"/>
                      <a:pt x="17107" y="271"/>
                      <a:pt x="17154" y="327"/>
                    </a:cubicBezTo>
                    <a:cubicBezTo>
                      <a:pt x="17116" y="327"/>
                      <a:pt x="17078" y="327"/>
                      <a:pt x="17039" y="327"/>
                    </a:cubicBezTo>
                    <a:cubicBezTo>
                      <a:pt x="17038" y="325"/>
                      <a:pt x="17036" y="323"/>
                      <a:pt x="17034" y="321"/>
                    </a:cubicBezTo>
                    <a:cubicBezTo>
                      <a:pt x="17037" y="321"/>
                      <a:pt x="17039" y="321"/>
                      <a:pt x="17041" y="321"/>
                    </a:cubicBezTo>
                    <a:cubicBezTo>
                      <a:pt x="17039" y="318"/>
                      <a:pt x="17037" y="316"/>
                      <a:pt x="17034" y="313"/>
                    </a:cubicBezTo>
                    <a:cubicBezTo>
                      <a:pt x="17037" y="313"/>
                      <a:pt x="17039" y="313"/>
                      <a:pt x="17041" y="313"/>
                    </a:cubicBezTo>
                    <a:cubicBezTo>
                      <a:pt x="17039" y="310"/>
                      <a:pt x="17037" y="307"/>
                      <a:pt x="17034" y="304"/>
                    </a:cubicBezTo>
                    <a:cubicBezTo>
                      <a:pt x="17037" y="304"/>
                      <a:pt x="17039" y="304"/>
                      <a:pt x="17041" y="304"/>
                    </a:cubicBezTo>
                    <a:cubicBezTo>
                      <a:pt x="16995" y="249"/>
                      <a:pt x="16951" y="194"/>
                      <a:pt x="16907" y="140"/>
                    </a:cubicBezTo>
                    <a:cubicBezTo>
                      <a:pt x="16944" y="140"/>
                      <a:pt x="16981" y="140"/>
                      <a:pt x="17018" y="140"/>
                    </a:cubicBezTo>
                    <a:close/>
                    <a:moveTo>
                      <a:pt x="15656" y="140"/>
                    </a:moveTo>
                    <a:cubicBezTo>
                      <a:pt x="15657" y="141"/>
                      <a:pt x="15658" y="143"/>
                      <a:pt x="15658" y="144"/>
                    </a:cubicBezTo>
                    <a:cubicBezTo>
                      <a:pt x="15657" y="144"/>
                      <a:pt x="15655" y="144"/>
                      <a:pt x="15653" y="144"/>
                    </a:cubicBezTo>
                    <a:cubicBezTo>
                      <a:pt x="15655" y="147"/>
                      <a:pt x="15657" y="150"/>
                      <a:pt x="15658" y="153"/>
                    </a:cubicBezTo>
                    <a:cubicBezTo>
                      <a:pt x="15657" y="153"/>
                      <a:pt x="15655" y="153"/>
                      <a:pt x="15653" y="153"/>
                    </a:cubicBezTo>
                    <a:cubicBezTo>
                      <a:pt x="15655" y="155"/>
                      <a:pt x="15657" y="158"/>
                      <a:pt x="15658" y="161"/>
                    </a:cubicBezTo>
                    <a:cubicBezTo>
                      <a:pt x="15657" y="161"/>
                      <a:pt x="15655" y="161"/>
                      <a:pt x="15653" y="161"/>
                    </a:cubicBezTo>
                    <a:cubicBezTo>
                      <a:pt x="15687" y="215"/>
                      <a:pt x="15721" y="271"/>
                      <a:pt x="15756" y="327"/>
                    </a:cubicBezTo>
                    <a:cubicBezTo>
                      <a:pt x="15716" y="327"/>
                      <a:pt x="15675" y="327"/>
                      <a:pt x="15634" y="327"/>
                    </a:cubicBezTo>
                    <a:cubicBezTo>
                      <a:pt x="15633" y="325"/>
                      <a:pt x="15631" y="323"/>
                      <a:pt x="15630" y="321"/>
                    </a:cubicBezTo>
                    <a:cubicBezTo>
                      <a:pt x="15632" y="321"/>
                      <a:pt x="15634" y="321"/>
                      <a:pt x="15635" y="321"/>
                    </a:cubicBezTo>
                    <a:cubicBezTo>
                      <a:pt x="15634" y="318"/>
                      <a:pt x="15632" y="316"/>
                      <a:pt x="15630" y="313"/>
                    </a:cubicBezTo>
                    <a:cubicBezTo>
                      <a:pt x="15632" y="313"/>
                      <a:pt x="15634" y="313"/>
                      <a:pt x="15635" y="313"/>
                    </a:cubicBezTo>
                    <a:cubicBezTo>
                      <a:pt x="15634" y="310"/>
                      <a:pt x="15632" y="307"/>
                      <a:pt x="15630" y="304"/>
                    </a:cubicBezTo>
                    <a:cubicBezTo>
                      <a:pt x="15632" y="304"/>
                      <a:pt x="15634" y="304"/>
                      <a:pt x="15635" y="304"/>
                    </a:cubicBezTo>
                    <a:cubicBezTo>
                      <a:pt x="15602" y="249"/>
                      <a:pt x="15570" y="194"/>
                      <a:pt x="15537" y="140"/>
                    </a:cubicBezTo>
                    <a:cubicBezTo>
                      <a:pt x="15577" y="140"/>
                      <a:pt x="15616" y="140"/>
                      <a:pt x="15656" y="140"/>
                    </a:cubicBezTo>
                    <a:close/>
                    <a:moveTo>
                      <a:pt x="14294" y="140"/>
                    </a:moveTo>
                    <a:cubicBezTo>
                      <a:pt x="14294" y="141"/>
                      <a:pt x="14295" y="143"/>
                      <a:pt x="14295" y="144"/>
                    </a:cubicBezTo>
                    <a:cubicBezTo>
                      <a:pt x="14294" y="144"/>
                      <a:pt x="14293" y="144"/>
                      <a:pt x="14292" y="144"/>
                    </a:cubicBezTo>
                    <a:cubicBezTo>
                      <a:pt x="14293" y="147"/>
                      <a:pt x="14294" y="150"/>
                      <a:pt x="14295" y="153"/>
                    </a:cubicBezTo>
                    <a:cubicBezTo>
                      <a:pt x="14294" y="153"/>
                      <a:pt x="14293" y="153"/>
                      <a:pt x="14292" y="153"/>
                    </a:cubicBezTo>
                    <a:cubicBezTo>
                      <a:pt x="14293" y="155"/>
                      <a:pt x="14294" y="158"/>
                      <a:pt x="14295" y="161"/>
                    </a:cubicBezTo>
                    <a:cubicBezTo>
                      <a:pt x="14294" y="161"/>
                      <a:pt x="14293" y="161"/>
                      <a:pt x="14292" y="161"/>
                    </a:cubicBezTo>
                    <a:cubicBezTo>
                      <a:pt x="14314" y="215"/>
                      <a:pt x="14336" y="271"/>
                      <a:pt x="14358" y="327"/>
                    </a:cubicBezTo>
                    <a:cubicBezTo>
                      <a:pt x="14315" y="327"/>
                      <a:pt x="14272" y="327"/>
                      <a:pt x="14229" y="327"/>
                    </a:cubicBezTo>
                    <a:cubicBezTo>
                      <a:pt x="14228" y="325"/>
                      <a:pt x="14227" y="323"/>
                      <a:pt x="14226" y="321"/>
                    </a:cubicBezTo>
                    <a:cubicBezTo>
                      <a:pt x="14227" y="321"/>
                      <a:pt x="14228" y="321"/>
                      <a:pt x="14229" y="321"/>
                    </a:cubicBezTo>
                    <a:cubicBezTo>
                      <a:pt x="14228" y="318"/>
                      <a:pt x="14227" y="316"/>
                      <a:pt x="14226" y="313"/>
                    </a:cubicBezTo>
                    <a:cubicBezTo>
                      <a:pt x="14227" y="313"/>
                      <a:pt x="14228" y="313"/>
                      <a:pt x="14229" y="313"/>
                    </a:cubicBezTo>
                    <a:cubicBezTo>
                      <a:pt x="14228" y="310"/>
                      <a:pt x="14227" y="307"/>
                      <a:pt x="14226" y="304"/>
                    </a:cubicBezTo>
                    <a:cubicBezTo>
                      <a:pt x="14227" y="304"/>
                      <a:pt x="14228" y="304"/>
                      <a:pt x="14229" y="304"/>
                    </a:cubicBezTo>
                    <a:cubicBezTo>
                      <a:pt x="14208" y="249"/>
                      <a:pt x="14188" y="194"/>
                      <a:pt x="14168" y="140"/>
                    </a:cubicBezTo>
                    <a:cubicBezTo>
                      <a:pt x="14210" y="140"/>
                      <a:pt x="14252" y="140"/>
                      <a:pt x="14294" y="140"/>
                    </a:cubicBezTo>
                    <a:close/>
                    <a:moveTo>
                      <a:pt x="12932" y="140"/>
                    </a:moveTo>
                    <a:cubicBezTo>
                      <a:pt x="12932" y="141"/>
                      <a:pt x="12932" y="143"/>
                      <a:pt x="12932" y="144"/>
                    </a:cubicBezTo>
                    <a:cubicBezTo>
                      <a:pt x="12932" y="144"/>
                      <a:pt x="12931" y="144"/>
                      <a:pt x="12931" y="144"/>
                    </a:cubicBezTo>
                    <a:cubicBezTo>
                      <a:pt x="12931" y="147"/>
                      <a:pt x="12932" y="150"/>
                      <a:pt x="12932" y="153"/>
                    </a:cubicBezTo>
                    <a:cubicBezTo>
                      <a:pt x="12932" y="153"/>
                      <a:pt x="12931" y="153"/>
                      <a:pt x="12931" y="153"/>
                    </a:cubicBezTo>
                    <a:cubicBezTo>
                      <a:pt x="12931" y="155"/>
                      <a:pt x="12932" y="158"/>
                      <a:pt x="12932" y="161"/>
                    </a:cubicBezTo>
                    <a:cubicBezTo>
                      <a:pt x="12932" y="161"/>
                      <a:pt x="12931" y="161"/>
                      <a:pt x="12931" y="161"/>
                    </a:cubicBezTo>
                    <a:cubicBezTo>
                      <a:pt x="12940" y="215"/>
                      <a:pt x="12950" y="271"/>
                      <a:pt x="12960" y="327"/>
                    </a:cubicBezTo>
                    <a:cubicBezTo>
                      <a:pt x="12914" y="327"/>
                      <a:pt x="12869" y="327"/>
                      <a:pt x="12823" y="327"/>
                    </a:cubicBezTo>
                    <a:cubicBezTo>
                      <a:pt x="12823" y="325"/>
                      <a:pt x="12822" y="323"/>
                      <a:pt x="12822" y="321"/>
                    </a:cubicBezTo>
                    <a:cubicBezTo>
                      <a:pt x="12822" y="321"/>
                      <a:pt x="12823" y="321"/>
                      <a:pt x="12823" y="321"/>
                    </a:cubicBezTo>
                    <a:cubicBezTo>
                      <a:pt x="12823" y="318"/>
                      <a:pt x="12822" y="316"/>
                      <a:pt x="12822" y="313"/>
                    </a:cubicBezTo>
                    <a:cubicBezTo>
                      <a:pt x="12822" y="313"/>
                      <a:pt x="12823" y="313"/>
                      <a:pt x="12823" y="313"/>
                    </a:cubicBezTo>
                    <a:cubicBezTo>
                      <a:pt x="12823" y="310"/>
                      <a:pt x="12822" y="307"/>
                      <a:pt x="12822" y="304"/>
                    </a:cubicBezTo>
                    <a:cubicBezTo>
                      <a:pt x="12822" y="304"/>
                      <a:pt x="12823" y="304"/>
                      <a:pt x="12823" y="304"/>
                    </a:cubicBezTo>
                    <a:cubicBezTo>
                      <a:pt x="12815" y="249"/>
                      <a:pt x="12806" y="194"/>
                      <a:pt x="12798" y="140"/>
                    </a:cubicBezTo>
                    <a:cubicBezTo>
                      <a:pt x="12843" y="140"/>
                      <a:pt x="12887" y="140"/>
                      <a:pt x="12932" y="140"/>
                    </a:cubicBezTo>
                    <a:close/>
                    <a:moveTo>
                      <a:pt x="10157" y="313"/>
                    </a:moveTo>
                    <a:cubicBezTo>
                      <a:pt x="10156" y="316"/>
                      <a:pt x="10155" y="318"/>
                      <a:pt x="10155" y="321"/>
                    </a:cubicBezTo>
                    <a:cubicBezTo>
                      <a:pt x="10155" y="321"/>
                      <a:pt x="10156" y="321"/>
                      <a:pt x="10157" y="321"/>
                    </a:cubicBezTo>
                    <a:cubicBezTo>
                      <a:pt x="10156" y="323"/>
                      <a:pt x="10156" y="325"/>
                      <a:pt x="10155" y="327"/>
                    </a:cubicBezTo>
                    <a:cubicBezTo>
                      <a:pt x="10111" y="327"/>
                      <a:pt x="10066" y="327"/>
                      <a:pt x="10022" y="327"/>
                    </a:cubicBezTo>
                    <a:cubicBezTo>
                      <a:pt x="10038" y="271"/>
                      <a:pt x="10054" y="215"/>
                      <a:pt x="10070" y="161"/>
                    </a:cubicBezTo>
                    <a:cubicBezTo>
                      <a:pt x="10069" y="161"/>
                      <a:pt x="10068" y="161"/>
                      <a:pt x="10068" y="161"/>
                    </a:cubicBezTo>
                    <a:cubicBezTo>
                      <a:pt x="10068" y="158"/>
                      <a:pt x="10069" y="155"/>
                      <a:pt x="10070" y="153"/>
                    </a:cubicBezTo>
                    <a:cubicBezTo>
                      <a:pt x="10069" y="153"/>
                      <a:pt x="10068" y="153"/>
                      <a:pt x="10068" y="153"/>
                    </a:cubicBezTo>
                    <a:cubicBezTo>
                      <a:pt x="10068" y="150"/>
                      <a:pt x="10069" y="147"/>
                      <a:pt x="10070" y="144"/>
                    </a:cubicBezTo>
                    <a:cubicBezTo>
                      <a:pt x="10069" y="144"/>
                      <a:pt x="10068" y="144"/>
                      <a:pt x="10068" y="144"/>
                    </a:cubicBezTo>
                    <a:cubicBezTo>
                      <a:pt x="10068" y="143"/>
                      <a:pt x="10068" y="141"/>
                      <a:pt x="10069" y="140"/>
                    </a:cubicBezTo>
                    <a:cubicBezTo>
                      <a:pt x="10112" y="140"/>
                      <a:pt x="10155" y="140"/>
                      <a:pt x="10198" y="140"/>
                    </a:cubicBezTo>
                    <a:cubicBezTo>
                      <a:pt x="10184" y="194"/>
                      <a:pt x="10169" y="249"/>
                      <a:pt x="10155" y="304"/>
                    </a:cubicBezTo>
                    <a:cubicBezTo>
                      <a:pt x="10155" y="304"/>
                      <a:pt x="10156" y="304"/>
                      <a:pt x="10157" y="304"/>
                    </a:cubicBezTo>
                    <a:cubicBezTo>
                      <a:pt x="10156" y="307"/>
                      <a:pt x="10155" y="310"/>
                      <a:pt x="10155" y="313"/>
                    </a:cubicBezTo>
                    <a:cubicBezTo>
                      <a:pt x="10155" y="313"/>
                      <a:pt x="10156" y="313"/>
                      <a:pt x="10157" y="313"/>
                    </a:cubicBezTo>
                    <a:close/>
                    <a:moveTo>
                      <a:pt x="8753" y="313"/>
                    </a:moveTo>
                    <a:cubicBezTo>
                      <a:pt x="8751" y="316"/>
                      <a:pt x="8750" y="318"/>
                      <a:pt x="8749" y="321"/>
                    </a:cubicBezTo>
                    <a:cubicBezTo>
                      <a:pt x="8750" y="321"/>
                      <a:pt x="8751" y="321"/>
                      <a:pt x="8753" y="321"/>
                    </a:cubicBezTo>
                    <a:cubicBezTo>
                      <a:pt x="8752" y="323"/>
                      <a:pt x="8751" y="325"/>
                      <a:pt x="8749" y="327"/>
                    </a:cubicBezTo>
                    <a:cubicBezTo>
                      <a:pt x="8708" y="327"/>
                      <a:pt x="8666" y="327"/>
                      <a:pt x="8624" y="327"/>
                    </a:cubicBezTo>
                    <a:cubicBezTo>
                      <a:pt x="8652" y="271"/>
                      <a:pt x="8681" y="215"/>
                      <a:pt x="8709" y="161"/>
                    </a:cubicBezTo>
                    <a:cubicBezTo>
                      <a:pt x="8707" y="161"/>
                      <a:pt x="8706" y="161"/>
                      <a:pt x="8704" y="161"/>
                    </a:cubicBezTo>
                    <a:cubicBezTo>
                      <a:pt x="8706" y="158"/>
                      <a:pt x="8707" y="155"/>
                      <a:pt x="8709" y="153"/>
                    </a:cubicBezTo>
                    <a:cubicBezTo>
                      <a:pt x="8707" y="153"/>
                      <a:pt x="8706" y="153"/>
                      <a:pt x="8704" y="153"/>
                    </a:cubicBezTo>
                    <a:cubicBezTo>
                      <a:pt x="8706" y="150"/>
                      <a:pt x="8707" y="147"/>
                      <a:pt x="8709" y="144"/>
                    </a:cubicBezTo>
                    <a:cubicBezTo>
                      <a:pt x="8707" y="144"/>
                      <a:pt x="8706" y="144"/>
                      <a:pt x="8704" y="144"/>
                    </a:cubicBezTo>
                    <a:cubicBezTo>
                      <a:pt x="8705" y="143"/>
                      <a:pt x="8706" y="141"/>
                      <a:pt x="8706" y="140"/>
                    </a:cubicBezTo>
                    <a:cubicBezTo>
                      <a:pt x="8747" y="140"/>
                      <a:pt x="8788" y="140"/>
                      <a:pt x="8829" y="140"/>
                    </a:cubicBezTo>
                    <a:cubicBezTo>
                      <a:pt x="8802" y="194"/>
                      <a:pt x="8776" y="249"/>
                      <a:pt x="8749" y="304"/>
                    </a:cubicBezTo>
                    <a:cubicBezTo>
                      <a:pt x="8750" y="304"/>
                      <a:pt x="8751" y="304"/>
                      <a:pt x="8753" y="304"/>
                    </a:cubicBezTo>
                    <a:cubicBezTo>
                      <a:pt x="8751" y="307"/>
                      <a:pt x="8750" y="310"/>
                      <a:pt x="8749" y="313"/>
                    </a:cubicBezTo>
                    <a:cubicBezTo>
                      <a:pt x="8750" y="313"/>
                      <a:pt x="8751" y="313"/>
                      <a:pt x="8753" y="313"/>
                    </a:cubicBezTo>
                    <a:close/>
                    <a:moveTo>
                      <a:pt x="7348" y="313"/>
                    </a:moveTo>
                    <a:cubicBezTo>
                      <a:pt x="7347" y="316"/>
                      <a:pt x="7345" y="318"/>
                      <a:pt x="7343" y="321"/>
                    </a:cubicBezTo>
                    <a:cubicBezTo>
                      <a:pt x="7345" y="321"/>
                      <a:pt x="7347" y="321"/>
                      <a:pt x="7348" y="321"/>
                    </a:cubicBezTo>
                    <a:cubicBezTo>
                      <a:pt x="7347" y="323"/>
                      <a:pt x="7346" y="325"/>
                      <a:pt x="7344" y="327"/>
                    </a:cubicBezTo>
                    <a:cubicBezTo>
                      <a:pt x="7305" y="327"/>
                      <a:pt x="7265" y="327"/>
                      <a:pt x="7225" y="327"/>
                    </a:cubicBezTo>
                    <a:cubicBezTo>
                      <a:pt x="7267" y="271"/>
                      <a:pt x="7308" y="215"/>
                      <a:pt x="7348" y="161"/>
                    </a:cubicBezTo>
                    <a:cubicBezTo>
                      <a:pt x="7345" y="161"/>
                      <a:pt x="7343" y="161"/>
                      <a:pt x="7341" y="161"/>
                    </a:cubicBezTo>
                    <a:cubicBezTo>
                      <a:pt x="7343" y="158"/>
                      <a:pt x="7345" y="155"/>
                      <a:pt x="7348" y="153"/>
                    </a:cubicBezTo>
                    <a:cubicBezTo>
                      <a:pt x="7345" y="153"/>
                      <a:pt x="7343" y="153"/>
                      <a:pt x="7341" y="153"/>
                    </a:cubicBezTo>
                    <a:cubicBezTo>
                      <a:pt x="7343" y="150"/>
                      <a:pt x="7345" y="147"/>
                      <a:pt x="7348" y="144"/>
                    </a:cubicBezTo>
                    <a:cubicBezTo>
                      <a:pt x="7345" y="144"/>
                      <a:pt x="7343" y="144"/>
                      <a:pt x="7341" y="144"/>
                    </a:cubicBezTo>
                    <a:cubicBezTo>
                      <a:pt x="7342" y="143"/>
                      <a:pt x="7343" y="141"/>
                      <a:pt x="7344" y="140"/>
                    </a:cubicBezTo>
                    <a:cubicBezTo>
                      <a:pt x="7383" y="140"/>
                      <a:pt x="7421" y="140"/>
                      <a:pt x="7459" y="140"/>
                    </a:cubicBezTo>
                    <a:cubicBezTo>
                      <a:pt x="7421" y="194"/>
                      <a:pt x="7382" y="249"/>
                      <a:pt x="7343" y="304"/>
                    </a:cubicBezTo>
                    <a:cubicBezTo>
                      <a:pt x="7345" y="304"/>
                      <a:pt x="7347" y="304"/>
                      <a:pt x="7348" y="304"/>
                    </a:cubicBezTo>
                    <a:cubicBezTo>
                      <a:pt x="7347" y="307"/>
                      <a:pt x="7345" y="310"/>
                      <a:pt x="7343" y="313"/>
                    </a:cubicBezTo>
                    <a:cubicBezTo>
                      <a:pt x="7345" y="313"/>
                      <a:pt x="7347" y="313"/>
                      <a:pt x="7348" y="313"/>
                    </a:cubicBezTo>
                    <a:close/>
                    <a:moveTo>
                      <a:pt x="5944" y="313"/>
                    </a:moveTo>
                    <a:cubicBezTo>
                      <a:pt x="5942" y="316"/>
                      <a:pt x="5939" y="318"/>
                      <a:pt x="5937" y="321"/>
                    </a:cubicBezTo>
                    <a:cubicBezTo>
                      <a:pt x="5939" y="321"/>
                      <a:pt x="5942" y="321"/>
                      <a:pt x="5944" y="321"/>
                    </a:cubicBezTo>
                    <a:cubicBezTo>
                      <a:pt x="5942" y="323"/>
                      <a:pt x="5941" y="325"/>
                      <a:pt x="5939" y="327"/>
                    </a:cubicBezTo>
                    <a:cubicBezTo>
                      <a:pt x="5902" y="327"/>
                      <a:pt x="5864" y="327"/>
                      <a:pt x="5827" y="327"/>
                    </a:cubicBezTo>
                    <a:cubicBezTo>
                      <a:pt x="5881" y="271"/>
                      <a:pt x="5934" y="215"/>
                      <a:pt x="5986" y="161"/>
                    </a:cubicBezTo>
                    <a:cubicBezTo>
                      <a:pt x="5984" y="161"/>
                      <a:pt x="5981" y="161"/>
                      <a:pt x="5978" y="161"/>
                    </a:cubicBezTo>
                    <a:cubicBezTo>
                      <a:pt x="5981" y="158"/>
                      <a:pt x="5984" y="155"/>
                      <a:pt x="5986" y="153"/>
                    </a:cubicBezTo>
                    <a:cubicBezTo>
                      <a:pt x="5984" y="153"/>
                      <a:pt x="5981" y="153"/>
                      <a:pt x="5978" y="153"/>
                    </a:cubicBezTo>
                    <a:cubicBezTo>
                      <a:pt x="5981" y="150"/>
                      <a:pt x="5984" y="147"/>
                      <a:pt x="5986" y="144"/>
                    </a:cubicBezTo>
                    <a:cubicBezTo>
                      <a:pt x="5984" y="144"/>
                      <a:pt x="5981" y="144"/>
                      <a:pt x="5978" y="144"/>
                    </a:cubicBezTo>
                    <a:cubicBezTo>
                      <a:pt x="5980" y="143"/>
                      <a:pt x="5981" y="141"/>
                      <a:pt x="5982" y="140"/>
                    </a:cubicBezTo>
                    <a:cubicBezTo>
                      <a:pt x="6018" y="140"/>
                      <a:pt x="6054" y="140"/>
                      <a:pt x="6090" y="140"/>
                    </a:cubicBezTo>
                    <a:cubicBezTo>
                      <a:pt x="6039" y="194"/>
                      <a:pt x="5989" y="249"/>
                      <a:pt x="5937" y="304"/>
                    </a:cubicBezTo>
                    <a:cubicBezTo>
                      <a:pt x="5939" y="304"/>
                      <a:pt x="5942" y="304"/>
                      <a:pt x="5944" y="304"/>
                    </a:cubicBezTo>
                    <a:cubicBezTo>
                      <a:pt x="5942" y="307"/>
                      <a:pt x="5939" y="310"/>
                      <a:pt x="5937" y="313"/>
                    </a:cubicBezTo>
                    <a:cubicBezTo>
                      <a:pt x="5939" y="313"/>
                      <a:pt x="5942" y="313"/>
                      <a:pt x="5944" y="313"/>
                    </a:cubicBezTo>
                    <a:close/>
                    <a:moveTo>
                      <a:pt x="4540" y="313"/>
                    </a:moveTo>
                    <a:cubicBezTo>
                      <a:pt x="4537" y="316"/>
                      <a:pt x="4534" y="318"/>
                      <a:pt x="4531" y="321"/>
                    </a:cubicBezTo>
                    <a:cubicBezTo>
                      <a:pt x="4534" y="321"/>
                      <a:pt x="4537" y="321"/>
                      <a:pt x="4540" y="321"/>
                    </a:cubicBezTo>
                    <a:cubicBezTo>
                      <a:pt x="4538" y="323"/>
                      <a:pt x="4536" y="325"/>
                      <a:pt x="4533" y="327"/>
                    </a:cubicBezTo>
                    <a:cubicBezTo>
                      <a:pt x="4498" y="327"/>
                      <a:pt x="4464" y="327"/>
                      <a:pt x="4429" y="327"/>
                    </a:cubicBezTo>
                    <a:cubicBezTo>
                      <a:pt x="4495" y="271"/>
                      <a:pt x="4561" y="215"/>
                      <a:pt x="4625" y="161"/>
                    </a:cubicBezTo>
                    <a:cubicBezTo>
                      <a:pt x="4622" y="161"/>
                      <a:pt x="4619" y="161"/>
                      <a:pt x="4615" y="161"/>
                    </a:cubicBezTo>
                    <a:cubicBezTo>
                      <a:pt x="4618" y="158"/>
                      <a:pt x="4622" y="155"/>
                      <a:pt x="4625" y="153"/>
                    </a:cubicBezTo>
                    <a:cubicBezTo>
                      <a:pt x="4622" y="153"/>
                      <a:pt x="4619" y="153"/>
                      <a:pt x="4615" y="153"/>
                    </a:cubicBezTo>
                    <a:cubicBezTo>
                      <a:pt x="4618" y="150"/>
                      <a:pt x="4622" y="147"/>
                      <a:pt x="4625" y="144"/>
                    </a:cubicBezTo>
                    <a:cubicBezTo>
                      <a:pt x="4622" y="144"/>
                      <a:pt x="4619" y="144"/>
                      <a:pt x="4615" y="144"/>
                    </a:cubicBezTo>
                    <a:cubicBezTo>
                      <a:pt x="4617" y="143"/>
                      <a:pt x="4618" y="141"/>
                      <a:pt x="4620" y="140"/>
                    </a:cubicBezTo>
                    <a:cubicBezTo>
                      <a:pt x="4653" y="140"/>
                      <a:pt x="4687" y="140"/>
                      <a:pt x="4720" y="140"/>
                    </a:cubicBezTo>
                    <a:cubicBezTo>
                      <a:pt x="4658" y="194"/>
                      <a:pt x="4595" y="249"/>
                      <a:pt x="4531" y="304"/>
                    </a:cubicBezTo>
                    <a:cubicBezTo>
                      <a:pt x="4534" y="304"/>
                      <a:pt x="4537" y="304"/>
                      <a:pt x="4540" y="304"/>
                    </a:cubicBezTo>
                    <a:cubicBezTo>
                      <a:pt x="4537" y="307"/>
                      <a:pt x="4534" y="310"/>
                      <a:pt x="4531" y="313"/>
                    </a:cubicBezTo>
                    <a:cubicBezTo>
                      <a:pt x="4534" y="313"/>
                      <a:pt x="4537" y="313"/>
                      <a:pt x="4540" y="313"/>
                    </a:cubicBezTo>
                    <a:close/>
                    <a:moveTo>
                      <a:pt x="3136" y="313"/>
                    </a:moveTo>
                    <a:cubicBezTo>
                      <a:pt x="3132" y="316"/>
                      <a:pt x="3128" y="318"/>
                      <a:pt x="3125" y="321"/>
                    </a:cubicBezTo>
                    <a:cubicBezTo>
                      <a:pt x="3128" y="321"/>
                      <a:pt x="3132" y="321"/>
                      <a:pt x="3136" y="321"/>
                    </a:cubicBezTo>
                    <a:cubicBezTo>
                      <a:pt x="3133" y="323"/>
                      <a:pt x="3130" y="325"/>
                      <a:pt x="3128" y="327"/>
                    </a:cubicBezTo>
                    <a:cubicBezTo>
                      <a:pt x="3095" y="327"/>
                      <a:pt x="3063" y="327"/>
                      <a:pt x="3031" y="327"/>
                    </a:cubicBezTo>
                    <a:cubicBezTo>
                      <a:pt x="3110" y="271"/>
                      <a:pt x="3188" y="215"/>
                      <a:pt x="3264" y="161"/>
                    </a:cubicBezTo>
                    <a:cubicBezTo>
                      <a:pt x="3260" y="161"/>
                      <a:pt x="3256" y="161"/>
                      <a:pt x="3252" y="161"/>
                    </a:cubicBezTo>
                    <a:cubicBezTo>
                      <a:pt x="3256" y="158"/>
                      <a:pt x="3260" y="155"/>
                      <a:pt x="3264" y="153"/>
                    </a:cubicBezTo>
                    <a:cubicBezTo>
                      <a:pt x="3260" y="153"/>
                      <a:pt x="3256" y="153"/>
                      <a:pt x="3252" y="153"/>
                    </a:cubicBezTo>
                    <a:cubicBezTo>
                      <a:pt x="3256" y="150"/>
                      <a:pt x="3260" y="147"/>
                      <a:pt x="3264" y="144"/>
                    </a:cubicBezTo>
                    <a:cubicBezTo>
                      <a:pt x="3260" y="144"/>
                      <a:pt x="3256" y="144"/>
                      <a:pt x="3252" y="144"/>
                    </a:cubicBezTo>
                    <a:cubicBezTo>
                      <a:pt x="3254" y="143"/>
                      <a:pt x="3256" y="141"/>
                      <a:pt x="3258" y="140"/>
                    </a:cubicBezTo>
                    <a:cubicBezTo>
                      <a:pt x="3289" y="140"/>
                      <a:pt x="3320" y="140"/>
                      <a:pt x="3350" y="140"/>
                    </a:cubicBezTo>
                    <a:cubicBezTo>
                      <a:pt x="3276" y="194"/>
                      <a:pt x="3201" y="249"/>
                      <a:pt x="3125" y="304"/>
                    </a:cubicBezTo>
                    <a:cubicBezTo>
                      <a:pt x="3128" y="304"/>
                      <a:pt x="3132" y="304"/>
                      <a:pt x="3136" y="304"/>
                    </a:cubicBezTo>
                    <a:cubicBezTo>
                      <a:pt x="3132" y="307"/>
                      <a:pt x="3128" y="310"/>
                      <a:pt x="3125" y="313"/>
                    </a:cubicBezTo>
                    <a:cubicBezTo>
                      <a:pt x="3128" y="313"/>
                      <a:pt x="3132" y="313"/>
                      <a:pt x="3136" y="313"/>
                    </a:cubicBezTo>
                    <a:close/>
                    <a:moveTo>
                      <a:pt x="8088" y="618"/>
                    </a:moveTo>
                    <a:cubicBezTo>
                      <a:pt x="8090" y="615"/>
                      <a:pt x="8092" y="613"/>
                      <a:pt x="8093" y="610"/>
                    </a:cubicBezTo>
                    <a:cubicBezTo>
                      <a:pt x="8092" y="610"/>
                      <a:pt x="8090" y="610"/>
                      <a:pt x="8088" y="610"/>
                    </a:cubicBezTo>
                    <a:cubicBezTo>
                      <a:pt x="8090" y="608"/>
                      <a:pt x="8091" y="606"/>
                      <a:pt x="8092" y="604"/>
                    </a:cubicBezTo>
                    <a:cubicBezTo>
                      <a:pt x="8135" y="604"/>
                      <a:pt x="8179" y="604"/>
                      <a:pt x="8223" y="604"/>
                    </a:cubicBezTo>
                    <a:cubicBezTo>
                      <a:pt x="8187" y="669"/>
                      <a:pt x="8151" y="735"/>
                      <a:pt x="8114" y="803"/>
                    </a:cubicBezTo>
                    <a:cubicBezTo>
                      <a:pt x="8116" y="803"/>
                      <a:pt x="8117" y="803"/>
                      <a:pt x="8119" y="803"/>
                    </a:cubicBezTo>
                    <a:cubicBezTo>
                      <a:pt x="8117" y="805"/>
                      <a:pt x="8116" y="808"/>
                      <a:pt x="8114" y="811"/>
                    </a:cubicBezTo>
                    <a:cubicBezTo>
                      <a:pt x="8116" y="811"/>
                      <a:pt x="8117" y="811"/>
                      <a:pt x="8119" y="811"/>
                    </a:cubicBezTo>
                    <a:cubicBezTo>
                      <a:pt x="8117" y="814"/>
                      <a:pt x="8116" y="816"/>
                      <a:pt x="8114" y="819"/>
                    </a:cubicBezTo>
                    <a:cubicBezTo>
                      <a:pt x="8116" y="819"/>
                      <a:pt x="8117" y="819"/>
                      <a:pt x="8119" y="819"/>
                    </a:cubicBezTo>
                    <a:cubicBezTo>
                      <a:pt x="8118" y="821"/>
                      <a:pt x="8117" y="823"/>
                      <a:pt x="8116" y="825"/>
                    </a:cubicBezTo>
                    <a:cubicBezTo>
                      <a:pt x="8071" y="825"/>
                      <a:pt x="8025" y="825"/>
                      <a:pt x="7980" y="825"/>
                    </a:cubicBezTo>
                    <a:cubicBezTo>
                      <a:pt x="8019" y="758"/>
                      <a:pt x="8057" y="691"/>
                      <a:pt x="8093" y="626"/>
                    </a:cubicBezTo>
                    <a:cubicBezTo>
                      <a:pt x="8092" y="626"/>
                      <a:pt x="8090" y="626"/>
                      <a:pt x="8088" y="626"/>
                    </a:cubicBezTo>
                    <a:cubicBezTo>
                      <a:pt x="8090" y="624"/>
                      <a:pt x="8092" y="621"/>
                      <a:pt x="8093" y="618"/>
                    </a:cubicBezTo>
                    <a:cubicBezTo>
                      <a:pt x="8092" y="618"/>
                      <a:pt x="8090" y="618"/>
                      <a:pt x="8088" y="618"/>
                    </a:cubicBezTo>
                    <a:close/>
                    <a:moveTo>
                      <a:pt x="8712" y="867"/>
                    </a:moveTo>
                    <a:cubicBezTo>
                      <a:pt x="8713" y="865"/>
                      <a:pt x="8714" y="863"/>
                      <a:pt x="8715" y="861"/>
                    </a:cubicBezTo>
                    <a:cubicBezTo>
                      <a:pt x="8762" y="861"/>
                      <a:pt x="8809" y="861"/>
                      <a:pt x="8856" y="861"/>
                    </a:cubicBezTo>
                    <a:cubicBezTo>
                      <a:pt x="8825" y="932"/>
                      <a:pt x="8794" y="1004"/>
                      <a:pt x="8761" y="1079"/>
                    </a:cubicBezTo>
                    <a:cubicBezTo>
                      <a:pt x="8762" y="1079"/>
                      <a:pt x="8764" y="1079"/>
                      <a:pt x="8765" y="1079"/>
                    </a:cubicBezTo>
                    <a:cubicBezTo>
                      <a:pt x="8764" y="1081"/>
                      <a:pt x="8762" y="1084"/>
                      <a:pt x="8761" y="1087"/>
                    </a:cubicBezTo>
                    <a:cubicBezTo>
                      <a:pt x="8762" y="1087"/>
                      <a:pt x="8764" y="1087"/>
                      <a:pt x="8765" y="1087"/>
                    </a:cubicBezTo>
                    <a:cubicBezTo>
                      <a:pt x="8764" y="1090"/>
                      <a:pt x="8762" y="1092"/>
                      <a:pt x="8761" y="1095"/>
                    </a:cubicBezTo>
                    <a:cubicBezTo>
                      <a:pt x="8762" y="1095"/>
                      <a:pt x="8764" y="1095"/>
                      <a:pt x="8765" y="1095"/>
                    </a:cubicBezTo>
                    <a:cubicBezTo>
                      <a:pt x="8764" y="1098"/>
                      <a:pt x="8762" y="1101"/>
                      <a:pt x="8761" y="1104"/>
                    </a:cubicBezTo>
                    <a:cubicBezTo>
                      <a:pt x="8762" y="1104"/>
                      <a:pt x="8764" y="1104"/>
                      <a:pt x="8765" y="1104"/>
                    </a:cubicBezTo>
                    <a:cubicBezTo>
                      <a:pt x="8764" y="1105"/>
                      <a:pt x="8764" y="1106"/>
                      <a:pt x="8764" y="1107"/>
                    </a:cubicBezTo>
                    <a:cubicBezTo>
                      <a:pt x="8714" y="1107"/>
                      <a:pt x="8664" y="1107"/>
                      <a:pt x="8615" y="1107"/>
                    </a:cubicBezTo>
                    <a:cubicBezTo>
                      <a:pt x="8649" y="1031"/>
                      <a:pt x="8683" y="956"/>
                      <a:pt x="8716" y="883"/>
                    </a:cubicBezTo>
                    <a:cubicBezTo>
                      <a:pt x="8715" y="883"/>
                      <a:pt x="8714" y="883"/>
                      <a:pt x="8712" y="883"/>
                    </a:cubicBezTo>
                    <a:cubicBezTo>
                      <a:pt x="8714" y="881"/>
                      <a:pt x="8715" y="878"/>
                      <a:pt x="8716" y="875"/>
                    </a:cubicBezTo>
                    <a:cubicBezTo>
                      <a:pt x="8715" y="875"/>
                      <a:pt x="8714" y="875"/>
                      <a:pt x="8712" y="875"/>
                    </a:cubicBezTo>
                    <a:cubicBezTo>
                      <a:pt x="8714" y="872"/>
                      <a:pt x="8715" y="869"/>
                      <a:pt x="8716" y="867"/>
                    </a:cubicBezTo>
                    <a:cubicBezTo>
                      <a:pt x="8715" y="867"/>
                      <a:pt x="8714" y="867"/>
                      <a:pt x="8712" y="867"/>
                    </a:cubicBezTo>
                    <a:close/>
                    <a:moveTo>
                      <a:pt x="13332" y="1107"/>
                    </a:moveTo>
                    <a:cubicBezTo>
                      <a:pt x="13331" y="1106"/>
                      <a:pt x="13331" y="1105"/>
                      <a:pt x="13331" y="1104"/>
                    </a:cubicBezTo>
                    <a:cubicBezTo>
                      <a:pt x="13332" y="1104"/>
                      <a:pt x="13332" y="1104"/>
                      <a:pt x="13333" y="1104"/>
                    </a:cubicBezTo>
                    <a:cubicBezTo>
                      <a:pt x="13332" y="1101"/>
                      <a:pt x="13332" y="1098"/>
                      <a:pt x="13331" y="1095"/>
                    </a:cubicBezTo>
                    <a:cubicBezTo>
                      <a:pt x="13332" y="1095"/>
                      <a:pt x="13332" y="1095"/>
                      <a:pt x="13333" y="1095"/>
                    </a:cubicBezTo>
                    <a:cubicBezTo>
                      <a:pt x="13332" y="1092"/>
                      <a:pt x="13332" y="1090"/>
                      <a:pt x="13331" y="1087"/>
                    </a:cubicBezTo>
                    <a:cubicBezTo>
                      <a:pt x="13332" y="1087"/>
                      <a:pt x="13332" y="1087"/>
                      <a:pt x="13333" y="1087"/>
                    </a:cubicBezTo>
                    <a:cubicBezTo>
                      <a:pt x="13332" y="1084"/>
                      <a:pt x="13332" y="1081"/>
                      <a:pt x="13331" y="1079"/>
                    </a:cubicBezTo>
                    <a:cubicBezTo>
                      <a:pt x="13332" y="1079"/>
                      <a:pt x="13332" y="1079"/>
                      <a:pt x="13333" y="1079"/>
                    </a:cubicBezTo>
                    <a:cubicBezTo>
                      <a:pt x="13317" y="1004"/>
                      <a:pt x="13302" y="932"/>
                      <a:pt x="13288" y="861"/>
                    </a:cubicBezTo>
                    <a:cubicBezTo>
                      <a:pt x="13337" y="861"/>
                      <a:pt x="13386" y="861"/>
                      <a:pt x="13435" y="861"/>
                    </a:cubicBezTo>
                    <a:cubicBezTo>
                      <a:pt x="13436" y="863"/>
                      <a:pt x="13436" y="865"/>
                      <a:pt x="13437" y="867"/>
                    </a:cubicBezTo>
                    <a:cubicBezTo>
                      <a:pt x="13436" y="867"/>
                      <a:pt x="13435" y="867"/>
                      <a:pt x="13435" y="867"/>
                    </a:cubicBezTo>
                    <a:cubicBezTo>
                      <a:pt x="13435" y="869"/>
                      <a:pt x="13436" y="872"/>
                      <a:pt x="13437" y="875"/>
                    </a:cubicBezTo>
                    <a:cubicBezTo>
                      <a:pt x="13436" y="875"/>
                      <a:pt x="13435" y="875"/>
                      <a:pt x="13435" y="875"/>
                    </a:cubicBezTo>
                    <a:cubicBezTo>
                      <a:pt x="13435" y="878"/>
                      <a:pt x="13436" y="881"/>
                      <a:pt x="13437" y="883"/>
                    </a:cubicBezTo>
                    <a:cubicBezTo>
                      <a:pt x="13436" y="883"/>
                      <a:pt x="13435" y="883"/>
                      <a:pt x="13435" y="883"/>
                    </a:cubicBezTo>
                    <a:cubicBezTo>
                      <a:pt x="13452" y="956"/>
                      <a:pt x="13469" y="1031"/>
                      <a:pt x="13486" y="1107"/>
                    </a:cubicBezTo>
                    <a:cubicBezTo>
                      <a:pt x="13435" y="1107"/>
                      <a:pt x="13383" y="1107"/>
                      <a:pt x="13332" y="1107"/>
                    </a:cubicBezTo>
                    <a:close/>
                    <a:moveTo>
                      <a:pt x="14024" y="825"/>
                    </a:moveTo>
                    <a:cubicBezTo>
                      <a:pt x="14023" y="823"/>
                      <a:pt x="14023" y="821"/>
                      <a:pt x="14022" y="819"/>
                    </a:cubicBezTo>
                    <a:cubicBezTo>
                      <a:pt x="14023" y="819"/>
                      <a:pt x="14024" y="819"/>
                      <a:pt x="14025" y="819"/>
                    </a:cubicBezTo>
                    <a:cubicBezTo>
                      <a:pt x="14024" y="816"/>
                      <a:pt x="14023" y="814"/>
                      <a:pt x="14022" y="811"/>
                    </a:cubicBezTo>
                    <a:cubicBezTo>
                      <a:pt x="14023" y="811"/>
                      <a:pt x="14024" y="811"/>
                      <a:pt x="14025" y="811"/>
                    </a:cubicBezTo>
                    <a:cubicBezTo>
                      <a:pt x="14024" y="808"/>
                      <a:pt x="14023" y="805"/>
                      <a:pt x="14022" y="803"/>
                    </a:cubicBezTo>
                    <a:cubicBezTo>
                      <a:pt x="14023" y="803"/>
                      <a:pt x="14024" y="803"/>
                      <a:pt x="14025" y="803"/>
                    </a:cubicBezTo>
                    <a:cubicBezTo>
                      <a:pt x="14003" y="735"/>
                      <a:pt x="13982" y="669"/>
                      <a:pt x="13962" y="604"/>
                    </a:cubicBezTo>
                    <a:cubicBezTo>
                      <a:pt x="14008" y="604"/>
                      <a:pt x="14054" y="604"/>
                      <a:pt x="14100" y="604"/>
                    </a:cubicBezTo>
                    <a:cubicBezTo>
                      <a:pt x="14101" y="606"/>
                      <a:pt x="14102" y="608"/>
                      <a:pt x="14102" y="610"/>
                    </a:cubicBezTo>
                    <a:cubicBezTo>
                      <a:pt x="14101" y="610"/>
                      <a:pt x="14100" y="610"/>
                      <a:pt x="14099" y="610"/>
                    </a:cubicBezTo>
                    <a:cubicBezTo>
                      <a:pt x="14100" y="613"/>
                      <a:pt x="14101" y="615"/>
                      <a:pt x="14102" y="618"/>
                    </a:cubicBezTo>
                    <a:cubicBezTo>
                      <a:pt x="14101" y="618"/>
                      <a:pt x="14100" y="618"/>
                      <a:pt x="14099" y="618"/>
                    </a:cubicBezTo>
                    <a:cubicBezTo>
                      <a:pt x="14100" y="621"/>
                      <a:pt x="14101" y="624"/>
                      <a:pt x="14102" y="626"/>
                    </a:cubicBezTo>
                    <a:cubicBezTo>
                      <a:pt x="14101" y="626"/>
                      <a:pt x="14100" y="626"/>
                      <a:pt x="14099" y="626"/>
                    </a:cubicBezTo>
                    <a:cubicBezTo>
                      <a:pt x="14121" y="691"/>
                      <a:pt x="14144" y="758"/>
                      <a:pt x="14167" y="825"/>
                    </a:cubicBezTo>
                    <a:cubicBezTo>
                      <a:pt x="14119" y="825"/>
                      <a:pt x="14072" y="825"/>
                      <a:pt x="14024" y="825"/>
                    </a:cubicBezTo>
                    <a:close/>
                  </a:path>
                </a:pathLst>
              </a:custGeom>
              <a:solidFill>
                <a:srgbClr val="010101"/>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42" name="Freeform 270"/>
              <p:cNvSpPr>
                <a:spLocks/>
              </p:cNvSpPr>
              <p:nvPr/>
            </p:nvSpPr>
            <p:spPr bwMode="auto">
              <a:xfrm>
                <a:off x="-31902400" y="1082676"/>
                <a:ext cx="5799138" cy="760413"/>
              </a:xfrm>
              <a:custGeom>
                <a:avLst/>
                <a:gdLst>
                  <a:gd name="T0" fmla="*/ 1263 w 1546"/>
                  <a:gd name="T1" fmla="*/ 202 h 202"/>
                  <a:gd name="T2" fmla="*/ 0 w 1546"/>
                  <a:gd name="T3" fmla="*/ 202 h 202"/>
                  <a:gd name="T4" fmla="*/ 323 w 1546"/>
                  <a:gd name="T5" fmla="*/ 0 h 202"/>
                  <a:gd name="T6" fmla="*/ 1546 w 1546"/>
                  <a:gd name="T7" fmla="*/ 0 h 202"/>
                  <a:gd name="T8" fmla="*/ 1263 w 1546"/>
                  <a:gd name="T9" fmla="*/ 202 h 202"/>
                </a:gdLst>
                <a:ahLst/>
                <a:cxnLst>
                  <a:cxn ang="0">
                    <a:pos x="T0" y="T1"/>
                  </a:cxn>
                  <a:cxn ang="0">
                    <a:pos x="T2" y="T3"/>
                  </a:cxn>
                  <a:cxn ang="0">
                    <a:pos x="T4" y="T5"/>
                  </a:cxn>
                  <a:cxn ang="0">
                    <a:pos x="T6" y="T7"/>
                  </a:cxn>
                  <a:cxn ang="0">
                    <a:pos x="T8" y="T9"/>
                  </a:cxn>
                </a:cxnLst>
                <a:rect l="0" t="0" r="r" b="b"/>
                <a:pathLst>
                  <a:path w="1546" h="202">
                    <a:moveTo>
                      <a:pt x="1263" y="202"/>
                    </a:moveTo>
                    <a:cubicBezTo>
                      <a:pt x="842" y="202"/>
                      <a:pt x="421" y="202"/>
                      <a:pt x="0" y="202"/>
                    </a:cubicBezTo>
                    <a:cubicBezTo>
                      <a:pt x="110" y="134"/>
                      <a:pt x="218" y="66"/>
                      <a:pt x="323" y="0"/>
                    </a:cubicBezTo>
                    <a:cubicBezTo>
                      <a:pt x="731" y="0"/>
                      <a:pt x="1138" y="0"/>
                      <a:pt x="1546" y="0"/>
                    </a:cubicBezTo>
                    <a:cubicBezTo>
                      <a:pt x="1453" y="66"/>
                      <a:pt x="1359"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43" name="Freeform 271"/>
              <p:cNvSpPr>
                <a:spLocks/>
              </p:cNvSpPr>
              <p:nvPr/>
            </p:nvSpPr>
            <p:spPr bwMode="auto">
              <a:xfrm>
                <a:off x="-30567313" y="696913"/>
                <a:ext cx="7464425" cy="311150"/>
              </a:xfrm>
              <a:custGeom>
                <a:avLst/>
                <a:gdLst>
                  <a:gd name="T0" fmla="*/ 1884 w 1990"/>
                  <a:gd name="T1" fmla="*/ 83 h 83"/>
                  <a:gd name="T2" fmla="*/ 0 w 1990"/>
                  <a:gd name="T3" fmla="*/ 83 h 83"/>
                  <a:gd name="T4" fmla="*/ 131 w 1990"/>
                  <a:gd name="T5" fmla="*/ 0 h 83"/>
                  <a:gd name="T6" fmla="*/ 1990 w 1990"/>
                  <a:gd name="T7" fmla="*/ 0 h 83"/>
                  <a:gd name="T8" fmla="*/ 1884 w 1990"/>
                  <a:gd name="T9" fmla="*/ 83 h 83"/>
                </a:gdLst>
                <a:ahLst/>
                <a:cxnLst>
                  <a:cxn ang="0">
                    <a:pos x="T0" y="T1"/>
                  </a:cxn>
                  <a:cxn ang="0">
                    <a:pos x="T2" y="T3"/>
                  </a:cxn>
                  <a:cxn ang="0">
                    <a:pos x="T4" y="T5"/>
                  </a:cxn>
                  <a:cxn ang="0">
                    <a:pos x="T6" y="T7"/>
                  </a:cxn>
                  <a:cxn ang="0">
                    <a:pos x="T8" y="T9"/>
                  </a:cxn>
                </a:cxnLst>
                <a:rect l="0" t="0" r="r" b="b"/>
                <a:pathLst>
                  <a:path w="1990" h="83">
                    <a:moveTo>
                      <a:pt x="1884" y="83"/>
                    </a:moveTo>
                    <a:cubicBezTo>
                      <a:pt x="1256" y="83"/>
                      <a:pt x="628" y="83"/>
                      <a:pt x="0" y="83"/>
                    </a:cubicBezTo>
                    <a:cubicBezTo>
                      <a:pt x="44" y="55"/>
                      <a:pt x="88" y="28"/>
                      <a:pt x="131" y="0"/>
                    </a:cubicBezTo>
                    <a:cubicBezTo>
                      <a:pt x="751" y="0"/>
                      <a:pt x="1370" y="0"/>
                      <a:pt x="1990" y="0"/>
                    </a:cubicBezTo>
                    <a:cubicBezTo>
                      <a:pt x="1955" y="28"/>
                      <a:pt x="1920" y="55"/>
                      <a:pt x="188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44" name="Freeform 272"/>
              <p:cNvSpPr>
                <a:spLocks/>
              </p:cNvSpPr>
              <p:nvPr/>
            </p:nvSpPr>
            <p:spPr bwMode="auto">
              <a:xfrm>
                <a:off x="37677725" y="696913"/>
                <a:ext cx="5092700" cy="311150"/>
              </a:xfrm>
              <a:custGeom>
                <a:avLst/>
                <a:gdLst>
                  <a:gd name="T0" fmla="*/ 1358 w 1358"/>
                  <a:gd name="T1" fmla="*/ 83 h 83"/>
                  <a:gd name="T2" fmla="*/ 114 w 1358"/>
                  <a:gd name="T3" fmla="*/ 83 h 83"/>
                  <a:gd name="T4" fmla="*/ 0 w 1358"/>
                  <a:gd name="T5" fmla="*/ 0 h 83"/>
                  <a:gd name="T6" fmla="*/ 1227 w 1358"/>
                  <a:gd name="T7" fmla="*/ 0 h 83"/>
                  <a:gd name="T8" fmla="*/ 1358 w 1358"/>
                  <a:gd name="T9" fmla="*/ 83 h 83"/>
                </a:gdLst>
                <a:ahLst/>
                <a:cxnLst>
                  <a:cxn ang="0">
                    <a:pos x="T0" y="T1"/>
                  </a:cxn>
                  <a:cxn ang="0">
                    <a:pos x="T2" y="T3"/>
                  </a:cxn>
                  <a:cxn ang="0">
                    <a:pos x="T4" y="T5"/>
                  </a:cxn>
                  <a:cxn ang="0">
                    <a:pos x="T6" y="T7"/>
                  </a:cxn>
                  <a:cxn ang="0">
                    <a:pos x="T8" y="T9"/>
                  </a:cxn>
                </a:cxnLst>
                <a:rect l="0" t="0" r="r" b="b"/>
                <a:pathLst>
                  <a:path w="1358" h="83">
                    <a:moveTo>
                      <a:pt x="1358" y="83"/>
                    </a:moveTo>
                    <a:cubicBezTo>
                      <a:pt x="944" y="83"/>
                      <a:pt x="529" y="83"/>
                      <a:pt x="114" y="83"/>
                    </a:cubicBezTo>
                    <a:cubicBezTo>
                      <a:pt x="76" y="55"/>
                      <a:pt x="37" y="28"/>
                      <a:pt x="0" y="0"/>
                    </a:cubicBezTo>
                    <a:cubicBezTo>
                      <a:pt x="409" y="0"/>
                      <a:pt x="818" y="0"/>
                      <a:pt x="1227" y="0"/>
                    </a:cubicBezTo>
                    <a:cubicBezTo>
                      <a:pt x="1270" y="28"/>
                      <a:pt x="1314" y="55"/>
                      <a:pt x="1358"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45" name="Freeform 273"/>
              <p:cNvSpPr>
                <a:spLocks/>
              </p:cNvSpPr>
              <p:nvPr/>
            </p:nvSpPr>
            <p:spPr bwMode="auto">
              <a:xfrm>
                <a:off x="32651700" y="696913"/>
                <a:ext cx="5026025" cy="311150"/>
              </a:xfrm>
              <a:custGeom>
                <a:avLst/>
                <a:gdLst>
                  <a:gd name="T0" fmla="*/ 1340 w 1340"/>
                  <a:gd name="T1" fmla="*/ 83 h 83"/>
                  <a:gd name="T2" fmla="*/ 96 w 1340"/>
                  <a:gd name="T3" fmla="*/ 83 h 83"/>
                  <a:gd name="T4" fmla="*/ 0 w 1340"/>
                  <a:gd name="T5" fmla="*/ 0 h 83"/>
                  <a:gd name="T6" fmla="*/ 1227 w 1340"/>
                  <a:gd name="T7" fmla="*/ 0 h 83"/>
                  <a:gd name="T8" fmla="*/ 1340 w 1340"/>
                  <a:gd name="T9" fmla="*/ 83 h 83"/>
                </a:gdLst>
                <a:ahLst/>
                <a:cxnLst>
                  <a:cxn ang="0">
                    <a:pos x="T0" y="T1"/>
                  </a:cxn>
                  <a:cxn ang="0">
                    <a:pos x="T2" y="T3"/>
                  </a:cxn>
                  <a:cxn ang="0">
                    <a:pos x="T4" y="T5"/>
                  </a:cxn>
                  <a:cxn ang="0">
                    <a:pos x="T6" y="T7"/>
                  </a:cxn>
                  <a:cxn ang="0">
                    <a:pos x="T8" y="T9"/>
                  </a:cxn>
                </a:cxnLst>
                <a:rect l="0" t="0" r="r" b="b"/>
                <a:pathLst>
                  <a:path w="1340" h="83">
                    <a:moveTo>
                      <a:pt x="1340" y="83"/>
                    </a:moveTo>
                    <a:cubicBezTo>
                      <a:pt x="926" y="83"/>
                      <a:pt x="511" y="83"/>
                      <a:pt x="96" y="83"/>
                    </a:cubicBezTo>
                    <a:cubicBezTo>
                      <a:pt x="64" y="55"/>
                      <a:pt x="32" y="28"/>
                      <a:pt x="0" y="0"/>
                    </a:cubicBezTo>
                    <a:cubicBezTo>
                      <a:pt x="409" y="0"/>
                      <a:pt x="818" y="0"/>
                      <a:pt x="1227" y="0"/>
                    </a:cubicBezTo>
                    <a:cubicBezTo>
                      <a:pt x="1265" y="28"/>
                      <a:pt x="1302" y="55"/>
                      <a:pt x="1340"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47" name="Freeform 274"/>
              <p:cNvSpPr>
                <a:spLocks/>
              </p:cNvSpPr>
              <p:nvPr/>
            </p:nvSpPr>
            <p:spPr bwMode="auto">
              <a:xfrm>
                <a:off x="27625675" y="696913"/>
                <a:ext cx="4957763" cy="311150"/>
              </a:xfrm>
              <a:custGeom>
                <a:avLst/>
                <a:gdLst>
                  <a:gd name="T0" fmla="*/ 1322 w 1322"/>
                  <a:gd name="T1" fmla="*/ 83 h 83"/>
                  <a:gd name="T2" fmla="*/ 78 w 1322"/>
                  <a:gd name="T3" fmla="*/ 83 h 83"/>
                  <a:gd name="T4" fmla="*/ 0 w 1322"/>
                  <a:gd name="T5" fmla="*/ 0 h 83"/>
                  <a:gd name="T6" fmla="*/ 1228 w 1322"/>
                  <a:gd name="T7" fmla="*/ 0 h 83"/>
                  <a:gd name="T8" fmla="*/ 1322 w 1322"/>
                  <a:gd name="T9" fmla="*/ 83 h 83"/>
                </a:gdLst>
                <a:ahLst/>
                <a:cxnLst>
                  <a:cxn ang="0">
                    <a:pos x="T0" y="T1"/>
                  </a:cxn>
                  <a:cxn ang="0">
                    <a:pos x="T2" y="T3"/>
                  </a:cxn>
                  <a:cxn ang="0">
                    <a:pos x="T4" y="T5"/>
                  </a:cxn>
                  <a:cxn ang="0">
                    <a:pos x="T6" y="T7"/>
                  </a:cxn>
                  <a:cxn ang="0">
                    <a:pos x="T8" y="T9"/>
                  </a:cxn>
                </a:cxnLst>
                <a:rect l="0" t="0" r="r" b="b"/>
                <a:pathLst>
                  <a:path w="1322" h="83">
                    <a:moveTo>
                      <a:pt x="1322" y="83"/>
                    </a:moveTo>
                    <a:cubicBezTo>
                      <a:pt x="907" y="83"/>
                      <a:pt x="493" y="83"/>
                      <a:pt x="78" y="83"/>
                    </a:cubicBezTo>
                    <a:cubicBezTo>
                      <a:pt x="52" y="55"/>
                      <a:pt x="26" y="28"/>
                      <a:pt x="0" y="0"/>
                    </a:cubicBezTo>
                    <a:cubicBezTo>
                      <a:pt x="409" y="0"/>
                      <a:pt x="818" y="0"/>
                      <a:pt x="1228" y="0"/>
                    </a:cubicBezTo>
                    <a:cubicBezTo>
                      <a:pt x="1259" y="28"/>
                      <a:pt x="1290" y="55"/>
                      <a:pt x="1322"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0" name="Freeform 275"/>
              <p:cNvSpPr>
                <a:spLocks/>
              </p:cNvSpPr>
              <p:nvPr/>
            </p:nvSpPr>
            <p:spPr bwMode="auto">
              <a:xfrm>
                <a:off x="22599650" y="696913"/>
                <a:ext cx="4891088" cy="311150"/>
              </a:xfrm>
              <a:custGeom>
                <a:avLst/>
                <a:gdLst>
                  <a:gd name="T0" fmla="*/ 1304 w 1304"/>
                  <a:gd name="T1" fmla="*/ 83 h 83"/>
                  <a:gd name="T2" fmla="*/ 60 w 1304"/>
                  <a:gd name="T3" fmla="*/ 83 h 83"/>
                  <a:gd name="T4" fmla="*/ 0 w 1304"/>
                  <a:gd name="T5" fmla="*/ 0 h 83"/>
                  <a:gd name="T6" fmla="*/ 1228 w 1304"/>
                  <a:gd name="T7" fmla="*/ 0 h 83"/>
                  <a:gd name="T8" fmla="*/ 1304 w 1304"/>
                  <a:gd name="T9" fmla="*/ 83 h 83"/>
                </a:gdLst>
                <a:ahLst/>
                <a:cxnLst>
                  <a:cxn ang="0">
                    <a:pos x="T0" y="T1"/>
                  </a:cxn>
                  <a:cxn ang="0">
                    <a:pos x="T2" y="T3"/>
                  </a:cxn>
                  <a:cxn ang="0">
                    <a:pos x="T4" y="T5"/>
                  </a:cxn>
                  <a:cxn ang="0">
                    <a:pos x="T6" y="T7"/>
                  </a:cxn>
                  <a:cxn ang="0">
                    <a:pos x="T8" y="T9"/>
                  </a:cxn>
                </a:cxnLst>
                <a:rect l="0" t="0" r="r" b="b"/>
                <a:pathLst>
                  <a:path w="1304" h="83">
                    <a:moveTo>
                      <a:pt x="1304" y="83"/>
                    </a:moveTo>
                    <a:cubicBezTo>
                      <a:pt x="890" y="83"/>
                      <a:pt x="475" y="83"/>
                      <a:pt x="60" y="83"/>
                    </a:cubicBezTo>
                    <a:cubicBezTo>
                      <a:pt x="40" y="55"/>
                      <a:pt x="20" y="28"/>
                      <a:pt x="0" y="0"/>
                    </a:cubicBezTo>
                    <a:cubicBezTo>
                      <a:pt x="409" y="0"/>
                      <a:pt x="819" y="0"/>
                      <a:pt x="1228" y="0"/>
                    </a:cubicBezTo>
                    <a:cubicBezTo>
                      <a:pt x="1253" y="28"/>
                      <a:pt x="1278" y="55"/>
                      <a:pt x="130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1" name="Freeform 276"/>
              <p:cNvSpPr>
                <a:spLocks/>
              </p:cNvSpPr>
              <p:nvPr/>
            </p:nvSpPr>
            <p:spPr bwMode="auto">
              <a:xfrm>
                <a:off x="17575213" y="696913"/>
                <a:ext cx="4822825" cy="311150"/>
              </a:xfrm>
              <a:custGeom>
                <a:avLst/>
                <a:gdLst>
                  <a:gd name="T0" fmla="*/ 1286 w 1286"/>
                  <a:gd name="T1" fmla="*/ 83 h 83"/>
                  <a:gd name="T2" fmla="*/ 42 w 1286"/>
                  <a:gd name="T3" fmla="*/ 83 h 83"/>
                  <a:gd name="T4" fmla="*/ 0 w 1286"/>
                  <a:gd name="T5" fmla="*/ 0 h 83"/>
                  <a:gd name="T6" fmla="*/ 1228 w 1286"/>
                  <a:gd name="T7" fmla="*/ 0 h 83"/>
                  <a:gd name="T8" fmla="*/ 1286 w 1286"/>
                  <a:gd name="T9" fmla="*/ 83 h 83"/>
                </a:gdLst>
                <a:ahLst/>
                <a:cxnLst>
                  <a:cxn ang="0">
                    <a:pos x="T0" y="T1"/>
                  </a:cxn>
                  <a:cxn ang="0">
                    <a:pos x="T2" y="T3"/>
                  </a:cxn>
                  <a:cxn ang="0">
                    <a:pos x="T4" y="T5"/>
                  </a:cxn>
                  <a:cxn ang="0">
                    <a:pos x="T6" y="T7"/>
                  </a:cxn>
                  <a:cxn ang="0">
                    <a:pos x="T8" y="T9"/>
                  </a:cxn>
                </a:cxnLst>
                <a:rect l="0" t="0" r="r" b="b"/>
                <a:pathLst>
                  <a:path w="1286" h="83">
                    <a:moveTo>
                      <a:pt x="1286" y="83"/>
                    </a:moveTo>
                    <a:cubicBezTo>
                      <a:pt x="871" y="83"/>
                      <a:pt x="457" y="83"/>
                      <a:pt x="42" y="83"/>
                    </a:cubicBezTo>
                    <a:cubicBezTo>
                      <a:pt x="28" y="55"/>
                      <a:pt x="14" y="28"/>
                      <a:pt x="0" y="0"/>
                    </a:cubicBezTo>
                    <a:cubicBezTo>
                      <a:pt x="410" y="0"/>
                      <a:pt x="819" y="0"/>
                      <a:pt x="1228" y="0"/>
                    </a:cubicBezTo>
                    <a:cubicBezTo>
                      <a:pt x="1247" y="28"/>
                      <a:pt x="1267" y="55"/>
                      <a:pt x="1286"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2" name="Freeform 277"/>
              <p:cNvSpPr>
                <a:spLocks/>
              </p:cNvSpPr>
              <p:nvPr/>
            </p:nvSpPr>
            <p:spPr bwMode="auto">
              <a:xfrm>
                <a:off x="12552363" y="696913"/>
                <a:ext cx="4752975" cy="311150"/>
              </a:xfrm>
              <a:custGeom>
                <a:avLst/>
                <a:gdLst>
                  <a:gd name="T0" fmla="*/ 1267 w 1267"/>
                  <a:gd name="T1" fmla="*/ 83 h 83"/>
                  <a:gd name="T2" fmla="*/ 23 w 1267"/>
                  <a:gd name="T3" fmla="*/ 83 h 83"/>
                  <a:gd name="T4" fmla="*/ 0 w 1267"/>
                  <a:gd name="T5" fmla="*/ 0 h 83"/>
                  <a:gd name="T6" fmla="*/ 1227 w 1267"/>
                  <a:gd name="T7" fmla="*/ 0 h 83"/>
                  <a:gd name="T8" fmla="*/ 1267 w 1267"/>
                  <a:gd name="T9" fmla="*/ 83 h 83"/>
                </a:gdLst>
                <a:ahLst/>
                <a:cxnLst>
                  <a:cxn ang="0">
                    <a:pos x="T0" y="T1"/>
                  </a:cxn>
                  <a:cxn ang="0">
                    <a:pos x="T2" y="T3"/>
                  </a:cxn>
                  <a:cxn ang="0">
                    <a:pos x="T4" y="T5"/>
                  </a:cxn>
                  <a:cxn ang="0">
                    <a:pos x="T6" y="T7"/>
                  </a:cxn>
                  <a:cxn ang="0">
                    <a:pos x="T8" y="T9"/>
                  </a:cxn>
                </a:cxnLst>
                <a:rect l="0" t="0" r="r" b="b"/>
                <a:pathLst>
                  <a:path w="1267" h="83">
                    <a:moveTo>
                      <a:pt x="1267" y="83"/>
                    </a:moveTo>
                    <a:cubicBezTo>
                      <a:pt x="852" y="83"/>
                      <a:pt x="438" y="83"/>
                      <a:pt x="23" y="83"/>
                    </a:cubicBezTo>
                    <a:cubicBezTo>
                      <a:pt x="15" y="55"/>
                      <a:pt x="7" y="28"/>
                      <a:pt x="0" y="0"/>
                    </a:cubicBezTo>
                    <a:cubicBezTo>
                      <a:pt x="409" y="0"/>
                      <a:pt x="818" y="0"/>
                      <a:pt x="1227" y="0"/>
                    </a:cubicBezTo>
                    <a:cubicBezTo>
                      <a:pt x="1240" y="28"/>
                      <a:pt x="1254" y="55"/>
                      <a:pt x="1267"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3" name="Freeform 278"/>
              <p:cNvSpPr>
                <a:spLocks/>
              </p:cNvSpPr>
              <p:nvPr/>
            </p:nvSpPr>
            <p:spPr bwMode="auto">
              <a:xfrm>
                <a:off x="7526338" y="696913"/>
                <a:ext cx="4684713" cy="311150"/>
              </a:xfrm>
              <a:custGeom>
                <a:avLst/>
                <a:gdLst>
                  <a:gd name="T0" fmla="*/ 1249 w 1249"/>
                  <a:gd name="T1" fmla="*/ 83 h 83"/>
                  <a:gd name="T2" fmla="*/ 5 w 1249"/>
                  <a:gd name="T3" fmla="*/ 83 h 83"/>
                  <a:gd name="T4" fmla="*/ 0 w 1249"/>
                  <a:gd name="T5" fmla="*/ 0 h 83"/>
                  <a:gd name="T6" fmla="*/ 1227 w 1249"/>
                  <a:gd name="T7" fmla="*/ 0 h 83"/>
                  <a:gd name="T8" fmla="*/ 1249 w 1249"/>
                  <a:gd name="T9" fmla="*/ 83 h 83"/>
                </a:gdLst>
                <a:ahLst/>
                <a:cxnLst>
                  <a:cxn ang="0">
                    <a:pos x="T0" y="T1"/>
                  </a:cxn>
                  <a:cxn ang="0">
                    <a:pos x="T2" y="T3"/>
                  </a:cxn>
                  <a:cxn ang="0">
                    <a:pos x="T4" y="T5"/>
                  </a:cxn>
                  <a:cxn ang="0">
                    <a:pos x="T6" y="T7"/>
                  </a:cxn>
                  <a:cxn ang="0">
                    <a:pos x="T8" y="T9"/>
                  </a:cxn>
                </a:cxnLst>
                <a:rect l="0" t="0" r="r" b="b"/>
                <a:pathLst>
                  <a:path w="1249" h="83">
                    <a:moveTo>
                      <a:pt x="1249" y="83"/>
                    </a:moveTo>
                    <a:cubicBezTo>
                      <a:pt x="834" y="83"/>
                      <a:pt x="420" y="83"/>
                      <a:pt x="5" y="83"/>
                    </a:cubicBezTo>
                    <a:cubicBezTo>
                      <a:pt x="3" y="55"/>
                      <a:pt x="1" y="28"/>
                      <a:pt x="0" y="0"/>
                    </a:cubicBezTo>
                    <a:cubicBezTo>
                      <a:pt x="409" y="0"/>
                      <a:pt x="818" y="0"/>
                      <a:pt x="1227" y="0"/>
                    </a:cubicBezTo>
                    <a:cubicBezTo>
                      <a:pt x="1234" y="28"/>
                      <a:pt x="1242" y="55"/>
                      <a:pt x="1249"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4" name="Freeform 279"/>
              <p:cNvSpPr>
                <a:spLocks/>
              </p:cNvSpPr>
              <p:nvPr/>
            </p:nvSpPr>
            <p:spPr bwMode="auto">
              <a:xfrm>
                <a:off x="2452688" y="696913"/>
                <a:ext cx="4665663" cy="311150"/>
              </a:xfrm>
              <a:custGeom>
                <a:avLst/>
                <a:gdLst>
                  <a:gd name="T0" fmla="*/ 1244 w 1244"/>
                  <a:gd name="T1" fmla="*/ 83 h 83"/>
                  <a:gd name="T2" fmla="*/ 0 w 1244"/>
                  <a:gd name="T3" fmla="*/ 83 h 83"/>
                  <a:gd name="T4" fmla="*/ 13 w 1244"/>
                  <a:gd name="T5" fmla="*/ 0 h 83"/>
                  <a:gd name="T6" fmla="*/ 1240 w 1244"/>
                  <a:gd name="T7" fmla="*/ 0 h 83"/>
                  <a:gd name="T8" fmla="*/ 1244 w 1244"/>
                  <a:gd name="T9" fmla="*/ 83 h 83"/>
                </a:gdLst>
                <a:ahLst/>
                <a:cxnLst>
                  <a:cxn ang="0">
                    <a:pos x="T0" y="T1"/>
                  </a:cxn>
                  <a:cxn ang="0">
                    <a:pos x="T2" y="T3"/>
                  </a:cxn>
                  <a:cxn ang="0">
                    <a:pos x="T4" y="T5"/>
                  </a:cxn>
                  <a:cxn ang="0">
                    <a:pos x="T6" y="T7"/>
                  </a:cxn>
                  <a:cxn ang="0">
                    <a:pos x="T8" y="T9"/>
                  </a:cxn>
                </a:cxnLst>
                <a:rect l="0" t="0" r="r" b="b"/>
                <a:pathLst>
                  <a:path w="1244" h="83">
                    <a:moveTo>
                      <a:pt x="1244" y="83"/>
                    </a:moveTo>
                    <a:cubicBezTo>
                      <a:pt x="829" y="83"/>
                      <a:pt x="414" y="83"/>
                      <a:pt x="0" y="83"/>
                    </a:cubicBezTo>
                    <a:cubicBezTo>
                      <a:pt x="4" y="55"/>
                      <a:pt x="8" y="28"/>
                      <a:pt x="13" y="0"/>
                    </a:cubicBezTo>
                    <a:cubicBezTo>
                      <a:pt x="422" y="0"/>
                      <a:pt x="831" y="0"/>
                      <a:pt x="1240" y="0"/>
                    </a:cubicBezTo>
                    <a:cubicBezTo>
                      <a:pt x="1242" y="28"/>
                      <a:pt x="1243" y="55"/>
                      <a:pt x="124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5" name="Freeform 280"/>
              <p:cNvSpPr>
                <a:spLocks/>
              </p:cNvSpPr>
              <p:nvPr/>
            </p:nvSpPr>
            <p:spPr bwMode="auto">
              <a:xfrm>
                <a:off x="-2640013" y="696913"/>
                <a:ext cx="4718050" cy="311150"/>
              </a:xfrm>
              <a:custGeom>
                <a:avLst/>
                <a:gdLst>
                  <a:gd name="T0" fmla="*/ 1244 w 1258"/>
                  <a:gd name="T1" fmla="*/ 83 h 83"/>
                  <a:gd name="T2" fmla="*/ 0 w 1258"/>
                  <a:gd name="T3" fmla="*/ 83 h 83"/>
                  <a:gd name="T4" fmla="*/ 31 w 1258"/>
                  <a:gd name="T5" fmla="*/ 0 h 83"/>
                  <a:gd name="T6" fmla="*/ 1258 w 1258"/>
                  <a:gd name="T7" fmla="*/ 0 h 83"/>
                  <a:gd name="T8" fmla="*/ 1244 w 1258"/>
                  <a:gd name="T9" fmla="*/ 83 h 83"/>
                </a:gdLst>
                <a:ahLst/>
                <a:cxnLst>
                  <a:cxn ang="0">
                    <a:pos x="T0" y="T1"/>
                  </a:cxn>
                  <a:cxn ang="0">
                    <a:pos x="T2" y="T3"/>
                  </a:cxn>
                  <a:cxn ang="0">
                    <a:pos x="T4" y="T5"/>
                  </a:cxn>
                  <a:cxn ang="0">
                    <a:pos x="T6" y="T7"/>
                  </a:cxn>
                  <a:cxn ang="0">
                    <a:pos x="T8" y="T9"/>
                  </a:cxn>
                </a:cxnLst>
                <a:rect l="0" t="0" r="r" b="b"/>
                <a:pathLst>
                  <a:path w="1258" h="83">
                    <a:moveTo>
                      <a:pt x="1244" y="83"/>
                    </a:moveTo>
                    <a:cubicBezTo>
                      <a:pt x="829" y="83"/>
                      <a:pt x="415" y="83"/>
                      <a:pt x="0" y="83"/>
                    </a:cubicBezTo>
                    <a:cubicBezTo>
                      <a:pt x="10" y="55"/>
                      <a:pt x="21" y="28"/>
                      <a:pt x="31" y="0"/>
                    </a:cubicBezTo>
                    <a:cubicBezTo>
                      <a:pt x="440" y="0"/>
                      <a:pt x="849" y="0"/>
                      <a:pt x="1258" y="0"/>
                    </a:cubicBezTo>
                    <a:cubicBezTo>
                      <a:pt x="1254" y="28"/>
                      <a:pt x="1249" y="55"/>
                      <a:pt x="124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6" name="Freeform 281"/>
              <p:cNvSpPr>
                <a:spLocks/>
              </p:cNvSpPr>
              <p:nvPr/>
            </p:nvSpPr>
            <p:spPr bwMode="auto">
              <a:xfrm>
                <a:off x="-7734300" y="696913"/>
                <a:ext cx="4789488" cy="311150"/>
              </a:xfrm>
              <a:custGeom>
                <a:avLst/>
                <a:gdLst>
                  <a:gd name="T0" fmla="*/ 1244 w 1277"/>
                  <a:gd name="T1" fmla="*/ 83 h 83"/>
                  <a:gd name="T2" fmla="*/ 0 w 1277"/>
                  <a:gd name="T3" fmla="*/ 83 h 83"/>
                  <a:gd name="T4" fmla="*/ 49 w 1277"/>
                  <a:gd name="T5" fmla="*/ 0 h 83"/>
                  <a:gd name="T6" fmla="*/ 1277 w 1277"/>
                  <a:gd name="T7" fmla="*/ 0 h 83"/>
                  <a:gd name="T8" fmla="*/ 1244 w 1277"/>
                  <a:gd name="T9" fmla="*/ 83 h 83"/>
                </a:gdLst>
                <a:ahLst/>
                <a:cxnLst>
                  <a:cxn ang="0">
                    <a:pos x="T0" y="T1"/>
                  </a:cxn>
                  <a:cxn ang="0">
                    <a:pos x="T2" y="T3"/>
                  </a:cxn>
                  <a:cxn ang="0">
                    <a:pos x="T4" y="T5"/>
                  </a:cxn>
                  <a:cxn ang="0">
                    <a:pos x="T6" y="T7"/>
                  </a:cxn>
                  <a:cxn ang="0">
                    <a:pos x="T8" y="T9"/>
                  </a:cxn>
                </a:cxnLst>
                <a:rect l="0" t="0" r="r" b="b"/>
                <a:pathLst>
                  <a:path w="1277" h="83">
                    <a:moveTo>
                      <a:pt x="1244" y="83"/>
                    </a:moveTo>
                    <a:cubicBezTo>
                      <a:pt x="829" y="83"/>
                      <a:pt x="415" y="83"/>
                      <a:pt x="0" y="83"/>
                    </a:cubicBezTo>
                    <a:cubicBezTo>
                      <a:pt x="16" y="55"/>
                      <a:pt x="33" y="28"/>
                      <a:pt x="49" y="0"/>
                    </a:cubicBezTo>
                    <a:cubicBezTo>
                      <a:pt x="458" y="0"/>
                      <a:pt x="868" y="0"/>
                      <a:pt x="1277" y="0"/>
                    </a:cubicBezTo>
                    <a:cubicBezTo>
                      <a:pt x="1266" y="28"/>
                      <a:pt x="1255" y="55"/>
                      <a:pt x="124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7" name="Freeform 282"/>
              <p:cNvSpPr>
                <a:spLocks/>
              </p:cNvSpPr>
              <p:nvPr/>
            </p:nvSpPr>
            <p:spPr bwMode="auto">
              <a:xfrm>
                <a:off x="-12827000" y="696913"/>
                <a:ext cx="4857750" cy="311150"/>
              </a:xfrm>
              <a:custGeom>
                <a:avLst/>
                <a:gdLst>
                  <a:gd name="T0" fmla="*/ 1244 w 1295"/>
                  <a:gd name="T1" fmla="*/ 83 h 83"/>
                  <a:gd name="T2" fmla="*/ 0 w 1295"/>
                  <a:gd name="T3" fmla="*/ 83 h 83"/>
                  <a:gd name="T4" fmla="*/ 67 w 1295"/>
                  <a:gd name="T5" fmla="*/ 0 h 83"/>
                  <a:gd name="T6" fmla="*/ 1295 w 1295"/>
                  <a:gd name="T7" fmla="*/ 0 h 83"/>
                  <a:gd name="T8" fmla="*/ 1244 w 1295"/>
                  <a:gd name="T9" fmla="*/ 83 h 83"/>
                </a:gdLst>
                <a:ahLst/>
                <a:cxnLst>
                  <a:cxn ang="0">
                    <a:pos x="T0" y="T1"/>
                  </a:cxn>
                  <a:cxn ang="0">
                    <a:pos x="T2" y="T3"/>
                  </a:cxn>
                  <a:cxn ang="0">
                    <a:pos x="T4" y="T5"/>
                  </a:cxn>
                  <a:cxn ang="0">
                    <a:pos x="T6" y="T7"/>
                  </a:cxn>
                  <a:cxn ang="0">
                    <a:pos x="T8" y="T9"/>
                  </a:cxn>
                </a:cxnLst>
                <a:rect l="0" t="0" r="r" b="b"/>
                <a:pathLst>
                  <a:path w="1295" h="83">
                    <a:moveTo>
                      <a:pt x="1244" y="83"/>
                    </a:moveTo>
                    <a:cubicBezTo>
                      <a:pt x="829" y="83"/>
                      <a:pt x="414" y="83"/>
                      <a:pt x="0" y="83"/>
                    </a:cubicBezTo>
                    <a:cubicBezTo>
                      <a:pt x="22" y="55"/>
                      <a:pt x="45" y="28"/>
                      <a:pt x="67" y="0"/>
                    </a:cubicBezTo>
                    <a:cubicBezTo>
                      <a:pt x="477" y="0"/>
                      <a:pt x="886" y="0"/>
                      <a:pt x="1295" y="0"/>
                    </a:cubicBezTo>
                    <a:cubicBezTo>
                      <a:pt x="1278" y="28"/>
                      <a:pt x="1261" y="55"/>
                      <a:pt x="124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8" name="Freeform 283"/>
              <p:cNvSpPr>
                <a:spLocks/>
              </p:cNvSpPr>
              <p:nvPr/>
            </p:nvSpPr>
            <p:spPr bwMode="auto">
              <a:xfrm>
                <a:off x="-17919700" y="696913"/>
                <a:ext cx="4924425" cy="311150"/>
              </a:xfrm>
              <a:custGeom>
                <a:avLst/>
                <a:gdLst>
                  <a:gd name="T0" fmla="*/ 1244 w 1313"/>
                  <a:gd name="T1" fmla="*/ 83 h 83"/>
                  <a:gd name="T2" fmla="*/ 0 w 1313"/>
                  <a:gd name="T3" fmla="*/ 83 h 83"/>
                  <a:gd name="T4" fmla="*/ 86 w 1313"/>
                  <a:gd name="T5" fmla="*/ 0 h 83"/>
                  <a:gd name="T6" fmla="*/ 1313 w 1313"/>
                  <a:gd name="T7" fmla="*/ 0 h 83"/>
                  <a:gd name="T8" fmla="*/ 1244 w 1313"/>
                  <a:gd name="T9" fmla="*/ 83 h 83"/>
                </a:gdLst>
                <a:ahLst/>
                <a:cxnLst>
                  <a:cxn ang="0">
                    <a:pos x="T0" y="T1"/>
                  </a:cxn>
                  <a:cxn ang="0">
                    <a:pos x="T2" y="T3"/>
                  </a:cxn>
                  <a:cxn ang="0">
                    <a:pos x="T4" y="T5"/>
                  </a:cxn>
                  <a:cxn ang="0">
                    <a:pos x="T6" y="T7"/>
                  </a:cxn>
                  <a:cxn ang="0">
                    <a:pos x="T8" y="T9"/>
                  </a:cxn>
                </a:cxnLst>
                <a:rect l="0" t="0" r="r" b="b"/>
                <a:pathLst>
                  <a:path w="1313" h="83">
                    <a:moveTo>
                      <a:pt x="1244" y="83"/>
                    </a:moveTo>
                    <a:cubicBezTo>
                      <a:pt x="829" y="83"/>
                      <a:pt x="414" y="83"/>
                      <a:pt x="0" y="83"/>
                    </a:cubicBezTo>
                    <a:cubicBezTo>
                      <a:pt x="29" y="55"/>
                      <a:pt x="57" y="28"/>
                      <a:pt x="86" y="0"/>
                    </a:cubicBezTo>
                    <a:cubicBezTo>
                      <a:pt x="495" y="0"/>
                      <a:pt x="904" y="0"/>
                      <a:pt x="1313" y="0"/>
                    </a:cubicBezTo>
                    <a:cubicBezTo>
                      <a:pt x="1290" y="28"/>
                      <a:pt x="1267" y="55"/>
                      <a:pt x="124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59" name="Freeform 284"/>
              <p:cNvSpPr>
                <a:spLocks/>
              </p:cNvSpPr>
              <p:nvPr/>
            </p:nvSpPr>
            <p:spPr bwMode="auto">
              <a:xfrm>
                <a:off x="-23013988" y="696913"/>
                <a:ext cx="4992688" cy="311150"/>
              </a:xfrm>
              <a:custGeom>
                <a:avLst/>
                <a:gdLst>
                  <a:gd name="T0" fmla="*/ 1244 w 1331"/>
                  <a:gd name="T1" fmla="*/ 83 h 83"/>
                  <a:gd name="T2" fmla="*/ 0 w 1331"/>
                  <a:gd name="T3" fmla="*/ 83 h 83"/>
                  <a:gd name="T4" fmla="*/ 104 w 1331"/>
                  <a:gd name="T5" fmla="*/ 0 h 83"/>
                  <a:gd name="T6" fmla="*/ 1331 w 1331"/>
                  <a:gd name="T7" fmla="*/ 0 h 83"/>
                  <a:gd name="T8" fmla="*/ 1244 w 1331"/>
                  <a:gd name="T9" fmla="*/ 83 h 83"/>
                </a:gdLst>
                <a:ahLst/>
                <a:cxnLst>
                  <a:cxn ang="0">
                    <a:pos x="T0" y="T1"/>
                  </a:cxn>
                  <a:cxn ang="0">
                    <a:pos x="T2" y="T3"/>
                  </a:cxn>
                  <a:cxn ang="0">
                    <a:pos x="T4" y="T5"/>
                  </a:cxn>
                  <a:cxn ang="0">
                    <a:pos x="T6" y="T7"/>
                  </a:cxn>
                  <a:cxn ang="0">
                    <a:pos x="T8" y="T9"/>
                  </a:cxn>
                </a:cxnLst>
                <a:rect l="0" t="0" r="r" b="b"/>
                <a:pathLst>
                  <a:path w="1331" h="83">
                    <a:moveTo>
                      <a:pt x="1244" y="83"/>
                    </a:moveTo>
                    <a:cubicBezTo>
                      <a:pt x="829" y="83"/>
                      <a:pt x="414" y="83"/>
                      <a:pt x="0" y="83"/>
                    </a:cubicBezTo>
                    <a:cubicBezTo>
                      <a:pt x="35" y="55"/>
                      <a:pt x="69" y="28"/>
                      <a:pt x="104" y="0"/>
                    </a:cubicBezTo>
                    <a:cubicBezTo>
                      <a:pt x="513" y="0"/>
                      <a:pt x="922" y="0"/>
                      <a:pt x="1331" y="0"/>
                    </a:cubicBezTo>
                    <a:cubicBezTo>
                      <a:pt x="1302" y="28"/>
                      <a:pt x="1273" y="55"/>
                      <a:pt x="1244" y="83"/>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0" name="Freeform 285"/>
              <p:cNvSpPr>
                <a:spLocks/>
              </p:cNvSpPr>
              <p:nvPr/>
            </p:nvSpPr>
            <p:spPr bwMode="auto">
              <a:xfrm>
                <a:off x="-26628725" y="1082676"/>
                <a:ext cx="5629275" cy="760413"/>
              </a:xfrm>
              <a:custGeom>
                <a:avLst/>
                <a:gdLst>
                  <a:gd name="T0" fmla="*/ 1263 w 1501"/>
                  <a:gd name="T1" fmla="*/ 202 h 202"/>
                  <a:gd name="T2" fmla="*/ 0 w 1501"/>
                  <a:gd name="T3" fmla="*/ 202 h 202"/>
                  <a:gd name="T4" fmla="*/ 278 w 1501"/>
                  <a:gd name="T5" fmla="*/ 0 h 202"/>
                  <a:gd name="T6" fmla="*/ 1501 w 1501"/>
                  <a:gd name="T7" fmla="*/ 0 h 202"/>
                  <a:gd name="T8" fmla="*/ 1263 w 1501"/>
                  <a:gd name="T9" fmla="*/ 202 h 202"/>
                </a:gdLst>
                <a:ahLst/>
                <a:cxnLst>
                  <a:cxn ang="0">
                    <a:pos x="T0" y="T1"/>
                  </a:cxn>
                  <a:cxn ang="0">
                    <a:pos x="T2" y="T3"/>
                  </a:cxn>
                  <a:cxn ang="0">
                    <a:pos x="T4" y="T5"/>
                  </a:cxn>
                  <a:cxn ang="0">
                    <a:pos x="T6" y="T7"/>
                  </a:cxn>
                  <a:cxn ang="0">
                    <a:pos x="T8" y="T9"/>
                  </a:cxn>
                </a:cxnLst>
                <a:rect l="0" t="0" r="r" b="b"/>
                <a:pathLst>
                  <a:path w="1501" h="202">
                    <a:moveTo>
                      <a:pt x="1263" y="202"/>
                    </a:moveTo>
                    <a:cubicBezTo>
                      <a:pt x="842" y="202"/>
                      <a:pt x="421" y="202"/>
                      <a:pt x="0" y="202"/>
                    </a:cubicBezTo>
                    <a:cubicBezTo>
                      <a:pt x="95" y="134"/>
                      <a:pt x="187" y="66"/>
                      <a:pt x="278" y="0"/>
                    </a:cubicBezTo>
                    <a:cubicBezTo>
                      <a:pt x="686" y="0"/>
                      <a:pt x="1093" y="0"/>
                      <a:pt x="1501" y="0"/>
                    </a:cubicBezTo>
                    <a:cubicBezTo>
                      <a:pt x="1423" y="66"/>
                      <a:pt x="1344"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1" name="Freeform 286"/>
              <p:cNvSpPr>
                <a:spLocks/>
              </p:cNvSpPr>
              <p:nvPr/>
            </p:nvSpPr>
            <p:spPr bwMode="auto">
              <a:xfrm>
                <a:off x="-21355050" y="1082676"/>
                <a:ext cx="5461000" cy="760413"/>
              </a:xfrm>
              <a:custGeom>
                <a:avLst/>
                <a:gdLst>
                  <a:gd name="T0" fmla="*/ 1263 w 1456"/>
                  <a:gd name="T1" fmla="*/ 202 h 202"/>
                  <a:gd name="T2" fmla="*/ 0 w 1456"/>
                  <a:gd name="T3" fmla="*/ 202 h 202"/>
                  <a:gd name="T4" fmla="*/ 233 w 1456"/>
                  <a:gd name="T5" fmla="*/ 0 h 202"/>
                  <a:gd name="T6" fmla="*/ 1456 w 1456"/>
                  <a:gd name="T7" fmla="*/ 0 h 202"/>
                  <a:gd name="T8" fmla="*/ 1263 w 1456"/>
                  <a:gd name="T9" fmla="*/ 202 h 202"/>
                </a:gdLst>
                <a:ahLst/>
                <a:cxnLst>
                  <a:cxn ang="0">
                    <a:pos x="T0" y="T1"/>
                  </a:cxn>
                  <a:cxn ang="0">
                    <a:pos x="T2" y="T3"/>
                  </a:cxn>
                  <a:cxn ang="0">
                    <a:pos x="T4" y="T5"/>
                  </a:cxn>
                  <a:cxn ang="0">
                    <a:pos x="T6" y="T7"/>
                  </a:cxn>
                  <a:cxn ang="0">
                    <a:pos x="T8" y="T9"/>
                  </a:cxn>
                </a:cxnLst>
                <a:rect l="0" t="0" r="r" b="b"/>
                <a:pathLst>
                  <a:path w="1456" h="202">
                    <a:moveTo>
                      <a:pt x="1263" y="202"/>
                    </a:moveTo>
                    <a:cubicBezTo>
                      <a:pt x="842" y="202"/>
                      <a:pt x="421" y="202"/>
                      <a:pt x="0" y="202"/>
                    </a:cubicBezTo>
                    <a:cubicBezTo>
                      <a:pt x="80" y="134"/>
                      <a:pt x="157" y="66"/>
                      <a:pt x="233" y="0"/>
                    </a:cubicBezTo>
                    <a:cubicBezTo>
                      <a:pt x="641" y="0"/>
                      <a:pt x="1048" y="0"/>
                      <a:pt x="1456" y="0"/>
                    </a:cubicBezTo>
                    <a:cubicBezTo>
                      <a:pt x="1393" y="66"/>
                      <a:pt x="1329"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2" name="Freeform 287"/>
              <p:cNvSpPr>
                <a:spLocks/>
              </p:cNvSpPr>
              <p:nvPr/>
            </p:nvSpPr>
            <p:spPr bwMode="auto">
              <a:xfrm>
                <a:off x="-16082963" y="1082676"/>
                <a:ext cx="5292725" cy="760413"/>
              </a:xfrm>
              <a:custGeom>
                <a:avLst/>
                <a:gdLst>
                  <a:gd name="T0" fmla="*/ 1263 w 1411"/>
                  <a:gd name="T1" fmla="*/ 202 h 202"/>
                  <a:gd name="T2" fmla="*/ 0 w 1411"/>
                  <a:gd name="T3" fmla="*/ 202 h 202"/>
                  <a:gd name="T4" fmla="*/ 189 w 1411"/>
                  <a:gd name="T5" fmla="*/ 0 h 202"/>
                  <a:gd name="T6" fmla="*/ 1411 w 1411"/>
                  <a:gd name="T7" fmla="*/ 0 h 202"/>
                  <a:gd name="T8" fmla="*/ 1263 w 1411"/>
                  <a:gd name="T9" fmla="*/ 202 h 202"/>
                </a:gdLst>
                <a:ahLst/>
                <a:cxnLst>
                  <a:cxn ang="0">
                    <a:pos x="T0" y="T1"/>
                  </a:cxn>
                  <a:cxn ang="0">
                    <a:pos x="T2" y="T3"/>
                  </a:cxn>
                  <a:cxn ang="0">
                    <a:pos x="T4" y="T5"/>
                  </a:cxn>
                  <a:cxn ang="0">
                    <a:pos x="T6" y="T7"/>
                  </a:cxn>
                  <a:cxn ang="0">
                    <a:pos x="T8" y="T9"/>
                  </a:cxn>
                </a:cxnLst>
                <a:rect l="0" t="0" r="r" b="b"/>
                <a:pathLst>
                  <a:path w="1411" h="202">
                    <a:moveTo>
                      <a:pt x="1263" y="202"/>
                    </a:moveTo>
                    <a:cubicBezTo>
                      <a:pt x="842" y="202"/>
                      <a:pt x="421" y="202"/>
                      <a:pt x="0" y="202"/>
                    </a:cubicBezTo>
                    <a:cubicBezTo>
                      <a:pt x="64" y="134"/>
                      <a:pt x="127" y="66"/>
                      <a:pt x="189" y="0"/>
                    </a:cubicBezTo>
                    <a:cubicBezTo>
                      <a:pt x="596" y="0"/>
                      <a:pt x="1004" y="0"/>
                      <a:pt x="1411" y="0"/>
                    </a:cubicBezTo>
                    <a:cubicBezTo>
                      <a:pt x="1363" y="66"/>
                      <a:pt x="1313"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3" name="Freeform 288"/>
              <p:cNvSpPr>
                <a:spLocks/>
              </p:cNvSpPr>
              <p:nvPr/>
            </p:nvSpPr>
            <p:spPr bwMode="auto">
              <a:xfrm>
                <a:off x="-38349238" y="4860926"/>
                <a:ext cx="6983413" cy="1033463"/>
              </a:xfrm>
              <a:custGeom>
                <a:avLst/>
                <a:gdLst>
                  <a:gd name="T0" fmla="*/ 1478 w 1862"/>
                  <a:gd name="T1" fmla="*/ 275 h 275"/>
                  <a:gd name="T2" fmla="*/ 0 w 1862"/>
                  <a:gd name="T3" fmla="*/ 275 h 275"/>
                  <a:gd name="T4" fmla="*/ 440 w 1862"/>
                  <a:gd name="T5" fmla="*/ 0 h 275"/>
                  <a:gd name="T6" fmla="*/ 1862 w 1862"/>
                  <a:gd name="T7" fmla="*/ 0 h 275"/>
                  <a:gd name="T8" fmla="*/ 1478 w 1862"/>
                  <a:gd name="T9" fmla="*/ 275 h 275"/>
                </a:gdLst>
                <a:ahLst/>
                <a:cxnLst>
                  <a:cxn ang="0">
                    <a:pos x="T0" y="T1"/>
                  </a:cxn>
                  <a:cxn ang="0">
                    <a:pos x="T2" y="T3"/>
                  </a:cxn>
                  <a:cxn ang="0">
                    <a:pos x="T4" y="T5"/>
                  </a:cxn>
                  <a:cxn ang="0">
                    <a:pos x="T6" y="T7"/>
                  </a:cxn>
                  <a:cxn ang="0">
                    <a:pos x="T8" y="T9"/>
                  </a:cxn>
                </a:cxnLst>
                <a:rect l="0" t="0" r="r" b="b"/>
                <a:pathLst>
                  <a:path w="1862" h="275">
                    <a:moveTo>
                      <a:pt x="1478" y="275"/>
                    </a:moveTo>
                    <a:cubicBezTo>
                      <a:pt x="985" y="275"/>
                      <a:pt x="493" y="275"/>
                      <a:pt x="0" y="275"/>
                    </a:cubicBezTo>
                    <a:cubicBezTo>
                      <a:pt x="150" y="181"/>
                      <a:pt x="297" y="89"/>
                      <a:pt x="440" y="0"/>
                    </a:cubicBezTo>
                    <a:cubicBezTo>
                      <a:pt x="914" y="0"/>
                      <a:pt x="1388" y="0"/>
                      <a:pt x="1862" y="0"/>
                    </a:cubicBezTo>
                    <a:cubicBezTo>
                      <a:pt x="1737" y="89"/>
                      <a:pt x="1609" y="181"/>
                      <a:pt x="1478"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4" name="Freeform 289"/>
              <p:cNvSpPr>
                <a:spLocks/>
              </p:cNvSpPr>
              <p:nvPr/>
            </p:nvSpPr>
            <p:spPr bwMode="auto">
              <a:xfrm>
                <a:off x="-32180213" y="4860926"/>
                <a:ext cx="6751638" cy="1033463"/>
              </a:xfrm>
              <a:custGeom>
                <a:avLst/>
                <a:gdLst>
                  <a:gd name="T0" fmla="*/ 1477 w 1800"/>
                  <a:gd name="T1" fmla="*/ 275 h 275"/>
                  <a:gd name="T2" fmla="*/ 0 w 1800"/>
                  <a:gd name="T3" fmla="*/ 275 h 275"/>
                  <a:gd name="T4" fmla="*/ 378 w 1800"/>
                  <a:gd name="T5" fmla="*/ 0 h 275"/>
                  <a:gd name="T6" fmla="*/ 1800 w 1800"/>
                  <a:gd name="T7" fmla="*/ 0 h 275"/>
                  <a:gd name="T8" fmla="*/ 1477 w 1800"/>
                  <a:gd name="T9" fmla="*/ 275 h 275"/>
                </a:gdLst>
                <a:ahLst/>
                <a:cxnLst>
                  <a:cxn ang="0">
                    <a:pos x="T0" y="T1"/>
                  </a:cxn>
                  <a:cxn ang="0">
                    <a:pos x="T2" y="T3"/>
                  </a:cxn>
                  <a:cxn ang="0">
                    <a:pos x="T4" y="T5"/>
                  </a:cxn>
                  <a:cxn ang="0">
                    <a:pos x="T6" y="T7"/>
                  </a:cxn>
                  <a:cxn ang="0">
                    <a:pos x="T8" y="T9"/>
                  </a:cxn>
                </a:cxnLst>
                <a:rect l="0" t="0" r="r" b="b"/>
                <a:pathLst>
                  <a:path w="1800" h="275">
                    <a:moveTo>
                      <a:pt x="1477" y="275"/>
                    </a:moveTo>
                    <a:cubicBezTo>
                      <a:pt x="985" y="275"/>
                      <a:pt x="492" y="275"/>
                      <a:pt x="0" y="275"/>
                    </a:cubicBezTo>
                    <a:cubicBezTo>
                      <a:pt x="129" y="181"/>
                      <a:pt x="255" y="89"/>
                      <a:pt x="378" y="0"/>
                    </a:cubicBezTo>
                    <a:cubicBezTo>
                      <a:pt x="852" y="0"/>
                      <a:pt x="1326" y="0"/>
                      <a:pt x="1800" y="0"/>
                    </a:cubicBezTo>
                    <a:cubicBezTo>
                      <a:pt x="1695" y="89"/>
                      <a:pt x="1587" y="181"/>
                      <a:pt x="1477"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5" name="Freeform 290"/>
              <p:cNvSpPr>
                <a:spLocks/>
              </p:cNvSpPr>
              <p:nvPr/>
            </p:nvSpPr>
            <p:spPr bwMode="auto">
              <a:xfrm>
                <a:off x="-26014363" y="4860926"/>
                <a:ext cx="6526213" cy="1033463"/>
              </a:xfrm>
              <a:custGeom>
                <a:avLst/>
                <a:gdLst>
                  <a:gd name="T0" fmla="*/ 1477 w 1740"/>
                  <a:gd name="T1" fmla="*/ 275 h 275"/>
                  <a:gd name="T2" fmla="*/ 0 w 1740"/>
                  <a:gd name="T3" fmla="*/ 275 h 275"/>
                  <a:gd name="T4" fmla="*/ 318 w 1740"/>
                  <a:gd name="T5" fmla="*/ 0 h 275"/>
                  <a:gd name="T6" fmla="*/ 1740 w 1740"/>
                  <a:gd name="T7" fmla="*/ 0 h 275"/>
                  <a:gd name="T8" fmla="*/ 1477 w 1740"/>
                  <a:gd name="T9" fmla="*/ 275 h 275"/>
                </a:gdLst>
                <a:ahLst/>
                <a:cxnLst>
                  <a:cxn ang="0">
                    <a:pos x="T0" y="T1"/>
                  </a:cxn>
                  <a:cxn ang="0">
                    <a:pos x="T2" y="T3"/>
                  </a:cxn>
                  <a:cxn ang="0">
                    <a:pos x="T4" y="T5"/>
                  </a:cxn>
                  <a:cxn ang="0">
                    <a:pos x="T6" y="T7"/>
                  </a:cxn>
                  <a:cxn ang="0">
                    <a:pos x="T8" y="T9"/>
                  </a:cxn>
                </a:cxnLst>
                <a:rect l="0" t="0" r="r" b="b"/>
                <a:pathLst>
                  <a:path w="1740" h="275">
                    <a:moveTo>
                      <a:pt x="1477" y="275"/>
                    </a:moveTo>
                    <a:cubicBezTo>
                      <a:pt x="985" y="275"/>
                      <a:pt x="493" y="275"/>
                      <a:pt x="0" y="275"/>
                    </a:cubicBezTo>
                    <a:cubicBezTo>
                      <a:pt x="109" y="181"/>
                      <a:pt x="214" y="89"/>
                      <a:pt x="318" y="0"/>
                    </a:cubicBezTo>
                    <a:cubicBezTo>
                      <a:pt x="792" y="0"/>
                      <a:pt x="1266" y="0"/>
                      <a:pt x="1740" y="0"/>
                    </a:cubicBezTo>
                    <a:cubicBezTo>
                      <a:pt x="1655" y="89"/>
                      <a:pt x="1567" y="181"/>
                      <a:pt x="1477"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6" name="Freeform 291"/>
              <p:cNvSpPr>
                <a:spLocks/>
              </p:cNvSpPr>
              <p:nvPr/>
            </p:nvSpPr>
            <p:spPr bwMode="auto">
              <a:xfrm>
                <a:off x="25596850" y="4860926"/>
                <a:ext cx="6289675" cy="1033463"/>
              </a:xfrm>
              <a:custGeom>
                <a:avLst/>
                <a:gdLst>
                  <a:gd name="T0" fmla="*/ 1677 w 1677"/>
                  <a:gd name="T1" fmla="*/ 275 h 275"/>
                  <a:gd name="T2" fmla="*/ 200 w 1677"/>
                  <a:gd name="T3" fmla="*/ 275 h 275"/>
                  <a:gd name="T4" fmla="*/ 0 w 1677"/>
                  <a:gd name="T5" fmla="*/ 0 h 275"/>
                  <a:gd name="T6" fmla="*/ 1423 w 1677"/>
                  <a:gd name="T7" fmla="*/ 0 h 275"/>
                  <a:gd name="T8" fmla="*/ 1677 w 1677"/>
                  <a:gd name="T9" fmla="*/ 275 h 275"/>
                </a:gdLst>
                <a:ahLst/>
                <a:cxnLst>
                  <a:cxn ang="0">
                    <a:pos x="T0" y="T1"/>
                  </a:cxn>
                  <a:cxn ang="0">
                    <a:pos x="T2" y="T3"/>
                  </a:cxn>
                  <a:cxn ang="0">
                    <a:pos x="T4" y="T5"/>
                  </a:cxn>
                  <a:cxn ang="0">
                    <a:pos x="T6" y="T7"/>
                  </a:cxn>
                  <a:cxn ang="0">
                    <a:pos x="T8" y="T9"/>
                  </a:cxn>
                </a:cxnLst>
                <a:rect l="0" t="0" r="r" b="b"/>
                <a:pathLst>
                  <a:path w="1677" h="275">
                    <a:moveTo>
                      <a:pt x="1677" y="275"/>
                    </a:moveTo>
                    <a:cubicBezTo>
                      <a:pt x="1185" y="275"/>
                      <a:pt x="693" y="275"/>
                      <a:pt x="200" y="275"/>
                    </a:cubicBezTo>
                    <a:cubicBezTo>
                      <a:pt x="132" y="181"/>
                      <a:pt x="65" y="89"/>
                      <a:pt x="0" y="0"/>
                    </a:cubicBezTo>
                    <a:cubicBezTo>
                      <a:pt x="474" y="0"/>
                      <a:pt x="949" y="0"/>
                      <a:pt x="1423" y="0"/>
                    </a:cubicBezTo>
                    <a:cubicBezTo>
                      <a:pt x="1506" y="89"/>
                      <a:pt x="1590" y="181"/>
                      <a:pt x="1677"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7" name="Freeform 292"/>
              <p:cNvSpPr>
                <a:spLocks/>
              </p:cNvSpPr>
              <p:nvPr/>
            </p:nvSpPr>
            <p:spPr bwMode="auto">
              <a:xfrm>
                <a:off x="31537275" y="4860926"/>
                <a:ext cx="6518275" cy="1033463"/>
              </a:xfrm>
              <a:custGeom>
                <a:avLst/>
                <a:gdLst>
                  <a:gd name="T0" fmla="*/ 1738 w 1738"/>
                  <a:gd name="T1" fmla="*/ 275 h 275"/>
                  <a:gd name="T2" fmla="*/ 261 w 1738"/>
                  <a:gd name="T3" fmla="*/ 275 h 275"/>
                  <a:gd name="T4" fmla="*/ 0 w 1738"/>
                  <a:gd name="T5" fmla="*/ 0 h 275"/>
                  <a:gd name="T6" fmla="*/ 1422 w 1738"/>
                  <a:gd name="T7" fmla="*/ 0 h 275"/>
                  <a:gd name="T8" fmla="*/ 1738 w 1738"/>
                  <a:gd name="T9" fmla="*/ 275 h 275"/>
                </a:gdLst>
                <a:ahLst/>
                <a:cxnLst>
                  <a:cxn ang="0">
                    <a:pos x="T0" y="T1"/>
                  </a:cxn>
                  <a:cxn ang="0">
                    <a:pos x="T2" y="T3"/>
                  </a:cxn>
                  <a:cxn ang="0">
                    <a:pos x="T4" y="T5"/>
                  </a:cxn>
                  <a:cxn ang="0">
                    <a:pos x="T6" y="T7"/>
                  </a:cxn>
                  <a:cxn ang="0">
                    <a:pos x="T8" y="T9"/>
                  </a:cxn>
                </a:cxnLst>
                <a:rect l="0" t="0" r="r" b="b"/>
                <a:pathLst>
                  <a:path w="1738" h="275">
                    <a:moveTo>
                      <a:pt x="1738" y="275"/>
                    </a:moveTo>
                    <a:cubicBezTo>
                      <a:pt x="1246" y="275"/>
                      <a:pt x="753" y="275"/>
                      <a:pt x="261" y="275"/>
                    </a:cubicBezTo>
                    <a:cubicBezTo>
                      <a:pt x="172" y="181"/>
                      <a:pt x="85" y="89"/>
                      <a:pt x="0" y="0"/>
                    </a:cubicBezTo>
                    <a:cubicBezTo>
                      <a:pt x="474" y="0"/>
                      <a:pt x="948" y="0"/>
                      <a:pt x="1422" y="0"/>
                    </a:cubicBezTo>
                    <a:cubicBezTo>
                      <a:pt x="1525" y="89"/>
                      <a:pt x="1630" y="181"/>
                      <a:pt x="1738"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8" name="Freeform 293"/>
              <p:cNvSpPr>
                <a:spLocks/>
              </p:cNvSpPr>
              <p:nvPr/>
            </p:nvSpPr>
            <p:spPr bwMode="auto">
              <a:xfrm>
                <a:off x="37479288" y="4860926"/>
                <a:ext cx="5932488" cy="436563"/>
              </a:xfrm>
              <a:custGeom>
                <a:avLst/>
                <a:gdLst>
                  <a:gd name="T0" fmla="*/ 1582 w 1582"/>
                  <a:gd name="T1" fmla="*/ 116 h 116"/>
                  <a:gd name="T2" fmla="*/ 136 w 1582"/>
                  <a:gd name="T3" fmla="*/ 116 h 116"/>
                  <a:gd name="T4" fmla="*/ 0 w 1582"/>
                  <a:gd name="T5" fmla="*/ 0 h 116"/>
                  <a:gd name="T6" fmla="*/ 1422 w 1582"/>
                  <a:gd name="T7" fmla="*/ 0 h 116"/>
                  <a:gd name="T8" fmla="*/ 1582 w 1582"/>
                  <a:gd name="T9" fmla="*/ 116 h 116"/>
                </a:gdLst>
                <a:ahLst/>
                <a:cxnLst>
                  <a:cxn ang="0">
                    <a:pos x="T0" y="T1"/>
                  </a:cxn>
                  <a:cxn ang="0">
                    <a:pos x="T2" y="T3"/>
                  </a:cxn>
                  <a:cxn ang="0">
                    <a:pos x="T4" y="T5"/>
                  </a:cxn>
                  <a:cxn ang="0">
                    <a:pos x="T6" y="T7"/>
                  </a:cxn>
                  <a:cxn ang="0">
                    <a:pos x="T8" y="T9"/>
                  </a:cxn>
                </a:cxnLst>
                <a:rect l="0" t="0" r="r" b="b"/>
                <a:pathLst>
                  <a:path w="1582" h="116">
                    <a:moveTo>
                      <a:pt x="1582" y="116"/>
                    </a:moveTo>
                    <a:cubicBezTo>
                      <a:pt x="1100" y="116"/>
                      <a:pt x="618" y="116"/>
                      <a:pt x="136" y="116"/>
                    </a:cubicBezTo>
                    <a:cubicBezTo>
                      <a:pt x="90" y="77"/>
                      <a:pt x="45" y="38"/>
                      <a:pt x="0" y="0"/>
                    </a:cubicBezTo>
                    <a:cubicBezTo>
                      <a:pt x="474" y="0"/>
                      <a:pt x="948" y="0"/>
                      <a:pt x="1422" y="0"/>
                    </a:cubicBezTo>
                    <a:cubicBezTo>
                      <a:pt x="1475" y="38"/>
                      <a:pt x="1528" y="77"/>
                      <a:pt x="1582" y="116"/>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69" name="Freeform 294"/>
              <p:cNvSpPr>
                <a:spLocks/>
              </p:cNvSpPr>
              <p:nvPr/>
            </p:nvSpPr>
            <p:spPr bwMode="auto">
              <a:xfrm>
                <a:off x="38123813" y="5413376"/>
                <a:ext cx="6097588" cy="481013"/>
              </a:xfrm>
              <a:custGeom>
                <a:avLst/>
                <a:gdLst>
                  <a:gd name="T0" fmla="*/ 1626 w 1626"/>
                  <a:gd name="T1" fmla="*/ 128 h 128"/>
                  <a:gd name="T2" fmla="*/ 149 w 1626"/>
                  <a:gd name="T3" fmla="*/ 128 h 128"/>
                  <a:gd name="T4" fmla="*/ 0 w 1626"/>
                  <a:gd name="T5" fmla="*/ 0 h 128"/>
                  <a:gd name="T6" fmla="*/ 1452 w 1626"/>
                  <a:gd name="T7" fmla="*/ 0 h 128"/>
                  <a:gd name="T8" fmla="*/ 1626 w 1626"/>
                  <a:gd name="T9" fmla="*/ 128 h 128"/>
                </a:gdLst>
                <a:ahLst/>
                <a:cxnLst>
                  <a:cxn ang="0">
                    <a:pos x="T0" y="T1"/>
                  </a:cxn>
                  <a:cxn ang="0">
                    <a:pos x="T2" y="T3"/>
                  </a:cxn>
                  <a:cxn ang="0">
                    <a:pos x="T4" y="T5"/>
                  </a:cxn>
                  <a:cxn ang="0">
                    <a:pos x="T6" y="T7"/>
                  </a:cxn>
                  <a:cxn ang="0">
                    <a:pos x="T8" y="T9"/>
                  </a:cxn>
                </a:cxnLst>
                <a:rect l="0" t="0" r="r" b="b"/>
                <a:pathLst>
                  <a:path w="1626" h="128">
                    <a:moveTo>
                      <a:pt x="1626" y="128"/>
                    </a:moveTo>
                    <a:cubicBezTo>
                      <a:pt x="1134" y="128"/>
                      <a:pt x="642" y="128"/>
                      <a:pt x="149" y="128"/>
                    </a:cubicBezTo>
                    <a:cubicBezTo>
                      <a:pt x="99" y="85"/>
                      <a:pt x="49" y="42"/>
                      <a:pt x="0" y="0"/>
                    </a:cubicBezTo>
                    <a:cubicBezTo>
                      <a:pt x="484" y="0"/>
                      <a:pt x="968" y="0"/>
                      <a:pt x="1452" y="0"/>
                    </a:cubicBezTo>
                    <a:cubicBezTo>
                      <a:pt x="1509" y="42"/>
                      <a:pt x="1568" y="85"/>
                      <a:pt x="1626" y="128"/>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0" name="Freeform 295"/>
              <p:cNvSpPr>
                <a:spLocks/>
              </p:cNvSpPr>
              <p:nvPr/>
            </p:nvSpPr>
            <p:spPr bwMode="auto">
              <a:xfrm>
                <a:off x="43568938" y="4860926"/>
                <a:ext cx="6983413" cy="1033463"/>
              </a:xfrm>
              <a:custGeom>
                <a:avLst/>
                <a:gdLst>
                  <a:gd name="T0" fmla="*/ 1862 w 1862"/>
                  <a:gd name="T1" fmla="*/ 275 h 275"/>
                  <a:gd name="T2" fmla="*/ 385 w 1862"/>
                  <a:gd name="T3" fmla="*/ 275 h 275"/>
                  <a:gd name="T4" fmla="*/ 0 w 1862"/>
                  <a:gd name="T5" fmla="*/ 0 h 275"/>
                  <a:gd name="T6" fmla="*/ 1423 w 1862"/>
                  <a:gd name="T7" fmla="*/ 0 h 275"/>
                  <a:gd name="T8" fmla="*/ 1862 w 1862"/>
                  <a:gd name="T9" fmla="*/ 275 h 275"/>
                </a:gdLst>
                <a:ahLst/>
                <a:cxnLst>
                  <a:cxn ang="0">
                    <a:pos x="T0" y="T1"/>
                  </a:cxn>
                  <a:cxn ang="0">
                    <a:pos x="T2" y="T3"/>
                  </a:cxn>
                  <a:cxn ang="0">
                    <a:pos x="T4" y="T5"/>
                  </a:cxn>
                  <a:cxn ang="0">
                    <a:pos x="T6" y="T7"/>
                  </a:cxn>
                  <a:cxn ang="0">
                    <a:pos x="T8" y="T9"/>
                  </a:cxn>
                </a:cxnLst>
                <a:rect l="0" t="0" r="r" b="b"/>
                <a:pathLst>
                  <a:path w="1862" h="275">
                    <a:moveTo>
                      <a:pt x="1862" y="275"/>
                    </a:moveTo>
                    <a:cubicBezTo>
                      <a:pt x="1369" y="275"/>
                      <a:pt x="877" y="275"/>
                      <a:pt x="385" y="275"/>
                    </a:cubicBezTo>
                    <a:cubicBezTo>
                      <a:pt x="253" y="181"/>
                      <a:pt x="125" y="89"/>
                      <a:pt x="0" y="0"/>
                    </a:cubicBezTo>
                    <a:cubicBezTo>
                      <a:pt x="474" y="0"/>
                      <a:pt x="948" y="0"/>
                      <a:pt x="1423" y="0"/>
                    </a:cubicBezTo>
                    <a:cubicBezTo>
                      <a:pt x="1566" y="89"/>
                      <a:pt x="1712" y="181"/>
                      <a:pt x="1862"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1" name="Freeform 296"/>
              <p:cNvSpPr>
                <a:spLocks/>
              </p:cNvSpPr>
              <p:nvPr/>
            </p:nvSpPr>
            <p:spPr bwMode="auto">
              <a:xfrm>
                <a:off x="-19843750" y="4860926"/>
                <a:ext cx="7767638" cy="1033463"/>
              </a:xfrm>
              <a:custGeom>
                <a:avLst/>
                <a:gdLst>
                  <a:gd name="T0" fmla="*/ 1885 w 2071"/>
                  <a:gd name="T1" fmla="*/ 275 h 275"/>
                  <a:gd name="T2" fmla="*/ 0 w 2071"/>
                  <a:gd name="T3" fmla="*/ 275 h 275"/>
                  <a:gd name="T4" fmla="*/ 256 w 2071"/>
                  <a:gd name="T5" fmla="*/ 0 h 275"/>
                  <a:gd name="T6" fmla="*/ 2071 w 2071"/>
                  <a:gd name="T7" fmla="*/ 0 h 275"/>
                  <a:gd name="T8" fmla="*/ 1885 w 2071"/>
                  <a:gd name="T9" fmla="*/ 275 h 275"/>
                </a:gdLst>
                <a:ahLst/>
                <a:cxnLst>
                  <a:cxn ang="0">
                    <a:pos x="T0" y="T1"/>
                  </a:cxn>
                  <a:cxn ang="0">
                    <a:pos x="T2" y="T3"/>
                  </a:cxn>
                  <a:cxn ang="0">
                    <a:pos x="T4" y="T5"/>
                  </a:cxn>
                  <a:cxn ang="0">
                    <a:pos x="T6" y="T7"/>
                  </a:cxn>
                  <a:cxn ang="0">
                    <a:pos x="T8" y="T9"/>
                  </a:cxn>
                </a:cxnLst>
                <a:rect l="0" t="0" r="r" b="b"/>
                <a:pathLst>
                  <a:path w="2071" h="275">
                    <a:moveTo>
                      <a:pt x="1885" y="275"/>
                    </a:moveTo>
                    <a:cubicBezTo>
                      <a:pt x="1256" y="275"/>
                      <a:pt x="628" y="275"/>
                      <a:pt x="0" y="275"/>
                    </a:cubicBezTo>
                    <a:cubicBezTo>
                      <a:pt x="87" y="181"/>
                      <a:pt x="173" y="89"/>
                      <a:pt x="256" y="0"/>
                    </a:cubicBezTo>
                    <a:cubicBezTo>
                      <a:pt x="861" y="0"/>
                      <a:pt x="1466" y="0"/>
                      <a:pt x="2071" y="0"/>
                    </a:cubicBezTo>
                    <a:cubicBezTo>
                      <a:pt x="2010" y="89"/>
                      <a:pt x="1948" y="181"/>
                      <a:pt x="1885"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2" name="Freeform 297"/>
              <p:cNvSpPr>
                <a:spLocks/>
              </p:cNvSpPr>
              <p:nvPr/>
            </p:nvSpPr>
            <p:spPr bwMode="auto">
              <a:xfrm>
                <a:off x="18222913" y="4860926"/>
                <a:ext cx="7535863" cy="1033463"/>
              </a:xfrm>
              <a:custGeom>
                <a:avLst/>
                <a:gdLst>
                  <a:gd name="T0" fmla="*/ 2009 w 2009"/>
                  <a:gd name="T1" fmla="*/ 275 h 275"/>
                  <a:gd name="T2" fmla="*/ 124 w 2009"/>
                  <a:gd name="T3" fmla="*/ 275 h 275"/>
                  <a:gd name="T4" fmla="*/ 0 w 2009"/>
                  <a:gd name="T5" fmla="*/ 0 h 275"/>
                  <a:gd name="T6" fmla="*/ 1815 w 2009"/>
                  <a:gd name="T7" fmla="*/ 0 h 275"/>
                  <a:gd name="T8" fmla="*/ 2009 w 2009"/>
                  <a:gd name="T9" fmla="*/ 275 h 275"/>
                </a:gdLst>
                <a:ahLst/>
                <a:cxnLst>
                  <a:cxn ang="0">
                    <a:pos x="T0" y="T1"/>
                  </a:cxn>
                  <a:cxn ang="0">
                    <a:pos x="T2" y="T3"/>
                  </a:cxn>
                  <a:cxn ang="0">
                    <a:pos x="T4" y="T5"/>
                  </a:cxn>
                  <a:cxn ang="0">
                    <a:pos x="T6" y="T7"/>
                  </a:cxn>
                  <a:cxn ang="0">
                    <a:pos x="T8" y="T9"/>
                  </a:cxn>
                </a:cxnLst>
                <a:rect l="0" t="0" r="r" b="b"/>
                <a:pathLst>
                  <a:path w="2009" h="275">
                    <a:moveTo>
                      <a:pt x="2009" y="275"/>
                    </a:moveTo>
                    <a:cubicBezTo>
                      <a:pt x="1381" y="275"/>
                      <a:pt x="752" y="275"/>
                      <a:pt x="124" y="275"/>
                    </a:cubicBezTo>
                    <a:cubicBezTo>
                      <a:pt x="82" y="181"/>
                      <a:pt x="40" y="89"/>
                      <a:pt x="0" y="0"/>
                    </a:cubicBezTo>
                    <a:cubicBezTo>
                      <a:pt x="605" y="0"/>
                      <a:pt x="1210" y="0"/>
                      <a:pt x="1815" y="0"/>
                    </a:cubicBezTo>
                    <a:cubicBezTo>
                      <a:pt x="1878" y="89"/>
                      <a:pt x="1943" y="181"/>
                      <a:pt x="2009" y="275"/>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3" name="Freeform 298"/>
              <p:cNvSpPr>
                <a:spLocks/>
              </p:cNvSpPr>
              <p:nvPr/>
            </p:nvSpPr>
            <p:spPr bwMode="auto">
              <a:xfrm>
                <a:off x="-10809288" y="1082676"/>
                <a:ext cx="5122863" cy="760413"/>
              </a:xfrm>
              <a:custGeom>
                <a:avLst/>
                <a:gdLst>
                  <a:gd name="T0" fmla="*/ 1263 w 1366"/>
                  <a:gd name="T1" fmla="*/ 202 h 202"/>
                  <a:gd name="T2" fmla="*/ 0 w 1366"/>
                  <a:gd name="T3" fmla="*/ 202 h 202"/>
                  <a:gd name="T4" fmla="*/ 144 w 1366"/>
                  <a:gd name="T5" fmla="*/ 0 h 202"/>
                  <a:gd name="T6" fmla="*/ 1366 w 1366"/>
                  <a:gd name="T7" fmla="*/ 0 h 202"/>
                  <a:gd name="T8" fmla="*/ 1263 w 1366"/>
                  <a:gd name="T9" fmla="*/ 202 h 202"/>
                </a:gdLst>
                <a:ahLst/>
                <a:cxnLst>
                  <a:cxn ang="0">
                    <a:pos x="T0" y="T1"/>
                  </a:cxn>
                  <a:cxn ang="0">
                    <a:pos x="T2" y="T3"/>
                  </a:cxn>
                  <a:cxn ang="0">
                    <a:pos x="T4" y="T5"/>
                  </a:cxn>
                  <a:cxn ang="0">
                    <a:pos x="T6" y="T7"/>
                  </a:cxn>
                  <a:cxn ang="0">
                    <a:pos x="T8" y="T9"/>
                  </a:cxn>
                </a:cxnLst>
                <a:rect l="0" t="0" r="r" b="b"/>
                <a:pathLst>
                  <a:path w="1366" h="202">
                    <a:moveTo>
                      <a:pt x="1263" y="202"/>
                    </a:moveTo>
                    <a:cubicBezTo>
                      <a:pt x="842" y="202"/>
                      <a:pt x="421" y="202"/>
                      <a:pt x="0" y="202"/>
                    </a:cubicBezTo>
                    <a:cubicBezTo>
                      <a:pt x="49" y="134"/>
                      <a:pt x="97" y="66"/>
                      <a:pt x="144" y="0"/>
                    </a:cubicBezTo>
                    <a:cubicBezTo>
                      <a:pt x="551" y="0"/>
                      <a:pt x="959" y="0"/>
                      <a:pt x="1366" y="0"/>
                    </a:cubicBezTo>
                    <a:cubicBezTo>
                      <a:pt x="1333" y="66"/>
                      <a:pt x="1298"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4" name="Freeform 299"/>
              <p:cNvSpPr>
                <a:spLocks/>
              </p:cNvSpPr>
              <p:nvPr/>
            </p:nvSpPr>
            <p:spPr bwMode="auto">
              <a:xfrm>
                <a:off x="-5535613" y="1082676"/>
                <a:ext cx="4957763" cy="760413"/>
              </a:xfrm>
              <a:custGeom>
                <a:avLst/>
                <a:gdLst>
                  <a:gd name="T0" fmla="*/ 1263 w 1322"/>
                  <a:gd name="T1" fmla="*/ 202 h 202"/>
                  <a:gd name="T2" fmla="*/ 0 w 1322"/>
                  <a:gd name="T3" fmla="*/ 202 h 202"/>
                  <a:gd name="T4" fmla="*/ 99 w 1322"/>
                  <a:gd name="T5" fmla="*/ 0 h 202"/>
                  <a:gd name="T6" fmla="*/ 1322 w 1322"/>
                  <a:gd name="T7" fmla="*/ 0 h 202"/>
                  <a:gd name="T8" fmla="*/ 1263 w 1322"/>
                  <a:gd name="T9" fmla="*/ 202 h 202"/>
                </a:gdLst>
                <a:ahLst/>
                <a:cxnLst>
                  <a:cxn ang="0">
                    <a:pos x="T0" y="T1"/>
                  </a:cxn>
                  <a:cxn ang="0">
                    <a:pos x="T2" y="T3"/>
                  </a:cxn>
                  <a:cxn ang="0">
                    <a:pos x="T4" y="T5"/>
                  </a:cxn>
                  <a:cxn ang="0">
                    <a:pos x="T6" y="T7"/>
                  </a:cxn>
                  <a:cxn ang="0">
                    <a:pos x="T8" y="T9"/>
                  </a:cxn>
                </a:cxnLst>
                <a:rect l="0" t="0" r="r" b="b"/>
                <a:pathLst>
                  <a:path w="1322" h="202">
                    <a:moveTo>
                      <a:pt x="1263" y="202"/>
                    </a:moveTo>
                    <a:cubicBezTo>
                      <a:pt x="842" y="202"/>
                      <a:pt x="421" y="202"/>
                      <a:pt x="0" y="202"/>
                    </a:cubicBezTo>
                    <a:cubicBezTo>
                      <a:pt x="34" y="134"/>
                      <a:pt x="67" y="66"/>
                      <a:pt x="99" y="0"/>
                    </a:cubicBezTo>
                    <a:cubicBezTo>
                      <a:pt x="506" y="0"/>
                      <a:pt x="914" y="0"/>
                      <a:pt x="1322" y="0"/>
                    </a:cubicBezTo>
                    <a:cubicBezTo>
                      <a:pt x="1302" y="66"/>
                      <a:pt x="1283"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5" name="Freeform 300"/>
              <p:cNvSpPr>
                <a:spLocks/>
              </p:cNvSpPr>
              <p:nvPr/>
            </p:nvSpPr>
            <p:spPr bwMode="auto">
              <a:xfrm>
                <a:off x="-261938" y="1082676"/>
                <a:ext cx="4787900" cy="760413"/>
              </a:xfrm>
              <a:custGeom>
                <a:avLst/>
                <a:gdLst>
                  <a:gd name="T0" fmla="*/ 1263 w 1277"/>
                  <a:gd name="T1" fmla="*/ 202 h 202"/>
                  <a:gd name="T2" fmla="*/ 0 w 1277"/>
                  <a:gd name="T3" fmla="*/ 202 h 202"/>
                  <a:gd name="T4" fmla="*/ 54 w 1277"/>
                  <a:gd name="T5" fmla="*/ 0 h 202"/>
                  <a:gd name="T6" fmla="*/ 1277 w 1277"/>
                  <a:gd name="T7" fmla="*/ 0 h 202"/>
                  <a:gd name="T8" fmla="*/ 1263 w 1277"/>
                  <a:gd name="T9" fmla="*/ 202 h 202"/>
                </a:gdLst>
                <a:ahLst/>
                <a:cxnLst>
                  <a:cxn ang="0">
                    <a:pos x="T0" y="T1"/>
                  </a:cxn>
                  <a:cxn ang="0">
                    <a:pos x="T2" y="T3"/>
                  </a:cxn>
                  <a:cxn ang="0">
                    <a:pos x="T4" y="T5"/>
                  </a:cxn>
                  <a:cxn ang="0">
                    <a:pos x="T6" y="T7"/>
                  </a:cxn>
                  <a:cxn ang="0">
                    <a:pos x="T8" y="T9"/>
                  </a:cxn>
                </a:cxnLst>
                <a:rect l="0" t="0" r="r" b="b"/>
                <a:pathLst>
                  <a:path w="1277" h="202">
                    <a:moveTo>
                      <a:pt x="1263" y="202"/>
                    </a:moveTo>
                    <a:cubicBezTo>
                      <a:pt x="842" y="202"/>
                      <a:pt x="421" y="202"/>
                      <a:pt x="0" y="202"/>
                    </a:cubicBezTo>
                    <a:cubicBezTo>
                      <a:pt x="19" y="134"/>
                      <a:pt x="36" y="66"/>
                      <a:pt x="54" y="0"/>
                    </a:cubicBezTo>
                    <a:cubicBezTo>
                      <a:pt x="462" y="0"/>
                      <a:pt x="869" y="0"/>
                      <a:pt x="1277" y="0"/>
                    </a:cubicBezTo>
                    <a:cubicBezTo>
                      <a:pt x="1272" y="66"/>
                      <a:pt x="1268"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6" name="Freeform 301"/>
              <p:cNvSpPr>
                <a:spLocks/>
              </p:cNvSpPr>
              <p:nvPr/>
            </p:nvSpPr>
            <p:spPr bwMode="auto">
              <a:xfrm>
                <a:off x="5010150" y="1082676"/>
                <a:ext cx="4737100" cy="760413"/>
              </a:xfrm>
              <a:custGeom>
                <a:avLst/>
                <a:gdLst>
                  <a:gd name="T0" fmla="*/ 1263 w 1263"/>
                  <a:gd name="T1" fmla="*/ 202 h 202"/>
                  <a:gd name="T2" fmla="*/ 0 w 1263"/>
                  <a:gd name="T3" fmla="*/ 202 h 202"/>
                  <a:gd name="T4" fmla="*/ 9 w 1263"/>
                  <a:gd name="T5" fmla="*/ 0 h 202"/>
                  <a:gd name="T6" fmla="*/ 1232 w 1263"/>
                  <a:gd name="T7" fmla="*/ 0 h 202"/>
                  <a:gd name="T8" fmla="*/ 1263 w 1263"/>
                  <a:gd name="T9" fmla="*/ 202 h 202"/>
                </a:gdLst>
                <a:ahLst/>
                <a:cxnLst>
                  <a:cxn ang="0">
                    <a:pos x="T0" y="T1"/>
                  </a:cxn>
                  <a:cxn ang="0">
                    <a:pos x="T2" y="T3"/>
                  </a:cxn>
                  <a:cxn ang="0">
                    <a:pos x="T4" y="T5"/>
                  </a:cxn>
                  <a:cxn ang="0">
                    <a:pos x="T6" y="T7"/>
                  </a:cxn>
                  <a:cxn ang="0">
                    <a:pos x="T8" y="T9"/>
                  </a:cxn>
                </a:cxnLst>
                <a:rect l="0" t="0" r="r" b="b"/>
                <a:pathLst>
                  <a:path w="1263" h="202">
                    <a:moveTo>
                      <a:pt x="1263" y="202"/>
                    </a:moveTo>
                    <a:cubicBezTo>
                      <a:pt x="842" y="202"/>
                      <a:pt x="421" y="202"/>
                      <a:pt x="0" y="202"/>
                    </a:cubicBezTo>
                    <a:cubicBezTo>
                      <a:pt x="3" y="134"/>
                      <a:pt x="6" y="66"/>
                      <a:pt x="9" y="0"/>
                    </a:cubicBezTo>
                    <a:cubicBezTo>
                      <a:pt x="417" y="0"/>
                      <a:pt x="824" y="0"/>
                      <a:pt x="1232" y="0"/>
                    </a:cubicBezTo>
                    <a:cubicBezTo>
                      <a:pt x="1242" y="66"/>
                      <a:pt x="1252" y="134"/>
                      <a:pt x="126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7" name="Freeform 302"/>
              <p:cNvSpPr>
                <a:spLocks/>
              </p:cNvSpPr>
              <p:nvPr/>
            </p:nvSpPr>
            <p:spPr bwMode="auto">
              <a:xfrm>
                <a:off x="10152063" y="1082676"/>
                <a:ext cx="4868863" cy="760413"/>
              </a:xfrm>
              <a:custGeom>
                <a:avLst/>
                <a:gdLst>
                  <a:gd name="T0" fmla="*/ 1298 w 1298"/>
                  <a:gd name="T1" fmla="*/ 202 h 202"/>
                  <a:gd name="T2" fmla="*/ 35 w 1298"/>
                  <a:gd name="T3" fmla="*/ 202 h 202"/>
                  <a:gd name="T4" fmla="*/ 0 w 1298"/>
                  <a:gd name="T5" fmla="*/ 0 h 202"/>
                  <a:gd name="T6" fmla="*/ 1222 w 1298"/>
                  <a:gd name="T7" fmla="*/ 0 h 202"/>
                  <a:gd name="T8" fmla="*/ 1298 w 1298"/>
                  <a:gd name="T9" fmla="*/ 202 h 202"/>
                </a:gdLst>
                <a:ahLst/>
                <a:cxnLst>
                  <a:cxn ang="0">
                    <a:pos x="T0" y="T1"/>
                  </a:cxn>
                  <a:cxn ang="0">
                    <a:pos x="T2" y="T3"/>
                  </a:cxn>
                  <a:cxn ang="0">
                    <a:pos x="T4" y="T5"/>
                  </a:cxn>
                  <a:cxn ang="0">
                    <a:pos x="T6" y="T7"/>
                  </a:cxn>
                  <a:cxn ang="0">
                    <a:pos x="T8" y="T9"/>
                  </a:cxn>
                </a:cxnLst>
                <a:rect l="0" t="0" r="r" b="b"/>
                <a:pathLst>
                  <a:path w="1298" h="202">
                    <a:moveTo>
                      <a:pt x="1298" y="202"/>
                    </a:moveTo>
                    <a:cubicBezTo>
                      <a:pt x="877" y="202"/>
                      <a:pt x="456" y="202"/>
                      <a:pt x="35" y="202"/>
                    </a:cubicBezTo>
                    <a:cubicBezTo>
                      <a:pt x="23" y="134"/>
                      <a:pt x="11" y="66"/>
                      <a:pt x="0" y="0"/>
                    </a:cubicBezTo>
                    <a:cubicBezTo>
                      <a:pt x="407" y="0"/>
                      <a:pt x="815" y="0"/>
                      <a:pt x="1222" y="0"/>
                    </a:cubicBezTo>
                    <a:cubicBezTo>
                      <a:pt x="1247" y="66"/>
                      <a:pt x="1272" y="134"/>
                      <a:pt x="1298"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8" name="Freeform 303"/>
              <p:cNvSpPr>
                <a:spLocks/>
              </p:cNvSpPr>
              <p:nvPr/>
            </p:nvSpPr>
            <p:spPr bwMode="auto">
              <a:xfrm>
                <a:off x="15257463" y="1082676"/>
                <a:ext cx="5037138" cy="760413"/>
              </a:xfrm>
              <a:custGeom>
                <a:avLst/>
                <a:gdLst>
                  <a:gd name="T0" fmla="*/ 1343 w 1343"/>
                  <a:gd name="T1" fmla="*/ 202 h 202"/>
                  <a:gd name="T2" fmla="*/ 80 w 1343"/>
                  <a:gd name="T3" fmla="*/ 202 h 202"/>
                  <a:gd name="T4" fmla="*/ 0 w 1343"/>
                  <a:gd name="T5" fmla="*/ 0 h 202"/>
                  <a:gd name="T6" fmla="*/ 1222 w 1343"/>
                  <a:gd name="T7" fmla="*/ 0 h 202"/>
                  <a:gd name="T8" fmla="*/ 1343 w 1343"/>
                  <a:gd name="T9" fmla="*/ 202 h 202"/>
                </a:gdLst>
                <a:ahLst/>
                <a:cxnLst>
                  <a:cxn ang="0">
                    <a:pos x="T0" y="T1"/>
                  </a:cxn>
                  <a:cxn ang="0">
                    <a:pos x="T2" y="T3"/>
                  </a:cxn>
                  <a:cxn ang="0">
                    <a:pos x="T4" y="T5"/>
                  </a:cxn>
                  <a:cxn ang="0">
                    <a:pos x="T6" y="T7"/>
                  </a:cxn>
                  <a:cxn ang="0">
                    <a:pos x="T8" y="T9"/>
                  </a:cxn>
                </a:cxnLst>
                <a:rect l="0" t="0" r="r" b="b"/>
                <a:pathLst>
                  <a:path w="1343" h="202">
                    <a:moveTo>
                      <a:pt x="1343" y="202"/>
                    </a:moveTo>
                    <a:cubicBezTo>
                      <a:pt x="922" y="202"/>
                      <a:pt x="501" y="202"/>
                      <a:pt x="80" y="202"/>
                    </a:cubicBezTo>
                    <a:cubicBezTo>
                      <a:pt x="53" y="134"/>
                      <a:pt x="26" y="66"/>
                      <a:pt x="0" y="0"/>
                    </a:cubicBezTo>
                    <a:cubicBezTo>
                      <a:pt x="407" y="0"/>
                      <a:pt x="815" y="0"/>
                      <a:pt x="1222" y="0"/>
                    </a:cubicBezTo>
                    <a:cubicBezTo>
                      <a:pt x="1262" y="66"/>
                      <a:pt x="1302" y="134"/>
                      <a:pt x="134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79" name="Freeform 304"/>
              <p:cNvSpPr>
                <a:spLocks/>
              </p:cNvSpPr>
              <p:nvPr/>
            </p:nvSpPr>
            <p:spPr bwMode="auto">
              <a:xfrm>
                <a:off x="20361275" y="1082676"/>
                <a:ext cx="5205413" cy="760413"/>
              </a:xfrm>
              <a:custGeom>
                <a:avLst/>
                <a:gdLst>
                  <a:gd name="T0" fmla="*/ 1388 w 1388"/>
                  <a:gd name="T1" fmla="*/ 202 h 202"/>
                  <a:gd name="T2" fmla="*/ 125 w 1388"/>
                  <a:gd name="T3" fmla="*/ 202 h 202"/>
                  <a:gd name="T4" fmla="*/ 0 w 1388"/>
                  <a:gd name="T5" fmla="*/ 0 h 202"/>
                  <a:gd name="T6" fmla="*/ 1223 w 1388"/>
                  <a:gd name="T7" fmla="*/ 0 h 202"/>
                  <a:gd name="T8" fmla="*/ 1388 w 1388"/>
                  <a:gd name="T9" fmla="*/ 202 h 202"/>
                </a:gdLst>
                <a:ahLst/>
                <a:cxnLst>
                  <a:cxn ang="0">
                    <a:pos x="T0" y="T1"/>
                  </a:cxn>
                  <a:cxn ang="0">
                    <a:pos x="T2" y="T3"/>
                  </a:cxn>
                  <a:cxn ang="0">
                    <a:pos x="T4" y="T5"/>
                  </a:cxn>
                  <a:cxn ang="0">
                    <a:pos x="T6" y="T7"/>
                  </a:cxn>
                  <a:cxn ang="0">
                    <a:pos x="T8" y="T9"/>
                  </a:cxn>
                </a:cxnLst>
                <a:rect l="0" t="0" r="r" b="b"/>
                <a:pathLst>
                  <a:path w="1388" h="202">
                    <a:moveTo>
                      <a:pt x="1388" y="202"/>
                    </a:moveTo>
                    <a:cubicBezTo>
                      <a:pt x="967" y="202"/>
                      <a:pt x="546" y="202"/>
                      <a:pt x="125" y="202"/>
                    </a:cubicBezTo>
                    <a:cubicBezTo>
                      <a:pt x="82" y="134"/>
                      <a:pt x="41" y="66"/>
                      <a:pt x="0" y="0"/>
                    </a:cubicBezTo>
                    <a:cubicBezTo>
                      <a:pt x="408" y="0"/>
                      <a:pt x="815" y="0"/>
                      <a:pt x="1223" y="0"/>
                    </a:cubicBezTo>
                    <a:cubicBezTo>
                      <a:pt x="1276" y="66"/>
                      <a:pt x="1332" y="134"/>
                      <a:pt x="1388"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0" name="Freeform 305"/>
              <p:cNvSpPr>
                <a:spLocks/>
              </p:cNvSpPr>
              <p:nvPr/>
            </p:nvSpPr>
            <p:spPr bwMode="auto">
              <a:xfrm>
                <a:off x="25465088" y="1082676"/>
                <a:ext cx="5375275" cy="760413"/>
              </a:xfrm>
              <a:custGeom>
                <a:avLst/>
                <a:gdLst>
                  <a:gd name="T0" fmla="*/ 1433 w 1433"/>
                  <a:gd name="T1" fmla="*/ 202 h 202"/>
                  <a:gd name="T2" fmla="*/ 170 w 1433"/>
                  <a:gd name="T3" fmla="*/ 202 h 202"/>
                  <a:gd name="T4" fmla="*/ 0 w 1433"/>
                  <a:gd name="T5" fmla="*/ 0 h 202"/>
                  <a:gd name="T6" fmla="*/ 1223 w 1433"/>
                  <a:gd name="T7" fmla="*/ 0 h 202"/>
                  <a:gd name="T8" fmla="*/ 1433 w 1433"/>
                  <a:gd name="T9" fmla="*/ 202 h 202"/>
                </a:gdLst>
                <a:ahLst/>
                <a:cxnLst>
                  <a:cxn ang="0">
                    <a:pos x="T0" y="T1"/>
                  </a:cxn>
                  <a:cxn ang="0">
                    <a:pos x="T2" y="T3"/>
                  </a:cxn>
                  <a:cxn ang="0">
                    <a:pos x="T4" y="T5"/>
                  </a:cxn>
                  <a:cxn ang="0">
                    <a:pos x="T6" y="T7"/>
                  </a:cxn>
                  <a:cxn ang="0">
                    <a:pos x="T8" y="T9"/>
                  </a:cxn>
                </a:cxnLst>
                <a:rect l="0" t="0" r="r" b="b"/>
                <a:pathLst>
                  <a:path w="1433" h="202">
                    <a:moveTo>
                      <a:pt x="1433" y="202"/>
                    </a:moveTo>
                    <a:cubicBezTo>
                      <a:pt x="1012" y="202"/>
                      <a:pt x="591" y="202"/>
                      <a:pt x="170" y="202"/>
                    </a:cubicBezTo>
                    <a:cubicBezTo>
                      <a:pt x="112" y="134"/>
                      <a:pt x="56" y="66"/>
                      <a:pt x="0" y="0"/>
                    </a:cubicBezTo>
                    <a:cubicBezTo>
                      <a:pt x="408" y="0"/>
                      <a:pt x="815" y="0"/>
                      <a:pt x="1223" y="0"/>
                    </a:cubicBezTo>
                    <a:cubicBezTo>
                      <a:pt x="1291" y="66"/>
                      <a:pt x="1361" y="134"/>
                      <a:pt x="1433"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1" name="Freeform 306"/>
              <p:cNvSpPr>
                <a:spLocks/>
              </p:cNvSpPr>
              <p:nvPr/>
            </p:nvSpPr>
            <p:spPr bwMode="auto">
              <a:xfrm>
                <a:off x="30570488" y="1082676"/>
                <a:ext cx="5543550" cy="760413"/>
              </a:xfrm>
              <a:custGeom>
                <a:avLst/>
                <a:gdLst>
                  <a:gd name="T0" fmla="*/ 1478 w 1478"/>
                  <a:gd name="T1" fmla="*/ 202 h 202"/>
                  <a:gd name="T2" fmla="*/ 215 w 1478"/>
                  <a:gd name="T3" fmla="*/ 202 h 202"/>
                  <a:gd name="T4" fmla="*/ 0 w 1478"/>
                  <a:gd name="T5" fmla="*/ 0 h 202"/>
                  <a:gd name="T6" fmla="*/ 1223 w 1478"/>
                  <a:gd name="T7" fmla="*/ 0 h 202"/>
                  <a:gd name="T8" fmla="*/ 1478 w 1478"/>
                  <a:gd name="T9" fmla="*/ 202 h 202"/>
                </a:gdLst>
                <a:ahLst/>
                <a:cxnLst>
                  <a:cxn ang="0">
                    <a:pos x="T0" y="T1"/>
                  </a:cxn>
                  <a:cxn ang="0">
                    <a:pos x="T2" y="T3"/>
                  </a:cxn>
                  <a:cxn ang="0">
                    <a:pos x="T4" y="T5"/>
                  </a:cxn>
                  <a:cxn ang="0">
                    <a:pos x="T6" y="T7"/>
                  </a:cxn>
                  <a:cxn ang="0">
                    <a:pos x="T8" y="T9"/>
                  </a:cxn>
                </a:cxnLst>
                <a:rect l="0" t="0" r="r" b="b"/>
                <a:pathLst>
                  <a:path w="1478" h="202">
                    <a:moveTo>
                      <a:pt x="1478" y="202"/>
                    </a:moveTo>
                    <a:cubicBezTo>
                      <a:pt x="1057" y="202"/>
                      <a:pt x="636" y="202"/>
                      <a:pt x="215" y="202"/>
                    </a:cubicBezTo>
                    <a:cubicBezTo>
                      <a:pt x="142" y="134"/>
                      <a:pt x="70" y="66"/>
                      <a:pt x="0" y="0"/>
                    </a:cubicBezTo>
                    <a:cubicBezTo>
                      <a:pt x="408" y="0"/>
                      <a:pt x="815" y="0"/>
                      <a:pt x="1223" y="0"/>
                    </a:cubicBezTo>
                    <a:cubicBezTo>
                      <a:pt x="1306" y="66"/>
                      <a:pt x="1391" y="134"/>
                      <a:pt x="1478"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2" name="Freeform 307"/>
              <p:cNvSpPr>
                <a:spLocks/>
              </p:cNvSpPr>
              <p:nvPr/>
            </p:nvSpPr>
            <p:spPr bwMode="auto">
              <a:xfrm>
                <a:off x="35679063" y="1082676"/>
                <a:ext cx="8426450" cy="760413"/>
              </a:xfrm>
              <a:custGeom>
                <a:avLst/>
                <a:gdLst>
                  <a:gd name="T0" fmla="*/ 2247 w 2247"/>
                  <a:gd name="T1" fmla="*/ 202 h 202"/>
                  <a:gd name="T2" fmla="*/ 259 w 2247"/>
                  <a:gd name="T3" fmla="*/ 202 h 202"/>
                  <a:gd name="T4" fmla="*/ 0 w 2247"/>
                  <a:gd name="T5" fmla="*/ 0 h 202"/>
                  <a:gd name="T6" fmla="*/ 1924 w 2247"/>
                  <a:gd name="T7" fmla="*/ 0 h 202"/>
                  <a:gd name="T8" fmla="*/ 2247 w 2247"/>
                  <a:gd name="T9" fmla="*/ 202 h 202"/>
                </a:gdLst>
                <a:ahLst/>
                <a:cxnLst>
                  <a:cxn ang="0">
                    <a:pos x="T0" y="T1"/>
                  </a:cxn>
                  <a:cxn ang="0">
                    <a:pos x="T2" y="T3"/>
                  </a:cxn>
                  <a:cxn ang="0">
                    <a:pos x="T4" y="T5"/>
                  </a:cxn>
                  <a:cxn ang="0">
                    <a:pos x="T6" y="T7"/>
                  </a:cxn>
                  <a:cxn ang="0">
                    <a:pos x="T8" y="T9"/>
                  </a:cxn>
                </a:cxnLst>
                <a:rect l="0" t="0" r="r" b="b"/>
                <a:pathLst>
                  <a:path w="2247" h="202">
                    <a:moveTo>
                      <a:pt x="2247" y="202"/>
                    </a:moveTo>
                    <a:cubicBezTo>
                      <a:pt x="1584" y="202"/>
                      <a:pt x="922" y="202"/>
                      <a:pt x="259" y="202"/>
                    </a:cubicBezTo>
                    <a:cubicBezTo>
                      <a:pt x="171" y="134"/>
                      <a:pt x="84" y="66"/>
                      <a:pt x="0" y="0"/>
                    </a:cubicBezTo>
                    <a:cubicBezTo>
                      <a:pt x="641" y="0"/>
                      <a:pt x="1283" y="0"/>
                      <a:pt x="1924" y="0"/>
                    </a:cubicBezTo>
                    <a:cubicBezTo>
                      <a:pt x="2029" y="66"/>
                      <a:pt x="2137" y="134"/>
                      <a:pt x="2247" y="202"/>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3" name="Freeform 308"/>
              <p:cNvSpPr>
                <a:spLocks/>
              </p:cNvSpPr>
              <p:nvPr/>
            </p:nvSpPr>
            <p:spPr bwMode="auto">
              <a:xfrm>
                <a:off x="39489063" y="1933576"/>
                <a:ext cx="6056313" cy="814388"/>
              </a:xfrm>
              <a:custGeom>
                <a:avLst/>
                <a:gdLst>
                  <a:gd name="T0" fmla="*/ 0 w 1615"/>
                  <a:gd name="T1" fmla="*/ 0 h 217"/>
                  <a:gd name="T2" fmla="*/ 1267 w 1615"/>
                  <a:gd name="T3" fmla="*/ 0 h 217"/>
                  <a:gd name="T4" fmla="*/ 1615 w 1615"/>
                  <a:gd name="T5" fmla="*/ 217 h 217"/>
                  <a:gd name="T6" fmla="*/ 304 w 1615"/>
                  <a:gd name="T7" fmla="*/ 217 h 217"/>
                  <a:gd name="T8" fmla="*/ 0 w 1615"/>
                  <a:gd name="T9" fmla="*/ 0 h 217"/>
                </a:gdLst>
                <a:ahLst/>
                <a:cxnLst>
                  <a:cxn ang="0">
                    <a:pos x="T0" y="T1"/>
                  </a:cxn>
                  <a:cxn ang="0">
                    <a:pos x="T2" y="T3"/>
                  </a:cxn>
                  <a:cxn ang="0">
                    <a:pos x="T4" y="T5"/>
                  </a:cxn>
                  <a:cxn ang="0">
                    <a:pos x="T6" y="T7"/>
                  </a:cxn>
                  <a:cxn ang="0">
                    <a:pos x="T8" y="T9"/>
                  </a:cxn>
                </a:cxnLst>
                <a:rect l="0" t="0" r="r" b="b"/>
                <a:pathLst>
                  <a:path w="1615" h="217">
                    <a:moveTo>
                      <a:pt x="0" y="0"/>
                    </a:moveTo>
                    <a:cubicBezTo>
                      <a:pt x="423" y="0"/>
                      <a:pt x="845" y="0"/>
                      <a:pt x="1267" y="0"/>
                    </a:cubicBezTo>
                    <a:cubicBezTo>
                      <a:pt x="1380" y="70"/>
                      <a:pt x="1496" y="143"/>
                      <a:pt x="1615" y="217"/>
                    </a:cubicBezTo>
                    <a:cubicBezTo>
                      <a:pt x="1178" y="217"/>
                      <a:pt x="741" y="217"/>
                      <a:pt x="304" y="217"/>
                    </a:cubicBezTo>
                    <a:cubicBezTo>
                      <a:pt x="200" y="143"/>
                      <a:pt x="99" y="70"/>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4" name="Freeform 309"/>
              <p:cNvSpPr>
                <a:spLocks/>
              </p:cNvSpPr>
              <p:nvPr/>
            </p:nvSpPr>
            <p:spPr bwMode="auto">
              <a:xfrm>
                <a:off x="34196338" y="1933576"/>
                <a:ext cx="5873750" cy="814388"/>
              </a:xfrm>
              <a:custGeom>
                <a:avLst/>
                <a:gdLst>
                  <a:gd name="T0" fmla="*/ 0 w 1566"/>
                  <a:gd name="T1" fmla="*/ 0 h 217"/>
                  <a:gd name="T2" fmla="*/ 1267 w 1566"/>
                  <a:gd name="T3" fmla="*/ 0 h 217"/>
                  <a:gd name="T4" fmla="*/ 1566 w 1566"/>
                  <a:gd name="T5" fmla="*/ 217 h 217"/>
                  <a:gd name="T6" fmla="*/ 256 w 1566"/>
                  <a:gd name="T7" fmla="*/ 217 h 217"/>
                  <a:gd name="T8" fmla="*/ 0 w 1566"/>
                  <a:gd name="T9" fmla="*/ 0 h 217"/>
                </a:gdLst>
                <a:ahLst/>
                <a:cxnLst>
                  <a:cxn ang="0">
                    <a:pos x="T0" y="T1"/>
                  </a:cxn>
                  <a:cxn ang="0">
                    <a:pos x="T2" y="T3"/>
                  </a:cxn>
                  <a:cxn ang="0">
                    <a:pos x="T4" y="T5"/>
                  </a:cxn>
                  <a:cxn ang="0">
                    <a:pos x="T6" y="T7"/>
                  </a:cxn>
                  <a:cxn ang="0">
                    <a:pos x="T8" y="T9"/>
                  </a:cxn>
                </a:cxnLst>
                <a:rect l="0" t="0" r="r" b="b"/>
                <a:pathLst>
                  <a:path w="1566" h="217">
                    <a:moveTo>
                      <a:pt x="0" y="0"/>
                    </a:moveTo>
                    <a:cubicBezTo>
                      <a:pt x="422" y="0"/>
                      <a:pt x="845" y="0"/>
                      <a:pt x="1267" y="0"/>
                    </a:cubicBezTo>
                    <a:cubicBezTo>
                      <a:pt x="1365" y="70"/>
                      <a:pt x="1465" y="143"/>
                      <a:pt x="1566" y="217"/>
                    </a:cubicBezTo>
                    <a:cubicBezTo>
                      <a:pt x="1130" y="217"/>
                      <a:pt x="693" y="217"/>
                      <a:pt x="256" y="217"/>
                    </a:cubicBezTo>
                    <a:cubicBezTo>
                      <a:pt x="169" y="143"/>
                      <a:pt x="83" y="70"/>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5" name="Freeform 310"/>
              <p:cNvSpPr>
                <a:spLocks/>
              </p:cNvSpPr>
              <p:nvPr/>
            </p:nvSpPr>
            <p:spPr bwMode="auto">
              <a:xfrm>
                <a:off x="28905200" y="1933576"/>
                <a:ext cx="5692775" cy="814388"/>
              </a:xfrm>
              <a:custGeom>
                <a:avLst/>
                <a:gdLst>
                  <a:gd name="T0" fmla="*/ 0 w 1518"/>
                  <a:gd name="T1" fmla="*/ 0 h 217"/>
                  <a:gd name="T2" fmla="*/ 1267 w 1518"/>
                  <a:gd name="T3" fmla="*/ 0 h 217"/>
                  <a:gd name="T4" fmla="*/ 1518 w 1518"/>
                  <a:gd name="T5" fmla="*/ 217 h 217"/>
                  <a:gd name="T6" fmla="*/ 207 w 1518"/>
                  <a:gd name="T7" fmla="*/ 217 h 217"/>
                  <a:gd name="T8" fmla="*/ 0 w 1518"/>
                  <a:gd name="T9" fmla="*/ 0 h 217"/>
                </a:gdLst>
                <a:ahLst/>
                <a:cxnLst>
                  <a:cxn ang="0">
                    <a:pos x="T0" y="T1"/>
                  </a:cxn>
                  <a:cxn ang="0">
                    <a:pos x="T2" y="T3"/>
                  </a:cxn>
                  <a:cxn ang="0">
                    <a:pos x="T4" y="T5"/>
                  </a:cxn>
                  <a:cxn ang="0">
                    <a:pos x="T6" y="T7"/>
                  </a:cxn>
                  <a:cxn ang="0">
                    <a:pos x="T8" y="T9"/>
                  </a:cxn>
                </a:cxnLst>
                <a:rect l="0" t="0" r="r" b="b"/>
                <a:pathLst>
                  <a:path w="1518" h="217">
                    <a:moveTo>
                      <a:pt x="0" y="0"/>
                    </a:moveTo>
                    <a:cubicBezTo>
                      <a:pt x="422" y="0"/>
                      <a:pt x="845" y="0"/>
                      <a:pt x="1267" y="0"/>
                    </a:cubicBezTo>
                    <a:cubicBezTo>
                      <a:pt x="1349" y="70"/>
                      <a:pt x="1433" y="143"/>
                      <a:pt x="1518" y="217"/>
                    </a:cubicBezTo>
                    <a:cubicBezTo>
                      <a:pt x="1081" y="217"/>
                      <a:pt x="644" y="217"/>
                      <a:pt x="207" y="217"/>
                    </a:cubicBezTo>
                    <a:cubicBezTo>
                      <a:pt x="137" y="143"/>
                      <a:pt x="68" y="70"/>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6" name="Freeform 311"/>
              <p:cNvSpPr>
                <a:spLocks/>
              </p:cNvSpPr>
              <p:nvPr/>
            </p:nvSpPr>
            <p:spPr bwMode="auto">
              <a:xfrm>
                <a:off x="23612475" y="1933576"/>
                <a:ext cx="5513388" cy="814388"/>
              </a:xfrm>
              <a:custGeom>
                <a:avLst/>
                <a:gdLst>
                  <a:gd name="T0" fmla="*/ 0 w 1470"/>
                  <a:gd name="T1" fmla="*/ 0 h 217"/>
                  <a:gd name="T2" fmla="*/ 1267 w 1470"/>
                  <a:gd name="T3" fmla="*/ 0 h 217"/>
                  <a:gd name="T4" fmla="*/ 1470 w 1470"/>
                  <a:gd name="T5" fmla="*/ 217 h 217"/>
                  <a:gd name="T6" fmla="*/ 159 w 1470"/>
                  <a:gd name="T7" fmla="*/ 217 h 217"/>
                  <a:gd name="T8" fmla="*/ 0 w 1470"/>
                  <a:gd name="T9" fmla="*/ 0 h 217"/>
                </a:gdLst>
                <a:ahLst/>
                <a:cxnLst>
                  <a:cxn ang="0">
                    <a:pos x="T0" y="T1"/>
                  </a:cxn>
                  <a:cxn ang="0">
                    <a:pos x="T2" y="T3"/>
                  </a:cxn>
                  <a:cxn ang="0">
                    <a:pos x="T4" y="T5"/>
                  </a:cxn>
                  <a:cxn ang="0">
                    <a:pos x="T6" y="T7"/>
                  </a:cxn>
                  <a:cxn ang="0">
                    <a:pos x="T8" y="T9"/>
                  </a:cxn>
                </a:cxnLst>
                <a:rect l="0" t="0" r="r" b="b"/>
                <a:pathLst>
                  <a:path w="1470" h="217">
                    <a:moveTo>
                      <a:pt x="0" y="0"/>
                    </a:moveTo>
                    <a:cubicBezTo>
                      <a:pt x="422" y="0"/>
                      <a:pt x="845" y="0"/>
                      <a:pt x="1267" y="0"/>
                    </a:cubicBezTo>
                    <a:cubicBezTo>
                      <a:pt x="1333" y="70"/>
                      <a:pt x="1401" y="143"/>
                      <a:pt x="1470" y="217"/>
                    </a:cubicBezTo>
                    <a:cubicBezTo>
                      <a:pt x="1033" y="217"/>
                      <a:pt x="596" y="217"/>
                      <a:pt x="159" y="217"/>
                    </a:cubicBezTo>
                    <a:cubicBezTo>
                      <a:pt x="105" y="143"/>
                      <a:pt x="52" y="70"/>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7" name="Freeform 312"/>
              <p:cNvSpPr>
                <a:spLocks/>
              </p:cNvSpPr>
              <p:nvPr/>
            </p:nvSpPr>
            <p:spPr bwMode="auto">
              <a:xfrm>
                <a:off x="18321338" y="1933576"/>
                <a:ext cx="5332413" cy="814388"/>
              </a:xfrm>
              <a:custGeom>
                <a:avLst/>
                <a:gdLst>
                  <a:gd name="T0" fmla="*/ 0 w 1422"/>
                  <a:gd name="T1" fmla="*/ 0 h 217"/>
                  <a:gd name="T2" fmla="*/ 1267 w 1422"/>
                  <a:gd name="T3" fmla="*/ 0 h 217"/>
                  <a:gd name="T4" fmla="*/ 1422 w 1422"/>
                  <a:gd name="T5" fmla="*/ 217 h 217"/>
                  <a:gd name="T6" fmla="*/ 111 w 1422"/>
                  <a:gd name="T7" fmla="*/ 217 h 217"/>
                  <a:gd name="T8" fmla="*/ 0 w 1422"/>
                  <a:gd name="T9" fmla="*/ 0 h 217"/>
                </a:gdLst>
                <a:ahLst/>
                <a:cxnLst>
                  <a:cxn ang="0">
                    <a:pos x="T0" y="T1"/>
                  </a:cxn>
                  <a:cxn ang="0">
                    <a:pos x="T2" y="T3"/>
                  </a:cxn>
                  <a:cxn ang="0">
                    <a:pos x="T4" y="T5"/>
                  </a:cxn>
                  <a:cxn ang="0">
                    <a:pos x="T6" y="T7"/>
                  </a:cxn>
                  <a:cxn ang="0">
                    <a:pos x="T8" y="T9"/>
                  </a:cxn>
                </a:cxnLst>
                <a:rect l="0" t="0" r="r" b="b"/>
                <a:pathLst>
                  <a:path w="1422" h="217">
                    <a:moveTo>
                      <a:pt x="0" y="0"/>
                    </a:moveTo>
                    <a:cubicBezTo>
                      <a:pt x="422" y="0"/>
                      <a:pt x="845" y="0"/>
                      <a:pt x="1267" y="0"/>
                    </a:cubicBezTo>
                    <a:cubicBezTo>
                      <a:pt x="1317" y="70"/>
                      <a:pt x="1369" y="143"/>
                      <a:pt x="1422" y="217"/>
                    </a:cubicBezTo>
                    <a:cubicBezTo>
                      <a:pt x="985" y="217"/>
                      <a:pt x="548" y="217"/>
                      <a:pt x="111" y="217"/>
                    </a:cubicBezTo>
                    <a:cubicBezTo>
                      <a:pt x="73" y="143"/>
                      <a:pt x="36" y="70"/>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8" name="Freeform 313"/>
              <p:cNvSpPr>
                <a:spLocks/>
              </p:cNvSpPr>
              <p:nvPr/>
            </p:nvSpPr>
            <p:spPr bwMode="auto">
              <a:xfrm>
                <a:off x="13028613" y="1933576"/>
                <a:ext cx="5153025" cy="814388"/>
              </a:xfrm>
              <a:custGeom>
                <a:avLst/>
                <a:gdLst>
                  <a:gd name="T0" fmla="*/ 0 w 1374"/>
                  <a:gd name="T1" fmla="*/ 0 h 217"/>
                  <a:gd name="T2" fmla="*/ 1267 w 1374"/>
                  <a:gd name="T3" fmla="*/ 0 h 217"/>
                  <a:gd name="T4" fmla="*/ 1374 w 1374"/>
                  <a:gd name="T5" fmla="*/ 217 h 217"/>
                  <a:gd name="T6" fmla="*/ 63 w 1374"/>
                  <a:gd name="T7" fmla="*/ 217 h 217"/>
                  <a:gd name="T8" fmla="*/ 0 w 1374"/>
                  <a:gd name="T9" fmla="*/ 0 h 217"/>
                </a:gdLst>
                <a:ahLst/>
                <a:cxnLst>
                  <a:cxn ang="0">
                    <a:pos x="T0" y="T1"/>
                  </a:cxn>
                  <a:cxn ang="0">
                    <a:pos x="T2" y="T3"/>
                  </a:cxn>
                  <a:cxn ang="0">
                    <a:pos x="T4" y="T5"/>
                  </a:cxn>
                  <a:cxn ang="0">
                    <a:pos x="T6" y="T7"/>
                  </a:cxn>
                  <a:cxn ang="0">
                    <a:pos x="T8" y="T9"/>
                  </a:cxn>
                </a:cxnLst>
                <a:rect l="0" t="0" r="r" b="b"/>
                <a:pathLst>
                  <a:path w="1374" h="217">
                    <a:moveTo>
                      <a:pt x="0" y="0"/>
                    </a:moveTo>
                    <a:cubicBezTo>
                      <a:pt x="422" y="0"/>
                      <a:pt x="845" y="0"/>
                      <a:pt x="1267" y="0"/>
                    </a:cubicBezTo>
                    <a:cubicBezTo>
                      <a:pt x="1302" y="70"/>
                      <a:pt x="1337" y="143"/>
                      <a:pt x="1374" y="217"/>
                    </a:cubicBezTo>
                    <a:cubicBezTo>
                      <a:pt x="937" y="217"/>
                      <a:pt x="500" y="217"/>
                      <a:pt x="63" y="217"/>
                    </a:cubicBezTo>
                    <a:cubicBezTo>
                      <a:pt x="41" y="143"/>
                      <a:pt x="20" y="70"/>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89" name="Freeform 314"/>
              <p:cNvSpPr>
                <a:spLocks/>
              </p:cNvSpPr>
              <p:nvPr/>
            </p:nvSpPr>
            <p:spPr bwMode="auto">
              <a:xfrm>
                <a:off x="7737475" y="1933576"/>
                <a:ext cx="4968875" cy="814388"/>
              </a:xfrm>
              <a:custGeom>
                <a:avLst/>
                <a:gdLst>
                  <a:gd name="T0" fmla="*/ 0 w 1325"/>
                  <a:gd name="T1" fmla="*/ 0 h 217"/>
                  <a:gd name="T2" fmla="*/ 1267 w 1325"/>
                  <a:gd name="T3" fmla="*/ 0 h 217"/>
                  <a:gd name="T4" fmla="*/ 1325 w 1325"/>
                  <a:gd name="T5" fmla="*/ 217 h 217"/>
                  <a:gd name="T6" fmla="*/ 15 w 1325"/>
                  <a:gd name="T7" fmla="*/ 217 h 217"/>
                  <a:gd name="T8" fmla="*/ 0 w 1325"/>
                  <a:gd name="T9" fmla="*/ 0 h 217"/>
                </a:gdLst>
                <a:ahLst/>
                <a:cxnLst>
                  <a:cxn ang="0">
                    <a:pos x="T0" y="T1"/>
                  </a:cxn>
                  <a:cxn ang="0">
                    <a:pos x="T2" y="T3"/>
                  </a:cxn>
                  <a:cxn ang="0">
                    <a:pos x="T4" y="T5"/>
                  </a:cxn>
                  <a:cxn ang="0">
                    <a:pos x="T6" y="T7"/>
                  </a:cxn>
                  <a:cxn ang="0">
                    <a:pos x="T8" y="T9"/>
                  </a:cxn>
                </a:cxnLst>
                <a:rect l="0" t="0" r="r" b="b"/>
                <a:pathLst>
                  <a:path w="1325" h="217">
                    <a:moveTo>
                      <a:pt x="0" y="0"/>
                    </a:moveTo>
                    <a:cubicBezTo>
                      <a:pt x="422" y="0"/>
                      <a:pt x="845" y="0"/>
                      <a:pt x="1267" y="0"/>
                    </a:cubicBezTo>
                    <a:cubicBezTo>
                      <a:pt x="1286" y="70"/>
                      <a:pt x="1306" y="143"/>
                      <a:pt x="1325" y="217"/>
                    </a:cubicBezTo>
                    <a:cubicBezTo>
                      <a:pt x="888" y="217"/>
                      <a:pt x="452" y="217"/>
                      <a:pt x="15" y="217"/>
                    </a:cubicBezTo>
                    <a:cubicBezTo>
                      <a:pt x="10" y="143"/>
                      <a:pt x="5" y="70"/>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0" name="Freeform 315"/>
              <p:cNvSpPr>
                <a:spLocks/>
              </p:cNvSpPr>
              <p:nvPr/>
            </p:nvSpPr>
            <p:spPr bwMode="auto">
              <a:xfrm>
                <a:off x="2317750" y="1933576"/>
                <a:ext cx="4916488" cy="814388"/>
              </a:xfrm>
              <a:custGeom>
                <a:avLst/>
                <a:gdLst>
                  <a:gd name="T0" fmla="*/ 34 w 1311"/>
                  <a:gd name="T1" fmla="*/ 0 h 217"/>
                  <a:gd name="T2" fmla="*/ 1301 w 1311"/>
                  <a:gd name="T3" fmla="*/ 0 h 217"/>
                  <a:gd name="T4" fmla="*/ 1311 w 1311"/>
                  <a:gd name="T5" fmla="*/ 217 h 217"/>
                  <a:gd name="T6" fmla="*/ 0 w 1311"/>
                  <a:gd name="T7" fmla="*/ 217 h 217"/>
                  <a:gd name="T8" fmla="*/ 34 w 1311"/>
                  <a:gd name="T9" fmla="*/ 0 h 217"/>
                </a:gdLst>
                <a:ahLst/>
                <a:cxnLst>
                  <a:cxn ang="0">
                    <a:pos x="T0" y="T1"/>
                  </a:cxn>
                  <a:cxn ang="0">
                    <a:pos x="T2" y="T3"/>
                  </a:cxn>
                  <a:cxn ang="0">
                    <a:pos x="T4" y="T5"/>
                  </a:cxn>
                  <a:cxn ang="0">
                    <a:pos x="T6" y="T7"/>
                  </a:cxn>
                  <a:cxn ang="0">
                    <a:pos x="T8" y="T9"/>
                  </a:cxn>
                </a:cxnLst>
                <a:rect l="0" t="0" r="r" b="b"/>
                <a:pathLst>
                  <a:path w="1311" h="217">
                    <a:moveTo>
                      <a:pt x="34" y="0"/>
                    </a:moveTo>
                    <a:cubicBezTo>
                      <a:pt x="456" y="0"/>
                      <a:pt x="879" y="0"/>
                      <a:pt x="1301" y="0"/>
                    </a:cubicBezTo>
                    <a:cubicBezTo>
                      <a:pt x="1304" y="70"/>
                      <a:pt x="1308" y="143"/>
                      <a:pt x="1311" y="217"/>
                    </a:cubicBezTo>
                    <a:cubicBezTo>
                      <a:pt x="874" y="217"/>
                      <a:pt x="437" y="217"/>
                      <a:pt x="0" y="217"/>
                    </a:cubicBezTo>
                    <a:cubicBezTo>
                      <a:pt x="12" y="143"/>
                      <a:pt x="23" y="70"/>
                      <a:pt x="34"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1" name="Freeform 316"/>
              <p:cNvSpPr>
                <a:spLocks/>
              </p:cNvSpPr>
              <p:nvPr/>
            </p:nvSpPr>
            <p:spPr bwMode="auto">
              <a:xfrm>
                <a:off x="-3154363" y="1933576"/>
                <a:ext cx="5059363" cy="814388"/>
              </a:xfrm>
              <a:custGeom>
                <a:avLst/>
                <a:gdLst>
                  <a:gd name="T0" fmla="*/ 82 w 1349"/>
                  <a:gd name="T1" fmla="*/ 0 h 217"/>
                  <a:gd name="T2" fmla="*/ 1349 w 1349"/>
                  <a:gd name="T3" fmla="*/ 0 h 217"/>
                  <a:gd name="T4" fmla="*/ 1311 w 1349"/>
                  <a:gd name="T5" fmla="*/ 217 h 217"/>
                  <a:gd name="T6" fmla="*/ 0 w 1349"/>
                  <a:gd name="T7" fmla="*/ 217 h 217"/>
                  <a:gd name="T8" fmla="*/ 82 w 1349"/>
                  <a:gd name="T9" fmla="*/ 0 h 217"/>
                </a:gdLst>
                <a:ahLst/>
                <a:cxnLst>
                  <a:cxn ang="0">
                    <a:pos x="T0" y="T1"/>
                  </a:cxn>
                  <a:cxn ang="0">
                    <a:pos x="T2" y="T3"/>
                  </a:cxn>
                  <a:cxn ang="0">
                    <a:pos x="T4" y="T5"/>
                  </a:cxn>
                  <a:cxn ang="0">
                    <a:pos x="T6" y="T7"/>
                  </a:cxn>
                  <a:cxn ang="0">
                    <a:pos x="T8" y="T9"/>
                  </a:cxn>
                </a:cxnLst>
                <a:rect l="0" t="0" r="r" b="b"/>
                <a:pathLst>
                  <a:path w="1349" h="217">
                    <a:moveTo>
                      <a:pt x="82" y="0"/>
                    </a:moveTo>
                    <a:cubicBezTo>
                      <a:pt x="504" y="0"/>
                      <a:pt x="927" y="0"/>
                      <a:pt x="1349" y="0"/>
                    </a:cubicBezTo>
                    <a:cubicBezTo>
                      <a:pt x="1337" y="70"/>
                      <a:pt x="1324" y="143"/>
                      <a:pt x="1311" y="217"/>
                    </a:cubicBezTo>
                    <a:cubicBezTo>
                      <a:pt x="874" y="217"/>
                      <a:pt x="437" y="217"/>
                      <a:pt x="0" y="217"/>
                    </a:cubicBezTo>
                    <a:cubicBezTo>
                      <a:pt x="28" y="143"/>
                      <a:pt x="55" y="70"/>
                      <a:pt x="82"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2" name="Freeform 317"/>
              <p:cNvSpPr>
                <a:spLocks/>
              </p:cNvSpPr>
              <p:nvPr/>
            </p:nvSpPr>
            <p:spPr bwMode="auto">
              <a:xfrm>
                <a:off x="-8626475" y="1933576"/>
                <a:ext cx="5240338" cy="814388"/>
              </a:xfrm>
              <a:custGeom>
                <a:avLst/>
                <a:gdLst>
                  <a:gd name="T0" fmla="*/ 130 w 1397"/>
                  <a:gd name="T1" fmla="*/ 0 h 217"/>
                  <a:gd name="T2" fmla="*/ 1397 w 1397"/>
                  <a:gd name="T3" fmla="*/ 0 h 217"/>
                  <a:gd name="T4" fmla="*/ 1311 w 1397"/>
                  <a:gd name="T5" fmla="*/ 217 h 217"/>
                  <a:gd name="T6" fmla="*/ 0 w 1397"/>
                  <a:gd name="T7" fmla="*/ 217 h 217"/>
                  <a:gd name="T8" fmla="*/ 130 w 1397"/>
                  <a:gd name="T9" fmla="*/ 0 h 217"/>
                </a:gdLst>
                <a:ahLst/>
                <a:cxnLst>
                  <a:cxn ang="0">
                    <a:pos x="T0" y="T1"/>
                  </a:cxn>
                  <a:cxn ang="0">
                    <a:pos x="T2" y="T3"/>
                  </a:cxn>
                  <a:cxn ang="0">
                    <a:pos x="T4" y="T5"/>
                  </a:cxn>
                  <a:cxn ang="0">
                    <a:pos x="T6" y="T7"/>
                  </a:cxn>
                  <a:cxn ang="0">
                    <a:pos x="T8" y="T9"/>
                  </a:cxn>
                </a:cxnLst>
                <a:rect l="0" t="0" r="r" b="b"/>
                <a:pathLst>
                  <a:path w="1397" h="217">
                    <a:moveTo>
                      <a:pt x="130" y="0"/>
                    </a:moveTo>
                    <a:cubicBezTo>
                      <a:pt x="552" y="0"/>
                      <a:pt x="975" y="0"/>
                      <a:pt x="1397" y="0"/>
                    </a:cubicBezTo>
                    <a:cubicBezTo>
                      <a:pt x="1369" y="70"/>
                      <a:pt x="1340" y="143"/>
                      <a:pt x="1311" y="217"/>
                    </a:cubicBezTo>
                    <a:cubicBezTo>
                      <a:pt x="874" y="217"/>
                      <a:pt x="437" y="217"/>
                      <a:pt x="0" y="217"/>
                    </a:cubicBezTo>
                    <a:cubicBezTo>
                      <a:pt x="44" y="143"/>
                      <a:pt x="87" y="70"/>
                      <a:pt x="13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3" name="Freeform 318"/>
              <p:cNvSpPr>
                <a:spLocks/>
              </p:cNvSpPr>
              <p:nvPr/>
            </p:nvSpPr>
            <p:spPr bwMode="auto">
              <a:xfrm>
                <a:off x="-14098588" y="1933576"/>
                <a:ext cx="5419725" cy="814388"/>
              </a:xfrm>
              <a:custGeom>
                <a:avLst/>
                <a:gdLst>
                  <a:gd name="T0" fmla="*/ 178 w 1445"/>
                  <a:gd name="T1" fmla="*/ 0 h 217"/>
                  <a:gd name="T2" fmla="*/ 1445 w 1445"/>
                  <a:gd name="T3" fmla="*/ 0 h 217"/>
                  <a:gd name="T4" fmla="*/ 1310 w 1445"/>
                  <a:gd name="T5" fmla="*/ 217 h 217"/>
                  <a:gd name="T6" fmla="*/ 0 w 1445"/>
                  <a:gd name="T7" fmla="*/ 217 h 217"/>
                  <a:gd name="T8" fmla="*/ 178 w 1445"/>
                  <a:gd name="T9" fmla="*/ 0 h 217"/>
                </a:gdLst>
                <a:ahLst/>
                <a:cxnLst>
                  <a:cxn ang="0">
                    <a:pos x="T0" y="T1"/>
                  </a:cxn>
                  <a:cxn ang="0">
                    <a:pos x="T2" y="T3"/>
                  </a:cxn>
                  <a:cxn ang="0">
                    <a:pos x="T4" y="T5"/>
                  </a:cxn>
                  <a:cxn ang="0">
                    <a:pos x="T6" y="T7"/>
                  </a:cxn>
                  <a:cxn ang="0">
                    <a:pos x="T8" y="T9"/>
                  </a:cxn>
                </a:cxnLst>
                <a:rect l="0" t="0" r="r" b="b"/>
                <a:pathLst>
                  <a:path w="1445" h="217">
                    <a:moveTo>
                      <a:pt x="178" y="0"/>
                    </a:moveTo>
                    <a:cubicBezTo>
                      <a:pt x="600" y="0"/>
                      <a:pt x="1023" y="0"/>
                      <a:pt x="1445" y="0"/>
                    </a:cubicBezTo>
                    <a:cubicBezTo>
                      <a:pt x="1401" y="70"/>
                      <a:pt x="1356" y="143"/>
                      <a:pt x="1310" y="217"/>
                    </a:cubicBezTo>
                    <a:cubicBezTo>
                      <a:pt x="874" y="217"/>
                      <a:pt x="437" y="217"/>
                      <a:pt x="0" y="217"/>
                    </a:cubicBezTo>
                    <a:cubicBezTo>
                      <a:pt x="60" y="143"/>
                      <a:pt x="120" y="70"/>
                      <a:pt x="178"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4" name="Freeform 319"/>
              <p:cNvSpPr>
                <a:spLocks/>
              </p:cNvSpPr>
              <p:nvPr/>
            </p:nvSpPr>
            <p:spPr bwMode="auto">
              <a:xfrm>
                <a:off x="-19570700" y="1933576"/>
                <a:ext cx="5600700" cy="814388"/>
              </a:xfrm>
              <a:custGeom>
                <a:avLst/>
                <a:gdLst>
                  <a:gd name="T0" fmla="*/ 226 w 1493"/>
                  <a:gd name="T1" fmla="*/ 0 h 217"/>
                  <a:gd name="T2" fmla="*/ 1493 w 1493"/>
                  <a:gd name="T3" fmla="*/ 0 h 217"/>
                  <a:gd name="T4" fmla="*/ 1310 w 1493"/>
                  <a:gd name="T5" fmla="*/ 217 h 217"/>
                  <a:gd name="T6" fmla="*/ 0 w 1493"/>
                  <a:gd name="T7" fmla="*/ 217 h 217"/>
                  <a:gd name="T8" fmla="*/ 226 w 1493"/>
                  <a:gd name="T9" fmla="*/ 0 h 217"/>
                </a:gdLst>
                <a:ahLst/>
                <a:cxnLst>
                  <a:cxn ang="0">
                    <a:pos x="T0" y="T1"/>
                  </a:cxn>
                  <a:cxn ang="0">
                    <a:pos x="T2" y="T3"/>
                  </a:cxn>
                  <a:cxn ang="0">
                    <a:pos x="T4" y="T5"/>
                  </a:cxn>
                  <a:cxn ang="0">
                    <a:pos x="T6" y="T7"/>
                  </a:cxn>
                  <a:cxn ang="0">
                    <a:pos x="T8" y="T9"/>
                  </a:cxn>
                </a:cxnLst>
                <a:rect l="0" t="0" r="r" b="b"/>
                <a:pathLst>
                  <a:path w="1493" h="217">
                    <a:moveTo>
                      <a:pt x="226" y="0"/>
                    </a:moveTo>
                    <a:cubicBezTo>
                      <a:pt x="648" y="0"/>
                      <a:pt x="1070" y="0"/>
                      <a:pt x="1493" y="0"/>
                    </a:cubicBezTo>
                    <a:cubicBezTo>
                      <a:pt x="1433" y="70"/>
                      <a:pt x="1373" y="143"/>
                      <a:pt x="1310" y="217"/>
                    </a:cubicBezTo>
                    <a:cubicBezTo>
                      <a:pt x="873" y="217"/>
                      <a:pt x="436" y="217"/>
                      <a:pt x="0" y="217"/>
                    </a:cubicBezTo>
                    <a:cubicBezTo>
                      <a:pt x="77" y="143"/>
                      <a:pt x="152" y="70"/>
                      <a:pt x="226"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5" name="Freeform 320"/>
              <p:cNvSpPr>
                <a:spLocks/>
              </p:cNvSpPr>
              <p:nvPr/>
            </p:nvSpPr>
            <p:spPr bwMode="auto">
              <a:xfrm>
                <a:off x="-25045988" y="1933576"/>
                <a:ext cx="5783263" cy="814388"/>
              </a:xfrm>
              <a:custGeom>
                <a:avLst/>
                <a:gdLst>
                  <a:gd name="T0" fmla="*/ 275 w 1542"/>
                  <a:gd name="T1" fmla="*/ 0 h 217"/>
                  <a:gd name="T2" fmla="*/ 1542 w 1542"/>
                  <a:gd name="T3" fmla="*/ 0 h 217"/>
                  <a:gd name="T4" fmla="*/ 1311 w 1542"/>
                  <a:gd name="T5" fmla="*/ 217 h 217"/>
                  <a:gd name="T6" fmla="*/ 0 w 1542"/>
                  <a:gd name="T7" fmla="*/ 217 h 217"/>
                  <a:gd name="T8" fmla="*/ 275 w 1542"/>
                  <a:gd name="T9" fmla="*/ 0 h 217"/>
                </a:gdLst>
                <a:ahLst/>
                <a:cxnLst>
                  <a:cxn ang="0">
                    <a:pos x="T0" y="T1"/>
                  </a:cxn>
                  <a:cxn ang="0">
                    <a:pos x="T2" y="T3"/>
                  </a:cxn>
                  <a:cxn ang="0">
                    <a:pos x="T4" y="T5"/>
                  </a:cxn>
                  <a:cxn ang="0">
                    <a:pos x="T6" y="T7"/>
                  </a:cxn>
                  <a:cxn ang="0">
                    <a:pos x="T8" y="T9"/>
                  </a:cxn>
                </a:cxnLst>
                <a:rect l="0" t="0" r="r" b="b"/>
                <a:pathLst>
                  <a:path w="1542" h="217">
                    <a:moveTo>
                      <a:pt x="275" y="0"/>
                    </a:moveTo>
                    <a:cubicBezTo>
                      <a:pt x="697" y="0"/>
                      <a:pt x="1119" y="0"/>
                      <a:pt x="1542" y="0"/>
                    </a:cubicBezTo>
                    <a:cubicBezTo>
                      <a:pt x="1467" y="70"/>
                      <a:pt x="1390" y="143"/>
                      <a:pt x="1311" y="217"/>
                    </a:cubicBezTo>
                    <a:cubicBezTo>
                      <a:pt x="874" y="217"/>
                      <a:pt x="437" y="217"/>
                      <a:pt x="0" y="217"/>
                    </a:cubicBezTo>
                    <a:cubicBezTo>
                      <a:pt x="94" y="143"/>
                      <a:pt x="185" y="70"/>
                      <a:pt x="275"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6" name="Freeform 321"/>
              <p:cNvSpPr>
                <a:spLocks/>
              </p:cNvSpPr>
              <p:nvPr/>
            </p:nvSpPr>
            <p:spPr bwMode="auto">
              <a:xfrm>
                <a:off x="-33342263" y="1933576"/>
                <a:ext cx="8788400" cy="814388"/>
              </a:xfrm>
              <a:custGeom>
                <a:avLst/>
                <a:gdLst>
                  <a:gd name="T0" fmla="*/ 348 w 2343"/>
                  <a:gd name="T1" fmla="*/ 0 h 217"/>
                  <a:gd name="T2" fmla="*/ 2343 w 2343"/>
                  <a:gd name="T3" fmla="*/ 0 h 217"/>
                  <a:gd name="T4" fmla="*/ 2064 w 2343"/>
                  <a:gd name="T5" fmla="*/ 217 h 217"/>
                  <a:gd name="T6" fmla="*/ 0 w 2343"/>
                  <a:gd name="T7" fmla="*/ 217 h 217"/>
                  <a:gd name="T8" fmla="*/ 348 w 2343"/>
                  <a:gd name="T9" fmla="*/ 0 h 217"/>
                </a:gdLst>
                <a:ahLst/>
                <a:cxnLst>
                  <a:cxn ang="0">
                    <a:pos x="T0" y="T1"/>
                  </a:cxn>
                  <a:cxn ang="0">
                    <a:pos x="T2" y="T3"/>
                  </a:cxn>
                  <a:cxn ang="0">
                    <a:pos x="T4" y="T5"/>
                  </a:cxn>
                  <a:cxn ang="0">
                    <a:pos x="T6" y="T7"/>
                  </a:cxn>
                  <a:cxn ang="0">
                    <a:pos x="T8" y="T9"/>
                  </a:cxn>
                </a:cxnLst>
                <a:rect l="0" t="0" r="r" b="b"/>
                <a:pathLst>
                  <a:path w="2343" h="217">
                    <a:moveTo>
                      <a:pt x="348" y="0"/>
                    </a:moveTo>
                    <a:cubicBezTo>
                      <a:pt x="1013" y="0"/>
                      <a:pt x="1678" y="0"/>
                      <a:pt x="2343" y="0"/>
                    </a:cubicBezTo>
                    <a:cubicBezTo>
                      <a:pt x="2252" y="70"/>
                      <a:pt x="2159" y="143"/>
                      <a:pt x="2064" y="217"/>
                    </a:cubicBezTo>
                    <a:cubicBezTo>
                      <a:pt x="1376" y="217"/>
                      <a:pt x="688" y="217"/>
                      <a:pt x="0" y="217"/>
                    </a:cubicBezTo>
                    <a:cubicBezTo>
                      <a:pt x="119" y="143"/>
                      <a:pt x="234" y="70"/>
                      <a:pt x="348"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7" name="Freeform 322"/>
              <p:cNvSpPr>
                <a:spLocks/>
              </p:cNvSpPr>
              <p:nvPr/>
            </p:nvSpPr>
            <p:spPr bwMode="auto">
              <a:xfrm>
                <a:off x="36499800" y="2835276"/>
                <a:ext cx="10583863" cy="879475"/>
              </a:xfrm>
              <a:custGeom>
                <a:avLst/>
                <a:gdLst>
                  <a:gd name="T0" fmla="*/ 0 w 2822"/>
                  <a:gd name="T1" fmla="*/ 0 h 234"/>
                  <a:gd name="T2" fmla="*/ 2448 w 2822"/>
                  <a:gd name="T3" fmla="*/ 0 h 234"/>
                  <a:gd name="T4" fmla="*/ 2822 w 2822"/>
                  <a:gd name="T5" fmla="*/ 234 h 234"/>
                  <a:gd name="T6" fmla="*/ 287 w 2822"/>
                  <a:gd name="T7" fmla="*/ 234 h 234"/>
                  <a:gd name="T8" fmla="*/ 0 w 2822"/>
                  <a:gd name="T9" fmla="*/ 0 h 234"/>
                </a:gdLst>
                <a:ahLst/>
                <a:cxnLst>
                  <a:cxn ang="0">
                    <a:pos x="T0" y="T1"/>
                  </a:cxn>
                  <a:cxn ang="0">
                    <a:pos x="T2" y="T3"/>
                  </a:cxn>
                  <a:cxn ang="0">
                    <a:pos x="T4" y="T5"/>
                  </a:cxn>
                  <a:cxn ang="0">
                    <a:pos x="T6" y="T7"/>
                  </a:cxn>
                  <a:cxn ang="0">
                    <a:pos x="T8" y="T9"/>
                  </a:cxn>
                </a:cxnLst>
                <a:rect l="0" t="0" r="r" b="b"/>
                <a:pathLst>
                  <a:path w="2822" h="234">
                    <a:moveTo>
                      <a:pt x="0" y="0"/>
                    </a:moveTo>
                    <a:cubicBezTo>
                      <a:pt x="816" y="0"/>
                      <a:pt x="1632" y="0"/>
                      <a:pt x="2448" y="0"/>
                    </a:cubicBezTo>
                    <a:cubicBezTo>
                      <a:pt x="2570" y="76"/>
                      <a:pt x="2695" y="154"/>
                      <a:pt x="2822" y="234"/>
                    </a:cubicBezTo>
                    <a:cubicBezTo>
                      <a:pt x="1977" y="234"/>
                      <a:pt x="1132" y="234"/>
                      <a:pt x="287" y="234"/>
                    </a:cubicBezTo>
                    <a:cubicBezTo>
                      <a:pt x="189" y="154"/>
                      <a:pt x="94" y="76"/>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8" name="Freeform 323"/>
              <p:cNvSpPr>
                <a:spLocks/>
              </p:cNvSpPr>
              <p:nvPr/>
            </p:nvSpPr>
            <p:spPr bwMode="auto">
              <a:xfrm>
                <a:off x="31008638" y="2835276"/>
                <a:ext cx="5989638" cy="879475"/>
              </a:xfrm>
              <a:custGeom>
                <a:avLst/>
                <a:gdLst>
                  <a:gd name="T0" fmla="*/ 0 w 1597"/>
                  <a:gd name="T1" fmla="*/ 0 h 234"/>
                  <a:gd name="T2" fmla="*/ 1315 w 1597"/>
                  <a:gd name="T3" fmla="*/ 0 h 234"/>
                  <a:gd name="T4" fmla="*/ 1597 w 1597"/>
                  <a:gd name="T5" fmla="*/ 234 h 234"/>
                  <a:gd name="T6" fmla="*/ 235 w 1597"/>
                  <a:gd name="T7" fmla="*/ 234 h 234"/>
                  <a:gd name="T8" fmla="*/ 0 w 1597"/>
                  <a:gd name="T9" fmla="*/ 0 h 234"/>
                </a:gdLst>
                <a:ahLst/>
                <a:cxnLst>
                  <a:cxn ang="0">
                    <a:pos x="T0" y="T1"/>
                  </a:cxn>
                  <a:cxn ang="0">
                    <a:pos x="T2" y="T3"/>
                  </a:cxn>
                  <a:cxn ang="0">
                    <a:pos x="T4" y="T5"/>
                  </a:cxn>
                  <a:cxn ang="0">
                    <a:pos x="T6" y="T7"/>
                  </a:cxn>
                  <a:cxn ang="0">
                    <a:pos x="T8" y="T9"/>
                  </a:cxn>
                </a:cxnLst>
                <a:rect l="0" t="0" r="r" b="b"/>
                <a:pathLst>
                  <a:path w="1597" h="234">
                    <a:moveTo>
                      <a:pt x="0" y="0"/>
                    </a:moveTo>
                    <a:cubicBezTo>
                      <a:pt x="438" y="0"/>
                      <a:pt x="876" y="0"/>
                      <a:pt x="1315" y="0"/>
                    </a:cubicBezTo>
                    <a:cubicBezTo>
                      <a:pt x="1407" y="76"/>
                      <a:pt x="1501" y="154"/>
                      <a:pt x="1597" y="234"/>
                    </a:cubicBezTo>
                    <a:cubicBezTo>
                      <a:pt x="1143" y="234"/>
                      <a:pt x="689" y="234"/>
                      <a:pt x="235" y="234"/>
                    </a:cubicBezTo>
                    <a:cubicBezTo>
                      <a:pt x="155" y="154"/>
                      <a:pt x="76" y="76"/>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99" name="Freeform 324"/>
              <p:cNvSpPr>
                <a:spLocks/>
              </p:cNvSpPr>
              <p:nvPr/>
            </p:nvSpPr>
            <p:spPr bwMode="auto">
              <a:xfrm>
                <a:off x="25514300" y="2835276"/>
                <a:ext cx="5799138" cy="879475"/>
              </a:xfrm>
              <a:custGeom>
                <a:avLst/>
                <a:gdLst>
                  <a:gd name="T0" fmla="*/ 0 w 1546"/>
                  <a:gd name="T1" fmla="*/ 0 h 234"/>
                  <a:gd name="T2" fmla="*/ 1316 w 1546"/>
                  <a:gd name="T3" fmla="*/ 0 h 234"/>
                  <a:gd name="T4" fmla="*/ 1546 w 1546"/>
                  <a:gd name="T5" fmla="*/ 234 h 234"/>
                  <a:gd name="T6" fmla="*/ 184 w 1546"/>
                  <a:gd name="T7" fmla="*/ 234 h 234"/>
                  <a:gd name="T8" fmla="*/ 0 w 1546"/>
                  <a:gd name="T9" fmla="*/ 0 h 234"/>
                </a:gdLst>
                <a:ahLst/>
                <a:cxnLst>
                  <a:cxn ang="0">
                    <a:pos x="T0" y="T1"/>
                  </a:cxn>
                  <a:cxn ang="0">
                    <a:pos x="T2" y="T3"/>
                  </a:cxn>
                  <a:cxn ang="0">
                    <a:pos x="T4" y="T5"/>
                  </a:cxn>
                  <a:cxn ang="0">
                    <a:pos x="T6" y="T7"/>
                  </a:cxn>
                  <a:cxn ang="0">
                    <a:pos x="T8" y="T9"/>
                  </a:cxn>
                </a:cxnLst>
                <a:rect l="0" t="0" r="r" b="b"/>
                <a:pathLst>
                  <a:path w="1546" h="234">
                    <a:moveTo>
                      <a:pt x="0" y="0"/>
                    </a:moveTo>
                    <a:cubicBezTo>
                      <a:pt x="439" y="0"/>
                      <a:pt x="877" y="0"/>
                      <a:pt x="1316" y="0"/>
                    </a:cubicBezTo>
                    <a:cubicBezTo>
                      <a:pt x="1391" y="76"/>
                      <a:pt x="1467" y="154"/>
                      <a:pt x="1546" y="234"/>
                    </a:cubicBezTo>
                    <a:cubicBezTo>
                      <a:pt x="1092" y="234"/>
                      <a:pt x="638" y="234"/>
                      <a:pt x="184" y="234"/>
                    </a:cubicBezTo>
                    <a:cubicBezTo>
                      <a:pt x="121" y="154"/>
                      <a:pt x="60" y="76"/>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0" name="Freeform 325"/>
              <p:cNvSpPr>
                <a:spLocks/>
              </p:cNvSpPr>
              <p:nvPr/>
            </p:nvSpPr>
            <p:spPr bwMode="auto">
              <a:xfrm>
                <a:off x="20023138" y="2835276"/>
                <a:ext cx="5603875" cy="879475"/>
              </a:xfrm>
              <a:custGeom>
                <a:avLst/>
                <a:gdLst>
                  <a:gd name="T0" fmla="*/ 0 w 1494"/>
                  <a:gd name="T1" fmla="*/ 0 h 234"/>
                  <a:gd name="T2" fmla="*/ 1315 w 1494"/>
                  <a:gd name="T3" fmla="*/ 0 h 234"/>
                  <a:gd name="T4" fmla="*/ 1494 w 1494"/>
                  <a:gd name="T5" fmla="*/ 234 h 234"/>
                  <a:gd name="T6" fmla="*/ 132 w 1494"/>
                  <a:gd name="T7" fmla="*/ 234 h 234"/>
                  <a:gd name="T8" fmla="*/ 0 w 1494"/>
                  <a:gd name="T9" fmla="*/ 0 h 234"/>
                </a:gdLst>
                <a:ahLst/>
                <a:cxnLst>
                  <a:cxn ang="0">
                    <a:pos x="T0" y="T1"/>
                  </a:cxn>
                  <a:cxn ang="0">
                    <a:pos x="T2" y="T3"/>
                  </a:cxn>
                  <a:cxn ang="0">
                    <a:pos x="T4" y="T5"/>
                  </a:cxn>
                  <a:cxn ang="0">
                    <a:pos x="T6" y="T7"/>
                  </a:cxn>
                  <a:cxn ang="0">
                    <a:pos x="T8" y="T9"/>
                  </a:cxn>
                </a:cxnLst>
                <a:rect l="0" t="0" r="r" b="b"/>
                <a:pathLst>
                  <a:path w="1494" h="234">
                    <a:moveTo>
                      <a:pt x="0" y="0"/>
                    </a:moveTo>
                    <a:cubicBezTo>
                      <a:pt x="439" y="0"/>
                      <a:pt x="877" y="0"/>
                      <a:pt x="1315" y="0"/>
                    </a:cubicBezTo>
                    <a:cubicBezTo>
                      <a:pt x="1373" y="76"/>
                      <a:pt x="1433" y="154"/>
                      <a:pt x="1494" y="234"/>
                    </a:cubicBezTo>
                    <a:cubicBezTo>
                      <a:pt x="1040" y="234"/>
                      <a:pt x="586" y="234"/>
                      <a:pt x="132" y="234"/>
                    </a:cubicBezTo>
                    <a:cubicBezTo>
                      <a:pt x="87" y="154"/>
                      <a:pt x="43" y="76"/>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1" name="Freeform 326"/>
              <p:cNvSpPr>
                <a:spLocks/>
              </p:cNvSpPr>
              <p:nvPr/>
            </p:nvSpPr>
            <p:spPr bwMode="auto">
              <a:xfrm>
                <a:off x="14533563" y="2835276"/>
                <a:ext cx="5407025" cy="879475"/>
              </a:xfrm>
              <a:custGeom>
                <a:avLst/>
                <a:gdLst>
                  <a:gd name="T0" fmla="*/ 0 w 1442"/>
                  <a:gd name="T1" fmla="*/ 0 h 234"/>
                  <a:gd name="T2" fmla="*/ 1315 w 1442"/>
                  <a:gd name="T3" fmla="*/ 0 h 234"/>
                  <a:gd name="T4" fmla="*/ 1442 w 1442"/>
                  <a:gd name="T5" fmla="*/ 234 h 234"/>
                  <a:gd name="T6" fmla="*/ 80 w 1442"/>
                  <a:gd name="T7" fmla="*/ 234 h 234"/>
                  <a:gd name="T8" fmla="*/ 0 w 1442"/>
                  <a:gd name="T9" fmla="*/ 0 h 234"/>
                </a:gdLst>
                <a:ahLst/>
                <a:cxnLst>
                  <a:cxn ang="0">
                    <a:pos x="T0" y="T1"/>
                  </a:cxn>
                  <a:cxn ang="0">
                    <a:pos x="T2" y="T3"/>
                  </a:cxn>
                  <a:cxn ang="0">
                    <a:pos x="T4" y="T5"/>
                  </a:cxn>
                  <a:cxn ang="0">
                    <a:pos x="T6" y="T7"/>
                  </a:cxn>
                  <a:cxn ang="0">
                    <a:pos x="T8" y="T9"/>
                  </a:cxn>
                </a:cxnLst>
                <a:rect l="0" t="0" r="r" b="b"/>
                <a:pathLst>
                  <a:path w="1442" h="234">
                    <a:moveTo>
                      <a:pt x="0" y="0"/>
                    </a:moveTo>
                    <a:cubicBezTo>
                      <a:pt x="438" y="0"/>
                      <a:pt x="877" y="0"/>
                      <a:pt x="1315" y="0"/>
                    </a:cubicBezTo>
                    <a:cubicBezTo>
                      <a:pt x="1356" y="76"/>
                      <a:pt x="1398" y="154"/>
                      <a:pt x="1442" y="234"/>
                    </a:cubicBezTo>
                    <a:cubicBezTo>
                      <a:pt x="988" y="234"/>
                      <a:pt x="534" y="234"/>
                      <a:pt x="80" y="234"/>
                    </a:cubicBezTo>
                    <a:cubicBezTo>
                      <a:pt x="53" y="154"/>
                      <a:pt x="26" y="76"/>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2" name="Freeform 327"/>
              <p:cNvSpPr>
                <a:spLocks/>
              </p:cNvSpPr>
              <p:nvPr/>
            </p:nvSpPr>
            <p:spPr bwMode="auto">
              <a:xfrm>
                <a:off x="9042400" y="2835276"/>
                <a:ext cx="5208588" cy="879475"/>
              </a:xfrm>
              <a:custGeom>
                <a:avLst/>
                <a:gdLst>
                  <a:gd name="T0" fmla="*/ 0 w 1389"/>
                  <a:gd name="T1" fmla="*/ 0 h 234"/>
                  <a:gd name="T2" fmla="*/ 1315 w 1389"/>
                  <a:gd name="T3" fmla="*/ 0 h 234"/>
                  <a:gd name="T4" fmla="*/ 1389 w 1389"/>
                  <a:gd name="T5" fmla="*/ 234 h 234"/>
                  <a:gd name="T6" fmla="*/ 28 w 1389"/>
                  <a:gd name="T7" fmla="*/ 234 h 234"/>
                  <a:gd name="T8" fmla="*/ 0 w 1389"/>
                  <a:gd name="T9" fmla="*/ 0 h 234"/>
                </a:gdLst>
                <a:ahLst/>
                <a:cxnLst>
                  <a:cxn ang="0">
                    <a:pos x="T0" y="T1"/>
                  </a:cxn>
                  <a:cxn ang="0">
                    <a:pos x="T2" y="T3"/>
                  </a:cxn>
                  <a:cxn ang="0">
                    <a:pos x="T4" y="T5"/>
                  </a:cxn>
                  <a:cxn ang="0">
                    <a:pos x="T6" y="T7"/>
                  </a:cxn>
                  <a:cxn ang="0">
                    <a:pos x="T8" y="T9"/>
                  </a:cxn>
                </a:cxnLst>
                <a:rect l="0" t="0" r="r" b="b"/>
                <a:pathLst>
                  <a:path w="1389" h="234">
                    <a:moveTo>
                      <a:pt x="0" y="0"/>
                    </a:moveTo>
                    <a:cubicBezTo>
                      <a:pt x="438" y="0"/>
                      <a:pt x="877" y="0"/>
                      <a:pt x="1315" y="0"/>
                    </a:cubicBezTo>
                    <a:cubicBezTo>
                      <a:pt x="1339" y="76"/>
                      <a:pt x="1364" y="154"/>
                      <a:pt x="1389" y="234"/>
                    </a:cubicBezTo>
                    <a:cubicBezTo>
                      <a:pt x="936" y="234"/>
                      <a:pt x="481" y="234"/>
                      <a:pt x="28" y="234"/>
                    </a:cubicBezTo>
                    <a:cubicBezTo>
                      <a:pt x="18" y="154"/>
                      <a:pt x="9" y="76"/>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3" name="Freeform 328"/>
              <p:cNvSpPr>
                <a:spLocks/>
              </p:cNvSpPr>
              <p:nvPr/>
            </p:nvSpPr>
            <p:spPr bwMode="auto">
              <a:xfrm>
                <a:off x="3457575" y="2835276"/>
                <a:ext cx="5108575" cy="879475"/>
              </a:xfrm>
              <a:custGeom>
                <a:avLst/>
                <a:gdLst>
                  <a:gd name="T0" fmla="*/ 25 w 1362"/>
                  <a:gd name="T1" fmla="*/ 0 h 234"/>
                  <a:gd name="T2" fmla="*/ 1340 w 1362"/>
                  <a:gd name="T3" fmla="*/ 0 h 234"/>
                  <a:gd name="T4" fmla="*/ 1362 w 1362"/>
                  <a:gd name="T5" fmla="*/ 234 h 234"/>
                  <a:gd name="T6" fmla="*/ 0 w 1362"/>
                  <a:gd name="T7" fmla="*/ 234 h 234"/>
                  <a:gd name="T8" fmla="*/ 25 w 1362"/>
                  <a:gd name="T9" fmla="*/ 0 h 234"/>
                </a:gdLst>
                <a:ahLst/>
                <a:cxnLst>
                  <a:cxn ang="0">
                    <a:pos x="T0" y="T1"/>
                  </a:cxn>
                  <a:cxn ang="0">
                    <a:pos x="T2" y="T3"/>
                  </a:cxn>
                  <a:cxn ang="0">
                    <a:pos x="T4" y="T5"/>
                  </a:cxn>
                  <a:cxn ang="0">
                    <a:pos x="T6" y="T7"/>
                  </a:cxn>
                  <a:cxn ang="0">
                    <a:pos x="T8" y="T9"/>
                  </a:cxn>
                </a:cxnLst>
                <a:rect l="0" t="0" r="r" b="b"/>
                <a:pathLst>
                  <a:path w="1362" h="234">
                    <a:moveTo>
                      <a:pt x="25" y="0"/>
                    </a:moveTo>
                    <a:cubicBezTo>
                      <a:pt x="463" y="0"/>
                      <a:pt x="901" y="0"/>
                      <a:pt x="1340" y="0"/>
                    </a:cubicBezTo>
                    <a:cubicBezTo>
                      <a:pt x="1347" y="76"/>
                      <a:pt x="1355" y="154"/>
                      <a:pt x="1362" y="234"/>
                    </a:cubicBezTo>
                    <a:cubicBezTo>
                      <a:pt x="908" y="234"/>
                      <a:pt x="454" y="234"/>
                      <a:pt x="0" y="234"/>
                    </a:cubicBezTo>
                    <a:cubicBezTo>
                      <a:pt x="9" y="154"/>
                      <a:pt x="17" y="76"/>
                      <a:pt x="25"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4" name="Freeform 329"/>
              <p:cNvSpPr>
                <a:spLocks/>
              </p:cNvSpPr>
              <p:nvPr/>
            </p:nvSpPr>
            <p:spPr bwMode="auto">
              <a:xfrm>
                <a:off x="-2227263" y="2835276"/>
                <a:ext cx="5216525" cy="879475"/>
              </a:xfrm>
              <a:custGeom>
                <a:avLst/>
                <a:gdLst>
                  <a:gd name="T0" fmla="*/ 76 w 1391"/>
                  <a:gd name="T1" fmla="*/ 0 h 234"/>
                  <a:gd name="T2" fmla="*/ 1391 w 1391"/>
                  <a:gd name="T3" fmla="*/ 0 h 234"/>
                  <a:gd name="T4" fmla="*/ 1362 w 1391"/>
                  <a:gd name="T5" fmla="*/ 234 h 234"/>
                  <a:gd name="T6" fmla="*/ 0 w 1391"/>
                  <a:gd name="T7" fmla="*/ 234 h 234"/>
                  <a:gd name="T8" fmla="*/ 76 w 1391"/>
                  <a:gd name="T9" fmla="*/ 0 h 234"/>
                </a:gdLst>
                <a:ahLst/>
                <a:cxnLst>
                  <a:cxn ang="0">
                    <a:pos x="T0" y="T1"/>
                  </a:cxn>
                  <a:cxn ang="0">
                    <a:pos x="T2" y="T3"/>
                  </a:cxn>
                  <a:cxn ang="0">
                    <a:pos x="T4" y="T5"/>
                  </a:cxn>
                  <a:cxn ang="0">
                    <a:pos x="T6" y="T7"/>
                  </a:cxn>
                  <a:cxn ang="0">
                    <a:pos x="T8" y="T9"/>
                  </a:cxn>
                </a:cxnLst>
                <a:rect l="0" t="0" r="r" b="b"/>
                <a:pathLst>
                  <a:path w="1391" h="234">
                    <a:moveTo>
                      <a:pt x="76" y="0"/>
                    </a:moveTo>
                    <a:cubicBezTo>
                      <a:pt x="515" y="0"/>
                      <a:pt x="953" y="0"/>
                      <a:pt x="1391" y="0"/>
                    </a:cubicBezTo>
                    <a:cubicBezTo>
                      <a:pt x="1382" y="76"/>
                      <a:pt x="1372" y="154"/>
                      <a:pt x="1362" y="234"/>
                    </a:cubicBezTo>
                    <a:cubicBezTo>
                      <a:pt x="908" y="234"/>
                      <a:pt x="454" y="234"/>
                      <a:pt x="0" y="234"/>
                    </a:cubicBezTo>
                    <a:cubicBezTo>
                      <a:pt x="26" y="154"/>
                      <a:pt x="51" y="76"/>
                      <a:pt x="76"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5" name="Freeform 330"/>
              <p:cNvSpPr>
                <a:spLocks/>
              </p:cNvSpPr>
              <p:nvPr/>
            </p:nvSpPr>
            <p:spPr bwMode="auto">
              <a:xfrm>
                <a:off x="-7913688" y="2835276"/>
                <a:ext cx="5411788" cy="879475"/>
              </a:xfrm>
              <a:custGeom>
                <a:avLst/>
                <a:gdLst>
                  <a:gd name="T0" fmla="*/ 128 w 1443"/>
                  <a:gd name="T1" fmla="*/ 0 h 234"/>
                  <a:gd name="T2" fmla="*/ 1443 w 1443"/>
                  <a:gd name="T3" fmla="*/ 0 h 234"/>
                  <a:gd name="T4" fmla="*/ 1362 w 1443"/>
                  <a:gd name="T5" fmla="*/ 234 h 234"/>
                  <a:gd name="T6" fmla="*/ 0 w 1443"/>
                  <a:gd name="T7" fmla="*/ 234 h 234"/>
                  <a:gd name="T8" fmla="*/ 128 w 1443"/>
                  <a:gd name="T9" fmla="*/ 0 h 234"/>
                </a:gdLst>
                <a:ahLst/>
                <a:cxnLst>
                  <a:cxn ang="0">
                    <a:pos x="T0" y="T1"/>
                  </a:cxn>
                  <a:cxn ang="0">
                    <a:pos x="T2" y="T3"/>
                  </a:cxn>
                  <a:cxn ang="0">
                    <a:pos x="T4" y="T5"/>
                  </a:cxn>
                  <a:cxn ang="0">
                    <a:pos x="T6" y="T7"/>
                  </a:cxn>
                  <a:cxn ang="0">
                    <a:pos x="T8" y="T9"/>
                  </a:cxn>
                </a:cxnLst>
                <a:rect l="0" t="0" r="r" b="b"/>
                <a:pathLst>
                  <a:path w="1443" h="234">
                    <a:moveTo>
                      <a:pt x="128" y="0"/>
                    </a:moveTo>
                    <a:cubicBezTo>
                      <a:pt x="566" y="0"/>
                      <a:pt x="1005" y="0"/>
                      <a:pt x="1443" y="0"/>
                    </a:cubicBezTo>
                    <a:cubicBezTo>
                      <a:pt x="1417" y="76"/>
                      <a:pt x="1389" y="154"/>
                      <a:pt x="1362" y="234"/>
                    </a:cubicBezTo>
                    <a:cubicBezTo>
                      <a:pt x="908" y="234"/>
                      <a:pt x="454" y="234"/>
                      <a:pt x="0" y="234"/>
                    </a:cubicBezTo>
                    <a:cubicBezTo>
                      <a:pt x="44" y="154"/>
                      <a:pt x="86" y="76"/>
                      <a:pt x="128"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6" name="Freeform 331"/>
              <p:cNvSpPr>
                <a:spLocks/>
              </p:cNvSpPr>
              <p:nvPr/>
            </p:nvSpPr>
            <p:spPr bwMode="auto">
              <a:xfrm>
                <a:off x="-13600113" y="2835276"/>
                <a:ext cx="5607050" cy="879475"/>
              </a:xfrm>
              <a:custGeom>
                <a:avLst/>
                <a:gdLst>
                  <a:gd name="T0" fmla="*/ 180 w 1495"/>
                  <a:gd name="T1" fmla="*/ 0 h 234"/>
                  <a:gd name="T2" fmla="*/ 1495 w 1495"/>
                  <a:gd name="T3" fmla="*/ 0 h 234"/>
                  <a:gd name="T4" fmla="*/ 1362 w 1495"/>
                  <a:gd name="T5" fmla="*/ 234 h 234"/>
                  <a:gd name="T6" fmla="*/ 0 w 1495"/>
                  <a:gd name="T7" fmla="*/ 234 h 234"/>
                  <a:gd name="T8" fmla="*/ 180 w 1495"/>
                  <a:gd name="T9" fmla="*/ 0 h 234"/>
                </a:gdLst>
                <a:ahLst/>
                <a:cxnLst>
                  <a:cxn ang="0">
                    <a:pos x="T0" y="T1"/>
                  </a:cxn>
                  <a:cxn ang="0">
                    <a:pos x="T2" y="T3"/>
                  </a:cxn>
                  <a:cxn ang="0">
                    <a:pos x="T4" y="T5"/>
                  </a:cxn>
                  <a:cxn ang="0">
                    <a:pos x="T6" y="T7"/>
                  </a:cxn>
                  <a:cxn ang="0">
                    <a:pos x="T8" y="T9"/>
                  </a:cxn>
                </a:cxnLst>
                <a:rect l="0" t="0" r="r" b="b"/>
                <a:pathLst>
                  <a:path w="1495" h="234">
                    <a:moveTo>
                      <a:pt x="180" y="0"/>
                    </a:moveTo>
                    <a:cubicBezTo>
                      <a:pt x="618" y="0"/>
                      <a:pt x="1057" y="0"/>
                      <a:pt x="1495" y="0"/>
                    </a:cubicBezTo>
                    <a:cubicBezTo>
                      <a:pt x="1451" y="76"/>
                      <a:pt x="1407" y="154"/>
                      <a:pt x="1362" y="234"/>
                    </a:cubicBezTo>
                    <a:cubicBezTo>
                      <a:pt x="908" y="234"/>
                      <a:pt x="454" y="234"/>
                      <a:pt x="0" y="234"/>
                    </a:cubicBezTo>
                    <a:cubicBezTo>
                      <a:pt x="61" y="154"/>
                      <a:pt x="121" y="76"/>
                      <a:pt x="18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7" name="Freeform 332"/>
              <p:cNvSpPr>
                <a:spLocks/>
              </p:cNvSpPr>
              <p:nvPr/>
            </p:nvSpPr>
            <p:spPr bwMode="auto">
              <a:xfrm>
                <a:off x="-19284950" y="2835276"/>
                <a:ext cx="5802313" cy="879475"/>
              </a:xfrm>
              <a:custGeom>
                <a:avLst/>
                <a:gdLst>
                  <a:gd name="T0" fmla="*/ 231 w 1547"/>
                  <a:gd name="T1" fmla="*/ 0 h 234"/>
                  <a:gd name="T2" fmla="*/ 1547 w 1547"/>
                  <a:gd name="T3" fmla="*/ 0 h 234"/>
                  <a:gd name="T4" fmla="*/ 1361 w 1547"/>
                  <a:gd name="T5" fmla="*/ 234 h 234"/>
                  <a:gd name="T6" fmla="*/ 0 w 1547"/>
                  <a:gd name="T7" fmla="*/ 234 h 234"/>
                  <a:gd name="T8" fmla="*/ 231 w 1547"/>
                  <a:gd name="T9" fmla="*/ 0 h 234"/>
                </a:gdLst>
                <a:ahLst/>
                <a:cxnLst>
                  <a:cxn ang="0">
                    <a:pos x="T0" y="T1"/>
                  </a:cxn>
                  <a:cxn ang="0">
                    <a:pos x="T2" y="T3"/>
                  </a:cxn>
                  <a:cxn ang="0">
                    <a:pos x="T4" y="T5"/>
                  </a:cxn>
                  <a:cxn ang="0">
                    <a:pos x="T6" y="T7"/>
                  </a:cxn>
                  <a:cxn ang="0">
                    <a:pos x="T8" y="T9"/>
                  </a:cxn>
                </a:cxnLst>
                <a:rect l="0" t="0" r="r" b="b"/>
                <a:pathLst>
                  <a:path w="1547" h="234">
                    <a:moveTo>
                      <a:pt x="231" y="0"/>
                    </a:moveTo>
                    <a:cubicBezTo>
                      <a:pt x="670" y="0"/>
                      <a:pt x="1108" y="0"/>
                      <a:pt x="1547" y="0"/>
                    </a:cubicBezTo>
                    <a:cubicBezTo>
                      <a:pt x="1486" y="76"/>
                      <a:pt x="1425" y="154"/>
                      <a:pt x="1361" y="234"/>
                    </a:cubicBezTo>
                    <a:cubicBezTo>
                      <a:pt x="907" y="234"/>
                      <a:pt x="453" y="234"/>
                      <a:pt x="0" y="234"/>
                    </a:cubicBezTo>
                    <a:cubicBezTo>
                      <a:pt x="79" y="154"/>
                      <a:pt x="156" y="76"/>
                      <a:pt x="231"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8" name="Freeform 333"/>
              <p:cNvSpPr>
                <a:spLocks/>
              </p:cNvSpPr>
              <p:nvPr/>
            </p:nvSpPr>
            <p:spPr bwMode="auto">
              <a:xfrm>
                <a:off x="-24974550" y="2835276"/>
                <a:ext cx="5997575" cy="879475"/>
              </a:xfrm>
              <a:custGeom>
                <a:avLst/>
                <a:gdLst>
                  <a:gd name="T0" fmla="*/ 284 w 1599"/>
                  <a:gd name="T1" fmla="*/ 0 h 234"/>
                  <a:gd name="T2" fmla="*/ 1599 w 1599"/>
                  <a:gd name="T3" fmla="*/ 0 h 234"/>
                  <a:gd name="T4" fmla="*/ 1362 w 1599"/>
                  <a:gd name="T5" fmla="*/ 234 h 234"/>
                  <a:gd name="T6" fmla="*/ 0 w 1599"/>
                  <a:gd name="T7" fmla="*/ 234 h 234"/>
                  <a:gd name="T8" fmla="*/ 284 w 1599"/>
                  <a:gd name="T9" fmla="*/ 0 h 234"/>
                </a:gdLst>
                <a:ahLst/>
                <a:cxnLst>
                  <a:cxn ang="0">
                    <a:pos x="T0" y="T1"/>
                  </a:cxn>
                  <a:cxn ang="0">
                    <a:pos x="T2" y="T3"/>
                  </a:cxn>
                  <a:cxn ang="0">
                    <a:pos x="T4" y="T5"/>
                  </a:cxn>
                  <a:cxn ang="0">
                    <a:pos x="T6" y="T7"/>
                  </a:cxn>
                  <a:cxn ang="0">
                    <a:pos x="T8" y="T9"/>
                  </a:cxn>
                </a:cxnLst>
                <a:rect l="0" t="0" r="r" b="b"/>
                <a:pathLst>
                  <a:path w="1599" h="234">
                    <a:moveTo>
                      <a:pt x="284" y="0"/>
                    </a:moveTo>
                    <a:cubicBezTo>
                      <a:pt x="723" y="0"/>
                      <a:pt x="1161" y="0"/>
                      <a:pt x="1599" y="0"/>
                    </a:cubicBezTo>
                    <a:cubicBezTo>
                      <a:pt x="1522" y="76"/>
                      <a:pt x="1443" y="154"/>
                      <a:pt x="1362" y="234"/>
                    </a:cubicBezTo>
                    <a:cubicBezTo>
                      <a:pt x="908" y="234"/>
                      <a:pt x="454" y="234"/>
                      <a:pt x="0" y="234"/>
                    </a:cubicBezTo>
                    <a:cubicBezTo>
                      <a:pt x="97" y="154"/>
                      <a:pt x="192" y="76"/>
                      <a:pt x="284"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09" name="Freeform 334"/>
              <p:cNvSpPr>
                <a:spLocks/>
              </p:cNvSpPr>
              <p:nvPr/>
            </p:nvSpPr>
            <p:spPr bwMode="auto">
              <a:xfrm>
                <a:off x="-34880550" y="2835276"/>
                <a:ext cx="10329863" cy="879475"/>
              </a:xfrm>
              <a:custGeom>
                <a:avLst/>
                <a:gdLst>
                  <a:gd name="T0" fmla="*/ 374 w 2754"/>
                  <a:gd name="T1" fmla="*/ 0 h 234"/>
                  <a:gd name="T2" fmla="*/ 2754 w 2754"/>
                  <a:gd name="T3" fmla="*/ 0 h 234"/>
                  <a:gd name="T4" fmla="*/ 2464 w 2754"/>
                  <a:gd name="T5" fmla="*/ 234 h 234"/>
                  <a:gd name="T6" fmla="*/ 0 w 2754"/>
                  <a:gd name="T7" fmla="*/ 234 h 234"/>
                  <a:gd name="T8" fmla="*/ 374 w 2754"/>
                  <a:gd name="T9" fmla="*/ 0 h 234"/>
                </a:gdLst>
                <a:ahLst/>
                <a:cxnLst>
                  <a:cxn ang="0">
                    <a:pos x="T0" y="T1"/>
                  </a:cxn>
                  <a:cxn ang="0">
                    <a:pos x="T2" y="T3"/>
                  </a:cxn>
                  <a:cxn ang="0">
                    <a:pos x="T4" y="T5"/>
                  </a:cxn>
                  <a:cxn ang="0">
                    <a:pos x="T6" y="T7"/>
                  </a:cxn>
                  <a:cxn ang="0">
                    <a:pos x="T8" y="T9"/>
                  </a:cxn>
                </a:cxnLst>
                <a:rect l="0" t="0" r="r" b="b"/>
                <a:pathLst>
                  <a:path w="2754" h="234">
                    <a:moveTo>
                      <a:pt x="374" y="0"/>
                    </a:moveTo>
                    <a:cubicBezTo>
                      <a:pt x="1167" y="0"/>
                      <a:pt x="1961" y="0"/>
                      <a:pt x="2754" y="0"/>
                    </a:cubicBezTo>
                    <a:cubicBezTo>
                      <a:pt x="2660" y="76"/>
                      <a:pt x="2563" y="154"/>
                      <a:pt x="2464" y="234"/>
                    </a:cubicBezTo>
                    <a:cubicBezTo>
                      <a:pt x="1643" y="234"/>
                      <a:pt x="821" y="234"/>
                      <a:pt x="0" y="234"/>
                    </a:cubicBezTo>
                    <a:cubicBezTo>
                      <a:pt x="128" y="154"/>
                      <a:pt x="252" y="76"/>
                      <a:pt x="374"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0" name="Freeform 335"/>
              <p:cNvSpPr>
                <a:spLocks/>
              </p:cNvSpPr>
              <p:nvPr/>
            </p:nvSpPr>
            <p:spPr bwMode="auto">
              <a:xfrm>
                <a:off x="34861500" y="3800476"/>
                <a:ext cx="13876338" cy="950913"/>
              </a:xfrm>
              <a:custGeom>
                <a:avLst/>
                <a:gdLst>
                  <a:gd name="T0" fmla="*/ 0 w 3700"/>
                  <a:gd name="T1" fmla="*/ 0 h 253"/>
                  <a:gd name="T2" fmla="*/ 3295 w 3700"/>
                  <a:gd name="T3" fmla="*/ 0 h 253"/>
                  <a:gd name="T4" fmla="*/ 3700 w 3700"/>
                  <a:gd name="T5" fmla="*/ 253 h 253"/>
                  <a:gd name="T6" fmla="*/ 283 w 3700"/>
                  <a:gd name="T7" fmla="*/ 253 h 253"/>
                  <a:gd name="T8" fmla="*/ 0 w 3700"/>
                  <a:gd name="T9" fmla="*/ 0 h 253"/>
                </a:gdLst>
                <a:ahLst/>
                <a:cxnLst>
                  <a:cxn ang="0">
                    <a:pos x="T0" y="T1"/>
                  </a:cxn>
                  <a:cxn ang="0">
                    <a:pos x="T2" y="T3"/>
                  </a:cxn>
                  <a:cxn ang="0">
                    <a:pos x="T4" y="T5"/>
                  </a:cxn>
                  <a:cxn ang="0">
                    <a:pos x="T6" y="T7"/>
                  </a:cxn>
                  <a:cxn ang="0">
                    <a:pos x="T8" y="T9"/>
                  </a:cxn>
                </a:cxnLst>
                <a:rect l="0" t="0" r="r" b="b"/>
                <a:pathLst>
                  <a:path w="3700" h="253">
                    <a:moveTo>
                      <a:pt x="0" y="0"/>
                    </a:moveTo>
                    <a:cubicBezTo>
                      <a:pt x="1099" y="0"/>
                      <a:pt x="2197" y="0"/>
                      <a:pt x="3295" y="0"/>
                    </a:cubicBezTo>
                    <a:cubicBezTo>
                      <a:pt x="3427" y="82"/>
                      <a:pt x="3562" y="167"/>
                      <a:pt x="3700" y="253"/>
                    </a:cubicBezTo>
                    <a:cubicBezTo>
                      <a:pt x="2561" y="253"/>
                      <a:pt x="1422" y="253"/>
                      <a:pt x="283" y="253"/>
                    </a:cubicBezTo>
                    <a:cubicBezTo>
                      <a:pt x="187" y="167"/>
                      <a:pt x="92" y="83"/>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1" name="Freeform 336"/>
              <p:cNvSpPr>
                <a:spLocks/>
              </p:cNvSpPr>
              <p:nvPr/>
            </p:nvSpPr>
            <p:spPr bwMode="auto">
              <a:xfrm>
                <a:off x="29156025" y="3800476"/>
                <a:ext cx="6165850" cy="950913"/>
              </a:xfrm>
              <a:custGeom>
                <a:avLst/>
                <a:gdLst>
                  <a:gd name="T0" fmla="*/ 0 w 1644"/>
                  <a:gd name="T1" fmla="*/ 0 h 253"/>
                  <a:gd name="T2" fmla="*/ 1366 w 1644"/>
                  <a:gd name="T3" fmla="*/ 0 h 253"/>
                  <a:gd name="T4" fmla="*/ 1644 w 1644"/>
                  <a:gd name="T5" fmla="*/ 253 h 253"/>
                  <a:gd name="T6" fmla="*/ 227 w 1644"/>
                  <a:gd name="T7" fmla="*/ 253 h 253"/>
                  <a:gd name="T8" fmla="*/ 0 w 1644"/>
                  <a:gd name="T9" fmla="*/ 0 h 253"/>
                </a:gdLst>
                <a:ahLst/>
                <a:cxnLst>
                  <a:cxn ang="0">
                    <a:pos x="T0" y="T1"/>
                  </a:cxn>
                  <a:cxn ang="0">
                    <a:pos x="T2" y="T3"/>
                  </a:cxn>
                  <a:cxn ang="0">
                    <a:pos x="T4" y="T5"/>
                  </a:cxn>
                  <a:cxn ang="0">
                    <a:pos x="T6" y="T7"/>
                  </a:cxn>
                  <a:cxn ang="0">
                    <a:pos x="T8" y="T9"/>
                  </a:cxn>
                </a:cxnLst>
                <a:rect l="0" t="0" r="r" b="b"/>
                <a:pathLst>
                  <a:path w="1644" h="253">
                    <a:moveTo>
                      <a:pt x="0" y="0"/>
                    </a:moveTo>
                    <a:cubicBezTo>
                      <a:pt x="456" y="0"/>
                      <a:pt x="911" y="0"/>
                      <a:pt x="1366" y="0"/>
                    </a:cubicBezTo>
                    <a:cubicBezTo>
                      <a:pt x="1457" y="83"/>
                      <a:pt x="1549" y="167"/>
                      <a:pt x="1644" y="253"/>
                    </a:cubicBezTo>
                    <a:cubicBezTo>
                      <a:pt x="1171" y="253"/>
                      <a:pt x="699" y="253"/>
                      <a:pt x="227" y="253"/>
                    </a:cubicBezTo>
                    <a:cubicBezTo>
                      <a:pt x="149" y="167"/>
                      <a:pt x="74" y="82"/>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2" name="Freeform 337"/>
              <p:cNvSpPr>
                <a:spLocks/>
              </p:cNvSpPr>
              <p:nvPr/>
            </p:nvSpPr>
            <p:spPr bwMode="auto">
              <a:xfrm>
                <a:off x="23452138" y="3800476"/>
                <a:ext cx="5951538" cy="950913"/>
              </a:xfrm>
              <a:custGeom>
                <a:avLst/>
                <a:gdLst>
                  <a:gd name="T0" fmla="*/ 0 w 1587"/>
                  <a:gd name="T1" fmla="*/ 0 h 253"/>
                  <a:gd name="T2" fmla="*/ 1366 w 1587"/>
                  <a:gd name="T3" fmla="*/ 0 h 253"/>
                  <a:gd name="T4" fmla="*/ 1587 w 1587"/>
                  <a:gd name="T5" fmla="*/ 253 h 253"/>
                  <a:gd name="T6" fmla="*/ 171 w 1587"/>
                  <a:gd name="T7" fmla="*/ 253 h 253"/>
                  <a:gd name="T8" fmla="*/ 0 w 1587"/>
                  <a:gd name="T9" fmla="*/ 0 h 253"/>
                </a:gdLst>
                <a:ahLst/>
                <a:cxnLst>
                  <a:cxn ang="0">
                    <a:pos x="T0" y="T1"/>
                  </a:cxn>
                  <a:cxn ang="0">
                    <a:pos x="T2" y="T3"/>
                  </a:cxn>
                  <a:cxn ang="0">
                    <a:pos x="T4" y="T5"/>
                  </a:cxn>
                  <a:cxn ang="0">
                    <a:pos x="T6" y="T7"/>
                  </a:cxn>
                  <a:cxn ang="0">
                    <a:pos x="T8" y="T9"/>
                  </a:cxn>
                </a:cxnLst>
                <a:rect l="0" t="0" r="r" b="b"/>
                <a:pathLst>
                  <a:path w="1587" h="253">
                    <a:moveTo>
                      <a:pt x="0" y="0"/>
                    </a:moveTo>
                    <a:cubicBezTo>
                      <a:pt x="455" y="0"/>
                      <a:pt x="911" y="0"/>
                      <a:pt x="1366" y="0"/>
                    </a:cubicBezTo>
                    <a:cubicBezTo>
                      <a:pt x="1438" y="82"/>
                      <a:pt x="1512" y="167"/>
                      <a:pt x="1587" y="253"/>
                    </a:cubicBezTo>
                    <a:cubicBezTo>
                      <a:pt x="1115" y="253"/>
                      <a:pt x="643" y="253"/>
                      <a:pt x="171" y="253"/>
                    </a:cubicBezTo>
                    <a:cubicBezTo>
                      <a:pt x="112" y="167"/>
                      <a:pt x="55" y="82"/>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3" name="Freeform 338"/>
              <p:cNvSpPr>
                <a:spLocks/>
              </p:cNvSpPr>
              <p:nvPr/>
            </p:nvSpPr>
            <p:spPr bwMode="auto">
              <a:xfrm>
                <a:off x="17746663" y="3800476"/>
                <a:ext cx="5741988" cy="950913"/>
              </a:xfrm>
              <a:custGeom>
                <a:avLst/>
                <a:gdLst>
                  <a:gd name="T0" fmla="*/ 0 w 1531"/>
                  <a:gd name="T1" fmla="*/ 0 h 253"/>
                  <a:gd name="T2" fmla="*/ 1366 w 1531"/>
                  <a:gd name="T3" fmla="*/ 0 h 253"/>
                  <a:gd name="T4" fmla="*/ 1531 w 1531"/>
                  <a:gd name="T5" fmla="*/ 253 h 253"/>
                  <a:gd name="T6" fmla="*/ 114 w 1531"/>
                  <a:gd name="T7" fmla="*/ 253 h 253"/>
                  <a:gd name="T8" fmla="*/ 0 w 1531"/>
                  <a:gd name="T9" fmla="*/ 0 h 253"/>
                </a:gdLst>
                <a:ahLst/>
                <a:cxnLst>
                  <a:cxn ang="0">
                    <a:pos x="T0" y="T1"/>
                  </a:cxn>
                  <a:cxn ang="0">
                    <a:pos x="T2" y="T3"/>
                  </a:cxn>
                  <a:cxn ang="0">
                    <a:pos x="T4" y="T5"/>
                  </a:cxn>
                  <a:cxn ang="0">
                    <a:pos x="T6" y="T7"/>
                  </a:cxn>
                  <a:cxn ang="0">
                    <a:pos x="T8" y="T9"/>
                  </a:cxn>
                </a:cxnLst>
                <a:rect l="0" t="0" r="r" b="b"/>
                <a:pathLst>
                  <a:path w="1531" h="253">
                    <a:moveTo>
                      <a:pt x="0" y="0"/>
                    </a:moveTo>
                    <a:cubicBezTo>
                      <a:pt x="455" y="0"/>
                      <a:pt x="911" y="0"/>
                      <a:pt x="1366" y="0"/>
                    </a:cubicBezTo>
                    <a:cubicBezTo>
                      <a:pt x="1420" y="82"/>
                      <a:pt x="1475" y="167"/>
                      <a:pt x="1531" y="253"/>
                    </a:cubicBezTo>
                    <a:cubicBezTo>
                      <a:pt x="1059" y="253"/>
                      <a:pt x="587" y="253"/>
                      <a:pt x="114" y="253"/>
                    </a:cubicBezTo>
                    <a:cubicBezTo>
                      <a:pt x="75" y="167"/>
                      <a:pt x="37" y="82"/>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4" name="Freeform 339"/>
              <p:cNvSpPr>
                <a:spLocks/>
              </p:cNvSpPr>
              <p:nvPr/>
            </p:nvSpPr>
            <p:spPr bwMode="auto">
              <a:xfrm>
                <a:off x="12039600" y="3800476"/>
                <a:ext cx="5535613" cy="950913"/>
              </a:xfrm>
              <a:custGeom>
                <a:avLst/>
                <a:gdLst>
                  <a:gd name="T0" fmla="*/ 0 w 1476"/>
                  <a:gd name="T1" fmla="*/ 0 h 253"/>
                  <a:gd name="T2" fmla="*/ 1367 w 1476"/>
                  <a:gd name="T3" fmla="*/ 0 h 253"/>
                  <a:gd name="T4" fmla="*/ 1476 w 1476"/>
                  <a:gd name="T5" fmla="*/ 253 h 253"/>
                  <a:gd name="T6" fmla="*/ 59 w 1476"/>
                  <a:gd name="T7" fmla="*/ 253 h 253"/>
                  <a:gd name="T8" fmla="*/ 0 w 1476"/>
                  <a:gd name="T9" fmla="*/ 0 h 253"/>
                </a:gdLst>
                <a:ahLst/>
                <a:cxnLst>
                  <a:cxn ang="0">
                    <a:pos x="T0" y="T1"/>
                  </a:cxn>
                  <a:cxn ang="0">
                    <a:pos x="T2" y="T3"/>
                  </a:cxn>
                  <a:cxn ang="0">
                    <a:pos x="T4" y="T5"/>
                  </a:cxn>
                  <a:cxn ang="0">
                    <a:pos x="T6" y="T7"/>
                  </a:cxn>
                  <a:cxn ang="0">
                    <a:pos x="T8" y="T9"/>
                  </a:cxn>
                </a:cxnLst>
                <a:rect l="0" t="0" r="r" b="b"/>
                <a:pathLst>
                  <a:path w="1476" h="253">
                    <a:moveTo>
                      <a:pt x="0" y="0"/>
                    </a:moveTo>
                    <a:cubicBezTo>
                      <a:pt x="456" y="0"/>
                      <a:pt x="911" y="0"/>
                      <a:pt x="1367" y="0"/>
                    </a:cubicBezTo>
                    <a:cubicBezTo>
                      <a:pt x="1402" y="82"/>
                      <a:pt x="1438" y="167"/>
                      <a:pt x="1476" y="253"/>
                    </a:cubicBezTo>
                    <a:cubicBezTo>
                      <a:pt x="1004" y="253"/>
                      <a:pt x="531" y="253"/>
                      <a:pt x="59" y="253"/>
                    </a:cubicBezTo>
                    <a:cubicBezTo>
                      <a:pt x="39" y="167"/>
                      <a:pt x="20" y="82"/>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5" name="Freeform 340"/>
              <p:cNvSpPr>
                <a:spLocks/>
              </p:cNvSpPr>
              <p:nvPr/>
            </p:nvSpPr>
            <p:spPr bwMode="auto">
              <a:xfrm>
                <a:off x="6334125" y="3800476"/>
                <a:ext cx="5322888" cy="950913"/>
              </a:xfrm>
              <a:custGeom>
                <a:avLst/>
                <a:gdLst>
                  <a:gd name="T0" fmla="*/ 0 w 1419"/>
                  <a:gd name="T1" fmla="*/ 0 h 253"/>
                  <a:gd name="T2" fmla="*/ 1367 w 1419"/>
                  <a:gd name="T3" fmla="*/ 0 h 253"/>
                  <a:gd name="T4" fmla="*/ 1419 w 1419"/>
                  <a:gd name="T5" fmla="*/ 253 h 253"/>
                  <a:gd name="T6" fmla="*/ 3 w 1419"/>
                  <a:gd name="T7" fmla="*/ 253 h 253"/>
                  <a:gd name="T8" fmla="*/ 0 w 1419"/>
                  <a:gd name="T9" fmla="*/ 0 h 253"/>
                </a:gdLst>
                <a:ahLst/>
                <a:cxnLst>
                  <a:cxn ang="0">
                    <a:pos x="T0" y="T1"/>
                  </a:cxn>
                  <a:cxn ang="0">
                    <a:pos x="T2" y="T3"/>
                  </a:cxn>
                  <a:cxn ang="0">
                    <a:pos x="T4" y="T5"/>
                  </a:cxn>
                  <a:cxn ang="0">
                    <a:pos x="T6" y="T7"/>
                  </a:cxn>
                  <a:cxn ang="0">
                    <a:pos x="T8" y="T9"/>
                  </a:cxn>
                </a:cxnLst>
                <a:rect l="0" t="0" r="r" b="b"/>
                <a:pathLst>
                  <a:path w="1419" h="253">
                    <a:moveTo>
                      <a:pt x="0" y="0"/>
                    </a:moveTo>
                    <a:cubicBezTo>
                      <a:pt x="456" y="0"/>
                      <a:pt x="911" y="0"/>
                      <a:pt x="1367" y="0"/>
                    </a:cubicBezTo>
                    <a:cubicBezTo>
                      <a:pt x="1384" y="82"/>
                      <a:pt x="1401" y="167"/>
                      <a:pt x="1419" y="253"/>
                    </a:cubicBezTo>
                    <a:cubicBezTo>
                      <a:pt x="947" y="253"/>
                      <a:pt x="475" y="253"/>
                      <a:pt x="3" y="253"/>
                    </a:cubicBezTo>
                    <a:cubicBezTo>
                      <a:pt x="2" y="167"/>
                      <a:pt x="1" y="82"/>
                      <a:pt x="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6" name="Freeform 341"/>
              <p:cNvSpPr>
                <a:spLocks/>
              </p:cNvSpPr>
              <p:nvPr/>
            </p:nvSpPr>
            <p:spPr bwMode="auto">
              <a:xfrm>
                <a:off x="427038" y="3800476"/>
                <a:ext cx="5329238" cy="950913"/>
              </a:xfrm>
              <a:custGeom>
                <a:avLst/>
                <a:gdLst>
                  <a:gd name="T0" fmla="*/ 54 w 1421"/>
                  <a:gd name="T1" fmla="*/ 0 h 253"/>
                  <a:gd name="T2" fmla="*/ 1421 w 1421"/>
                  <a:gd name="T3" fmla="*/ 0 h 253"/>
                  <a:gd name="T4" fmla="*/ 1417 w 1421"/>
                  <a:gd name="T5" fmla="*/ 253 h 253"/>
                  <a:gd name="T6" fmla="*/ 0 w 1421"/>
                  <a:gd name="T7" fmla="*/ 253 h 253"/>
                  <a:gd name="T8" fmla="*/ 54 w 1421"/>
                  <a:gd name="T9" fmla="*/ 0 h 253"/>
                </a:gdLst>
                <a:ahLst/>
                <a:cxnLst>
                  <a:cxn ang="0">
                    <a:pos x="T0" y="T1"/>
                  </a:cxn>
                  <a:cxn ang="0">
                    <a:pos x="T2" y="T3"/>
                  </a:cxn>
                  <a:cxn ang="0">
                    <a:pos x="T4" y="T5"/>
                  </a:cxn>
                  <a:cxn ang="0">
                    <a:pos x="T6" y="T7"/>
                  </a:cxn>
                  <a:cxn ang="0">
                    <a:pos x="T8" y="T9"/>
                  </a:cxn>
                </a:cxnLst>
                <a:rect l="0" t="0" r="r" b="b"/>
                <a:pathLst>
                  <a:path w="1421" h="253">
                    <a:moveTo>
                      <a:pt x="54" y="0"/>
                    </a:moveTo>
                    <a:cubicBezTo>
                      <a:pt x="510" y="0"/>
                      <a:pt x="965" y="0"/>
                      <a:pt x="1421" y="0"/>
                    </a:cubicBezTo>
                    <a:cubicBezTo>
                      <a:pt x="1419" y="82"/>
                      <a:pt x="1418" y="167"/>
                      <a:pt x="1417" y="253"/>
                    </a:cubicBezTo>
                    <a:cubicBezTo>
                      <a:pt x="945" y="253"/>
                      <a:pt x="473" y="253"/>
                      <a:pt x="0" y="253"/>
                    </a:cubicBezTo>
                    <a:cubicBezTo>
                      <a:pt x="19" y="167"/>
                      <a:pt x="37" y="82"/>
                      <a:pt x="54"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7" name="Freeform 342"/>
              <p:cNvSpPr>
                <a:spLocks/>
              </p:cNvSpPr>
              <p:nvPr/>
            </p:nvSpPr>
            <p:spPr bwMode="auto">
              <a:xfrm>
                <a:off x="-5486400" y="3800476"/>
                <a:ext cx="5535613" cy="950913"/>
              </a:xfrm>
              <a:custGeom>
                <a:avLst/>
                <a:gdLst>
                  <a:gd name="T0" fmla="*/ 110 w 1476"/>
                  <a:gd name="T1" fmla="*/ 0 h 253"/>
                  <a:gd name="T2" fmla="*/ 1476 w 1476"/>
                  <a:gd name="T3" fmla="*/ 0 h 253"/>
                  <a:gd name="T4" fmla="*/ 1417 w 1476"/>
                  <a:gd name="T5" fmla="*/ 253 h 253"/>
                  <a:gd name="T6" fmla="*/ 0 w 1476"/>
                  <a:gd name="T7" fmla="*/ 253 h 253"/>
                  <a:gd name="T8" fmla="*/ 110 w 1476"/>
                  <a:gd name="T9" fmla="*/ 0 h 253"/>
                </a:gdLst>
                <a:ahLst/>
                <a:cxnLst>
                  <a:cxn ang="0">
                    <a:pos x="T0" y="T1"/>
                  </a:cxn>
                  <a:cxn ang="0">
                    <a:pos x="T2" y="T3"/>
                  </a:cxn>
                  <a:cxn ang="0">
                    <a:pos x="T4" y="T5"/>
                  </a:cxn>
                  <a:cxn ang="0">
                    <a:pos x="T6" y="T7"/>
                  </a:cxn>
                  <a:cxn ang="0">
                    <a:pos x="T8" y="T9"/>
                  </a:cxn>
                </a:cxnLst>
                <a:rect l="0" t="0" r="r" b="b"/>
                <a:pathLst>
                  <a:path w="1476" h="253">
                    <a:moveTo>
                      <a:pt x="110" y="0"/>
                    </a:moveTo>
                    <a:cubicBezTo>
                      <a:pt x="565" y="0"/>
                      <a:pt x="1021" y="0"/>
                      <a:pt x="1476" y="0"/>
                    </a:cubicBezTo>
                    <a:cubicBezTo>
                      <a:pt x="1457" y="82"/>
                      <a:pt x="1437" y="167"/>
                      <a:pt x="1417" y="253"/>
                    </a:cubicBezTo>
                    <a:cubicBezTo>
                      <a:pt x="944" y="253"/>
                      <a:pt x="472" y="253"/>
                      <a:pt x="0" y="253"/>
                    </a:cubicBezTo>
                    <a:cubicBezTo>
                      <a:pt x="37" y="167"/>
                      <a:pt x="74" y="83"/>
                      <a:pt x="110"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8" name="Freeform 343"/>
              <p:cNvSpPr>
                <a:spLocks/>
              </p:cNvSpPr>
              <p:nvPr/>
            </p:nvSpPr>
            <p:spPr bwMode="auto">
              <a:xfrm>
                <a:off x="-11401425" y="3800476"/>
                <a:ext cx="5745163" cy="950913"/>
              </a:xfrm>
              <a:custGeom>
                <a:avLst/>
                <a:gdLst>
                  <a:gd name="T0" fmla="*/ 166 w 1532"/>
                  <a:gd name="T1" fmla="*/ 0 h 253"/>
                  <a:gd name="T2" fmla="*/ 1532 w 1532"/>
                  <a:gd name="T3" fmla="*/ 0 h 253"/>
                  <a:gd name="T4" fmla="*/ 1416 w 1532"/>
                  <a:gd name="T5" fmla="*/ 253 h 253"/>
                  <a:gd name="T6" fmla="*/ 0 w 1532"/>
                  <a:gd name="T7" fmla="*/ 253 h 253"/>
                  <a:gd name="T8" fmla="*/ 166 w 1532"/>
                  <a:gd name="T9" fmla="*/ 0 h 253"/>
                </a:gdLst>
                <a:ahLst/>
                <a:cxnLst>
                  <a:cxn ang="0">
                    <a:pos x="T0" y="T1"/>
                  </a:cxn>
                  <a:cxn ang="0">
                    <a:pos x="T2" y="T3"/>
                  </a:cxn>
                  <a:cxn ang="0">
                    <a:pos x="T4" y="T5"/>
                  </a:cxn>
                  <a:cxn ang="0">
                    <a:pos x="T6" y="T7"/>
                  </a:cxn>
                  <a:cxn ang="0">
                    <a:pos x="T8" y="T9"/>
                  </a:cxn>
                </a:cxnLst>
                <a:rect l="0" t="0" r="r" b="b"/>
                <a:pathLst>
                  <a:path w="1532" h="253">
                    <a:moveTo>
                      <a:pt x="166" y="0"/>
                    </a:moveTo>
                    <a:cubicBezTo>
                      <a:pt x="621" y="0"/>
                      <a:pt x="1077" y="0"/>
                      <a:pt x="1532" y="0"/>
                    </a:cubicBezTo>
                    <a:cubicBezTo>
                      <a:pt x="1494" y="82"/>
                      <a:pt x="1456" y="167"/>
                      <a:pt x="1416" y="253"/>
                    </a:cubicBezTo>
                    <a:cubicBezTo>
                      <a:pt x="944" y="253"/>
                      <a:pt x="472" y="253"/>
                      <a:pt x="0" y="253"/>
                    </a:cubicBezTo>
                    <a:cubicBezTo>
                      <a:pt x="56" y="167"/>
                      <a:pt x="112" y="83"/>
                      <a:pt x="166"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19" name="Freeform 344"/>
              <p:cNvSpPr>
                <a:spLocks/>
              </p:cNvSpPr>
              <p:nvPr/>
            </p:nvSpPr>
            <p:spPr bwMode="auto">
              <a:xfrm>
                <a:off x="-12152313" y="4860926"/>
                <a:ext cx="30214888" cy="1033463"/>
              </a:xfrm>
              <a:custGeom>
                <a:avLst/>
                <a:gdLst>
                  <a:gd name="T0" fmla="*/ 181 w 8056"/>
                  <a:gd name="T1" fmla="*/ 0 h 275"/>
                  <a:gd name="T2" fmla="*/ 7938 w 8056"/>
                  <a:gd name="T3" fmla="*/ 0 h 275"/>
                  <a:gd name="T4" fmla="*/ 8056 w 8056"/>
                  <a:gd name="T5" fmla="*/ 275 h 275"/>
                  <a:gd name="T6" fmla="*/ 0 w 8056"/>
                  <a:gd name="T7" fmla="*/ 275 h 275"/>
                  <a:gd name="T8" fmla="*/ 181 w 8056"/>
                  <a:gd name="T9" fmla="*/ 0 h 275"/>
                </a:gdLst>
                <a:ahLst/>
                <a:cxnLst>
                  <a:cxn ang="0">
                    <a:pos x="T0" y="T1"/>
                  </a:cxn>
                  <a:cxn ang="0">
                    <a:pos x="T2" y="T3"/>
                  </a:cxn>
                  <a:cxn ang="0">
                    <a:pos x="T4" y="T5"/>
                  </a:cxn>
                  <a:cxn ang="0">
                    <a:pos x="T6" y="T7"/>
                  </a:cxn>
                  <a:cxn ang="0">
                    <a:pos x="T8" y="T9"/>
                  </a:cxn>
                </a:cxnLst>
                <a:rect l="0" t="0" r="r" b="b"/>
                <a:pathLst>
                  <a:path w="8056" h="275">
                    <a:moveTo>
                      <a:pt x="181" y="0"/>
                    </a:moveTo>
                    <a:cubicBezTo>
                      <a:pt x="2766" y="0"/>
                      <a:pt x="5352" y="0"/>
                      <a:pt x="7938" y="0"/>
                    </a:cubicBezTo>
                    <a:cubicBezTo>
                      <a:pt x="7976" y="89"/>
                      <a:pt x="8015" y="181"/>
                      <a:pt x="8056" y="275"/>
                    </a:cubicBezTo>
                    <a:cubicBezTo>
                      <a:pt x="5371" y="275"/>
                      <a:pt x="2686" y="275"/>
                      <a:pt x="0" y="275"/>
                    </a:cubicBezTo>
                    <a:cubicBezTo>
                      <a:pt x="62" y="181"/>
                      <a:pt x="122" y="89"/>
                      <a:pt x="181"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0" name="Freeform 345"/>
              <p:cNvSpPr>
                <a:spLocks/>
              </p:cNvSpPr>
              <p:nvPr/>
            </p:nvSpPr>
            <p:spPr bwMode="auto">
              <a:xfrm>
                <a:off x="-17319625" y="3800476"/>
                <a:ext cx="5959475" cy="950913"/>
              </a:xfrm>
              <a:custGeom>
                <a:avLst/>
                <a:gdLst>
                  <a:gd name="T0" fmla="*/ 223 w 1589"/>
                  <a:gd name="T1" fmla="*/ 0 h 253"/>
                  <a:gd name="T2" fmla="*/ 1589 w 1589"/>
                  <a:gd name="T3" fmla="*/ 0 h 253"/>
                  <a:gd name="T4" fmla="*/ 1417 w 1589"/>
                  <a:gd name="T5" fmla="*/ 253 h 253"/>
                  <a:gd name="T6" fmla="*/ 0 w 1589"/>
                  <a:gd name="T7" fmla="*/ 253 h 253"/>
                  <a:gd name="T8" fmla="*/ 223 w 1589"/>
                  <a:gd name="T9" fmla="*/ 0 h 253"/>
                </a:gdLst>
                <a:ahLst/>
                <a:cxnLst>
                  <a:cxn ang="0">
                    <a:pos x="T0" y="T1"/>
                  </a:cxn>
                  <a:cxn ang="0">
                    <a:pos x="T2" y="T3"/>
                  </a:cxn>
                  <a:cxn ang="0">
                    <a:pos x="T4" y="T5"/>
                  </a:cxn>
                  <a:cxn ang="0">
                    <a:pos x="T6" y="T7"/>
                  </a:cxn>
                  <a:cxn ang="0">
                    <a:pos x="T8" y="T9"/>
                  </a:cxn>
                </a:cxnLst>
                <a:rect l="0" t="0" r="r" b="b"/>
                <a:pathLst>
                  <a:path w="1589" h="253">
                    <a:moveTo>
                      <a:pt x="223" y="0"/>
                    </a:moveTo>
                    <a:cubicBezTo>
                      <a:pt x="678" y="0"/>
                      <a:pt x="1133" y="0"/>
                      <a:pt x="1589" y="0"/>
                    </a:cubicBezTo>
                    <a:cubicBezTo>
                      <a:pt x="1533" y="83"/>
                      <a:pt x="1476" y="167"/>
                      <a:pt x="1417" y="253"/>
                    </a:cubicBezTo>
                    <a:cubicBezTo>
                      <a:pt x="945" y="253"/>
                      <a:pt x="473" y="253"/>
                      <a:pt x="0" y="253"/>
                    </a:cubicBezTo>
                    <a:cubicBezTo>
                      <a:pt x="76" y="167"/>
                      <a:pt x="150" y="82"/>
                      <a:pt x="223"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1" name="Freeform 346"/>
              <p:cNvSpPr>
                <a:spLocks/>
              </p:cNvSpPr>
              <p:nvPr/>
            </p:nvSpPr>
            <p:spPr bwMode="auto">
              <a:xfrm>
                <a:off x="-23234650" y="3800476"/>
                <a:ext cx="6169025" cy="950913"/>
              </a:xfrm>
              <a:custGeom>
                <a:avLst/>
                <a:gdLst>
                  <a:gd name="T0" fmla="*/ 278 w 1645"/>
                  <a:gd name="T1" fmla="*/ 0 h 253"/>
                  <a:gd name="T2" fmla="*/ 1645 w 1645"/>
                  <a:gd name="T3" fmla="*/ 0 h 253"/>
                  <a:gd name="T4" fmla="*/ 1417 w 1645"/>
                  <a:gd name="T5" fmla="*/ 253 h 253"/>
                  <a:gd name="T6" fmla="*/ 0 w 1645"/>
                  <a:gd name="T7" fmla="*/ 253 h 253"/>
                  <a:gd name="T8" fmla="*/ 278 w 1645"/>
                  <a:gd name="T9" fmla="*/ 0 h 253"/>
                </a:gdLst>
                <a:ahLst/>
                <a:cxnLst>
                  <a:cxn ang="0">
                    <a:pos x="T0" y="T1"/>
                  </a:cxn>
                  <a:cxn ang="0">
                    <a:pos x="T2" y="T3"/>
                  </a:cxn>
                  <a:cxn ang="0">
                    <a:pos x="T4" y="T5"/>
                  </a:cxn>
                  <a:cxn ang="0">
                    <a:pos x="T6" y="T7"/>
                  </a:cxn>
                  <a:cxn ang="0">
                    <a:pos x="T8" y="T9"/>
                  </a:cxn>
                </a:cxnLst>
                <a:rect l="0" t="0" r="r" b="b"/>
                <a:pathLst>
                  <a:path w="1645" h="253">
                    <a:moveTo>
                      <a:pt x="278" y="0"/>
                    </a:moveTo>
                    <a:cubicBezTo>
                      <a:pt x="734" y="0"/>
                      <a:pt x="1189" y="0"/>
                      <a:pt x="1645" y="0"/>
                    </a:cubicBezTo>
                    <a:cubicBezTo>
                      <a:pt x="1571" y="83"/>
                      <a:pt x="1495" y="167"/>
                      <a:pt x="1417" y="253"/>
                    </a:cubicBezTo>
                    <a:cubicBezTo>
                      <a:pt x="944" y="253"/>
                      <a:pt x="472" y="253"/>
                      <a:pt x="0" y="253"/>
                    </a:cubicBezTo>
                    <a:cubicBezTo>
                      <a:pt x="95" y="167"/>
                      <a:pt x="188" y="83"/>
                      <a:pt x="278"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2" name="Freeform 347"/>
              <p:cNvSpPr>
                <a:spLocks/>
              </p:cNvSpPr>
              <p:nvPr/>
            </p:nvSpPr>
            <p:spPr bwMode="auto">
              <a:xfrm>
                <a:off x="-36533138" y="3800476"/>
                <a:ext cx="13812838" cy="950913"/>
              </a:xfrm>
              <a:custGeom>
                <a:avLst/>
                <a:gdLst>
                  <a:gd name="T0" fmla="*/ 405 w 3683"/>
                  <a:gd name="T1" fmla="*/ 0 h 253"/>
                  <a:gd name="T2" fmla="*/ 3683 w 3683"/>
                  <a:gd name="T3" fmla="*/ 0 h 253"/>
                  <a:gd name="T4" fmla="*/ 3399 w 3683"/>
                  <a:gd name="T5" fmla="*/ 253 h 253"/>
                  <a:gd name="T6" fmla="*/ 0 w 3683"/>
                  <a:gd name="T7" fmla="*/ 253 h 253"/>
                  <a:gd name="T8" fmla="*/ 405 w 3683"/>
                  <a:gd name="T9" fmla="*/ 0 h 253"/>
                </a:gdLst>
                <a:ahLst/>
                <a:cxnLst>
                  <a:cxn ang="0">
                    <a:pos x="T0" y="T1"/>
                  </a:cxn>
                  <a:cxn ang="0">
                    <a:pos x="T2" y="T3"/>
                  </a:cxn>
                  <a:cxn ang="0">
                    <a:pos x="T4" y="T5"/>
                  </a:cxn>
                  <a:cxn ang="0">
                    <a:pos x="T6" y="T7"/>
                  </a:cxn>
                  <a:cxn ang="0">
                    <a:pos x="T8" y="T9"/>
                  </a:cxn>
                </a:cxnLst>
                <a:rect l="0" t="0" r="r" b="b"/>
                <a:pathLst>
                  <a:path w="3683" h="253">
                    <a:moveTo>
                      <a:pt x="405" y="0"/>
                    </a:moveTo>
                    <a:cubicBezTo>
                      <a:pt x="1498" y="0"/>
                      <a:pt x="2590" y="0"/>
                      <a:pt x="3683" y="0"/>
                    </a:cubicBezTo>
                    <a:cubicBezTo>
                      <a:pt x="3591" y="82"/>
                      <a:pt x="3496" y="167"/>
                      <a:pt x="3399" y="253"/>
                    </a:cubicBezTo>
                    <a:cubicBezTo>
                      <a:pt x="2266" y="253"/>
                      <a:pt x="1133" y="253"/>
                      <a:pt x="0" y="253"/>
                    </a:cubicBezTo>
                    <a:cubicBezTo>
                      <a:pt x="138" y="167"/>
                      <a:pt x="273" y="83"/>
                      <a:pt x="405" y="0"/>
                    </a:cubicBezTo>
                    <a:close/>
                  </a:path>
                </a:pathLst>
              </a:custGeom>
              <a:solidFill>
                <a:srgbClr val="313232"/>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3" name="Freeform 348"/>
              <p:cNvSpPr>
                <a:spLocks noEditPoints="1"/>
              </p:cNvSpPr>
              <p:nvPr/>
            </p:nvSpPr>
            <p:spPr bwMode="auto">
              <a:xfrm>
                <a:off x="-22725063" y="2203451"/>
                <a:ext cx="1241425" cy="263525"/>
              </a:xfrm>
              <a:custGeom>
                <a:avLst/>
                <a:gdLst>
                  <a:gd name="T0" fmla="*/ 321 w 331"/>
                  <a:gd name="T1" fmla="*/ 28 h 70"/>
                  <a:gd name="T2" fmla="*/ 278 w 331"/>
                  <a:gd name="T3" fmla="*/ 45 h 70"/>
                  <a:gd name="T4" fmla="*/ 200 w 331"/>
                  <a:gd name="T5" fmla="*/ 55 h 70"/>
                  <a:gd name="T6" fmla="*/ 263 w 331"/>
                  <a:gd name="T7" fmla="*/ 70 h 70"/>
                  <a:gd name="T8" fmla="*/ 190 w 331"/>
                  <a:gd name="T9" fmla="*/ 70 h 70"/>
                  <a:gd name="T10" fmla="*/ 141 w 331"/>
                  <a:gd name="T11" fmla="*/ 57 h 70"/>
                  <a:gd name="T12" fmla="*/ 132 w 331"/>
                  <a:gd name="T13" fmla="*/ 57 h 70"/>
                  <a:gd name="T14" fmla="*/ 26 w 331"/>
                  <a:gd name="T15" fmla="*/ 50 h 70"/>
                  <a:gd name="T16" fmla="*/ 11 w 331"/>
                  <a:gd name="T17" fmla="*/ 28 h 70"/>
                  <a:gd name="T18" fmla="*/ 76 w 331"/>
                  <a:gd name="T19" fmla="*/ 7 h 70"/>
                  <a:gd name="T20" fmla="*/ 200 w 331"/>
                  <a:gd name="T21" fmla="*/ 0 h 70"/>
                  <a:gd name="T22" fmla="*/ 305 w 331"/>
                  <a:gd name="T23" fmla="*/ 7 h 70"/>
                  <a:gd name="T24" fmla="*/ 321 w 331"/>
                  <a:gd name="T25" fmla="*/ 28 h 70"/>
                  <a:gd name="T26" fmla="*/ 68 w 331"/>
                  <a:gd name="T27" fmla="*/ 28 h 70"/>
                  <a:gd name="T28" fmla="*/ 75 w 331"/>
                  <a:gd name="T29" fmla="*/ 44 h 70"/>
                  <a:gd name="T30" fmla="*/ 142 w 331"/>
                  <a:gd name="T31" fmla="*/ 49 h 70"/>
                  <a:gd name="T32" fmla="*/ 221 w 331"/>
                  <a:gd name="T33" fmla="*/ 44 h 70"/>
                  <a:gd name="T34" fmla="*/ 263 w 331"/>
                  <a:gd name="T35" fmla="*/ 28 h 70"/>
                  <a:gd name="T36" fmla="*/ 257 w 331"/>
                  <a:gd name="T37" fmla="*/ 13 h 70"/>
                  <a:gd name="T38" fmla="*/ 191 w 331"/>
                  <a:gd name="T39" fmla="*/ 8 h 70"/>
                  <a:gd name="T40" fmla="*/ 111 w 331"/>
                  <a:gd name="T41" fmla="*/ 13 h 70"/>
                  <a:gd name="T42" fmla="*/ 68 w 331"/>
                  <a:gd name="T4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1" h="70">
                    <a:moveTo>
                      <a:pt x="321" y="28"/>
                    </a:moveTo>
                    <a:cubicBezTo>
                      <a:pt x="313" y="35"/>
                      <a:pt x="299" y="41"/>
                      <a:pt x="278" y="45"/>
                    </a:cubicBezTo>
                    <a:cubicBezTo>
                      <a:pt x="258" y="50"/>
                      <a:pt x="232" y="53"/>
                      <a:pt x="200" y="55"/>
                    </a:cubicBezTo>
                    <a:cubicBezTo>
                      <a:pt x="221" y="60"/>
                      <a:pt x="242" y="65"/>
                      <a:pt x="263" y="70"/>
                    </a:cubicBezTo>
                    <a:cubicBezTo>
                      <a:pt x="239" y="70"/>
                      <a:pt x="214" y="70"/>
                      <a:pt x="190" y="70"/>
                    </a:cubicBezTo>
                    <a:cubicBezTo>
                      <a:pt x="173" y="66"/>
                      <a:pt x="157" y="62"/>
                      <a:pt x="141" y="57"/>
                    </a:cubicBezTo>
                    <a:cubicBezTo>
                      <a:pt x="132" y="57"/>
                      <a:pt x="132" y="57"/>
                      <a:pt x="132" y="57"/>
                    </a:cubicBezTo>
                    <a:cubicBezTo>
                      <a:pt x="82" y="57"/>
                      <a:pt x="47" y="55"/>
                      <a:pt x="26" y="50"/>
                    </a:cubicBezTo>
                    <a:cubicBezTo>
                      <a:pt x="5" y="45"/>
                      <a:pt x="0" y="38"/>
                      <a:pt x="11" y="28"/>
                    </a:cubicBezTo>
                    <a:cubicBezTo>
                      <a:pt x="22" y="19"/>
                      <a:pt x="44" y="12"/>
                      <a:pt x="76" y="7"/>
                    </a:cubicBezTo>
                    <a:cubicBezTo>
                      <a:pt x="109" y="2"/>
                      <a:pt x="150" y="0"/>
                      <a:pt x="200" y="0"/>
                    </a:cubicBezTo>
                    <a:cubicBezTo>
                      <a:pt x="249" y="0"/>
                      <a:pt x="284" y="2"/>
                      <a:pt x="305" y="7"/>
                    </a:cubicBezTo>
                    <a:cubicBezTo>
                      <a:pt x="326" y="12"/>
                      <a:pt x="331" y="19"/>
                      <a:pt x="321" y="28"/>
                    </a:cubicBezTo>
                    <a:close/>
                    <a:moveTo>
                      <a:pt x="68" y="28"/>
                    </a:moveTo>
                    <a:cubicBezTo>
                      <a:pt x="60" y="35"/>
                      <a:pt x="62" y="40"/>
                      <a:pt x="75" y="44"/>
                    </a:cubicBezTo>
                    <a:cubicBezTo>
                      <a:pt x="87" y="48"/>
                      <a:pt x="109" y="49"/>
                      <a:pt x="142" y="49"/>
                    </a:cubicBezTo>
                    <a:cubicBezTo>
                      <a:pt x="174" y="49"/>
                      <a:pt x="200" y="48"/>
                      <a:pt x="221" y="44"/>
                    </a:cubicBezTo>
                    <a:cubicBezTo>
                      <a:pt x="241" y="41"/>
                      <a:pt x="256" y="35"/>
                      <a:pt x="263" y="28"/>
                    </a:cubicBezTo>
                    <a:cubicBezTo>
                      <a:pt x="271" y="22"/>
                      <a:pt x="269" y="17"/>
                      <a:pt x="257" y="13"/>
                    </a:cubicBezTo>
                    <a:cubicBezTo>
                      <a:pt x="245" y="9"/>
                      <a:pt x="223" y="8"/>
                      <a:pt x="191" y="8"/>
                    </a:cubicBezTo>
                    <a:cubicBezTo>
                      <a:pt x="158" y="8"/>
                      <a:pt x="132" y="9"/>
                      <a:pt x="111" y="13"/>
                    </a:cubicBezTo>
                    <a:cubicBezTo>
                      <a:pt x="91" y="17"/>
                      <a:pt x="76" y="22"/>
                      <a:pt x="68" y="2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4" name="Freeform 349"/>
              <p:cNvSpPr>
                <a:spLocks/>
              </p:cNvSpPr>
              <p:nvPr/>
            </p:nvSpPr>
            <p:spPr bwMode="auto">
              <a:xfrm>
                <a:off x="-17537113" y="2206626"/>
                <a:ext cx="1616075" cy="211138"/>
              </a:xfrm>
              <a:custGeom>
                <a:avLst/>
                <a:gdLst>
                  <a:gd name="T0" fmla="*/ 293 w 431"/>
                  <a:gd name="T1" fmla="*/ 56 h 56"/>
                  <a:gd name="T2" fmla="*/ 234 w 431"/>
                  <a:gd name="T3" fmla="*/ 56 h 56"/>
                  <a:gd name="T4" fmla="*/ 209 w 431"/>
                  <a:gd name="T5" fmla="*/ 22 h 56"/>
                  <a:gd name="T6" fmla="*/ 206 w 431"/>
                  <a:gd name="T7" fmla="*/ 16 h 56"/>
                  <a:gd name="T8" fmla="*/ 205 w 431"/>
                  <a:gd name="T9" fmla="*/ 10 h 56"/>
                  <a:gd name="T10" fmla="*/ 191 w 431"/>
                  <a:gd name="T11" fmla="*/ 17 h 56"/>
                  <a:gd name="T12" fmla="*/ 178 w 431"/>
                  <a:gd name="T13" fmla="*/ 22 h 56"/>
                  <a:gd name="T14" fmla="*/ 91 w 431"/>
                  <a:gd name="T15" fmla="*/ 56 h 56"/>
                  <a:gd name="T16" fmla="*/ 32 w 431"/>
                  <a:gd name="T17" fmla="*/ 56 h 56"/>
                  <a:gd name="T18" fmla="*/ 16 w 431"/>
                  <a:gd name="T19" fmla="*/ 27 h 56"/>
                  <a:gd name="T20" fmla="*/ 0 w 431"/>
                  <a:gd name="T21" fmla="*/ 0 h 56"/>
                  <a:gd name="T22" fmla="*/ 55 w 431"/>
                  <a:gd name="T23" fmla="*/ 0 h 56"/>
                  <a:gd name="T24" fmla="*/ 71 w 431"/>
                  <a:gd name="T25" fmla="*/ 32 h 56"/>
                  <a:gd name="T26" fmla="*/ 73 w 431"/>
                  <a:gd name="T27" fmla="*/ 46 h 56"/>
                  <a:gd name="T28" fmla="*/ 88 w 431"/>
                  <a:gd name="T29" fmla="*/ 39 h 56"/>
                  <a:gd name="T30" fmla="*/ 103 w 431"/>
                  <a:gd name="T31" fmla="*/ 32 h 56"/>
                  <a:gd name="T32" fmla="*/ 188 w 431"/>
                  <a:gd name="T33" fmla="*/ 0 h 56"/>
                  <a:gd name="T34" fmla="*/ 241 w 431"/>
                  <a:gd name="T35" fmla="*/ 0 h 56"/>
                  <a:gd name="T36" fmla="*/ 266 w 431"/>
                  <a:gd name="T37" fmla="*/ 32 h 56"/>
                  <a:gd name="T38" fmla="*/ 270 w 431"/>
                  <a:gd name="T39" fmla="*/ 46 h 56"/>
                  <a:gd name="T40" fmla="*/ 299 w 431"/>
                  <a:gd name="T41" fmla="*/ 32 h 56"/>
                  <a:gd name="T42" fmla="*/ 376 w 431"/>
                  <a:gd name="T43" fmla="*/ 0 h 56"/>
                  <a:gd name="T44" fmla="*/ 431 w 431"/>
                  <a:gd name="T45" fmla="*/ 0 h 56"/>
                  <a:gd name="T46" fmla="*/ 293 w 431"/>
                  <a:gd name="T4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56">
                    <a:moveTo>
                      <a:pt x="293" y="56"/>
                    </a:moveTo>
                    <a:cubicBezTo>
                      <a:pt x="273" y="56"/>
                      <a:pt x="254" y="56"/>
                      <a:pt x="234" y="56"/>
                    </a:cubicBezTo>
                    <a:cubicBezTo>
                      <a:pt x="226" y="44"/>
                      <a:pt x="217" y="33"/>
                      <a:pt x="209" y="22"/>
                    </a:cubicBezTo>
                    <a:cubicBezTo>
                      <a:pt x="206" y="16"/>
                      <a:pt x="206" y="16"/>
                      <a:pt x="206" y="16"/>
                    </a:cubicBezTo>
                    <a:cubicBezTo>
                      <a:pt x="205" y="10"/>
                      <a:pt x="205" y="10"/>
                      <a:pt x="205" y="10"/>
                    </a:cubicBezTo>
                    <a:cubicBezTo>
                      <a:pt x="191" y="17"/>
                      <a:pt x="191" y="17"/>
                      <a:pt x="191" y="17"/>
                    </a:cubicBezTo>
                    <a:cubicBezTo>
                      <a:pt x="178" y="22"/>
                      <a:pt x="178" y="22"/>
                      <a:pt x="178" y="22"/>
                    </a:cubicBezTo>
                    <a:cubicBezTo>
                      <a:pt x="149" y="33"/>
                      <a:pt x="120" y="44"/>
                      <a:pt x="91" y="56"/>
                    </a:cubicBezTo>
                    <a:cubicBezTo>
                      <a:pt x="71" y="56"/>
                      <a:pt x="52" y="56"/>
                      <a:pt x="32" y="56"/>
                    </a:cubicBezTo>
                    <a:cubicBezTo>
                      <a:pt x="27" y="46"/>
                      <a:pt x="21" y="37"/>
                      <a:pt x="16" y="27"/>
                    </a:cubicBezTo>
                    <a:cubicBezTo>
                      <a:pt x="11" y="18"/>
                      <a:pt x="5" y="9"/>
                      <a:pt x="0" y="0"/>
                    </a:cubicBezTo>
                    <a:cubicBezTo>
                      <a:pt x="18" y="0"/>
                      <a:pt x="37" y="0"/>
                      <a:pt x="55" y="0"/>
                    </a:cubicBezTo>
                    <a:cubicBezTo>
                      <a:pt x="60" y="11"/>
                      <a:pt x="65" y="21"/>
                      <a:pt x="71" y="32"/>
                    </a:cubicBezTo>
                    <a:cubicBezTo>
                      <a:pt x="73" y="46"/>
                      <a:pt x="73" y="46"/>
                      <a:pt x="73" y="46"/>
                    </a:cubicBezTo>
                    <a:cubicBezTo>
                      <a:pt x="88" y="39"/>
                      <a:pt x="88" y="39"/>
                      <a:pt x="88" y="39"/>
                    </a:cubicBezTo>
                    <a:cubicBezTo>
                      <a:pt x="94" y="36"/>
                      <a:pt x="103" y="32"/>
                      <a:pt x="103" y="32"/>
                    </a:cubicBezTo>
                    <a:cubicBezTo>
                      <a:pt x="132" y="21"/>
                      <a:pt x="160" y="11"/>
                      <a:pt x="188" y="0"/>
                    </a:cubicBezTo>
                    <a:cubicBezTo>
                      <a:pt x="206" y="0"/>
                      <a:pt x="224" y="0"/>
                      <a:pt x="241" y="0"/>
                    </a:cubicBezTo>
                    <a:cubicBezTo>
                      <a:pt x="249" y="11"/>
                      <a:pt x="258" y="21"/>
                      <a:pt x="266" y="32"/>
                    </a:cubicBezTo>
                    <a:cubicBezTo>
                      <a:pt x="266" y="32"/>
                      <a:pt x="270" y="40"/>
                      <a:pt x="270" y="46"/>
                    </a:cubicBezTo>
                    <a:cubicBezTo>
                      <a:pt x="270" y="46"/>
                      <a:pt x="285" y="38"/>
                      <a:pt x="299" y="32"/>
                    </a:cubicBezTo>
                    <a:cubicBezTo>
                      <a:pt x="325" y="21"/>
                      <a:pt x="350" y="11"/>
                      <a:pt x="376" y="0"/>
                    </a:cubicBezTo>
                    <a:cubicBezTo>
                      <a:pt x="394" y="0"/>
                      <a:pt x="412" y="0"/>
                      <a:pt x="431" y="0"/>
                    </a:cubicBezTo>
                    <a:cubicBezTo>
                      <a:pt x="385" y="18"/>
                      <a:pt x="339" y="37"/>
                      <a:pt x="293" y="5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5" name="Freeform 350"/>
              <p:cNvSpPr>
                <a:spLocks/>
              </p:cNvSpPr>
              <p:nvPr/>
            </p:nvSpPr>
            <p:spPr bwMode="auto">
              <a:xfrm>
                <a:off x="-11869738" y="2206626"/>
                <a:ext cx="850900" cy="211138"/>
              </a:xfrm>
              <a:custGeom>
                <a:avLst/>
                <a:gdLst>
                  <a:gd name="T0" fmla="*/ 188 w 227"/>
                  <a:gd name="T1" fmla="*/ 56 h 56"/>
                  <a:gd name="T2" fmla="*/ 0 w 227"/>
                  <a:gd name="T3" fmla="*/ 56 h 56"/>
                  <a:gd name="T4" fmla="*/ 41 w 227"/>
                  <a:gd name="T5" fmla="*/ 0 h 56"/>
                  <a:gd name="T6" fmla="*/ 227 w 227"/>
                  <a:gd name="T7" fmla="*/ 0 h 56"/>
                  <a:gd name="T8" fmla="*/ 222 w 227"/>
                  <a:gd name="T9" fmla="*/ 7 h 56"/>
                  <a:gd name="T10" fmla="*/ 89 w 227"/>
                  <a:gd name="T11" fmla="*/ 7 h 56"/>
                  <a:gd name="T12" fmla="*/ 78 w 227"/>
                  <a:gd name="T13" fmla="*/ 22 h 56"/>
                  <a:gd name="T14" fmla="*/ 203 w 227"/>
                  <a:gd name="T15" fmla="*/ 22 h 56"/>
                  <a:gd name="T16" fmla="*/ 198 w 227"/>
                  <a:gd name="T17" fmla="*/ 30 h 56"/>
                  <a:gd name="T18" fmla="*/ 73 w 227"/>
                  <a:gd name="T19" fmla="*/ 30 h 56"/>
                  <a:gd name="T20" fmla="*/ 60 w 227"/>
                  <a:gd name="T21" fmla="*/ 48 h 56"/>
                  <a:gd name="T22" fmla="*/ 194 w 227"/>
                  <a:gd name="T23" fmla="*/ 48 h 56"/>
                  <a:gd name="T24" fmla="*/ 188 w 2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6">
                    <a:moveTo>
                      <a:pt x="188" y="56"/>
                    </a:moveTo>
                    <a:cubicBezTo>
                      <a:pt x="125" y="56"/>
                      <a:pt x="63" y="56"/>
                      <a:pt x="0" y="56"/>
                    </a:cubicBezTo>
                    <a:cubicBezTo>
                      <a:pt x="14" y="37"/>
                      <a:pt x="28" y="18"/>
                      <a:pt x="41" y="0"/>
                    </a:cubicBezTo>
                    <a:cubicBezTo>
                      <a:pt x="103" y="0"/>
                      <a:pt x="166" y="0"/>
                      <a:pt x="227" y="0"/>
                    </a:cubicBezTo>
                    <a:cubicBezTo>
                      <a:pt x="222" y="7"/>
                      <a:pt x="222" y="7"/>
                      <a:pt x="222" y="7"/>
                    </a:cubicBezTo>
                    <a:cubicBezTo>
                      <a:pt x="178" y="7"/>
                      <a:pt x="134" y="7"/>
                      <a:pt x="89" y="7"/>
                    </a:cubicBezTo>
                    <a:cubicBezTo>
                      <a:pt x="78" y="22"/>
                      <a:pt x="78" y="22"/>
                      <a:pt x="78" y="22"/>
                    </a:cubicBezTo>
                    <a:cubicBezTo>
                      <a:pt x="120" y="22"/>
                      <a:pt x="162" y="22"/>
                      <a:pt x="203" y="22"/>
                    </a:cubicBezTo>
                    <a:cubicBezTo>
                      <a:pt x="198" y="30"/>
                      <a:pt x="198" y="30"/>
                      <a:pt x="198" y="30"/>
                    </a:cubicBezTo>
                    <a:cubicBezTo>
                      <a:pt x="156" y="30"/>
                      <a:pt x="115" y="30"/>
                      <a:pt x="73" y="30"/>
                    </a:cubicBezTo>
                    <a:cubicBezTo>
                      <a:pt x="60" y="48"/>
                      <a:pt x="60" y="48"/>
                      <a:pt x="60" y="48"/>
                    </a:cubicBezTo>
                    <a:cubicBezTo>
                      <a:pt x="105" y="48"/>
                      <a:pt x="149" y="48"/>
                      <a:pt x="194" y="48"/>
                    </a:cubicBezTo>
                    <a:lnTo>
                      <a:pt x="188" y="5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6" name="Freeform 351"/>
              <p:cNvSpPr>
                <a:spLocks noEditPoints="1"/>
              </p:cNvSpPr>
              <p:nvPr/>
            </p:nvSpPr>
            <p:spPr bwMode="auto">
              <a:xfrm>
                <a:off x="-6499225" y="2206626"/>
                <a:ext cx="933450" cy="211138"/>
              </a:xfrm>
              <a:custGeom>
                <a:avLst/>
                <a:gdLst>
                  <a:gd name="T0" fmla="*/ 66 w 249"/>
                  <a:gd name="T1" fmla="*/ 33 h 56"/>
                  <a:gd name="T2" fmla="*/ 54 w 249"/>
                  <a:gd name="T3" fmla="*/ 56 h 56"/>
                  <a:gd name="T4" fmla="*/ 0 w 249"/>
                  <a:gd name="T5" fmla="*/ 56 h 56"/>
                  <a:gd name="T6" fmla="*/ 29 w 249"/>
                  <a:gd name="T7" fmla="*/ 0 h 56"/>
                  <a:gd name="T8" fmla="*/ 122 w 249"/>
                  <a:gd name="T9" fmla="*/ 0 h 56"/>
                  <a:gd name="T10" fmla="*/ 214 w 249"/>
                  <a:gd name="T11" fmla="*/ 4 h 56"/>
                  <a:gd name="T12" fmla="*/ 239 w 249"/>
                  <a:gd name="T13" fmla="*/ 16 h 56"/>
                  <a:gd name="T14" fmla="*/ 167 w 249"/>
                  <a:gd name="T15" fmla="*/ 31 h 56"/>
                  <a:gd name="T16" fmla="*/ 249 w 249"/>
                  <a:gd name="T17" fmla="*/ 56 h 56"/>
                  <a:gd name="T18" fmla="*/ 187 w 249"/>
                  <a:gd name="T19" fmla="*/ 56 h 56"/>
                  <a:gd name="T20" fmla="*/ 119 w 249"/>
                  <a:gd name="T21" fmla="*/ 33 h 56"/>
                  <a:gd name="T22" fmla="*/ 66 w 249"/>
                  <a:gd name="T23" fmla="*/ 33 h 56"/>
                  <a:gd name="T24" fmla="*/ 69 w 249"/>
                  <a:gd name="T25" fmla="*/ 26 h 56"/>
                  <a:gd name="T26" fmla="*/ 107 w 249"/>
                  <a:gd name="T27" fmla="*/ 26 h 56"/>
                  <a:gd name="T28" fmla="*/ 163 w 249"/>
                  <a:gd name="T29" fmla="*/ 23 h 56"/>
                  <a:gd name="T30" fmla="*/ 183 w 249"/>
                  <a:gd name="T31" fmla="*/ 16 h 56"/>
                  <a:gd name="T32" fmla="*/ 168 w 249"/>
                  <a:gd name="T33" fmla="*/ 9 h 56"/>
                  <a:gd name="T34" fmla="*/ 114 w 249"/>
                  <a:gd name="T35" fmla="*/ 7 h 56"/>
                  <a:gd name="T36" fmla="*/ 79 w 249"/>
                  <a:gd name="T37" fmla="*/ 7 h 56"/>
                  <a:gd name="T38" fmla="*/ 69 w 249"/>
                  <a:gd name="T3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56">
                    <a:moveTo>
                      <a:pt x="66" y="33"/>
                    </a:moveTo>
                    <a:cubicBezTo>
                      <a:pt x="62" y="41"/>
                      <a:pt x="58" y="48"/>
                      <a:pt x="54" y="56"/>
                    </a:cubicBezTo>
                    <a:cubicBezTo>
                      <a:pt x="36" y="56"/>
                      <a:pt x="18" y="56"/>
                      <a:pt x="0" y="56"/>
                    </a:cubicBezTo>
                    <a:cubicBezTo>
                      <a:pt x="10" y="37"/>
                      <a:pt x="19" y="18"/>
                      <a:pt x="29" y="0"/>
                    </a:cubicBezTo>
                    <a:cubicBezTo>
                      <a:pt x="60" y="0"/>
                      <a:pt x="91" y="0"/>
                      <a:pt x="122" y="0"/>
                    </a:cubicBezTo>
                    <a:cubicBezTo>
                      <a:pt x="164" y="0"/>
                      <a:pt x="195" y="1"/>
                      <a:pt x="214" y="4"/>
                    </a:cubicBezTo>
                    <a:cubicBezTo>
                      <a:pt x="233" y="7"/>
                      <a:pt x="239" y="16"/>
                      <a:pt x="239" y="16"/>
                    </a:cubicBezTo>
                    <a:cubicBezTo>
                      <a:pt x="236" y="23"/>
                      <a:pt x="212" y="28"/>
                      <a:pt x="167" y="31"/>
                    </a:cubicBezTo>
                    <a:cubicBezTo>
                      <a:pt x="195" y="39"/>
                      <a:pt x="222" y="47"/>
                      <a:pt x="249" y="56"/>
                    </a:cubicBezTo>
                    <a:cubicBezTo>
                      <a:pt x="228" y="56"/>
                      <a:pt x="208" y="56"/>
                      <a:pt x="187" y="56"/>
                    </a:cubicBezTo>
                    <a:cubicBezTo>
                      <a:pt x="164" y="48"/>
                      <a:pt x="142" y="41"/>
                      <a:pt x="119" y="33"/>
                    </a:cubicBezTo>
                    <a:cubicBezTo>
                      <a:pt x="101" y="33"/>
                      <a:pt x="83" y="33"/>
                      <a:pt x="66" y="33"/>
                    </a:cubicBezTo>
                    <a:close/>
                    <a:moveTo>
                      <a:pt x="69" y="26"/>
                    </a:moveTo>
                    <a:cubicBezTo>
                      <a:pt x="82" y="26"/>
                      <a:pt x="94" y="26"/>
                      <a:pt x="107" y="26"/>
                    </a:cubicBezTo>
                    <a:cubicBezTo>
                      <a:pt x="132" y="26"/>
                      <a:pt x="151" y="25"/>
                      <a:pt x="163" y="23"/>
                    </a:cubicBezTo>
                    <a:cubicBezTo>
                      <a:pt x="175" y="22"/>
                      <a:pt x="183" y="16"/>
                      <a:pt x="183" y="16"/>
                    </a:cubicBezTo>
                    <a:cubicBezTo>
                      <a:pt x="183" y="16"/>
                      <a:pt x="180" y="11"/>
                      <a:pt x="168" y="9"/>
                    </a:cubicBezTo>
                    <a:cubicBezTo>
                      <a:pt x="157" y="8"/>
                      <a:pt x="139" y="7"/>
                      <a:pt x="114" y="7"/>
                    </a:cubicBezTo>
                    <a:cubicBezTo>
                      <a:pt x="102" y="7"/>
                      <a:pt x="91" y="7"/>
                      <a:pt x="79" y="7"/>
                    </a:cubicBezTo>
                    <a:cubicBezTo>
                      <a:pt x="76" y="13"/>
                      <a:pt x="72" y="19"/>
                      <a:pt x="69" y="2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7" name="Freeform 352"/>
              <p:cNvSpPr>
                <a:spLocks/>
              </p:cNvSpPr>
              <p:nvPr/>
            </p:nvSpPr>
            <p:spPr bwMode="auto">
              <a:xfrm>
                <a:off x="-1144588" y="2206626"/>
                <a:ext cx="938213" cy="211138"/>
              </a:xfrm>
              <a:custGeom>
                <a:avLst/>
                <a:gdLst>
                  <a:gd name="T0" fmla="*/ 138 w 250"/>
                  <a:gd name="T1" fmla="*/ 56 h 56"/>
                  <a:gd name="T2" fmla="*/ 84 w 250"/>
                  <a:gd name="T3" fmla="*/ 56 h 56"/>
                  <a:gd name="T4" fmla="*/ 97 w 250"/>
                  <a:gd name="T5" fmla="*/ 7 h 56"/>
                  <a:gd name="T6" fmla="*/ 0 w 250"/>
                  <a:gd name="T7" fmla="*/ 7 h 56"/>
                  <a:gd name="T8" fmla="*/ 3 w 250"/>
                  <a:gd name="T9" fmla="*/ 0 h 56"/>
                  <a:gd name="T10" fmla="*/ 250 w 250"/>
                  <a:gd name="T11" fmla="*/ 0 h 56"/>
                  <a:gd name="T12" fmla="*/ 248 w 250"/>
                  <a:gd name="T13" fmla="*/ 7 h 56"/>
                  <a:gd name="T14" fmla="*/ 151 w 250"/>
                  <a:gd name="T15" fmla="*/ 7 h 56"/>
                  <a:gd name="T16" fmla="*/ 138 w 25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56">
                    <a:moveTo>
                      <a:pt x="138" y="56"/>
                    </a:moveTo>
                    <a:cubicBezTo>
                      <a:pt x="120" y="56"/>
                      <a:pt x="102" y="56"/>
                      <a:pt x="84" y="56"/>
                    </a:cubicBezTo>
                    <a:cubicBezTo>
                      <a:pt x="88" y="39"/>
                      <a:pt x="93" y="23"/>
                      <a:pt x="97" y="7"/>
                    </a:cubicBezTo>
                    <a:cubicBezTo>
                      <a:pt x="65" y="7"/>
                      <a:pt x="33" y="7"/>
                      <a:pt x="0" y="7"/>
                    </a:cubicBezTo>
                    <a:cubicBezTo>
                      <a:pt x="3" y="0"/>
                      <a:pt x="3" y="0"/>
                      <a:pt x="3" y="0"/>
                    </a:cubicBezTo>
                    <a:cubicBezTo>
                      <a:pt x="85" y="0"/>
                      <a:pt x="168" y="0"/>
                      <a:pt x="250" y="0"/>
                    </a:cubicBezTo>
                    <a:cubicBezTo>
                      <a:pt x="248" y="7"/>
                      <a:pt x="248" y="7"/>
                      <a:pt x="248" y="7"/>
                    </a:cubicBezTo>
                    <a:cubicBezTo>
                      <a:pt x="216" y="7"/>
                      <a:pt x="184" y="7"/>
                      <a:pt x="151" y="7"/>
                    </a:cubicBezTo>
                    <a:cubicBezTo>
                      <a:pt x="147" y="23"/>
                      <a:pt x="142" y="39"/>
                      <a:pt x="138" y="5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8" name="Freeform 353"/>
              <p:cNvSpPr>
                <a:spLocks/>
              </p:cNvSpPr>
              <p:nvPr/>
            </p:nvSpPr>
            <p:spPr bwMode="auto">
              <a:xfrm>
                <a:off x="4090988" y="2206626"/>
                <a:ext cx="1023938" cy="211138"/>
              </a:xfrm>
              <a:custGeom>
                <a:avLst/>
                <a:gdLst>
                  <a:gd name="T0" fmla="*/ 135 w 273"/>
                  <a:gd name="T1" fmla="*/ 25 h 56"/>
                  <a:gd name="T2" fmla="*/ 215 w 273"/>
                  <a:gd name="T3" fmla="*/ 0 h 56"/>
                  <a:gd name="T4" fmla="*/ 273 w 273"/>
                  <a:gd name="T5" fmla="*/ 0 h 56"/>
                  <a:gd name="T6" fmla="*/ 161 w 273"/>
                  <a:gd name="T7" fmla="*/ 34 h 56"/>
                  <a:gd name="T8" fmla="*/ 160 w 273"/>
                  <a:gd name="T9" fmla="*/ 56 h 56"/>
                  <a:gd name="T10" fmla="*/ 105 w 273"/>
                  <a:gd name="T11" fmla="*/ 56 h 56"/>
                  <a:gd name="T12" fmla="*/ 107 w 273"/>
                  <a:gd name="T13" fmla="*/ 34 h 56"/>
                  <a:gd name="T14" fmla="*/ 0 w 273"/>
                  <a:gd name="T15" fmla="*/ 0 h 56"/>
                  <a:gd name="T16" fmla="*/ 59 w 273"/>
                  <a:gd name="T17" fmla="*/ 0 h 56"/>
                  <a:gd name="T18" fmla="*/ 135 w 273"/>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6">
                    <a:moveTo>
                      <a:pt x="135" y="25"/>
                    </a:moveTo>
                    <a:cubicBezTo>
                      <a:pt x="162" y="17"/>
                      <a:pt x="188" y="8"/>
                      <a:pt x="215" y="0"/>
                    </a:cubicBezTo>
                    <a:cubicBezTo>
                      <a:pt x="234" y="0"/>
                      <a:pt x="254" y="0"/>
                      <a:pt x="273" y="0"/>
                    </a:cubicBezTo>
                    <a:cubicBezTo>
                      <a:pt x="236" y="11"/>
                      <a:pt x="199" y="22"/>
                      <a:pt x="161" y="34"/>
                    </a:cubicBezTo>
                    <a:cubicBezTo>
                      <a:pt x="161" y="41"/>
                      <a:pt x="160" y="48"/>
                      <a:pt x="160" y="56"/>
                    </a:cubicBezTo>
                    <a:cubicBezTo>
                      <a:pt x="142" y="56"/>
                      <a:pt x="124" y="56"/>
                      <a:pt x="105" y="56"/>
                    </a:cubicBezTo>
                    <a:cubicBezTo>
                      <a:pt x="106" y="48"/>
                      <a:pt x="106" y="41"/>
                      <a:pt x="107" y="34"/>
                    </a:cubicBezTo>
                    <a:cubicBezTo>
                      <a:pt x="71" y="23"/>
                      <a:pt x="36" y="11"/>
                      <a:pt x="0" y="0"/>
                    </a:cubicBezTo>
                    <a:cubicBezTo>
                      <a:pt x="20" y="0"/>
                      <a:pt x="39" y="0"/>
                      <a:pt x="59" y="0"/>
                    </a:cubicBezTo>
                    <a:cubicBezTo>
                      <a:pt x="84" y="8"/>
                      <a:pt x="109" y="17"/>
                      <a:pt x="135" y="2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29" name="Freeform 354"/>
              <p:cNvSpPr>
                <a:spLocks/>
              </p:cNvSpPr>
              <p:nvPr/>
            </p:nvSpPr>
            <p:spPr bwMode="auto">
              <a:xfrm>
                <a:off x="9548813" y="2206626"/>
                <a:ext cx="1001713" cy="211138"/>
              </a:xfrm>
              <a:custGeom>
                <a:avLst/>
                <a:gdLst>
                  <a:gd name="T0" fmla="*/ 261 w 267"/>
                  <a:gd name="T1" fmla="*/ 0 h 56"/>
                  <a:gd name="T2" fmla="*/ 267 w 267"/>
                  <a:gd name="T3" fmla="*/ 36 h 56"/>
                  <a:gd name="T4" fmla="*/ 254 w 267"/>
                  <a:gd name="T5" fmla="*/ 47 h 56"/>
                  <a:gd name="T6" fmla="*/ 209 w 267"/>
                  <a:gd name="T7" fmla="*/ 54 h 56"/>
                  <a:gd name="T8" fmla="*/ 138 w 267"/>
                  <a:gd name="T9" fmla="*/ 56 h 56"/>
                  <a:gd name="T10" fmla="*/ 41 w 267"/>
                  <a:gd name="T11" fmla="*/ 51 h 56"/>
                  <a:gd name="T12" fmla="*/ 5 w 267"/>
                  <a:gd name="T13" fmla="*/ 36 h 56"/>
                  <a:gd name="T14" fmla="*/ 0 w 267"/>
                  <a:gd name="T15" fmla="*/ 0 h 56"/>
                  <a:gd name="T16" fmla="*/ 54 w 267"/>
                  <a:gd name="T17" fmla="*/ 0 h 56"/>
                  <a:gd name="T18" fmla="*/ 59 w 267"/>
                  <a:gd name="T19" fmla="*/ 35 h 56"/>
                  <a:gd name="T20" fmla="*/ 80 w 267"/>
                  <a:gd name="T21" fmla="*/ 45 h 56"/>
                  <a:gd name="T22" fmla="*/ 139 w 267"/>
                  <a:gd name="T23" fmla="*/ 48 h 56"/>
                  <a:gd name="T24" fmla="*/ 213 w 267"/>
                  <a:gd name="T25" fmla="*/ 35 h 56"/>
                  <a:gd name="T26" fmla="*/ 207 w 267"/>
                  <a:gd name="T27" fmla="*/ 0 h 56"/>
                  <a:gd name="T28" fmla="*/ 261 w 26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56">
                    <a:moveTo>
                      <a:pt x="261" y="0"/>
                    </a:moveTo>
                    <a:cubicBezTo>
                      <a:pt x="263" y="12"/>
                      <a:pt x="265" y="24"/>
                      <a:pt x="267" y="36"/>
                    </a:cubicBezTo>
                    <a:cubicBezTo>
                      <a:pt x="267" y="36"/>
                      <a:pt x="264" y="43"/>
                      <a:pt x="254" y="47"/>
                    </a:cubicBezTo>
                    <a:cubicBezTo>
                      <a:pt x="244" y="50"/>
                      <a:pt x="229" y="52"/>
                      <a:pt x="209" y="54"/>
                    </a:cubicBezTo>
                    <a:cubicBezTo>
                      <a:pt x="190" y="55"/>
                      <a:pt x="166" y="56"/>
                      <a:pt x="138" y="56"/>
                    </a:cubicBezTo>
                    <a:cubicBezTo>
                      <a:pt x="97" y="56"/>
                      <a:pt x="65" y="54"/>
                      <a:pt x="41" y="51"/>
                    </a:cubicBezTo>
                    <a:cubicBezTo>
                      <a:pt x="18" y="47"/>
                      <a:pt x="6" y="42"/>
                      <a:pt x="5" y="36"/>
                    </a:cubicBezTo>
                    <a:cubicBezTo>
                      <a:pt x="3" y="24"/>
                      <a:pt x="1" y="12"/>
                      <a:pt x="0" y="0"/>
                    </a:cubicBezTo>
                    <a:cubicBezTo>
                      <a:pt x="18" y="0"/>
                      <a:pt x="36" y="0"/>
                      <a:pt x="54" y="0"/>
                    </a:cubicBezTo>
                    <a:cubicBezTo>
                      <a:pt x="55" y="11"/>
                      <a:pt x="57" y="23"/>
                      <a:pt x="59" y="35"/>
                    </a:cubicBezTo>
                    <a:cubicBezTo>
                      <a:pt x="59" y="35"/>
                      <a:pt x="67" y="43"/>
                      <a:pt x="80" y="45"/>
                    </a:cubicBezTo>
                    <a:cubicBezTo>
                      <a:pt x="93" y="47"/>
                      <a:pt x="112" y="48"/>
                      <a:pt x="139" y="48"/>
                    </a:cubicBezTo>
                    <a:cubicBezTo>
                      <a:pt x="190" y="48"/>
                      <a:pt x="215" y="44"/>
                      <a:pt x="213" y="35"/>
                    </a:cubicBezTo>
                    <a:cubicBezTo>
                      <a:pt x="211" y="23"/>
                      <a:pt x="209" y="11"/>
                      <a:pt x="207" y="0"/>
                    </a:cubicBezTo>
                    <a:cubicBezTo>
                      <a:pt x="225" y="0"/>
                      <a:pt x="243" y="0"/>
                      <a:pt x="261"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0" name="Freeform 355"/>
              <p:cNvSpPr>
                <a:spLocks/>
              </p:cNvSpPr>
              <p:nvPr/>
            </p:nvSpPr>
            <p:spPr bwMode="auto">
              <a:xfrm>
                <a:off x="15249525" y="2206626"/>
                <a:ext cx="284163" cy="211138"/>
              </a:xfrm>
              <a:custGeom>
                <a:avLst/>
                <a:gdLst>
                  <a:gd name="T0" fmla="*/ 21 w 76"/>
                  <a:gd name="T1" fmla="*/ 56 h 56"/>
                  <a:gd name="T2" fmla="*/ 0 w 76"/>
                  <a:gd name="T3" fmla="*/ 0 h 56"/>
                  <a:gd name="T4" fmla="*/ 54 w 76"/>
                  <a:gd name="T5" fmla="*/ 0 h 56"/>
                  <a:gd name="T6" fmla="*/ 76 w 76"/>
                  <a:gd name="T7" fmla="*/ 56 h 56"/>
                  <a:gd name="T8" fmla="*/ 21 w 76"/>
                  <a:gd name="T9" fmla="*/ 56 h 56"/>
                </a:gdLst>
                <a:ahLst/>
                <a:cxnLst>
                  <a:cxn ang="0">
                    <a:pos x="T0" y="T1"/>
                  </a:cxn>
                  <a:cxn ang="0">
                    <a:pos x="T2" y="T3"/>
                  </a:cxn>
                  <a:cxn ang="0">
                    <a:pos x="T4" y="T5"/>
                  </a:cxn>
                  <a:cxn ang="0">
                    <a:pos x="T6" y="T7"/>
                  </a:cxn>
                  <a:cxn ang="0">
                    <a:pos x="T8" y="T9"/>
                  </a:cxn>
                </a:cxnLst>
                <a:rect l="0" t="0" r="r" b="b"/>
                <a:pathLst>
                  <a:path w="76" h="56">
                    <a:moveTo>
                      <a:pt x="21" y="56"/>
                    </a:moveTo>
                    <a:cubicBezTo>
                      <a:pt x="14" y="37"/>
                      <a:pt x="7" y="18"/>
                      <a:pt x="0" y="0"/>
                    </a:cubicBezTo>
                    <a:cubicBezTo>
                      <a:pt x="18" y="0"/>
                      <a:pt x="36" y="0"/>
                      <a:pt x="54" y="0"/>
                    </a:cubicBezTo>
                    <a:cubicBezTo>
                      <a:pt x="61" y="18"/>
                      <a:pt x="68" y="37"/>
                      <a:pt x="76" y="56"/>
                    </a:cubicBezTo>
                    <a:cubicBezTo>
                      <a:pt x="57" y="56"/>
                      <a:pt x="39" y="56"/>
                      <a:pt x="21" y="5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1" name="Freeform 356"/>
              <p:cNvSpPr>
                <a:spLocks noEditPoints="1"/>
              </p:cNvSpPr>
              <p:nvPr/>
            </p:nvSpPr>
            <p:spPr bwMode="auto">
              <a:xfrm>
                <a:off x="20226338" y="2203451"/>
                <a:ext cx="1203325" cy="214313"/>
              </a:xfrm>
              <a:custGeom>
                <a:avLst/>
                <a:gdLst>
                  <a:gd name="T0" fmla="*/ 315 w 321"/>
                  <a:gd name="T1" fmla="*/ 28 h 57"/>
                  <a:gd name="T2" fmla="*/ 288 w 321"/>
                  <a:gd name="T3" fmla="*/ 50 h 57"/>
                  <a:gd name="T4" fmla="*/ 178 w 321"/>
                  <a:gd name="T5" fmla="*/ 57 h 57"/>
                  <a:gd name="T6" fmla="*/ 58 w 321"/>
                  <a:gd name="T7" fmla="*/ 50 h 57"/>
                  <a:gd name="T8" fmla="*/ 5 w 321"/>
                  <a:gd name="T9" fmla="*/ 28 h 57"/>
                  <a:gd name="T10" fmla="*/ 33 w 321"/>
                  <a:gd name="T11" fmla="*/ 7 h 57"/>
                  <a:gd name="T12" fmla="*/ 144 w 321"/>
                  <a:gd name="T13" fmla="*/ 0 h 57"/>
                  <a:gd name="T14" fmla="*/ 262 w 321"/>
                  <a:gd name="T15" fmla="*/ 7 h 57"/>
                  <a:gd name="T16" fmla="*/ 315 w 321"/>
                  <a:gd name="T17" fmla="*/ 28 h 57"/>
                  <a:gd name="T18" fmla="*/ 63 w 321"/>
                  <a:gd name="T19" fmla="*/ 28 h 57"/>
                  <a:gd name="T20" fmla="*/ 97 w 321"/>
                  <a:gd name="T21" fmla="*/ 44 h 57"/>
                  <a:gd name="T22" fmla="*/ 173 w 321"/>
                  <a:gd name="T23" fmla="*/ 49 h 57"/>
                  <a:gd name="T24" fmla="*/ 243 w 321"/>
                  <a:gd name="T25" fmla="*/ 44 h 57"/>
                  <a:gd name="T26" fmla="*/ 258 w 321"/>
                  <a:gd name="T27" fmla="*/ 28 h 57"/>
                  <a:gd name="T28" fmla="*/ 224 w 321"/>
                  <a:gd name="T29" fmla="*/ 13 h 57"/>
                  <a:gd name="T30" fmla="*/ 148 w 321"/>
                  <a:gd name="T31" fmla="*/ 8 h 57"/>
                  <a:gd name="T32" fmla="*/ 78 w 321"/>
                  <a:gd name="T33" fmla="*/ 13 h 57"/>
                  <a:gd name="T34" fmla="*/ 63 w 321"/>
                  <a:gd name="T3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57">
                    <a:moveTo>
                      <a:pt x="315" y="28"/>
                    </a:moveTo>
                    <a:cubicBezTo>
                      <a:pt x="321" y="38"/>
                      <a:pt x="312" y="45"/>
                      <a:pt x="288" y="50"/>
                    </a:cubicBezTo>
                    <a:cubicBezTo>
                      <a:pt x="264" y="55"/>
                      <a:pt x="228" y="57"/>
                      <a:pt x="178" y="57"/>
                    </a:cubicBezTo>
                    <a:cubicBezTo>
                      <a:pt x="128" y="57"/>
                      <a:pt x="88" y="55"/>
                      <a:pt x="58" y="50"/>
                    </a:cubicBezTo>
                    <a:cubicBezTo>
                      <a:pt x="28" y="45"/>
                      <a:pt x="11" y="38"/>
                      <a:pt x="5" y="28"/>
                    </a:cubicBezTo>
                    <a:cubicBezTo>
                      <a:pt x="0" y="19"/>
                      <a:pt x="9" y="12"/>
                      <a:pt x="33" y="7"/>
                    </a:cubicBezTo>
                    <a:cubicBezTo>
                      <a:pt x="57" y="2"/>
                      <a:pt x="94" y="0"/>
                      <a:pt x="144" y="0"/>
                    </a:cubicBezTo>
                    <a:cubicBezTo>
                      <a:pt x="193" y="0"/>
                      <a:pt x="232" y="2"/>
                      <a:pt x="262" y="7"/>
                    </a:cubicBezTo>
                    <a:cubicBezTo>
                      <a:pt x="292" y="12"/>
                      <a:pt x="310" y="19"/>
                      <a:pt x="315" y="28"/>
                    </a:cubicBezTo>
                    <a:close/>
                    <a:moveTo>
                      <a:pt x="63" y="28"/>
                    </a:moveTo>
                    <a:cubicBezTo>
                      <a:pt x="67" y="35"/>
                      <a:pt x="78" y="40"/>
                      <a:pt x="97" y="44"/>
                    </a:cubicBezTo>
                    <a:cubicBezTo>
                      <a:pt x="115" y="48"/>
                      <a:pt x="141" y="49"/>
                      <a:pt x="173" y="49"/>
                    </a:cubicBezTo>
                    <a:cubicBezTo>
                      <a:pt x="205" y="49"/>
                      <a:pt x="229" y="48"/>
                      <a:pt x="243" y="44"/>
                    </a:cubicBezTo>
                    <a:cubicBezTo>
                      <a:pt x="257" y="41"/>
                      <a:pt x="262" y="35"/>
                      <a:pt x="258" y="28"/>
                    </a:cubicBezTo>
                    <a:cubicBezTo>
                      <a:pt x="254" y="22"/>
                      <a:pt x="243" y="17"/>
                      <a:pt x="224" y="13"/>
                    </a:cubicBezTo>
                    <a:cubicBezTo>
                      <a:pt x="206" y="9"/>
                      <a:pt x="180" y="8"/>
                      <a:pt x="148" y="8"/>
                    </a:cubicBezTo>
                    <a:cubicBezTo>
                      <a:pt x="116" y="8"/>
                      <a:pt x="93" y="9"/>
                      <a:pt x="78" y="13"/>
                    </a:cubicBezTo>
                    <a:cubicBezTo>
                      <a:pt x="64" y="17"/>
                      <a:pt x="59" y="22"/>
                      <a:pt x="63" y="2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2" name="Freeform 357"/>
              <p:cNvSpPr>
                <a:spLocks noEditPoints="1"/>
              </p:cNvSpPr>
              <p:nvPr/>
            </p:nvSpPr>
            <p:spPr bwMode="auto">
              <a:xfrm>
                <a:off x="-22659975" y="3165476"/>
                <a:ext cx="1200150" cy="230188"/>
              </a:xfrm>
              <a:custGeom>
                <a:avLst/>
                <a:gdLst>
                  <a:gd name="T0" fmla="*/ 260 w 320"/>
                  <a:gd name="T1" fmla="*/ 61 h 61"/>
                  <a:gd name="T2" fmla="*/ 244 w 320"/>
                  <a:gd name="T3" fmla="*/ 44 h 61"/>
                  <a:gd name="T4" fmla="*/ 113 w 320"/>
                  <a:gd name="T5" fmla="*/ 44 h 61"/>
                  <a:gd name="T6" fmla="*/ 60 w 320"/>
                  <a:gd name="T7" fmla="*/ 61 h 61"/>
                  <a:gd name="T8" fmla="*/ 0 w 320"/>
                  <a:gd name="T9" fmla="*/ 61 h 61"/>
                  <a:gd name="T10" fmla="*/ 197 w 320"/>
                  <a:gd name="T11" fmla="*/ 0 h 61"/>
                  <a:gd name="T12" fmla="*/ 258 w 320"/>
                  <a:gd name="T13" fmla="*/ 0 h 61"/>
                  <a:gd name="T14" fmla="*/ 320 w 320"/>
                  <a:gd name="T15" fmla="*/ 61 h 61"/>
                  <a:gd name="T16" fmla="*/ 260 w 320"/>
                  <a:gd name="T17" fmla="*/ 61 h 61"/>
                  <a:gd name="T18" fmla="*/ 239 w 320"/>
                  <a:gd name="T19" fmla="*/ 35 h 61"/>
                  <a:gd name="T20" fmla="*/ 225 w 320"/>
                  <a:gd name="T21" fmla="*/ 19 h 61"/>
                  <a:gd name="T22" fmla="*/ 221 w 320"/>
                  <a:gd name="T23" fmla="*/ 14 h 61"/>
                  <a:gd name="T24" fmla="*/ 218 w 320"/>
                  <a:gd name="T25" fmla="*/ 9 h 61"/>
                  <a:gd name="T26" fmla="*/ 187 w 320"/>
                  <a:gd name="T27" fmla="*/ 20 h 61"/>
                  <a:gd name="T28" fmla="*/ 139 w 320"/>
                  <a:gd name="T29" fmla="*/ 35 h 61"/>
                  <a:gd name="T30" fmla="*/ 239 w 320"/>
                  <a:gd name="T31"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1">
                    <a:moveTo>
                      <a:pt x="260" y="61"/>
                    </a:moveTo>
                    <a:cubicBezTo>
                      <a:pt x="244" y="44"/>
                      <a:pt x="244" y="44"/>
                      <a:pt x="244" y="44"/>
                    </a:cubicBezTo>
                    <a:cubicBezTo>
                      <a:pt x="200" y="44"/>
                      <a:pt x="156" y="44"/>
                      <a:pt x="113" y="44"/>
                    </a:cubicBezTo>
                    <a:cubicBezTo>
                      <a:pt x="95" y="50"/>
                      <a:pt x="78" y="55"/>
                      <a:pt x="60" y="61"/>
                    </a:cubicBezTo>
                    <a:cubicBezTo>
                      <a:pt x="40" y="61"/>
                      <a:pt x="20" y="61"/>
                      <a:pt x="0" y="61"/>
                    </a:cubicBezTo>
                    <a:cubicBezTo>
                      <a:pt x="66" y="40"/>
                      <a:pt x="132" y="20"/>
                      <a:pt x="197" y="0"/>
                    </a:cubicBezTo>
                    <a:cubicBezTo>
                      <a:pt x="217" y="0"/>
                      <a:pt x="238" y="0"/>
                      <a:pt x="258" y="0"/>
                    </a:cubicBezTo>
                    <a:cubicBezTo>
                      <a:pt x="279" y="20"/>
                      <a:pt x="299" y="41"/>
                      <a:pt x="320" y="61"/>
                    </a:cubicBezTo>
                    <a:cubicBezTo>
                      <a:pt x="300" y="61"/>
                      <a:pt x="280" y="61"/>
                      <a:pt x="260" y="61"/>
                    </a:cubicBezTo>
                    <a:close/>
                    <a:moveTo>
                      <a:pt x="239" y="35"/>
                    </a:moveTo>
                    <a:cubicBezTo>
                      <a:pt x="225" y="19"/>
                      <a:pt x="225" y="19"/>
                      <a:pt x="225" y="19"/>
                    </a:cubicBezTo>
                    <a:cubicBezTo>
                      <a:pt x="221" y="14"/>
                      <a:pt x="221" y="14"/>
                      <a:pt x="221" y="14"/>
                    </a:cubicBezTo>
                    <a:cubicBezTo>
                      <a:pt x="218" y="9"/>
                      <a:pt x="218" y="9"/>
                      <a:pt x="218" y="9"/>
                    </a:cubicBezTo>
                    <a:cubicBezTo>
                      <a:pt x="210" y="12"/>
                      <a:pt x="200" y="16"/>
                      <a:pt x="187" y="20"/>
                    </a:cubicBezTo>
                    <a:cubicBezTo>
                      <a:pt x="171" y="25"/>
                      <a:pt x="155" y="30"/>
                      <a:pt x="139" y="35"/>
                    </a:cubicBezTo>
                    <a:cubicBezTo>
                      <a:pt x="172" y="35"/>
                      <a:pt x="206" y="35"/>
                      <a:pt x="239" y="3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3" name="Freeform 358"/>
              <p:cNvSpPr>
                <a:spLocks/>
              </p:cNvSpPr>
              <p:nvPr/>
            </p:nvSpPr>
            <p:spPr bwMode="auto">
              <a:xfrm>
                <a:off x="-16952913" y="3165476"/>
                <a:ext cx="990600" cy="233363"/>
              </a:xfrm>
              <a:custGeom>
                <a:avLst/>
                <a:gdLst>
                  <a:gd name="T0" fmla="*/ 234 w 264"/>
                  <a:gd name="T1" fmla="*/ 44 h 62"/>
                  <a:gd name="T2" fmla="*/ 189 w 264"/>
                  <a:gd name="T3" fmla="*/ 57 h 62"/>
                  <a:gd name="T4" fmla="*/ 93 w 264"/>
                  <a:gd name="T5" fmla="*/ 62 h 62"/>
                  <a:gd name="T6" fmla="*/ 0 w 264"/>
                  <a:gd name="T7" fmla="*/ 58 h 62"/>
                  <a:gd name="T8" fmla="*/ 9 w 264"/>
                  <a:gd name="T9" fmla="*/ 49 h 62"/>
                  <a:gd name="T10" fmla="*/ 56 w 264"/>
                  <a:gd name="T11" fmla="*/ 52 h 62"/>
                  <a:gd name="T12" fmla="*/ 105 w 264"/>
                  <a:gd name="T13" fmla="*/ 53 h 62"/>
                  <a:gd name="T14" fmla="*/ 156 w 264"/>
                  <a:gd name="T15" fmla="*/ 51 h 62"/>
                  <a:gd name="T16" fmla="*/ 177 w 264"/>
                  <a:gd name="T17" fmla="*/ 45 h 62"/>
                  <a:gd name="T18" fmla="*/ 168 w 264"/>
                  <a:gd name="T19" fmla="*/ 39 h 62"/>
                  <a:gd name="T20" fmla="*/ 112 w 264"/>
                  <a:gd name="T21" fmla="*/ 34 h 62"/>
                  <a:gd name="T22" fmla="*/ 53 w 264"/>
                  <a:gd name="T23" fmla="*/ 26 h 62"/>
                  <a:gd name="T24" fmla="*/ 43 w 264"/>
                  <a:gd name="T25" fmla="*/ 16 h 62"/>
                  <a:gd name="T26" fmla="*/ 84 w 264"/>
                  <a:gd name="T27" fmla="*/ 4 h 62"/>
                  <a:gd name="T28" fmla="*/ 170 w 264"/>
                  <a:gd name="T29" fmla="*/ 0 h 62"/>
                  <a:gd name="T30" fmla="*/ 264 w 264"/>
                  <a:gd name="T31" fmla="*/ 4 h 62"/>
                  <a:gd name="T32" fmla="*/ 240 w 264"/>
                  <a:gd name="T33" fmla="*/ 11 h 62"/>
                  <a:gd name="T34" fmla="*/ 161 w 264"/>
                  <a:gd name="T35" fmla="*/ 8 h 62"/>
                  <a:gd name="T36" fmla="*/ 118 w 264"/>
                  <a:gd name="T37" fmla="*/ 10 h 62"/>
                  <a:gd name="T38" fmla="*/ 99 w 264"/>
                  <a:gd name="T39" fmla="*/ 16 h 62"/>
                  <a:gd name="T40" fmla="*/ 101 w 264"/>
                  <a:gd name="T41" fmla="*/ 20 h 62"/>
                  <a:gd name="T42" fmla="*/ 117 w 264"/>
                  <a:gd name="T43" fmla="*/ 23 h 62"/>
                  <a:gd name="T44" fmla="*/ 160 w 264"/>
                  <a:gd name="T45" fmla="*/ 27 h 62"/>
                  <a:gd name="T46" fmla="*/ 211 w 264"/>
                  <a:gd name="T47" fmla="*/ 32 h 62"/>
                  <a:gd name="T48" fmla="*/ 232 w 264"/>
                  <a:gd name="T49" fmla="*/ 37 h 62"/>
                  <a:gd name="T50" fmla="*/ 234 w 264"/>
                  <a:gd name="T5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2">
                    <a:moveTo>
                      <a:pt x="234" y="44"/>
                    </a:moveTo>
                    <a:cubicBezTo>
                      <a:pt x="234" y="44"/>
                      <a:pt x="214" y="54"/>
                      <a:pt x="189" y="57"/>
                    </a:cubicBezTo>
                    <a:cubicBezTo>
                      <a:pt x="164" y="60"/>
                      <a:pt x="132" y="62"/>
                      <a:pt x="93" y="62"/>
                    </a:cubicBezTo>
                    <a:cubicBezTo>
                      <a:pt x="54" y="62"/>
                      <a:pt x="23" y="61"/>
                      <a:pt x="0" y="58"/>
                    </a:cubicBezTo>
                    <a:cubicBezTo>
                      <a:pt x="9" y="49"/>
                      <a:pt x="9" y="49"/>
                      <a:pt x="9" y="49"/>
                    </a:cubicBezTo>
                    <a:cubicBezTo>
                      <a:pt x="23" y="50"/>
                      <a:pt x="39" y="51"/>
                      <a:pt x="56" y="52"/>
                    </a:cubicBezTo>
                    <a:cubicBezTo>
                      <a:pt x="73" y="53"/>
                      <a:pt x="89" y="53"/>
                      <a:pt x="105" y="53"/>
                    </a:cubicBezTo>
                    <a:cubicBezTo>
                      <a:pt x="127" y="53"/>
                      <a:pt x="144" y="53"/>
                      <a:pt x="156" y="51"/>
                    </a:cubicBezTo>
                    <a:cubicBezTo>
                      <a:pt x="168" y="50"/>
                      <a:pt x="177" y="45"/>
                      <a:pt x="177" y="45"/>
                    </a:cubicBezTo>
                    <a:cubicBezTo>
                      <a:pt x="177" y="45"/>
                      <a:pt x="176" y="41"/>
                      <a:pt x="168" y="39"/>
                    </a:cubicBezTo>
                    <a:cubicBezTo>
                      <a:pt x="159" y="38"/>
                      <a:pt x="141" y="36"/>
                      <a:pt x="112" y="34"/>
                    </a:cubicBezTo>
                    <a:cubicBezTo>
                      <a:pt x="83" y="31"/>
                      <a:pt x="63" y="29"/>
                      <a:pt x="53" y="26"/>
                    </a:cubicBezTo>
                    <a:cubicBezTo>
                      <a:pt x="43" y="23"/>
                      <a:pt x="43" y="16"/>
                      <a:pt x="43" y="16"/>
                    </a:cubicBezTo>
                    <a:cubicBezTo>
                      <a:pt x="43" y="16"/>
                      <a:pt x="61" y="7"/>
                      <a:pt x="84" y="4"/>
                    </a:cubicBezTo>
                    <a:cubicBezTo>
                      <a:pt x="107" y="1"/>
                      <a:pt x="136" y="0"/>
                      <a:pt x="170" y="0"/>
                    </a:cubicBezTo>
                    <a:cubicBezTo>
                      <a:pt x="203" y="0"/>
                      <a:pt x="234" y="1"/>
                      <a:pt x="264" y="4"/>
                    </a:cubicBezTo>
                    <a:cubicBezTo>
                      <a:pt x="256" y="6"/>
                      <a:pt x="248" y="9"/>
                      <a:pt x="240" y="11"/>
                    </a:cubicBezTo>
                    <a:cubicBezTo>
                      <a:pt x="211" y="9"/>
                      <a:pt x="185" y="8"/>
                      <a:pt x="161" y="8"/>
                    </a:cubicBezTo>
                    <a:cubicBezTo>
                      <a:pt x="143" y="8"/>
                      <a:pt x="128" y="9"/>
                      <a:pt x="118" y="10"/>
                    </a:cubicBezTo>
                    <a:cubicBezTo>
                      <a:pt x="107" y="11"/>
                      <a:pt x="99" y="16"/>
                      <a:pt x="99" y="16"/>
                    </a:cubicBezTo>
                    <a:cubicBezTo>
                      <a:pt x="101" y="20"/>
                      <a:pt x="101" y="20"/>
                      <a:pt x="101" y="20"/>
                    </a:cubicBezTo>
                    <a:cubicBezTo>
                      <a:pt x="101" y="20"/>
                      <a:pt x="109" y="22"/>
                      <a:pt x="117" y="23"/>
                    </a:cubicBezTo>
                    <a:cubicBezTo>
                      <a:pt x="124" y="24"/>
                      <a:pt x="139" y="25"/>
                      <a:pt x="160" y="27"/>
                    </a:cubicBezTo>
                    <a:cubicBezTo>
                      <a:pt x="183" y="29"/>
                      <a:pt x="200" y="30"/>
                      <a:pt x="211" y="32"/>
                    </a:cubicBezTo>
                    <a:cubicBezTo>
                      <a:pt x="221" y="33"/>
                      <a:pt x="232" y="37"/>
                      <a:pt x="232" y="37"/>
                    </a:cubicBezTo>
                    <a:lnTo>
                      <a:pt x="234" y="44"/>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4" name="Freeform 359"/>
              <p:cNvSpPr>
                <a:spLocks noEditPoints="1"/>
              </p:cNvSpPr>
              <p:nvPr/>
            </p:nvSpPr>
            <p:spPr bwMode="auto">
              <a:xfrm>
                <a:off x="-11450638" y="3165476"/>
                <a:ext cx="1150938" cy="230188"/>
              </a:xfrm>
              <a:custGeom>
                <a:avLst/>
                <a:gdLst>
                  <a:gd name="T0" fmla="*/ 301 w 307"/>
                  <a:gd name="T1" fmla="*/ 30 h 61"/>
                  <a:gd name="T2" fmla="*/ 239 w 307"/>
                  <a:gd name="T3" fmla="*/ 53 h 61"/>
                  <a:gd name="T4" fmla="*/ 97 w 307"/>
                  <a:gd name="T5" fmla="*/ 61 h 61"/>
                  <a:gd name="T6" fmla="*/ 0 w 307"/>
                  <a:gd name="T7" fmla="*/ 61 h 61"/>
                  <a:gd name="T8" fmla="*/ 42 w 307"/>
                  <a:gd name="T9" fmla="*/ 0 h 61"/>
                  <a:gd name="T10" fmla="*/ 148 w 307"/>
                  <a:gd name="T11" fmla="*/ 0 h 61"/>
                  <a:gd name="T12" fmla="*/ 270 w 307"/>
                  <a:gd name="T13" fmla="*/ 8 h 61"/>
                  <a:gd name="T14" fmla="*/ 301 w 307"/>
                  <a:gd name="T15" fmla="*/ 30 h 61"/>
                  <a:gd name="T16" fmla="*/ 242 w 307"/>
                  <a:gd name="T17" fmla="*/ 30 h 61"/>
                  <a:gd name="T18" fmla="*/ 141 w 307"/>
                  <a:gd name="T19" fmla="*/ 9 h 61"/>
                  <a:gd name="T20" fmla="*/ 92 w 307"/>
                  <a:gd name="T21" fmla="*/ 9 h 61"/>
                  <a:gd name="T22" fmla="*/ 62 w 307"/>
                  <a:gd name="T23" fmla="*/ 53 h 61"/>
                  <a:gd name="T24" fmla="*/ 103 w 307"/>
                  <a:gd name="T25" fmla="*/ 53 h 61"/>
                  <a:gd name="T26" fmla="*/ 242 w 307"/>
                  <a:gd name="T27"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61">
                    <a:moveTo>
                      <a:pt x="301" y="30"/>
                    </a:moveTo>
                    <a:cubicBezTo>
                      <a:pt x="295" y="40"/>
                      <a:pt x="274" y="47"/>
                      <a:pt x="239" y="53"/>
                    </a:cubicBezTo>
                    <a:cubicBezTo>
                      <a:pt x="204" y="58"/>
                      <a:pt x="156" y="61"/>
                      <a:pt x="97" y="61"/>
                    </a:cubicBezTo>
                    <a:cubicBezTo>
                      <a:pt x="65" y="61"/>
                      <a:pt x="32" y="61"/>
                      <a:pt x="0" y="61"/>
                    </a:cubicBezTo>
                    <a:cubicBezTo>
                      <a:pt x="14" y="41"/>
                      <a:pt x="28" y="20"/>
                      <a:pt x="42" y="0"/>
                    </a:cubicBezTo>
                    <a:cubicBezTo>
                      <a:pt x="77" y="0"/>
                      <a:pt x="113" y="0"/>
                      <a:pt x="148" y="0"/>
                    </a:cubicBezTo>
                    <a:cubicBezTo>
                      <a:pt x="202" y="0"/>
                      <a:pt x="243" y="3"/>
                      <a:pt x="270" y="8"/>
                    </a:cubicBezTo>
                    <a:cubicBezTo>
                      <a:pt x="297" y="13"/>
                      <a:pt x="307" y="21"/>
                      <a:pt x="301" y="30"/>
                    </a:cubicBezTo>
                    <a:close/>
                    <a:moveTo>
                      <a:pt x="242" y="30"/>
                    </a:moveTo>
                    <a:cubicBezTo>
                      <a:pt x="251" y="16"/>
                      <a:pt x="218" y="9"/>
                      <a:pt x="141" y="9"/>
                    </a:cubicBezTo>
                    <a:cubicBezTo>
                      <a:pt x="125" y="9"/>
                      <a:pt x="108" y="9"/>
                      <a:pt x="92" y="9"/>
                    </a:cubicBezTo>
                    <a:cubicBezTo>
                      <a:pt x="82" y="23"/>
                      <a:pt x="72" y="38"/>
                      <a:pt x="62" y="53"/>
                    </a:cubicBezTo>
                    <a:cubicBezTo>
                      <a:pt x="76" y="53"/>
                      <a:pt x="89" y="53"/>
                      <a:pt x="103" y="53"/>
                    </a:cubicBezTo>
                    <a:cubicBezTo>
                      <a:pt x="186" y="53"/>
                      <a:pt x="232" y="45"/>
                      <a:pt x="242" y="3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5" name="Freeform 360"/>
              <p:cNvSpPr>
                <a:spLocks/>
              </p:cNvSpPr>
              <p:nvPr/>
            </p:nvSpPr>
            <p:spPr bwMode="auto">
              <a:xfrm>
                <a:off x="-5607050" y="3165476"/>
                <a:ext cx="828675" cy="230188"/>
              </a:xfrm>
              <a:custGeom>
                <a:avLst/>
                <a:gdLst>
                  <a:gd name="T0" fmla="*/ 56 w 221"/>
                  <a:gd name="T1" fmla="*/ 61 h 61"/>
                  <a:gd name="T2" fmla="*/ 0 w 221"/>
                  <a:gd name="T3" fmla="*/ 61 h 61"/>
                  <a:gd name="T4" fmla="*/ 28 w 221"/>
                  <a:gd name="T5" fmla="*/ 0 h 61"/>
                  <a:gd name="T6" fmla="*/ 221 w 221"/>
                  <a:gd name="T7" fmla="*/ 0 h 61"/>
                  <a:gd name="T8" fmla="*/ 217 w 221"/>
                  <a:gd name="T9" fmla="*/ 9 h 61"/>
                  <a:gd name="T10" fmla="*/ 79 w 221"/>
                  <a:gd name="T11" fmla="*/ 9 h 61"/>
                  <a:gd name="T12" fmla="*/ 71 w 221"/>
                  <a:gd name="T13" fmla="*/ 27 h 61"/>
                  <a:gd name="T14" fmla="*/ 200 w 221"/>
                  <a:gd name="T15" fmla="*/ 27 h 61"/>
                  <a:gd name="T16" fmla="*/ 197 w 221"/>
                  <a:gd name="T17" fmla="*/ 36 h 61"/>
                  <a:gd name="T18" fmla="*/ 67 w 221"/>
                  <a:gd name="T19" fmla="*/ 36 h 61"/>
                  <a:gd name="T20" fmla="*/ 56 w 22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61">
                    <a:moveTo>
                      <a:pt x="56" y="61"/>
                    </a:moveTo>
                    <a:cubicBezTo>
                      <a:pt x="37" y="61"/>
                      <a:pt x="18" y="61"/>
                      <a:pt x="0" y="61"/>
                    </a:cubicBezTo>
                    <a:cubicBezTo>
                      <a:pt x="9" y="41"/>
                      <a:pt x="18" y="21"/>
                      <a:pt x="28" y="0"/>
                    </a:cubicBezTo>
                    <a:cubicBezTo>
                      <a:pt x="92" y="0"/>
                      <a:pt x="156" y="0"/>
                      <a:pt x="221" y="0"/>
                    </a:cubicBezTo>
                    <a:cubicBezTo>
                      <a:pt x="217" y="9"/>
                      <a:pt x="217" y="9"/>
                      <a:pt x="217" y="9"/>
                    </a:cubicBezTo>
                    <a:cubicBezTo>
                      <a:pt x="171" y="9"/>
                      <a:pt x="125" y="9"/>
                      <a:pt x="79" y="9"/>
                    </a:cubicBezTo>
                    <a:cubicBezTo>
                      <a:pt x="77" y="15"/>
                      <a:pt x="74" y="21"/>
                      <a:pt x="71" y="27"/>
                    </a:cubicBezTo>
                    <a:cubicBezTo>
                      <a:pt x="114" y="27"/>
                      <a:pt x="157" y="27"/>
                      <a:pt x="200" y="27"/>
                    </a:cubicBezTo>
                    <a:cubicBezTo>
                      <a:pt x="197" y="36"/>
                      <a:pt x="197" y="36"/>
                      <a:pt x="197" y="36"/>
                    </a:cubicBezTo>
                    <a:cubicBezTo>
                      <a:pt x="153" y="36"/>
                      <a:pt x="110" y="36"/>
                      <a:pt x="67" y="36"/>
                    </a:cubicBezTo>
                    <a:cubicBezTo>
                      <a:pt x="63" y="44"/>
                      <a:pt x="59" y="53"/>
                      <a:pt x="56" y="6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6" name="Freeform 361"/>
              <p:cNvSpPr>
                <a:spLocks/>
              </p:cNvSpPr>
              <p:nvPr/>
            </p:nvSpPr>
            <p:spPr bwMode="auto">
              <a:xfrm>
                <a:off x="-233363" y="3165476"/>
                <a:ext cx="1084263" cy="233363"/>
              </a:xfrm>
              <a:custGeom>
                <a:avLst/>
                <a:gdLst>
                  <a:gd name="T0" fmla="*/ 160 w 289"/>
                  <a:gd name="T1" fmla="*/ 28 h 62"/>
                  <a:gd name="T2" fmla="*/ 287 w 289"/>
                  <a:gd name="T3" fmla="*/ 28 h 62"/>
                  <a:gd name="T4" fmla="*/ 281 w 289"/>
                  <a:gd name="T5" fmla="*/ 58 h 62"/>
                  <a:gd name="T6" fmla="*/ 220 w 289"/>
                  <a:gd name="T7" fmla="*/ 61 h 62"/>
                  <a:gd name="T8" fmla="*/ 158 w 289"/>
                  <a:gd name="T9" fmla="*/ 62 h 62"/>
                  <a:gd name="T10" fmla="*/ 39 w 289"/>
                  <a:gd name="T11" fmla="*/ 54 h 62"/>
                  <a:gd name="T12" fmla="*/ 2 w 289"/>
                  <a:gd name="T13" fmla="*/ 31 h 62"/>
                  <a:gd name="T14" fmla="*/ 55 w 289"/>
                  <a:gd name="T15" fmla="*/ 8 h 62"/>
                  <a:gd name="T16" fmla="*/ 188 w 289"/>
                  <a:gd name="T17" fmla="*/ 0 h 62"/>
                  <a:gd name="T18" fmla="*/ 289 w 289"/>
                  <a:gd name="T19" fmla="*/ 3 h 62"/>
                  <a:gd name="T20" fmla="*/ 268 w 289"/>
                  <a:gd name="T21" fmla="*/ 11 h 62"/>
                  <a:gd name="T22" fmla="*/ 185 w 289"/>
                  <a:gd name="T23" fmla="*/ 8 h 62"/>
                  <a:gd name="T24" fmla="*/ 97 w 289"/>
                  <a:gd name="T25" fmla="*/ 14 h 62"/>
                  <a:gd name="T26" fmla="*/ 61 w 289"/>
                  <a:gd name="T27" fmla="*/ 31 h 62"/>
                  <a:gd name="T28" fmla="*/ 86 w 289"/>
                  <a:gd name="T29" fmla="*/ 47 h 62"/>
                  <a:gd name="T30" fmla="*/ 168 w 289"/>
                  <a:gd name="T31" fmla="*/ 53 h 62"/>
                  <a:gd name="T32" fmla="*/ 226 w 289"/>
                  <a:gd name="T33" fmla="*/ 52 h 62"/>
                  <a:gd name="T34" fmla="*/ 230 w 289"/>
                  <a:gd name="T35" fmla="*/ 36 h 62"/>
                  <a:gd name="T36" fmla="*/ 159 w 289"/>
                  <a:gd name="T37" fmla="*/ 36 h 62"/>
                  <a:gd name="T38" fmla="*/ 160 w 289"/>
                  <a:gd name="T39"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62">
                    <a:moveTo>
                      <a:pt x="160" y="28"/>
                    </a:moveTo>
                    <a:cubicBezTo>
                      <a:pt x="203" y="28"/>
                      <a:pt x="245" y="28"/>
                      <a:pt x="287" y="28"/>
                    </a:cubicBezTo>
                    <a:cubicBezTo>
                      <a:pt x="285" y="38"/>
                      <a:pt x="283" y="48"/>
                      <a:pt x="281" y="58"/>
                    </a:cubicBezTo>
                    <a:cubicBezTo>
                      <a:pt x="259" y="60"/>
                      <a:pt x="239" y="60"/>
                      <a:pt x="220" y="61"/>
                    </a:cubicBezTo>
                    <a:cubicBezTo>
                      <a:pt x="201" y="61"/>
                      <a:pt x="180" y="62"/>
                      <a:pt x="158" y="62"/>
                    </a:cubicBezTo>
                    <a:cubicBezTo>
                      <a:pt x="106" y="62"/>
                      <a:pt x="66" y="59"/>
                      <a:pt x="39" y="54"/>
                    </a:cubicBezTo>
                    <a:cubicBezTo>
                      <a:pt x="12" y="48"/>
                      <a:pt x="0" y="40"/>
                      <a:pt x="2" y="31"/>
                    </a:cubicBezTo>
                    <a:cubicBezTo>
                      <a:pt x="5" y="21"/>
                      <a:pt x="22" y="13"/>
                      <a:pt x="55" y="8"/>
                    </a:cubicBezTo>
                    <a:cubicBezTo>
                      <a:pt x="88" y="2"/>
                      <a:pt x="133" y="0"/>
                      <a:pt x="188" y="0"/>
                    </a:cubicBezTo>
                    <a:cubicBezTo>
                      <a:pt x="224" y="0"/>
                      <a:pt x="258" y="1"/>
                      <a:pt x="289" y="3"/>
                    </a:cubicBezTo>
                    <a:cubicBezTo>
                      <a:pt x="282" y="6"/>
                      <a:pt x="275" y="9"/>
                      <a:pt x="268" y="11"/>
                    </a:cubicBezTo>
                    <a:cubicBezTo>
                      <a:pt x="240" y="9"/>
                      <a:pt x="213" y="8"/>
                      <a:pt x="185" y="8"/>
                    </a:cubicBezTo>
                    <a:cubicBezTo>
                      <a:pt x="148" y="8"/>
                      <a:pt x="119" y="10"/>
                      <a:pt x="97" y="14"/>
                    </a:cubicBezTo>
                    <a:cubicBezTo>
                      <a:pt x="75" y="18"/>
                      <a:pt x="63" y="24"/>
                      <a:pt x="61" y="31"/>
                    </a:cubicBezTo>
                    <a:cubicBezTo>
                      <a:pt x="59" y="38"/>
                      <a:pt x="67" y="44"/>
                      <a:pt x="86" y="47"/>
                    </a:cubicBezTo>
                    <a:cubicBezTo>
                      <a:pt x="104" y="51"/>
                      <a:pt x="131" y="53"/>
                      <a:pt x="168" y="53"/>
                    </a:cubicBezTo>
                    <a:cubicBezTo>
                      <a:pt x="186" y="53"/>
                      <a:pt x="206" y="53"/>
                      <a:pt x="226" y="52"/>
                    </a:cubicBezTo>
                    <a:cubicBezTo>
                      <a:pt x="230" y="36"/>
                      <a:pt x="230" y="36"/>
                      <a:pt x="230" y="36"/>
                    </a:cubicBezTo>
                    <a:cubicBezTo>
                      <a:pt x="206" y="36"/>
                      <a:pt x="182" y="36"/>
                      <a:pt x="159" y="36"/>
                    </a:cubicBezTo>
                    <a:lnTo>
                      <a:pt x="160" y="28"/>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7" name="Freeform 362"/>
              <p:cNvSpPr>
                <a:spLocks/>
              </p:cNvSpPr>
              <p:nvPr/>
            </p:nvSpPr>
            <p:spPr bwMode="auto">
              <a:xfrm>
                <a:off x="5318125" y="3165476"/>
                <a:ext cx="1023938" cy="230188"/>
              </a:xfrm>
              <a:custGeom>
                <a:avLst/>
                <a:gdLst>
                  <a:gd name="T0" fmla="*/ 273 w 273"/>
                  <a:gd name="T1" fmla="*/ 61 h 61"/>
                  <a:gd name="T2" fmla="*/ 216 w 273"/>
                  <a:gd name="T3" fmla="*/ 61 h 61"/>
                  <a:gd name="T4" fmla="*/ 216 w 273"/>
                  <a:gd name="T5" fmla="*/ 34 h 61"/>
                  <a:gd name="T6" fmla="*/ 57 w 273"/>
                  <a:gd name="T7" fmla="*/ 34 h 61"/>
                  <a:gd name="T8" fmla="*/ 57 w 273"/>
                  <a:gd name="T9" fmla="*/ 61 h 61"/>
                  <a:gd name="T10" fmla="*/ 0 w 273"/>
                  <a:gd name="T11" fmla="*/ 61 h 61"/>
                  <a:gd name="T12" fmla="*/ 2 w 273"/>
                  <a:gd name="T13" fmla="*/ 0 h 61"/>
                  <a:gd name="T14" fmla="*/ 58 w 273"/>
                  <a:gd name="T15" fmla="*/ 0 h 61"/>
                  <a:gd name="T16" fmla="*/ 57 w 273"/>
                  <a:gd name="T17" fmla="*/ 25 h 61"/>
                  <a:gd name="T18" fmla="*/ 216 w 273"/>
                  <a:gd name="T19" fmla="*/ 25 h 61"/>
                  <a:gd name="T20" fmla="*/ 216 w 273"/>
                  <a:gd name="T21" fmla="*/ 0 h 61"/>
                  <a:gd name="T22" fmla="*/ 272 w 273"/>
                  <a:gd name="T23" fmla="*/ 0 h 61"/>
                  <a:gd name="T24" fmla="*/ 273 w 273"/>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61">
                    <a:moveTo>
                      <a:pt x="273" y="61"/>
                    </a:moveTo>
                    <a:cubicBezTo>
                      <a:pt x="254" y="61"/>
                      <a:pt x="235" y="61"/>
                      <a:pt x="216" y="61"/>
                    </a:cubicBezTo>
                    <a:cubicBezTo>
                      <a:pt x="216" y="52"/>
                      <a:pt x="216" y="43"/>
                      <a:pt x="216" y="34"/>
                    </a:cubicBezTo>
                    <a:cubicBezTo>
                      <a:pt x="163" y="34"/>
                      <a:pt x="110" y="34"/>
                      <a:pt x="57" y="34"/>
                    </a:cubicBezTo>
                    <a:cubicBezTo>
                      <a:pt x="57" y="43"/>
                      <a:pt x="57" y="52"/>
                      <a:pt x="57" y="61"/>
                    </a:cubicBezTo>
                    <a:cubicBezTo>
                      <a:pt x="38" y="61"/>
                      <a:pt x="19" y="61"/>
                      <a:pt x="0" y="61"/>
                    </a:cubicBezTo>
                    <a:cubicBezTo>
                      <a:pt x="1" y="41"/>
                      <a:pt x="2" y="21"/>
                      <a:pt x="2" y="0"/>
                    </a:cubicBezTo>
                    <a:cubicBezTo>
                      <a:pt x="21" y="0"/>
                      <a:pt x="39" y="0"/>
                      <a:pt x="58" y="0"/>
                    </a:cubicBezTo>
                    <a:cubicBezTo>
                      <a:pt x="58" y="9"/>
                      <a:pt x="58" y="17"/>
                      <a:pt x="57" y="25"/>
                    </a:cubicBezTo>
                    <a:cubicBezTo>
                      <a:pt x="110" y="25"/>
                      <a:pt x="163" y="25"/>
                      <a:pt x="216" y="25"/>
                    </a:cubicBezTo>
                    <a:cubicBezTo>
                      <a:pt x="216" y="17"/>
                      <a:pt x="216" y="9"/>
                      <a:pt x="216" y="0"/>
                    </a:cubicBezTo>
                    <a:cubicBezTo>
                      <a:pt x="235" y="0"/>
                      <a:pt x="253" y="0"/>
                      <a:pt x="272" y="0"/>
                    </a:cubicBezTo>
                    <a:cubicBezTo>
                      <a:pt x="272" y="21"/>
                      <a:pt x="273" y="41"/>
                      <a:pt x="273" y="6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8" name="Freeform 363"/>
              <p:cNvSpPr>
                <a:spLocks/>
              </p:cNvSpPr>
              <p:nvPr/>
            </p:nvSpPr>
            <p:spPr bwMode="auto">
              <a:xfrm>
                <a:off x="11128375" y="3165476"/>
                <a:ext cx="512763" cy="293688"/>
              </a:xfrm>
              <a:custGeom>
                <a:avLst/>
                <a:gdLst>
                  <a:gd name="T0" fmla="*/ 40 w 137"/>
                  <a:gd name="T1" fmla="*/ 78 h 78"/>
                  <a:gd name="T2" fmla="*/ 1 w 137"/>
                  <a:gd name="T3" fmla="*/ 77 h 78"/>
                  <a:gd name="T4" fmla="*/ 0 w 137"/>
                  <a:gd name="T5" fmla="*/ 68 h 78"/>
                  <a:gd name="T6" fmla="*/ 34 w 137"/>
                  <a:gd name="T7" fmla="*/ 69 h 78"/>
                  <a:gd name="T8" fmla="*/ 79 w 137"/>
                  <a:gd name="T9" fmla="*/ 59 h 78"/>
                  <a:gd name="T10" fmla="*/ 66 w 137"/>
                  <a:gd name="T11" fmla="*/ 0 h 78"/>
                  <a:gd name="T12" fmla="*/ 123 w 137"/>
                  <a:gd name="T13" fmla="*/ 0 h 78"/>
                  <a:gd name="T14" fmla="*/ 135 w 137"/>
                  <a:gd name="T15" fmla="*/ 59 h 78"/>
                  <a:gd name="T16" fmla="*/ 113 w 137"/>
                  <a:gd name="T17" fmla="*/ 73 h 78"/>
                  <a:gd name="T18" fmla="*/ 40 w 137"/>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8">
                    <a:moveTo>
                      <a:pt x="40" y="78"/>
                    </a:moveTo>
                    <a:cubicBezTo>
                      <a:pt x="25" y="78"/>
                      <a:pt x="12" y="78"/>
                      <a:pt x="1" y="77"/>
                    </a:cubicBezTo>
                    <a:cubicBezTo>
                      <a:pt x="0" y="68"/>
                      <a:pt x="0" y="68"/>
                      <a:pt x="0" y="68"/>
                    </a:cubicBezTo>
                    <a:cubicBezTo>
                      <a:pt x="13" y="69"/>
                      <a:pt x="25" y="69"/>
                      <a:pt x="34" y="69"/>
                    </a:cubicBezTo>
                    <a:cubicBezTo>
                      <a:pt x="65" y="69"/>
                      <a:pt x="80" y="66"/>
                      <a:pt x="79" y="59"/>
                    </a:cubicBezTo>
                    <a:cubicBezTo>
                      <a:pt x="75" y="39"/>
                      <a:pt x="70" y="20"/>
                      <a:pt x="66" y="0"/>
                    </a:cubicBezTo>
                    <a:cubicBezTo>
                      <a:pt x="85" y="0"/>
                      <a:pt x="104" y="0"/>
                      <a:pt x="123" y="0"/>
                    </a:cubicBezTo>
                    <a:cubicBezTo>
                      <a:pt x="127" y="20"/>
                      <a:pt x="131" y="39"/>
                      <a:pt x="135" y="59"/>
                    </a:cubicBezTo>
                    <a:cubicBezTo>
                      <a:pt x="137" y="65"/>
                      <a:pt x="129" y="70"/>
                      <a:pt x="113" y="73"/>
                    </a:cubicBezTo>
                    <a:cubicBezTo>
                      <a:pt x="97" y="76"/>
                      <a:pt x="73" y="78"/>
                      <a:pt x="40" y="7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39" name="Freeform 364"/>
              <p:cNvSpPr>
                <a:spLocks/>
              </p:cNvSpPr>
              <p:nvPr/>
            </p:nvSpPr>
            <p:spPr bwMode="auto">
              <a:xfrm>
                <a:off x="16598900" y="3165476"/>
                <a:ext cx="1084263" cy="230188"/>
              </a:xfrm>
              <a:custGeom>
                <a:avLst/>
                <a:gdLst>
                  <a:gd name="T0" fmla="*/ 289 w 289"/>
                  <a:gd name="T1" fmla="*/ 61 h 61"/>
                  <a:gd name="T2" fmla="*/ 224 w 289"/>
                  <a:gd name="T3" fmla="*/ 61 h 61"/>
                  <a:gd name="T4" fmla="*/ 103 w 289"/>
                  <a:gd name="T5" fmla="*/ 33 h 61"/>
                  <a:gd name="T6" fmla="*/ 72 w 289"/>
                  <a:gd name="T7" fmla="*/ 38 h 61"/>
                  <a:gd name="T8" fmla="*/ 82 w 289"/>
                  <a:gd name="T9" fmla="*/ 61 h 61"/>
                  <a:gd name="T10" fmla="*/ 26 w 289"/>
                  <a:gd name="T11" fmla="*/ 61 h 61"/>
                  <a:gd name="T12" fmla="*/ 0 w 289"/>
                  <a:gd name="T13" fmla="*/ 0 h 61"/>
                  <a:gd name="T14" fmla="*/ 56 w 289"/>
                  <a:gd name="T15" fmla="*/ 0 h 61"/>
                  <a:gd name="T16" fmla="*/ 68 w 289"/>
                  <a:gd name="T17" fmla="*/ 29 h 61"/>
                  <a:gd name="T18" fmla="*/ 110 w 289"/>
                  <a:gd name="T19" fmla="*/ 20 h 61"/>
                  <a:gd name="T20" fmla="*/ 194 w 289"/>
                  <a:gd name="T21" fmla="*/ 0 h 61"/>
                  <a:gd name="T22" fmla="*/ 258 w 289"/>
                  <a:gd name="T23" fmla="*/ 0 h 61"/>
                  <a:gd name="T24" fmla="*/ 141 w 289"/>
                  <a:gd name="T25" fmla="*/ 27 h 61"/>
                  <a:gd name="T26" fmla="*/ 289 w 289"/>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1">
                    <a:moveTo>
                      <a:pt x="289" y="61"/>
                    </a:moveTo>
                    <a:cubicBezTo>
                      <a:pt x="267" y="61"/>
                      <a:pt x="246" y="61"/>
                      <a:pt x="224" y="61"/>
                    </a:cubicBezTo>
                    <a:cubicBezTo>
                      <a:pt x="184" y="52"/>
                      <a:pt x="144" y="43"/>
                      <a:pt x="103" y="33"/>
                    </a:cubicBezTo>
                    <a:cubicBezTo>
                      <a:pt x="93" y="35"/>
                      <a:pt x="83" y="36"/>
                      <a:pt x="72" y="38"/>
                    </a:cubicBezTo>
                    <a:cubicBezTo>
                      <a:pt x="75" y="46"/>
                      <a:pt x="79" y="53"/>
                      <a:pt x="82" y="61"/>
                    </a:cubicBezTo>
                    <a:cubicBezTo>
                      <a:pt x="63" y="61"/>
                      <a:pt x="44" y="61"/>
                      <a:pt x="26" y="61"/>
                    </a:cubicBezTo>
                    <a:cubicBezTo>
                      <a:pt x="17" y="41"/>
                      <a:pt x="9" y="21"/>
                      <a:pt x="0" y="0"/>
                    </a:cubicBezTo>
                    <a:cubicBezTo>
                      <a:pt x="19" y="0"/>
                      <a:pt x="38" y="0"/>
                      <a:pt x="56" y="0"/>
                    </a:cubicBezTo>
                    <a:cubicBezTo>
                      <a:pt x="60" y="10"/>
                      <a:pt x="64" y="20"/>
                      <a:pt x="68" y="29"/>
                    </a:cubicBezTo>
                    <a:cubicBezTo>
                      <a:pt x="82" y="26"/>
                      <a:pt x="96" y="23"/>
                      <a:pt x="110" y="20"/>
                    </a:cubicBezTo>
                    <a:cubicBezTo>
                      <a:pt x="138" y="13"/>
                      <a:pt x="166" y="7"/>
                      <a:pt x="194" y="0"/>
                    </a:cubicBezTo>
                    <a:cubicBezTo>
                      <a:pt x="216" y="0"/>
                      <a:pt x="237" y="0"/>
                      <a:pt x="258" y="0"/>
                    </a:cubicBezTo>
                    <a:cubicBezTo>
                      <a:pt x="204" y="13"/>
                      <a:pt x="165" y="22"/>
                      <a:pt x="141" y="27"/>
                    </a:cubicBezTo>
                    <a:cubicBezTo>
                      <a:pt x="190" y="38"/>
                      <a:pt x="240" y="49"/>
                      <a:pt x="289" y="6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0" name="Freeform 365"/>
              <p:cNvSpPr>
                <a:spLocks/>
              </p:cNvSpPr>
              <p:nvPr/>
            </p:nvSpPr>
            <p:spPr bwMode="auto">
              <a:xfrm>
                <a:off x="-20694650" y="4135438"/>
                <a:ext cx="1181100" cy="244475"/>
              </a:xfrm>
              <a:custGeom>
                <a:avLst/>
                <a:gdLst>
                  <a:gd name="T0" fmla="*/ 256 w 315"/>
                  <a:gd name="T1" fmla="*/ 65 h 65"/>
                  <a:gd name="T2" fmla="*/ 0 w 315"/>
                  <a:gd name="T3" fmla="*/ 65 h 65"/>
                  <a:gd name="T4" fmla="*/ 7 w 315"/>
                  <a:gd name="T5" fmla="*/ 57 h 65"/>
                  <a:gd name="T6" fmla="*/ 236 w 315"/>
                  <a:gd name="T7" fmla="*/ 9 h 65"/>
                  <a:gd name="T8" fmla="*/ 62 w 315"/>
                  <a:gd name="T9" fmla="*/ 9 h 65"/>
                  <a:gd name="T10" fmla="*/ 71 w 315"/>
                  <a:gd name="T11" fmla="*/ 0 h 65"/>
                  <a:gd name="T12" fmla="*/ 315 w 315"/>
                  <a:gd name="T13" fmla="*/ 0 h 65"/>
                  <a:gd name="T14" fmla="*/ 308 w 315"/>
                  <a:gd name="T15" fmla="*/ 7 h 65"/>
                  <a:gd name="T16" fmla="*/ 79 w 315"/>
                  <a:gd name="T17" fmla="*/ 55 h 65"/>
                  <a:gd name="T18" fmla="*/ 266 w 315"/>
                  <a:gd name="T19" fmla="*/ 55 h 65"/>
                  <a:gd name="T20" fmla="*/ 256 w 31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65">
                    <a:moveTo>
                      <a:pt x="256" y="65"/>
                    </a:moveTo>
                    <a:cubicBezTo>
                      <a:pt x="171" y="65"/>
                      <a:pt x="85" y="65"/>
                      <a:pt x="0" y="65"/>
                    </a:cubicBezTo>
                    <a:cubicBezTo>
                      <a:pt x="7" y="57"/>
                      <a:pt x="7" y="57"/>
                      <a:pt x="7" y="57"/>
                    </a:cubicBezTo>
                    <a:cubicBezTo>
                      <a:pt x="84" y="41"/>
                      <a:pt x="160" y="25"/>
                      <a:pt x="236" y="9"/>
                    </a:cubicBezTo>
                    <a:cubicBezTo>
                      <a:pt x="178" y="9"/>
                      <a:pt x="120" y="9"/>
                      <a:pt x="62" y="9"/>
                    </a:cubicBezTo>
                    <a:cubicBezTo>
                      <a:pt x="71" y="0"/>
                      <a:pt x="71" y="0"/>
                      <a:pt x="71" y="0"/>
                    </a:cubicBezTo>
                    <a:cubicBezTo>
                      <a:pt x="152" y="0"/>
                      <a:pt x="234" y="0"/>
                      <a:pt x="315" y="0"/>
                    </a:cubicBezTo>
                    <a:cubicBezTo>
                      <a:pt x="308" y="7"/>
                      <a:pt x="308" y="7"/>
                      <a:pt x="308" y="7"/>
                    </a:cubicBezTo>
                    <a:cubicBezTo>
                      <a:pt x="232" y="23"/>
                      <a:pt x="156" y="40"/>
                      <a:pt x="79" y="55"/>
                    </a:cubicBezTo>
                    <a:cubicBezTo>
                      <a:pt x="141" y="55"/>
                      <a:pt x="203" y="55"/>
                      <a:pt x="266" y="55"/>
                    </a:cubicBezTo>
                    <a:lnTo>
                      <a:pt x="256" y="65"/>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1" name="Freeform 366"/>
              <p:cNvSpPr>
                <a:spLocks/>
              </p:cNvSpPr>
              <p:nvPr/>
            </p:nvSpPr>
            <p:spPr bwMode="auto">
              <a:xfrm>
                <a:off x="-35247263" y="4481513"/>
                <a:ext cx="569913" cy="112713"/>
              </a:xfrm>
              <a:custGeom>
                <a:avLst/>
                <a:gdLst>
                  <a:gd name="T0" fmla="*/ 126 w 152"/>
                  <a:gd name="T1" fmla="*/ 21 h 30"/>
                  <a:gd name="T2" fmla="*/ 99 w 152"/>
                  <a:gd name="T3" fmla="*/ 28 h 30"/>
                  <a:gd name="T4" fmla="*/ 47 w 152"/>
                  <a:gd name="T5" fmla="*/ 30 h 30"/>
                  <a:gd name="T6" fmla="*/ 0 w 152"/>
                  <a:gd name="T7" fmla="*/ 28 h 30"/>
                  <a:gd name="T8" fmla="*/ 8 w 152"/>
                  <a:gd name="T9" fmla="*/ 23 h 30"/>
                  <a:gd name="T10" fmla="*/ 56 w 152"/>
                  <a:gd name="T11" fmla="*/ 25 h 30"/>
                  <a:gd name="T12" fmla="*/ 92 w 152"/>
                  <a:gd name="T13" fmla="*/ 22 h 30"/>
                  <a:gd name="T14" fmla="*/ 91 w 152"/>
                  <a:gd name="T15" fmla="*/ 20 h 30"/>
                  <a:gd name="T16" fmla="*/ 83 w 152"/>
                  <a:gd name="T17" fmla="*/ 18 h 30"/>
                  <a:gd name="T18" fmla="*/ 64 w 152"/>
                  <a:gd name="T19" fmla="*/ 17 h 30"/>
                  <a:gd name="T20" fmla="*/ 33 w 152"/>
                  <a:gd name="T21" fmla="*/ 13 h 30"/>
                  <a:gd name="T22" fmla="*/ 31 w 152"/>
                  <a:gd name="T23" fmla="*/ 8 h 30"/>
                  <a:gd name="T24" fmla="*/ 56 w 152"/>
                  <a:gd name="T25" fmla="*/ 2 h 30"/>
                  <a:gd name="T26" fmla="*/ 103 w 152"/>
                  <a:gd name="T27" fmla="*/ 0 h 30"/>
                  <a:gd name="T28" fmla="*/ 152 w 152"/>
                  <a:gd name="T29" fmla="*/ 2 h 30"/>
                  <a:gd name="T30" fmla="*/ 135 w 152"/>
                  <a:gd name="T31" fmla="*/ 7 h 30"/>
                  <a:gd name="T32" fmla="*/ 95 w 152"/>
                  <a:gd name="T33" fmla="*/ 5 h 30"/>
                  <a:gd name="T34" fmla="*/ 64 w 152"/>
                  <a:gd name="T35" fmla="*/ 7 h 30"/>
                  <a:gd name="T36" fmla="*/ 68 w 152"/>
                  <a:gd name="T37" fmla="*/ 10 h 30"/>
                  <a:gd name="T38" fmla="*/ 94 w 152"/>
                  <a:gd name="T39" fmla="*/ 12 h 30"/>
                  <a:gd name="T40" fmla="*/ 118 w 152"/>
                  <a:gd name="T41" fmla="*/ 15 h 30"/>
                  <a:gd name="T42" fmla="*/ 127 w 152"/>
                  <a:gd name="T43" fmla="*/ 17 h 30"/>
                  <a:gd name="T44" fmla="*/ 126 w 152"/>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30">
                    <a:moveTo>
                      <a:pt x="126" y="21"/>
                    </a:moveTo>
                    <a:cubicBezTo>
                      <a:pt x="126" y="21"/>
                      <a:pt x="112" y="26"/>
                      <a:pt x="99" y="28"/>
                    </a:cubicBezTo>
                    <a:cubicBezTo>
                      <a:pt x="85" y="29"/>
                      <a:pt x="68" y="30"/>
                      <a:pt x="47" y="30"/>
                    </a:cubicBezTo>
                    <a:cubicBezTo>
                      <a:pt x="26" y="30"/>
                      <a:pt x="10" y="29"/>
                      <a:pt x="0" y="28"/>
                    </a:cubicBezTo>
                    <a:cubicBezTo>
                      <a:pt x="8" y="23"/>
                      <a:pt x="8" y="23"/>
                      <a:pt x="8" y="23"/>
                    </a:cubicBezTo>
                    <a:cubicBezTo>
                      <a:pt x="24" y="24"/>
                      <a:pt x="40" y="25"/>
                      <a:pt x="56" y="25"/>
                    </a:cubicBezTo>
                    <a:cubicBezTo>
                      <a:pt x="76" y="25"/>
                      <a:pt x="92" y="22"/>
                      <a:pt x="92" y="22"/>
                    </a:cubicBezTo>
                    <a:cubicBezTo>
                      <a:pt x="91" y="20"/>
                      <a:pt x="91" y="20"/>
                      <a:pt x="91" y="20"/>
                    </a:cubicBezTo>
                    <a:cubicBezTo>
                      <a:pt x="83" y="18"/>
                      <a:pt x="83" y="18"/>
                      <a:pt x="83" y="18"/>
                    </a:cubicBezTo>
                    <a:cubicBezTo>
                      <a:pt x="83" y="18"/>
                      <a:pt x="72" y="17"/>
                      <a:pt x="64" y="17"/>
                    </a:cubicBezTo>
                    <a:cubicBezTo>
                      <a:pt x="47" y="15"/>
                      <a:pt x="33" y="13"/>
                      <a:pt x="33" y="13"/>
                    </a:cubicBezTo>
                    <a:cubicBezTo>
                      <a:pt x="31" y="8"/>
                      <a:pt x="31" y="8"/>
                      <a:pt x="31" y="8"/>
                    </a:cubicBezTo>
                    <a:cubicBezTo>
                      <a:pt x="31" y="8"/>
                      <a:pt x="43" y="3"/>
                      <a:pt x="56" y="2"/>
                    </a:cubicBezTo>
                    <a:cubicBezTo>
                      <a:pt x="69" y="1"/>
                      <a:pt x="85" y="0"/>
                      <a:pt x="103" y="0"/>
                    </a:cubicBezTo>
                    <a:cubicBezTo>
                      <a:pt x="122" y="0"/>
                      <a:pt x="138" y="1"/>
                      <a:pt x="152" y="2"/>
                    </a:cubicBezTo>
                    <a:cubicBezTo>
                      <a:pt x="146" y="3"/>
                      <a:pt x="135" y="7"/>
                      <a:pt x="135" y="7"/>
                    </a:cubicBezTo>
                    <a:cubicBezTo>
                      <a:pt x="120" y="5"/>
                      <a:pt x="106" y="5"/>
                      <a:pt x="95" y="5"/>
                    </a:cubicBezTo>
                    <a:cubicBezTo>
                      <a:pt x="77" y="5"/>
                      <a:pt x="64" y="7"/>
                      <a:pt x="64" y="7"/>
                    </a:cubicBezTo>
                    <a:cubicBezTo>
                      <a:pt x="68" y="10"/>
                      <a:pt x="68" y="10"/>
                      <a:pt x="68" y="10"/>
                    </a:cubicBezTo>
                    <a:cubicBezTo>
                      <a:pt x="68" y="10"/>
                      <a:pt x="80" y="11"/>
                      <a:pt x="94" y="12"/>
                    </a:cubicBezTo>
                    <a:cubicBezTo>
                      <a:pt x="105" y="13"/>
                      <a:pt x="118" y="15"/>
                      <a:pt x="118" y="15"/>
                    </a:cubicBezTo>
                    <a:cubicBezTo>
                      <a:pt x="127" y="17"/>
                      <a:pt x="127" y="17"/>
                      <a:pt x="127" y="17"/>
                    </a:cubicBezTo>
                    <a:lnTo>
                      <a:pt x="126" y="2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2" name="Freeform 367"/>
              <p:cNvSpPr>
                <a:spLocks/>
              </p:cNvSpPr>
              <p:nvPr/>
            </p:nvSpPr>
            <p:spPr bwMode="auto">
              <a:xfrm>
                <a:off x="-34688463" y="4440238"/>
                <a:ext cx="668338" cy="150813"/>
              </a:xfrm>
              <a:custGeom>
                <a:avLst/>
                <a:gdLst>
                  <a:gd name="T0" fmla="*/ 138 w 178"/>
                  <a:gd name="T1" fmla="*/ 40 h 40"/>
                  <a:gd name="T2" fmla="*/ 105 w 178"/>
                  <a:gd name="T3" fmla="*/ 40 h 40"/>
                  <a:gd name="T4" fmla="*/ 132 w 178"/>
                  <a:gd name="T5" fmla="*/ 23 h 40"/>
                  <a:gd name="T6" fmla="*/ 132 w 178"/>
                  <a:gd name="T7" fmla="*/ 18 h 40"/>
                  <a:gd name="T8" fmla="*/ 111 w 178"/>
                  <a:gd name="T9" fmla="*/ 16 h 40"/>
                  <a:gd name="T10" fmla="*/ 77 w 178"/>
                  <a:gd name="T11" fmla="*/ 18 h 40"/>
                  <a:gd name="T12" fmla="*/ 55 w 178"/>
                  <a:gd name="T13" fmla="*/ 26 h 40"/>
                  <a:gd name="T14" fmla="*/ 33 w 178"/>
                  <a:gd name="T15" fmla="*/ 40 h 40"/>
                  <a:gd name="T16" fmla="*/ 0 w 178"/>
                  <a:gd name="T17" fmla="*/ 40 h 40"/>
                  <a:gd name="T18" fmla="*/ 62 w 178"/>
                  <a:gd name="T19" fmla="*/ 0 h 40"/>
                  <a:gd name="T20" fmla="*/ 95 w 178"/>
                  <a:gd name="T21" fmla="*/ 0 h 40"/>
                  <a:gd name="T22" fmla="*/ 80 w 178"/>
                  <a:gd name="T23" fmla="*/ 10 h 40"/>
                  <a:gd name="T24" fmla="*/ 70 w 178"/>
                  <a:gd name="T25" fmla="*/ 15 h 40"/>
                  <a:gd name="T26" fmla="*/ 72 w 178"/>
                  <a:gd name="T27" fmla="*/ 15 h 40"/>
                  <a:gd name="T28" fmla="*/ 96 w 178"/>
                  <a:gd name="T29" fmla="*/ 12 h 40"/>
                  <a:gd name="T30" fmla="*/ 126 w 178"/>
                  <a:gd name="T31" fmla="*/ 11 h 40"/>
                  <a:gd name="T32" fmla="*/ 167 w 178"/>
                  <a:gd name="T33" fmla="*/ 22 h 40"/>
                  <a:gd name="T34" fmla="*/ 138 w 178"/>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40">
                    <a:moveTo>
                      <a:pt x="138" y="40"/>
                    </a:moveTo>
                    <a:cubicBezTo>
                      <a:pt x="127" y="40"/>
                      <a:pt x="116" y="40"/>
                      <a:pt x="105" y="40"/>
                    </a:cubicBezTo>
                    <a:cubicBezTo>
                      <a:pt x="114" y="34"/>
                      <a:pt x="123" y="29"/>
                      <a:pt x="132" y="23"/>
                    </a:cubicBezTo>
                    <a:cubicBezTo>
                      <a:pt x="132" y="18"/>
                      <a:pt x="132" y="18"/>
                      <a:pt x="132" y="18"/>
                    </a:cubicBezTo>
                    <a:cubicBezTo>
                      <a:pt x="132" y="18"/>
                      <a:pt x="122" y="16"/>
                      <a:pt x="111" y="16"/>
                    </a:cubicBezTo>
                    <a:cubicBezTo>
                      <a:pt x="97" y="16"/>
                      <a:pt x="86" y="17"/>
                      <a:pt x="77" y="18"/>
                    </a:cubicBezTo>
                    <a:cubicBezTo>
                      <a:pt x="68" y="20"/>
                      <a:pt x="55" y="26"/>
                      <a:pt x="55" y="26"/>
                    </a:cubicBezTo>
                    <a:cubicBezTo>
                      <a:pt x="48" y="30"/>
                      <a:pt x="41" y="36"/>
                      <a:pt x="33" y="40"/>
                    </a:cubicBezTo>
                    <a:cubicBezTo>
                      <a:pt x="22" y="40"/>
                      <a:pt x="11" y="40"/>
                      <a:pt x="0" y="40"/>
                    </a:cubicBezTo>
                    <a:cubicBezTo>
                      <a:pt x="21" y="27"/>
                      <a:pt x="41" y="13"/>
                      <a:pt x="62" y="0"/>
                    </a:cubicBezTo>
                    <a:cubicBezTo>
                      <a:pt x="73" y="0"/>
                      <a:pt x="84" y="0"/>
                      <a:pt x="95" y="0"/>
                    </a:cubicBezTo>
                    <a:cubicBezTo>
                      <a:pt x="80" y="10"/>
                      <a:pt x="80" y="10"/>
                      <a:pt x="80" y="10"/>
                    </a:cubicBezTo>
                    <a:cubicBezTo>
                      <a:pt x="70" y="15"/>
                      <a:pt x="70" y="15"/>
                      <a:pt x="70" y="15"/>
                    </a:cubicBezTo>
                    <a:cubicBezTo>
                      <a:pt x="72" y="15"/>
                      <a:pt x="72" y="15"/>
                      <a:pt x="72" y="15"/>
                    </a:cubicBezTo>
                    <a:cubicBezTo>
                      <a:pt x="79" y="14"/>
                      <a:pt x="87" y="13"/>
                      <a:pt x="96" y="12"/>
                    </a:cubicBezTo>
                    <a:cubicBezTo>
                      <a:pt x="105" y="11"/>
                      <a:pt x="115" y="11"/>
                      <a:pt x="126" y="11"/>
                    </a:cubicBezTo>
                    <a:cubicBezTo>
                      <a:pt x="164" y="11"/>
                      <a:pt x="178" y="14"/>
                      <a:pt x="167" y="22"/>
                    </a:cubicBezTo>
                    <a:cubicBezTo>
                      <a:pt x="157" y="28"/>
                      <a:pt x="148" y="34"/>
                      <a:pt x="138" y="4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3" name="Freeform 368"/>
              <p:cNvSpPr>
                <a:spLocks noEditPoints="1"/>
              </p:cNvSpPr>
              <p:nvPr/>
            </p:nvSpPr>
            <p:spPr bwMode="auto">
              <a:xfrm>
                <a:off x="-33994725" y="4440238"/>
                <a:ext cx="338138" cy="150813"/>
              </a:xfrm>
              <a:custGeom>
                <a:avLst/>
                <a:gdLst>
                  <a:gd name="T0" fmla="*/ 53 w 90"/>
                  <a:gd name="T1" fmla="*/ 4 h 40"/>
                  <a:gd name="T2" fmla="*/ 62 w 90"/>
                  <a:gd name="T3" fmla="*/ 1 h 40"/>
                  <a:gd name="T4" fmla="*/ 77 w 90"/>
                  <a:gd name="T5" fmla="*/ 0 h 40"/>
                  <a:gd name="T6" fmla="*/ 89 w 90"/>
                  <a:gd name="T7" fmla="*/ 1 h 40"/>
                  <a:gd name="T8" fmla="*/ 90 w 90"/>
                  <a:gd name="T9" fmla="*/ 4 h 40"/>
                  <a:gd name="T10" fmla="*/ 82 w 90"/>
                  <a:gd name="T11" fmla="*/ 6 h 40"/>
                  <a:gd name="T12" fmla="*/ 66 w 90"/>
                  <a:gd name="T13" fmla="*/ 7 h 40"/>
                  <a:gd name="T14" fmla="*/ 54 w 90"/>
                  <a:gd name="T15" fmla="*/ 6 h 40"/>
                  <a:gd name="T16" fmla="*/ 53 w 90"/>
                  <a:gd name="T17" fmla="*/ 4 h 40"/>
                  <a:gd name="T18" fmla="*/ 33 w 90"/>
                  <a:gd name="T19" fmla="*/ 40 h 40"/>
                  <a:gd name="T20" fmla="*/ 0 w 90"/>
                  <a:gd name="T21" fmla="*/ 40 h 40"/>
                  <a:gd name="T22" fmla="*/ 43 w 90"/>
                  <a:gd name="T23" fmla="*/ 12 h 40"/>
                  <a:gd name="T24" fmla="*/ 76 w 90"/>
                  <a:gd name="T25" fmla="*/ 12 h 40"/>
                  <a:gd name="T26" fmla="*/ 33 w 90"/>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40">
                    <a:moveTo>
                      <a:pt x="53" y="4"/>
                    </a:moveTo>
                    <a:cubicBezTo>
                      <a:pt x="62" y="1"/>
                      <a:pt x="62" y="1"/>
                      <a:pt x="62" y="1"/>
                    </a:cubicBezTo>
                    <a:cubicBezTo>
                      <a:pt x="62" y="1"/>
                      <a:pt x="71" y="0"/>
                      <a:pt x="77" y="0"/>
                    </a:cubicBezTo>
                    <a:cubicBezTo>
                      <a:pt x="89" y="1"/>
                      <a:pt x="89" y="1"/>
                      <a:pt x="89" y="1"/>
                    </a:cubicBezTo>
                    <a:cubicBezTo>
                      <a:pt x="90" y="4"/>
                      <a:pt x="90" y="4"/>
                      <a:pt x="90" y="4"/>
                    </a:cubicBezTo>
                    <a:cubicBezTo>
                      <a:pt x="82" y="6"/>
                      <a:pt x="82" y="6"/>
                      <a:pt x="82" y="6"/>
                    </a:cubicBezTo>
                    <a:cubicBezTo>
                      <a:pt x="66" y="7"/>
                      <a:pt x="66" y="7"/>
                      <a:pt x="66" y="7"/>
                    </a:cubicBezTo>
                    <a:cubicBezTo>
                      <a:pt x="54" y="6"/>
                      <a:pt x="54" y="6"/>
                      <a:pt x="54" y="6"/>
                    </a:cubicBezTo>
                    <a:lnTo>
                      <a:pt x="53" y="4"/>
                    </a:lnTo>
                    <a:close/>
                    <a:moveTo>
                      <a:pt x="33" y="40"/>
                    </a:moveTo>
                    <a:cubicBezTo>
                      <a:pt x="22" y="40"/>
                      <a:pt x="11" y="40"/>
                      <a:pt x="0" y="40"/>
                    </a:cubicBezTo>
                    <a:cubicBezTo>
                      <a:pt x="14" y="31"/>
                      <a:pt x="29" y="21"/>
                      <a:pt x="43" y="12"/>
                    </a:cubicBezTo>
                    <a:cubicBezTo>
                      <a:pt x="54" y="12"/>
                      <a:pt x="65" y="12"/>
                      <a:pt x="76" y="12"/>
                    </a:cubicBezTo>
                    <a:cubicBezTo>
                      <a:pt x="62" y="21"/>
                      <a:pt x="48" y="31"/>
                      <a:pt x="33" y="4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4" name="Freeform 369"/>
              <p:cNvSpPr>
                <a:spLocks/>
              </p:cNvSpPr>
              <p:nvPr/>
            </p:nvSpPr>
            <p:spPr bwMode="auto">
              <a:xfrm>
                <a:off x="-33664525" y="4435476"/>
                <a:ext cx="547688" cy="155575"/>
              </a:xfrm>
              <a:custGeom>
                <a:avLst/>
                <a:gdLst>
                  <a:gd name="T0" fmla="*/ 108 w 146"/>
                  <a:gd name="T1" fmla="*/ 17 h 41"/>
                  <a:gd name="T2" fmla="*/ 69 w 146"/>
                  <a:gd name="T3" fmla="*/ 17 h 41"/>
                  <a:gd name="T4" fmla="*/ 33 w 146"/>
                  <a:gd name="T5" fmla="*/ 41 h 41"/>
                  <a:gd name="T6" fmla="*/ 0 w 146"/>
                  <a:gd name="T7" fmla="*/ 41 h 41"/>
                  <a:gd name="T8" fmla="*/ 36 w 146"/>
                  <a:gd name="T9" fmla="*/ 17 h 41"/>
                  <a:gd name="T10" fmla="*/ 10 w 146"/>
                  <a:gd name="T11" fmla="*/ 17 h 41"/>
                  <a:gd name="T12" fmla="*/ 15 w 146"/>
                  <a:gd name="T13" fmla="*/ 14 h 41"/>
                  <a:gd name="T14" fmla="*/ 43 w 146"/>
                  <a:gd name="T15" fmla="*/ 12 h 41"/>
                  <a:gd name="T16" fmla="*/ 46 w 146"/>
                  <a:gd name="T17" fmla="*/ 10 h 41"/>
                  <a:gd name="T18" fmla="*/ 70 w 146"/>
                  <a:gd name="T19" fmla="*/ 3 h 41"/>
                  <a:gd name="T20" fmla="*/ 114 w 146"/>
                  <a:gd name="T21" fmla="*/ 0 h 41"/>
                  <a:gd name="T22" fmla="*/ 146 w 146"/>
                  <a:gd name="T23" fmla="*/ 1 h 41"/>
                  <a:gd name="T24" fmla="*/ 131 w 146"/>
                  <a:gd name="T25" fmla="*/ 6 h 41"/>
                  <a:gd name="T26" fmla="*/ 108 w 146"/>
                  <a:gd name="T27" fmla="*/ 5 h 41"/>
                  <a:gd name="T28" fmla="*/ 90 w 146"/>
                  <a:gd name="T29" fmla="*/ 7 h 41"/>
                  <a:gd name="T30" fmla="*/ 79 w 146"/>
                  <a:gd name="T31" fmla="*/ 11 h 41"/>
                  <a:gd name="T32" fmla="*/ 76 w 146"/>
                  <a:gd name="T33" fmla="*/ 13 h 41"/>
                  <a:gd name="T34" fmla="*/ 115 w 146"/>
                  <a:gd name="T35" fmla="*/ 13 h 41"/>
                  <a:gd name="T36" fmla="*/ 108 w 146"/>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41">
                    <a:moveTo>
                      <a:pt x="108" y="17"/>
                    </a:moveTo>
                    <a:cubicBezTo>
                      <a:pt x="95" y="17"/>
                      <a:pt x="82" y="17"/>
                      <a:pt x="69" y="17"/>
                    </a:cubicBezTo>
                    <a:cubicBezTo>
                      <a:pt x="57" y="25"/>
                      <a:pt x="45" y="33"/>
                      <a:pt x="33" y="41"/>
                    </a:cubicBezTo>
                    <a:cubicBezTo>
                      <a:pt x="22" y="41"/>
                      <a:pt x="11" y="41"/>
                      <a:pt x="0" y="41"/>
                    </a:cubicBezTo>
                    <a:cubicBezTo>
                      <a:pt x="12" y="33"/>
                      <a:pt x="24" y="25"/>
                      <a:pt x="36" y="17"/>
                    </a:cubicBezTo>
                    <a:cubicBezTo>
                      <a:pt x="27" y="17"/>
                      <a:pt x="19" y="17"/>
                      <a:pt x="10" y="17"/>
                    </a:cubicBezTo>
                    <a:cubicBezTo>
                      <a:pt x="15" y="14"/>
                      <a:pt x="15" y="14"/>
                      <a:pt x="15" y="14"/>
                    </a:cubicBezTo>
                    <a:cubicBezTo>
                      <a:pt x="24" y="14"/>
                      <a:pt x="34" y="13"/>
                      <a:pt x="43" y="12"/>
                    </a:cubicBezTo>
                    <a:cubicBezTo>
                      <a:pt x="46" y="10"/>
                      <a:pt x="46" y="10"/>
                      <a:pt x="46" y="10"/>
                    </a:cubicBezTo>
                    <a:cubicBezTo>
                      <a:pt x="46" y="10"/>
                      <a:pt x="59" y="5"/>
                      <a:pt x="70" y="3"/>
                    </a:cubicBezTo>
                    <a:cubicBezTo>
                      <a:pt x="81" y="1"/>
                      <a:pt x="96" y="0"/>
                      <a:pt x="114" y="0"/>
                    </a:cubicBezTo>
                    <a:cubicBezTo>
                      <a:pt x="125" y="0"/>
                      <a:pt x="136" y="1"/>
                      <a:pt x="146" y="1"/>
                    </a:cubicBezTo>
                    <a:cubicBezTo>
                      <a:pt x="131" y="6"/>
                      <a:pt x="131" y="6"/>
                      <a:pt x="131" y="6"/>
                    </a:cubicBezTo>
                    <a:cubicBezTo>
                      <a:pt x="123" y="6"/>
                      <a:pt x="116" y="5"/>
                      <a:pt x="108" y="5"/>
                    </a:cubicBezTo>
                    <a:cubicBezTo>
                      <a:pt x="101" y="5"/>
                      <a:pt x="90" y="7"/>
                      <a:pt x="90" y="7"/>
                    </a:cubicBezTo>
                    <a:cubicBezTo>
                      <a:pt x="79" y="11"/>
                      <a:pt x="79" y="11"/>
                      <a:pt x="79" y="11"/>
                    </a:cubicBezTo>
                    <a:cubicBezTo>
                      <a:pt x="76" y="13"/>
                      <a:pt x="76" y="13"/>
                      <a:pt x="76" y="13"/>
                    </a:cubicBezTo>
                    <a:cubicBezTo>
                      <a:pt x="89" y="13"/>
                      <a:pt x="102" y="13"/>
                      <a:pt x="115" y="13"/>
                    </a:cubicBezTo>
                    <a:lnTo>
                      <a:pt x="108" y="1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5" name="Freeform 370"/>
              <p:cNvSpPr>
                <a:spLocks/>
              </p:cNvSpPr>
              <p:nvPr/>
            </p:nvSpPr>
            <p:spPr bwMode="auto">
              <a:xfrm>
                <a:off x="-33270825" y="4459288"/>
                <a:ext cx="438150" cy="134938"/>
              </a:xfrm>
              <a:custGeom>
                <a:avLst/>
                <a:gdLst>
                  <a:gd name="T0" fmla="*/ 58 w 117"/>
                  <a:gd name="T1" fmla="*/ 31 h 36"/>
                  <a:gd name="T2" fmla="*/ 84 w 117"/>
                  <a:gd name="T3" fmla="*/ 30 h 36"/>
                  <a:gd name="T4" fmla="*/ 77 w 117"/>
                  <a:gd name="T5" fmla="*/ 35 h 36"/>
                  <a:gd name="T6" fmla="*/ 62 w 117"/>
                  <a:gd name="T7" fmla="*/ 36 h 36"/>
                  <a:gd name="T8" fmla="*/ 43 w 117"/>
                  <a:gd name="T9" fmla="*/ 36 h 36"/>
                  <a:gd name="T10" fmla="*/ 9 w 117"/>
                  <a:gd name="T11" fmla="*/ 27 h 36"/>
                  <a:gd name="T12" fmla="*/ 32 w 117"/>
                  <a:gd name="T13" fmla="*/ 11 h 36"/>
                  <a:gd name="T14" fmla="*/ 11 w 117"/>
                  <a:gd name="T15" fmla="*/ 11 h 36"/>
                  <a:gd name="T16" fmla="*/ 15 w 117"/>
                  <a:gd name="T17" fmla="*/ 8 h 36"/>
                  <a:gd name="T18" fmla="*/ 41 w 117"/>
                  <a:gd name="T19" fmla="*/ 6 h 36"/>
                  <a:gd name="T20" fmla="*/ 62 w 117"/>
                  <a:gd name="T21" fmla="*/ 0 h 36"/>
                  <a:gd name="T22" fmla="*/ 82 w 117"/>
                  <a:gd name="T23" fmla="*/ 0 h 36"/>
                  <a:gd name="T24" fmla="*/ 73 w 117"/>
                  <a:gd name="T25" fmla="*/ 7 h 36"/>
                  <a:gd name="T26" fmla="*/ 117 w 117"/>
                  <a:gd name="T27" fmla="*/ 7 h 36"/>
                  <a:gd name="T28" fmla="*/ 110 w 117"/>
                  <a:gd name="T29" fmla="*/ 11 h 36"/>
                  <a:gd name="T30" fmla="*/ 66 w 117"/>
                  <a:gd name="T31" fmla="*/ 11 h 36"/>
                  <a:gd name="T32" fmla="*/ 43 w 117"/>
                  <a:gd name="T33" fmla="*/ 27 h 36"/>
                  <a:gd name="T34" fmla="*/ 44 w 117"/>
                  <a:gd name="T35" fmla="*/ 30 h 36"/>
                  <a:gd name="T36" fmla="*/ 58 w 117"/>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6">
                    <a:moveTo>
                      <a:pt x="58" y="31"/>
                    </a:moveTo>
                    <a:cubicBezTo>
                      <a:pt x="66" y="31"/>
                      <a:pt x="75" y="31"/>
                      <a:pt x="84" y="30"/>
                    </a:cubicBezTo>
                    <a:cubicBezTo>
                      <a:pt x="77" y="35"/>
                      <a:pt x="77" y="35"/>
                      <a:pt x="77" y="35"/>
                    </a:cubicBezTo>
                    <a:cubicBezTo>
                      <a:pt x="77" y="35"/>
                      <a:pt x="68" y="35"/>
                      <a:pt x="62" y="36"/>
                    </a:cubicBezTo>
                    <a:cubicBezTo>
                      <a:pt x="56" y="36"/>
                      <a:pt x="49" y="36"/>
                      <a:pt x="43" y="36"/>
                    </a:cubicBezTo>
                    <a:cubicBezTo>
                      <a:pt x="11" y="36"/>
                      <a:pt x="0" y="33"/>
                      <a:pt x="9" y="27"/>
                    </a:cubicBezTo>
                    <a:cubicBezTo>
                      <a:pt x="17" y="21"/>
                      <a:pt x="25" y="16"/>
                      <a:pt x="32" y="11"/>
                    </a:cubicBezTo>
                    <a:cubicBezTo>
                      <a:pt x="25" y="11"/>
                      <a:pt x="18" y="11"/>
                      <a:pt x="11" y="11"/>
                    </a:cubicBezTo>
                    <a:cubicBezTo>
                      <a:pt x="15" y="8"/>
                      <a:pt x="15" y="8"/>
                      <a:pt x="15" y="8"/>
                    </a:cubicBezTo>
                    <a:cubicBezTo>
                      <a:pt x="24" y="8"/>
                      <a:pt x="33" y="7"/>
                      <a:pt x="41" y="6"/>
                    </a:cubicBezTo>
                    <a:cubicBezTo>
                      <a:pt x="48" y="4"/>
                      <a:pt x="55" y="2"/>
                      <a:pt x="62" y="0"/>
                    </a:cubicBezTo>
                    <a:cubicBezTo>
                      <a:pt x="68" y="0"/>
                      <a:pt x="75" y="0"/>
                      <a:pt x="82" y="0"/>
                    </a:cubicBezTo>
                    <a:cubicBezTo>
                      <a:pt x="73" y="7"/>
                      <a:pt x="73" y="7"/>
                      <a:pt x="73" y="7"/>
                    </a:cubicBezTo>
                    <a:cubicBezTo>
                      <a:pt x="88" y="7"/>
                      <a:pt x="102" y="7"/>
                      <a:pt x="117" y="7"/>
                    </a:cubicBezTo>
                    <a:cubicBezTo>
                      <a:pt x="110" y="11"/>
                      <a:pt x="110" y="11"/>
                      <a:pt x="110" y="11"/>
                    </a:cubicBezTo>
                    <a:cubicBezTo>
                      <a:pt x="96" y="11"/>
                      <a:pt x="81" y="11"/>
                      <a:pt x="66" y="11"/>
                    </a:cubicBezTo>
                    <a:cubicBezTo>
                      <a:pt x="58" y="16"/>
                      <a:pt x="51" y="21"/>
                      <a:pt x="43" y="27"/>
                    </a:cubicBezTo>
                    <a:cubicBezTo>
                      <a:pt x="44" y="30"/>
                      <a:pt x="44" y="30"/>
                      <a:pt x="44" y="30"/>
                    </a:cubicBezTo>
                    <a:cubicBezTo>
                      <a:pt x="44" y="30"/>
                      <a:pt x="52" y="31"/>
                      <a:pt x="58" y="3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6" name="Freeform 371"/>
              <p:cNvSpPr>
                <a:spLocks/>
              </p:cNvSpPr>
              <p:nvPr/>
            </p:nvSpPr>
            <p:spPr bwMode="auto">
              <a:xfrm>
                <a:off x="44938950" y="4481513"/>
                <a:ext cx="512763" cy="112713"/>
              </a:xfrm>
              <a:custGeom>
                <a:avLst/>
                <a:gdLst>
                  <a:gd name="T0" fmla="*/ 136 w 137"/>
                  <a:gd name="T1" fmla="*/ 21 h 30"/>
                  <a:gd name="T2" fmla="*/ 128 w 137"/>
                  <a:gd name="T3" fmla="*/ 28 h 30"/>
                  <a:gd name="T4" fmla="*/ 84 w 137"/>
                  <a:gd name="T5" fmla="*/ 30 h 30"/>
                  <a:gd name="T6" fmla="*/ 31 w 137"/>
                  <a:gd name="T7" fmla="*/ 28 h 30"/>
                  <a:gd name="T8" fmla="*/ 23 w 137"/>
                  <a:gd name="T9" fmla="*/ 23 h 30"/>
                  <a:gd name="T10" fmla="*/ 78 w 137"/>
                  <a:gd name="T11" fmla="*/ 25 h 30"/>
                  <a:gd name="T12" fmla="*/ 104 w 137"/>
                  <a:gd name="T13" fmla="*/ 22 h 30"/>
                  <a:gd name="T14" fmla="*/ 97 w 137"/>
                  <a:gd name="T15" fmla="*/ 20 h 30"/>
                  <a:gd name="T16" fmla="*/ 84 w 137"/>
                  <a:gd name="T17" fmla="*/ 18 h 30"/>
                  <a:gd name="T18" fmla="*/ 60 w 137"/>
                  <a:gd name="T19" fmla="*/ 17 h 30"/>
                  <a:gd name="T20" fmla="*/ 18 w 137"/>
                  <a:gd name="T21" fmla="*/ 13 h 30"/>
                  <a:gd name="T22" fmla="*/ 1 w 137"/>
                  <a:gd name="T23" fmla="*/ 8 h 30"/>
                  <a:gd name="T24" fmla="*/ 8 w 137"/>
                  <a:gd name="T25" fmla="*/ 2 h 30"/>
                  <a:gd name="T26" fmla="*/ 49 w 137"/>
                  <a:gd name="T27" fmla="*/ 0 h 30"/>
                  <a:gd name="T28" fmla="*/ 105 w 137"/>
                  <a:gd name="T29" fmla="*/ 2 h 30"/>
                  <a:gd name="T30" fmla="*/ 101 w 137"/>
                  <a:gd name="T31" fmla="*/ 7 h 30"/>
                  <a:gd name="T32" fmla="*/ 55 w 137"/>
                  <a:gd name="T33" fmla="*/ 5 h 30"/>
                  <a:gd name="T34" fmla="*/ 33 w 137"/>
                  <a:gd name="T35" fmla="*/ 7 h 30"/>
                  <a:gd name="T36" fmla="*/ 43 w 137"/>
                  <a:gd name="T37" fmla="*/ 10 h 30"/>
                  <a:gd name="T38" fmla="*/ 77 w 137"/>
                  <a:gd name="T39" fmla="*/ 12 h 30"/>
                  <a:gd name="T40" fmla="*/ 109 w 137"/>
                  <a:gd name="T41" fmla="*/ 15 h 30"/>
                  <a:gd name="T42" fmla="*/ 126 w 137"/>
                  <a:gd name="T43" fmla="*/ 17 h 30"/>
                  <a:gd name="T44" fmla="*/ 136 w 137"/>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30">
                    <a:moveTo>
                      <a:pt x="136" y="21"/>
                    </a:moveTo>
                    <a:cubicBezTo>
                      <a:pt x="136" y="21"/>
                      <a:pt x="137" y="26"/>
                      <a:pt x="128" y="28"/>
                    </a:cubicBezTo>
                    <a:cubicBezTo>
                      <a:pt x="119" y="29"/>
                      <a:pt x="105" y="30"/>
                      <a:pt x="84" y="30"/>
                    </a:cubicBezTo>
                    <a:cubicBezTo>
                      <a:pt x="63" y="30"/>
                      <a:pt x="45" y="29"/>
                      <a:pt x="31" y="28"/>
                    </a:cubicBezTo>
                    <a:cubicBezTo>
                      <a:pt x="23" y="23"/>
                      <a:pt x="23" y="23"/>
                      <a:pt x="23" y="23"/>
                    </a:cubicBezTo>
                    <a:cubicBezTo>
                      <a:pt x="44" y="24"/>
                      <a:pt x="62" y="25"/>
                      <a:pt x="78" y="25"/>
                    </a:cubicBezTo>
                    <a:cubicBezTo>
                      <a:pt x="98" y="25"/>
                      <a:pt x="104" y="22"/>
                      <a:pt x="104" y="22"/>
                    </a:cubicBezTo>
                    <a:cubicBezTo>
                      <a:pt x="97" y="20"/>
                      <a:pt x="97" y="20"/>
                      <a:pt x="97" y="20"/>
                    </a:cubicBezTo>
                    <a:cubicBezTo>
                      <a:pt x="84" y="18"/>
                      <a:pt x="84" y="18"/>
                      <a:pt x="84" y="18"/>
                    </a:cubicBezTo>
                    <a:cubicBezTo>
                      <a:pt x="78" y="18"/>
                      <a:pt x="70" y="17"/>
                      <a:pt x="60" y="17"/>
                    </a:cubicBezTo>
                    <a:cubicBezTo>
                      <a:pt x="40" y="15"/>
                      <a:pt x="26" y="14"/>
                      <a:pt x="18" y="13"/>
                    </a:cubicBezTo>
                    <a:cubicBezTo>
                      <a:pt x="9" y="11"/>
                      <a:pt x="1" y="8"/>
                      <a:pt x="1" y="8"/>
                    </a:cubicBezTo>
                    <a:cubicBezTo>
                      <a:pt x="1" y="8"/>
                      <a:pt x="0" y="3"/>
                      <a:pt x="8" y="2"/>
                    </a:cubicBezTo>
                    <a:cubicBezTo>
                      <a:pt x="17" y="1"/>
                      <a:pt x="31" y="0"/>
                      <a:pt x="49" y="0"/>
                    </a:cubicBezTo>
                    <a:cubicBezTo>
                      <a:pt x="68" y="0"/>
                      <a:pt x="86" y="1"/>
                      <a:pt x="105" y="2"/>
                    </a:cubicBezTo>
                    <a:cubicBezTo>
                      <a:pt x="101" y="7"/>
                      <a:pt x="101" y="7"/>
                      <a:pt x="101" y="7"/>
                    </a:cubicBezTo>
                    <a:cubicBezTo>
                      <a:pt x="82" y="5"/>
                      <a:pt x="67" y="5"/>
                      <a:pt x="55" y="5"/>
                    </a:cubicBezTo>
                    <a:cubicBezTo>
                      <a:pt x="38" y="5"/>
                      <a:pt x="33" y="7"/>
                      <a:pt x="33" y="7"/>
                    </a:cubicBezTo>
                    <a:cubicBezTo>
                      <a:pt x="43" y="10"/>
                      <a:pt x="43" y="10"/>
                      <a:pt x="43" y="10"/>
                    </a:cubicBezTo>
                    <a:cubicBezTo>
                      <a:pt x="43" y="10"/>
                      <a:pt x="60" y="11"/>
                      <a:pt x="77" y="12"/>
                    </a:cubicBezTo>
                    <a:cubicBezTo>
                      <a:pt x="91" y="13"/>
                      <a:pt x="102" y="14"/>
                      <a:pt x="109" y="15"/>
                    </a:cubicBezTo>
                    <a:cubicBezTo>
                      <a:pt x="116" y="16"/>
                      <a:pt x="126" y="17"/>
                      <a:pt x="126" y="17"/>
                    </a:cubicBezTo>
                    <a:lnTo>
                      <a:pt x="136" y="2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7" name="Freeform 372"/>
              <p:cNvSpPr>
                <a:spLocks/>
              </p:cNvSpPr>
              <p:nvPr/>
            </p:nvSpPr>
            <p:spPr bwMode="auto">
              <a:xfrm>
                <a:off x="45399325" y="4440238"/>
                <a:ext cx="746125" cy="150813"/>
              </a:xfrm>
              <a:custGeom>
                <a:avLst/>
                <a:gdLst>
                  <a:gd name="T0" fmla="*/ 199 w 199"/>
                  <a:gd name="T1" fmla="*/ 40 h 40"/>
                  <a:gd name="T2" fmla="*/ 166 w 199"/>
                  <a:gd name="T3" fmla="*/ 40 h 40"/>
                  <a:gd name="T4" fmla="*/ 139 w 199"/>
                  <a:gd name="T5" fmla="*/ 23 h 40"/>
                  <a:gd name="T6" fmla="*/ 124 w 199"/>
                  <a:gd name="T7" fmla="*/ 18 h 40"/>
                  <a:gd name="T8" fmla="*/ 98 w 199"/>
                  <a:gd name="T9" fmla="*/ 16 h 40"/>
                  <a:gd name="T10" fmla="*/ 71 w 199"/>
                  <a:gd name="T11" fmla="*/ 18 h 40"/>
                  <a:gd name="T12" fmla="*/ 73 w 199"/>
                  <a:gd name="T13" fmla="*/ 26 h 40"/>
                  <a:gd name="T14" fmla="*/ 94 w 199"/>
                  <a:gd name="T15" fmla="*/ 40 h 40"/>
                  <a:gd name="T16" fmla="*/ 61 w 199"/>
                  <a:gd name="T17" fmla="*/ 40 h 40"/>
                  <a:gd name="T18" fmla="*/ 0 w 199"/>
                  <a:gd name="T19" fmla="*/ 0 h 40"/>
                  <a:gd name="T20" fmla="*/ 34 w 199"/>
                  <a:gd name="T21" fmla="*/ 0 h 40"/>
                  <a:gd name="T22" fmla="*/ 49 w 199"/>
                  <a:gd name="T23" fmla="*/ 10 h 40"/>
                  <a:gd name="T24" fmla="*/ 55 w 199"/>
                  <a:gd name="T25" fmla="*/ 15 h 40"/>
                  <a:gd name="T26" fmla="*/ 57 w 199"/>
                  <a:gd name="T27" fmla="*/ 15 h 40"/>
                  <a:gd name="T28" fmla="*/ 71 w 199"/>
                  <a:gd name="T29" fmla="*/ 12 h 40"/>
                  <a:gd name="T30" fmla="*/ 98 w 199"/>
                  <a:gd name="T31" fmla="*/ 11 h 40"/>
                  <a:gd name="T32" fmla="*/ 171 w 199"/>
                  <a:gd name="T33" fmla="*/ 22 h 40"/>
                  <a:gd name="T34" fmla="*/ 199 w 199"/>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40">
                    <a:moveTo>
                      <a:pt x="199" y="40"/>
                    </a:moveTo>
                    <a:cubicBezTo>
                      <a:pt x="188" y="40"/>
                      <a:pt x="177" y="40"/>
                      <a:pt x="166" y="40"/>
                    </a:cubicBezTo>
                    <a:cubicBezTo>
                      <a:pt x="157" y="34"/>
                      <a:pt x="148" y="28"/>
                      <a:pt x="139" y="23"/>
                    </a:cubicBezTo>
                    <a:cubicBezTo>
                      <a:pt x="139" y="23"/>
                      <a:pt x="130" y="19"/>
                      <a:pt x="124" y="18"/>
                    </a:cubicBezTo>
                    <a:cubicBezTo>
                      <a:pt x="118" y="17"/>
                      <a:pt x="109" y="16"/>
                      <a:pt x="98" y="16"/>
                    </a:cubicBezTo>
                    <a:cubicBezTo>
                      <a:pt x="85" y="16"/>
                      <a:pt x="71" y="18"/>
                      <a:pt x="71" y="18"/>
                    </a:cubicBezTo>
                    <a:cubicBezTo>
                      <a:pt x="73" y="26"/>
                      <a:pt x="73" y="26"/>
                      <a:pt x="73" y="26"/>
                    </a:cubicBezTo>
                    <a:cubicBezTo>
                      <a:pt x="80" y="30"/>
                      <a:pt x="87" y="36"/>
                      <a:pt x="94" y="40"/>
                    </a:cubicBezTo>
                    <a:cubicBezTo>
                      <a:pt x="83" y="40"/>
                      <a:pt x="72" y="40"/>
                      <a:pt x="61" y="40"/>
                    </a:cubicBezTo>
                    <a:cubicBezTo>
                      <a:pt x="41" y="27"/>
                      <a:pt x="21" y="13"/>
                      <a:pt x="0" y="0"/>
                    </a:cubicBezTo>
                    <a:cubicBezTo>
                      <a:pt x="12" y="0"/>
                      <a:pt x="23" y="0"/>
                      <a:pt x="34" y="0"/>
                    </a:cubicBezTo>
                    <a:cubicBezTo>
                      <a:pt x="49" y="10"/>
                      <a:pt x="49" y="10"/>
                      <a:pt x="49" y="10"/>
                    </a:cubicBezTo>
                    <a:cubicBezTo>
                      <a:pt x="55" y="15"/>
                      <a:pt x="55" y="15"/>
                      <a:pt x="55" y="15"/>
                    </a:cubicBezTo>
                    <a:cubicBezTo>
                      <a:pt x="57" y="15"/>
                      <a:pt x="57" y="15"/>
                      <a:pt x="57" y="15"/>
                    </a:cubicBezTo>
                    <a:cubicBezTo>
                      <a:pt x="57" y="15"/>
                      <a:pt x="65" y="13"/>
                      <a:pt x="71" y="12"/>
                    </a:cubicBezTo>
                    <a:cubicBezTo>
                      <a:pt x="78" y="11"/>
                      <a:pt x="87" y="11"/>
                      <a:pt x="98" y="11"/>
                    </a:cubicBezTo>
                    <a:cubicBezTo>
                      <a:pt x="136" y="11"/>
                      <a:pt x="160" y="14"/>
                      <a:pt x="171" y="22"/>
                    </a:cubicBezTo>
                    <a:cubicBezTo>
                      <a:pt x="180" y="28"/>
                      <a:pt x="190" y="34"/>
                      <a:pt x="199" y="4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8" name="Freeform 373"/>
              <p:cNvSpPr>
                <a:spLocks noEditPoints="1"/>
              </p:cNvSpPr>
              <p:nvPr/>
            </p:nvSpPr>
            <p:spPr bwMode="auto">
              <a:xfrm>
                <a:off x="46104175" y="4440238"/>
                <a:ext cx="341313" cy="150813"/>
              </a:xfrm>
              <a:custGeom>
                <a:avLst/>
                <a:gdLst>
                  <a:gd name="T0" fmla="*/ 0 w 91"/>
                  <a:gd name="T1" fmla="*/ 4 h 40"/>
                  <a:gd name="T2" fmla="*/ 1 w 91"/>
                  <a:gd name="T3" fmla="*/ 1 h 40"/>
                  <a:gd name="T4" fmla="*/ 14 w 91"/>
                  <a:gd name="T5" fmla="*/ 0 h 40"/>
                  <a:gd name="T6" fmla="*/ 29 w 91"/>
                  <a:gd name="T7" fmla="*/ 1 h 40"/>
                  <a:gd name="T8" fmla="*/ 38 w 91"/>
                  <a:gd name="T9" fmla="*/ 4 h 40"/>
                  <a:gd name="T10" fmla="*/ 37 w 91"/>
                  <a:gd name="T11" fmla="*/ 6 h 40"/>
                  <a:gd name="T12" fmla="*/ 24 w 91"/>
                  <a:gd name="T13" fmla="*/ 7 h 40"/>
                  <a:gd name="T14" fmla="*/ 9 w 91"/>
                  <a:gd name="T15" fmla="*/ 6 h 40"/>
                  <a:gd name="T16" fmla="*/ 0 w 91"/>
                  <a:gd name="T17" fmla="*/ 4 h 40"/>
                  <a:gd name="T18" fmla="*/ 91 w 91"/>
                  <a:gd name="T19" fmla="*/ 40 h 40"/>
                  <a:gd name="T20" fmla="*/ 58 w 91"/>
                  <a:gd name="T21" fmla="*/ 40 h 40"/>
                  <a:gd name="T22" fmla="*/ 14 w 91"/>
                  <a:gd name="T23" fmla="*/ 12 h 40"/>
                  <a:gd name="T24" fmla="*/ 47 w 91"/>
                  <a:gd name="T25" fmla="*/ 12 h 40"/>
                  <a:gd name="T26" fmla="*/ 91 w 91"/>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0">
                    <a:moveTo>
                      <a:pt x="0" y="4"/>
                    </a:moveTo>
                    <a:cubicBezTo>
                      <a:pt x="1" y="1"/>
                      <a:pt x="1" y="1"/>
                      <a:pt x="1" y="1"/>
                    </a:cubicBezTo>
                    <a:cubicBezTo>
                      <a:pt x="14" y="0"/>
                      <a:pt x="14" y="0"/>
                      <a:pt x="14" y="0"/>
                    </a:cubicBezTo>
                    <a:cubicBezTo>
                      <a:pt x="20" y="0"/>
                      <a:pt x="29" y="1"/>
                      <a:pt x="29" y="1"/>
                    </a:cubicBezTo>
                    <a:cubicBezTo>
                      <a:pt x="38" y="4"/>
                      <a:pt x="38" y="4"/>
                      <a:pt x="38" y="4"/>
                    </a:cubicBezTo>
                    <a:cubicBezTo>
                      <a:pt x="37" y="6"/>
                      <a:pt x="37" y="6"/>
                      <a:pt x="37" y="6"/>
                    </a:cubicBezTo>
                    <a:cubicBezTo>
                      <a:pt x="37" y="6"/>
                      <a:pt x="30" y="7"/>
                      <a:pt x="24" y="7"/>
                    </a:cubicBezTo>
                    <a:cubicBezTo>
                      <a:pt x="9" y="6"/>
                      <a:pt x="9" y="6"/>
                      <a:pt x="9" y="6"/>
                    </a:cubicBezTo>
                    <a:lnTo>
                      <a:pt x="0" y="4"/>
                    </a:lnTo>
                    <a:close/>
                    <a:moveTo>
                      <a:pt x="91" y="40"/>
                    </a:moveTo>
                    <a:cubicBezTo>
                      <a:pt x="80" y="40"/>
                      <a:pt x="69" y="40"/>
                      <a:pt x="58" y="40"/>
                    </a:cubicBezTo>
                    <a:cubicBezTo>
                      <a:pt x="43" y="31"/>
                      <a:pt x="28" y="21"/>
                      <a:pt x="14" y="12"/>
                    </a:cubicBezTo>
                    <a:cubicBezTo>
                      <a:pt x="25" y="12"/>
                      <a:pt x="36" y="12"/>
                      <a:pt x="47" y="12"/>
                    </a:cubicBezTo>
                    <a:cubicBezTo>
                      <a:pt x="62" y="21"/>
                      <a:pt x="76" y="31"/>
                      <a:pt x="91" y="4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49" name="Freeform 374"/>
              <p:cNvSpPr>
                <a:spLocks/>
              </p:cNvSpPr>
              <p:nvPr/>
            </p:nvSpPr>
            <p:spPr bwMode="auto">
              <a:xfrm>
                <a:off x="46397863" y="4435476"/>
                <a:ext cx="382588" cy="155575"/>
              </a:xfrm>
              <a:custGeom>
                <a:avLst/>
                <a:gdLst>
                  <a:gd name="T0" fmla="*/ 102 w 102"/>
                  <a:gd name="T1" fmla="*/ 17 h 41"/>
                  <a:gd name="T2" fmla="*/ 64 w 102"/>
                  <a:gd name="T3" fmla="*/ 17 h 41"/>
                  <a:gd name="T4" fmla="*/ 101 w 102"/>
                  <a:gd name="T5" fmla="*/ 41 h 41"/>
                  <a:gd name="T6" fmla="*/ 68 w 102"/>
                  <a:gd name="T7" fmla="*/ 41 h 41"/>
                  <a:gd name="T8" fmla="*/ 30 w 102"/>
                  <a:gd name="T9" fmla="*/ 17 h 41"/>
                  <a:gd name="T10" fmla="*/ 5 w 102"/>
                  <a:gd name="T11" fmla="*/ 17 h 41"/>
                  <a:gd name="T12" fmla="*/ 0 w 102"/>
                  <a:gd name="T13" fmla="*/ 14 h 41"/>
                  <a:gd name="T14" fmla="*/ 23 w 102"/>
                  <a:gd name="T15" fmla="*/ 12 h 41"/>
                  <a:gd name="T16" fmla="*/ 20 w 102"/>
                  <a:gd name="T17" fmla="*/ 10 h 41"/>
                  <a:gd name="T18" fmla="*/ 22 w 102"/>
                  <a:gd name="T19" fmla="*/ 3 h 41"/>
                  <a:gd name="T20" fmla="*/ 58 w 102"/>
                  <a:gd name="T21" fmla="*/ 0 h 41"/>
                  <a:gd name="T22" fmla="*/ 94 w 102"/>
                  <a:gd name="T23" fmla="*/ 1 h 41"/>
                  <a:gd name="T24" fmla="*/ 92 w 102"/>
                  <a:gd name="T25" fmla="*/ 6 h 41"/>
                  <a:gd name="T26" fmla="*/ 68 w 102"/>
                  <a:gd name="T27" fmla="*/ 5 h 41"/>
                  <a:gd name="T28" fmla="*/ 53 w 102"/>
                  <a:gd name="T29" fmla="*/ 7 h 41"/>
                  <a:gd name="T30" fmla="*/ 54 w 102"/>
                  <a:gd name="T31" fmla="*/ 11 h 41"/>
                  <a:gd name="T32" fmla="*/ 57 w 102"/>
                  <a:gd name="T33" fmla="*/ 13 h 41"/>
                  <a:gd name="T34" fmla="*/ 95 w 102"/>
                  <a:gd name="T35" fmla="*/ 13 h 41"/>
                  <a:gd name="T36" fmla="*/ 102 w 102"/>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41">
                    <a:moveTo>
                      <a:pt x="102" y="17"/>
                    </a:moveTo>
                    <a:cubicBezTo>
                      <a:pt x="89" y="17"/>
                      <a:pt x="77" y="17"/>
                      <a:pt x="64" y="17"/>
                    </a:cubicBezTo>
                    <a:cubicBezTo>
                      <a:pt x="76" y="25"/>
                      <a:pt x="89" y="33"/>
                      <a:pt x="101" y="41"/>
                    </a:cubicBezTo>
                    <a:cubicBezTo>
                      <a:pt x="90" y="41"/>
                      <a:pt x="79" y="41"/>
                      <a:pt x="68" y="41"/>
                    </a:cubicBezTo>
                    <a:cubicBezTo>
                      <a:pt x="55" y="33"/>
                      <a:pt x="43" y="25"/>
                      <a:pt x="30" y="17"/>
                    </a:cubicBezTo>
                    <a:cubicBezTo>
                      <a:pt x="22" y="17"/>
                      <a:pt x="13" y="17"/>
                      <a:pt x="5" y="17"/>
                    </a:cubicBezTo>
                    <a:cubicBezTo>
                      <a:pt x="0" y="14"/>
                      <a:pt x="0" y="14"/>
                      <a:pt x="0" y="14"/>
                    </a:cubicBezTo>
                    <a:cubicBezTo>
                      <a:pt x="8" y="14"/>
                      <a:pt x="16" y="13"/>
                      <a:pt x="23" y="12"/>
                    </a:cubicBezTo>
                    <a:cubicBezTo>
                      <a:pt x="20" y="10"/>
                      <a:pt x="20" y="10"/>
                      <a:pt x="20" y="10"/>
                    </a:cubicBezTo>
                    <a:cubicBezTo>
                      <a:pt x="20" y="10"/>
                      <a:pt x="16" y="5"/>
                      <a:pt x="22" y="3"/>
                    </a:cubicBezTo>
                    <a:cubicBezTo>
                      <a:pt x="28" y="1"/>
                      <a:pt x="40" y="0"/>
                      <a:pt x="58" y="0"/>
                    </a:cubicBezTo>
                    <a:cubicBezTo>
                      <a:pt x="70" y="0"/>
                      <a:pt x="82" y="1"/>
                      <a:pt x="94" y="1"/>
                    </a:cubicBezTo>
                    <a:cubicBezTo>
                      <a:pt x="92" y="6"/>
                      <a:pt x="92" y="6"/>
                      <a:pt x="92" y="6"/>
                    </a:cubicBezTo>
                    <a:cubicBezTo>
                      <a:pt x="83" y="6"/>
                      <a:pt x="75" y="5"/>
                      <a:pt x="68" y="5"/>
                    </a:cubicBezTo>
                    <a:cubicBezTo>
                      <a:pt x="60" y="5"/>
                      <a:pt x="53" y="7"/>
                      <a:pt x="53" y="7"/>
                    </a:cubicBezTo>
                    <a:cubicBezTo>
                      <a:pt x="54" y="11"/>
                      <a:pt x="54" y="11"/>
                      <a:pt x="54" y="11"/>
                    </a:cubicBezTo>
                    <a:cubicBezTo>
                      <a:pt x="57" y="13"/>
                      <a:pt x="57" y="13"/>
                      <a:pt x="57" y="13"/>
                    </a:cubicBezTo>
                    <a:cubicBezTo>
                      <a:pt x="70" y="13"/>
                      <a:pt x="82" y="13"/>
                      <a:pt x="95" y="13"/>
                    </a:cubicBezTo>
                    <a:lnTo>
                      <a:pt x="102" y="1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0" name="Freeform 375"/>
              <p:cNvSpPr>
                <a:spLocks/>
              </p:cNvSpPr>
              <p:nvPr/>
            </p:nvSpPr>
            <p:spPr bwMode="auto">
              <a:xfrm>
                <a:off x="46794738" y="4459288"/>
                <a:ext cx="533400" cy="134938"/>
              </a:xfrm>
              <a:custGeom>
                <a:avLst/>
                <a:gdLst>
                  <a:gd name="T0" fmla="*/ 112 w 142"/>
                  <a:gd name="T1" fmla="*/ 31 h 36"/>
                  <a:gd name="T2" fmla="*/ 135 w 142"/>
                  <a:gd name="T3" fmla="*/ 30 h 36"/>
                  <a:gd name="T4" fmla="*/ 142 w 142"/>
                  <a:gd name="T5" fmla="*/ 35 h 36"/>
                  <a:gd name="T6" fmla="*/ 129 w 142"/>
                  <a:gd name="T7" fmla="*/ 36 h 36"/>
                  <a:gd name="T8" fmla="*/ 112 w 142"/>
                  <a:gd name="T9" fmla="*/ 36 h 36"/>
                  <a:gd name="T10" fmla="*/ 50 w 142"/>
                  <a:gd name="T11" fmla="*/ 27 h 36"/>
                  <a:gd name="T12" fmla="*/ 26 w 142"/>
                  <a:gd name="T13" fmla="*/ 11 h 36"/>
                  <a:gd name="T14" fmla="*/ 5 w 142"/>
                  <a:gd name="T15" fmla="*/ 11 h 36"/>
                  <a:gd name="T16" fmla="*/ 0 w 142"/>
                  <a:gd name="T17" fmla="*/ 8 h 36"/>
                  <a:gd name="T18" fmla="*/ 20 w 142"/>
                  <a:gd name="T19" fmla="*/ 6 h 36"/>
                  <a:gd name="T20" fmla="*/ 22 w 142"/>
                  <a:gd name="T21" fmla="*/ 0 h 36"/>
                  <a:gd name="T22" fmla="*/ 42 w 142"/>
                  <a:gd name="T23" fmla="*/ 0 h 36"/>
                  <a:gd name="T24" fmla="*/ 52 w 142"/>
                  <a:gd name="T25" fmla="*/ 7 h 36"/>
                  <a:gd name="T26" fmla="*/ 97 w 142"/>
                  <a:gd name="T27" fmla="*/ 7 h 36"/>
                  <a:gd name="T28" fmla="*/ 104 w 142"/>
                  <a:gd name="T29" fmla="*/ 11 h 36"/>
                  <a:gd name="T30" fmla="*/ 60 w 142"/>
                  <a:gd name="T31" fmla="*/ 11 h 36"/>
                  <a:gd name="T32" fmla="*/ 83 w 142"/>
                  <a:gd name="T33" fmla="*/ 27 h 36"/>
                  <a:gd name="T34" fmla="*/ 94 w 142"/>
                  <a:gd name="T35" fmla="*/ 30 h 36"/>
                  <a:gd name="T36" fmla="*/ 112 w 142"/>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36">
                    <a:moveTo>
                      <a:pt x="112" y="31"/>
                    </a:moveTo>
                    <a:cubicBezTo>
                      <a:pt x="120" y="31"/>
                      <a:pt x="128" y="31"/>
                      <a:pt x="135" y="30"/>
                    </a:cubicBezTo>
                    <a:cubicBezTo>
                      <a:pt x="142" y="35"/>
                      <a:pt x="142" y="35"/>
                      <a:pt x="142" y="35"/>
                    </a:cubicBezTo>
                    <a:cubicBezTo>
                      <a:pt x="129" y="36"/>
                      <a:pt x="129" y="36"/>
                      <a:pt x="129" y="36"/>
                    </a:cubicBezTo>
                    <a:cubicBezTo>
                      <a:pt x="129" y="36"/>
                      <a:pt x="118" y="36"/>
                      <a:pt x="112" y="36"/>
                    </a:cubicBezTo>
                    <a:cubicBezTo>
                      <a:pt x="80" y="36"/>
                      <a:pt x="59" y="33"/>
                      <a:pt x="50" y="27"/>
                    </a:cubicBezTo>
                    <a:cubicBezTo>
                      <a:pt x="42" y="22"/>
                      <a:pt x="34" y="16"/>
                      <a:pt x="26" y="11"/>
                    </a:cubicBezTo>
                    <a:cubicBezTo>
                      <a:pt x="19" y="11"/>
                      <a:pt x="12" y="11"/>
                      <a:pt x="5" y="11"/>
                    </a:cubicBezTo>
                    <a:cubicBezTo>
                      <a:pt x="0" y="8"/>
                      <a:pt x="0" y="8"/>
                      <a:pt x="0" y="8"/>
                    </a:cubicBezTo>
                    <a:cubicBezTo>
                      <a:pt x="7" y="8"/>
                      <a:pt x="13" y="7"/>
                      <a:pt x="20" y="6"/>
                    </a:cubicBezTo>
                    <a:cubicBezTo>
                      <a:pt x="22" y="0"/>
                      <a:pt x="22" y="0"/>
                      <a:pt x="22" y="0"/>
                    </a:cubicBezTo>
                    <a:cubicBezTo>
                      <a:pt x="29" y="0"/>
                      <a:pt x="36" y="0"/>
                      <a:pt x="42" y="0"/>
                    </a:cubicBezTo>
                    <a:cubicBezTo>
                      <a:pt x="52" y="7"/>
                      <a:pt x="52" y="7"/>
                      <a:pt x="52" y="7"/>
                    </a:cubicBezTo>
                    <a:cubicBezTo>
                      <a:pt x="67" y="7"/>
                      <a:pt x="82" y="7"/>
                      <a:pt x="97" y="7"/>
                    </a:cubicBezTo>
                    <a:cubicBezTo>
                      <a:pt x="104" y="11"/>
                      <a:pt x="104" y="11"/>
                      <a:pt x="104" y="11"/>
                    </a:cubicBezTo>
                    <a:cubicBezTo>
                      <a:pt x="89" y="11"/>
                      <a:pt x="74" y="11"/>
                      <a:pt x="60" y="11"/>
                    </a:cubicBezTo>
                    <a:cubicBezTo>
                      <a:pt x="67" y="16"/>
                      <a:pt x="75" y="22"/>
                      <a:pt x="83" y="27"/>
                    </a:cubicBezTo>
                    <a:cubicBezTo>
                      <a:pt x="94" y="30"/>
                      <a:pt x="94" y="30"/>
                      <a:pt x="94" y="30"/>
                    </a:cubicBezTo>
                    <a:cubicBezTo>
                      <a:pt x="94" y="30"/>
                      <a:pt x="105" y="31"/>
                      <a:pt x="112" y="3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1" name="Freeform 376"/>
              <p:cNvSpPr>
                <a:spLocks/>
              </p:cNvSpPr>
              <p:nvPr/>
            </p:nvSpPr>
            <p:spPr bwMode="auto">
              <a:xfrm>
                <a:off x="-36898263" y="5526088"/>
                <a:ext cx="593725" cy="165100"/>
              </a:xfrm>
              <a:custGeom>
                <a:avLst/>
                <a:gdLst>
                  <a:gd name="T0" fmla="*/ 115 w 158"/>
                  <a:gd name="T1" fmla="*/ 17 h 44"/>
                  <a:gd name="T2" fmla="*/ 75 w 158"/>
                  <a:gd name="T3" fmla="*/ 17 h 44"/>
                  <a:gd name="T4" fmla="*/ 34 w 158"/>
                  <a:gd name="T5" fmla="*/ 44 h 44"/>
                  <a:gd name="T6" fmla="*/ 0 w 158"/>
                  <a:gd name="T7" fmla="*/ 44 h 44"/>
                  <a:gd name="T8" fmla="*/ 40 w 158"/>
                  <a:gd name="T9" fmla="*/ 17 h 44"/>
                  <a:gd name="T10" fmla="*/ 14 w 158"/>
                  <a:gd name="T11" fmla="*/ 17 h 44"/>
                  <a:gd name="T12" fmla="*/ 18 w 158"/>
                  <a:gd name="T13" fmla="*/ 14 h 44"/>
                  <a:gd name="T14" fmla="*/ 48 w 158"/>
                  <a:gd name="T15" fmla="*/ 12 h 44"/>
                  <a:gd name="T16" fmla="*/ 52 w 158"/>
                  <a:gd name="T17" fmla="*/ 10 h 44"/>
                  <a:gd name="T18" fmla="*/ 78 w 158"/>
                  <a:gd name="T19" fmla="*/ 2 h 44"/>
                  <a:gd name="T20" fmla="*/ 123 w 158"/>
                  <a:gd name="T21" fmla="*/ 0 h 44"/>
                  <a:gd name="T22" fmla="*/ 158 w 158"/>
                  <a:gd name="T23" fmla="*/ 1 h 44"/>
                  <a:gd name="T24" fmla="*/ 140 w 158"/>
                  <a:gd name="T25" fmla="*/ 6 h 44"/>
                  <a:gd name="T26" fmla="*/ 117 w 158"/>
                  <a:gd name="T27" fmla="*/ 5 h 44"/>
                  <a:gd name="T28" fmla="*/ 98 w 158"/>
                  <a:gd name="T29" fmla="*/ 6 h 44"/>
                  <a:gd name="T30" fmla="*/ 86 w 158"/>
                  <a:gd name="T31" fmla="*/ 10 h 44"/>
                  <a:gd name="T32" fmla="*/ 83 w 158"/>
                  <a:gd name="T33" fmla="*/ 12 h 44"/>
                  <a:gd name="T34" fmla="*/ 123 w 158"/>
                  <a:gd name="T35" fmla="*/ 12 h 44"/>
                  <a:gd name="T36" fmla="*/ 115 w 158"/>
                  <a:gd name="T3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44">
                    <a:moveTo>
                      <a:pt x="115" y="17"/>
                    </a:moveTo>
                    <a:cubicBezTo>
                      <a:pt x="102" y="17"/>
                      <a:pt x="89" y="17"/>
                      <a:pt x="75" y="17"/>
                    </a:cubicBezTo>
                    <a:cubicBezTo>
                      <a:pt x="62" y="26"/>
                      <a:pt x="48" y="35"/>
                      <a:pt x="34" y="44"/>
                    </a:cubicBezTo>
                    <a:cubicBezTo>
                      <a:pt x="23" y="44"/>
                      <a:pt x="11" y="44"/>
                      <a:pt x="0" y="44"/>
                    </a:cubicBezTo>
                    <a:cubicBezTo>
                      <a:pt x="13" y="35"/>
                      <a:pt x="27" y="26"/>
                      <a:pt x="40" y="17"/>
                    </a:cubicBezTo>
                    <a:cubicBezTo>
                      <a:pt x="31" y="17"/>
                      <a:pt x="22" y="17"/>
                      <a:pt x="14" y="17"/>
                    </a:cubicBezTo>
                    <a:cubicBezTo>
                      <a:pt x="18" y="14"/>
                      <a:pt x="18" y="14"/>
                      <a:pt x="18" y="14"/>
                    </a:cubicBezTo>
                    <a:cubicBezTo>
                      <a:pt x="28" y="14"/>
                      <a:pt x="38" y="13"/>
                      <a:pt x="48" y="12"/>
                    </a:cubicBezTo>
                    <a:cubicBezTo>
                      <a:pt x="52" y="10"/>
                      <a:pt x="52" y="10"/>
                      <a:pt x="52" y="10"/>
                    </a:cubicBezTo>
                    <a:cubicBezTo>
                      <a:pt x="52" y="10"/>
                      <a:pt x="66" y="4"/>
                      <a:pt x="78" y="2"/>
                    </a:cubicBezTo>
                    <a:cubicBezTo>
                      <a:pt x="90" y="0"/>
                      <a:pt x="105" y="0"/>
                      <a:pt x="123" y="0"/>
                    </a:cubicBezTo>
                    <a:cubicBezTo>
                      <a:pt x="135" y="0"/>
                      <a:pt x="147" y="0"/>
                      <a:pt x="158" y="1"/>
                    </a:cubicBezTo>
                    <a:cubicBezTo>
                      <a:pt x="140" y="6"/>
                      <a:pt x="140" y="6"/>
                      <a:pt x="140" y="6"/>
                    </a:cubicBezTo>
                    <a:cubicBezTo>
                      <a:pt x="133" y="5"/>
                      <a:pt x="125" y="5"/>
                      <a:pt x="117" y="5"/>
                    </a:cubicBezTo>
                    <a:cubicBezTo>
                      <a:pt x="109" y="5"/>
                      <a:pt x="98" y="6"/>
                      <a:pt x="98" y="6"/>
                    </a:cubicBezTo>
                    <a:cubicBezTo>
                      <a:pt x="86" y="10"/>
                      <a:pt x="86" y="10"/>
                      <a:pt x="86" y="10"/>
                    </a:cubicBezTo>
                    <a:cubicBezTo>
                      <a:pt x="83" y="12"/>
                      <a:pt x="83" y="12"/>
                      <a:pt x="83" y="12"/>
                    </a:cubicBezTo>
                    <a:cubicBezTo>
                      <a:pt x="96" y="12"/>
                      <a:pt x="110" y="12"/>
                      <a:pt x="123" y="12"/>
                    </a:cubicBezTo>
                    <a:lnTo>
                      <a:pt x="115" y="1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2" name="Freeform 377"/>
              <p:cNvSpPr>
                <a:spLocks/>
              </p:cNvSpPr>
              <p:nvPr/>
            </p:nvSpPr>
            <p:spPr bwMode="auto">
              <a:xfrm>
                <a:off x="-36515675" y="5572126"/>
                <a:ext cx="701675" cy="119063"/>
              </a:xfrm>
              <a:custGeom>
                <a:avLst/>
                <a:gdLst>
                  <a:gd name="T0" fmla="*/ 144 w 187"/>
                  <a:gd name="T1" fmla="*/ 32 h 32"/>
                  <a:gd name="T2" fmla="*/ 109 w 187"/>
                  <a:gd name="T3" fmla="*/ 32 h 32"/>
                  <a:gd name="T4" fmla="*/ 139 w 187"/>
                  <a:gd name="T5" fmla="*/ 13 h 32"/>
                  <a:gd name="T6" fmla="*/ 139 w 187"/>
                  <a:gd name="T7" fmla="*/ 7 h 32"/>
                  <a:gd name="T8" fmla="*/ 118 w 187"/>
                  <a:gd name="T9" fmla="*/ 5 h 32"/>
                  <a:gd name="T10" fmla="*/ 82 w 187"/>
                  <a:gd name="T11" fmla="*/ 8 h 32"/>
                  <a:gd name="T12" fmla="*/ 59 w 187"/>
                  <a:gd name="T13" fmla="*/ 16 h 32"/>
                  <a:gd name="T14" fmla="*/ 35 w 187"/>
                  <a:gd name="T15" fmla="*/ 32 h 32"/>
                  <a:gd name="T16" fmla="*/ 0 w 187"/>
                  <a:gd name="T17" fmla="*/ 32 h 32"/>
                  <a:gd name="T18" fmla="*/ 48 w 187"/>
                  <a:gd name="T19" fmla="*/ 0 h 32"/>
                  <a:gd name="T20" fmla="*/ 76 w 187"/>
                  <a:gd name="T21" fmla="*/ 0 h 32"/>
                  <a:gd name="T22" fmla="*/ 74 w 187"/>
                  <a:gd name="T23" fmla="*/ 5 h 32"/>
                  <a:gd name="T24" fmla="*/ 76 w 187"/>
                  <a:gd name="T25" fmla="*/ 5 h 32"/>
                  <a:gd name="T26" fmla="*/ 102 w 187"/>
                  <a:gd name="T27" fmla="*/ 1 h 32"/>
                  <a:gd name="T28" fmla="*/ 134 w 187"/>
                  <a:gd name="T29" fmla="*/ 0 h 32"/>
                  <a:gd name="T30" fmla="*/ 175 w 187"/>
                  <a:gd name="T31" fmla="*/ 11 h 32"/>
                  <a:gd name="T32" fmla="*/ 144 w 18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32">
                    <a:moveTo>
                      <a:pt x="144" y="32"/>
                    </a:moveTo>
                    <a:cubicBezTo>
                      <a:pt x="133" y="32"/>
                      <a:pt x="121" y="32"/>
                      <a:pt x="109" y="32"/>
                    </a:cubicBezTo>
                    <a:cubicBezTo>
                      <a:pt x="119" y="25"/>
                      <a:pt x="129" y="19"/>
                      <a:pt x="139" y="13"/>
                    </a:cubicBezTo>
                    <a:cubicBezTo>
                      <a:pt x="139" y="7"/>
                      <a:pt x="139" y="7"/>
                      <a:pt x="139" y="7"/>
                    </a:cubicBezTo>
                    <a:cubicBezTo>
                      <a:pt x="139" y="7"/>
                      <a:pt x="129" y="5"/>
                      <a:pt x="118" y="5"/>
                    </a:cubicBezTo>
                    <a:cubicBezTo>
                      <a:pt x="103" y="5"/>
                      <a:pt x="91" y="6"/>
                      <a:pt x="82" y="8"/>
                    </a:cubicBezTo>
                    <a:cubicBezTo>
                      <a:pt x="73" y="9"/>
                      <a:pt x="65" y="12"/>
                      <a:pt x="59" y="16"/>
                    </a:cubicBezTo>
                    <a:cubicBezTo>
                      <a:pt x="51" y="21"/>
                      <a:pt x="43" y="26"/>
                      <a:pt x="35" y="32"/>
                    </a:cubicBezTo>
                    <a:cubicBezTo>
                      <a:pt x="23" y="32"/>
                      <a:pt x="12" y="32"/>
                      <a:pt x="0" y="32"/>
                    </a:cubicBezTo>
                    <a:cubicBezTo>
                      <a:pt x="16" y="21"/>
                      <a:pt x="32" y="11"/>
                      <a:pt x="48" y="0"/>
                    </a:cubicBezTo>
                    <a:cubicBezTo>
                      <a:pt x="58" y="0"/>
                      <a:pt x="67" y="0"/>
                      <a:pt x="76" y="0"/>
                    </a:cubicBezTo>
                    <a:cubicBezTo>
                      <a:pt x="74" y="5"/>
                      <a:pt x="74" y="5"/>
                      <a:pt x="74" y="5"/>
                    </a:cubicBezTo>
                    <a:cubicBezTo>
                      <a:pt x="76" y="5"/>
                      <a:pt x="76" y="5"/>
                      <a:pt x="76" y="5"/>
                    </a:cubicBezTo>
                    <a:cubicBezTo>
                      <a:pt x="83" y="3"/>
                      <a:pt x="92" y="2"/>
                      <a:pt x="102" y="1"/>
                    </a:cubicBezTo>
                    <a:cubicBezTo>
                      <a:pt x="112" y="0"/>
                      <a:pt x="123" y="0"/>
                      <a:pt x="134" y="0"/>
                    </a:cubicBezTo>
                    <a:cubicBezTo>
                      <a:pt x="173" y="0"/>
                      <a:pt x="187" y="4"/>
                      <a:pt x="175" y="11"/>
                    </a:cubicBezTo>
                    <a:cubicBezTo>
                      <a:pt x="165" y="18"/>
                      <a:pt x="154" y="25"/>
                      <a:pt x="144"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3" name="Freeform 378"/>
              <p:cNvSpPr>
                <a:spLocks/>
              </p:cNvSpPr>
              <p:nvPr/>
            </p:nvSpPr>
            <p:spPr bwMode="auto">
              <a:xfrm>
                <a:off x="-31016575" y="5572126"/>
                <a:ext cx="566738" cy="119063"/>
              </a:xfrm>
              <a:custGeom>
                <a:avLst/>
                <a:gdLst>
                  <a:gd name="T0" fmla="*/ 61 w 151"/>
                  <a:gd name="T1" fmla="*/ 32 h 32"/>
                  <a:gd name="T2" fmla="*/ 10 w 151"/>
                  <a:gd name="T3" fmla="*/ 28 h 32"/>
                  <a:gd name="T4" fmla="*/ 7 w 151"/>
                  <a:gd name="T5" fmla="*/ 16 h 32"/>
                  <a:gd name="T6" fmla="*/ 43 w 151"/>
                  <a:gd name="T7" fmla="*/ 4 h 32"/>
                  <a:gd name="T8" fmla="*/ 107 w 151"/>
                  <a:gd name="T9" fmla="*/ 0 h 32"/>
                  <a:gd name="T10" fmla="*/ 151 w 151"/>
                  <a:gd name="T11" fmla="*/ 2 h 32"/>
                  <a:gd name="T12" fmla="*/ 134 w 151"/>
                  <a:gd name="T13" fmla="*/ 7 h 32"/>
                  <a:gd name="T14" fmla="*/ 99 w 151"/>
                  <a:gd name="T15" fmla="*/ 5 h 32"/>
                  <a:gd name="T16" fmla="*/ 43 w 151"/>
                  <a:gd name="T17" fmla="*/ 16 h 32"/>
                  <a:gd name="T18" fmla="*/ 43 w 151"/>
                  <a:gd name="T19" fmla="*/ 24 h 32"/>
                  <a:gd name="T20" fmla="*/ 70 w 151"/>
                  <a:gd name="T21" fmla="*/ 27 h 32"/>
                  <a:gd name="T22" fmla="*/ 117 w 151"/>
                  <a:gd name="T23" fmla="*/ 25 h 32"/>
                  <a:gd name="T24" fmla="*/ 109 w 151"/>
                  <a:gd name="T25" fmla="*/ 30 h 32"/>
                  <a:gd name="T26" fmla="*/ 87 w 151"/>
                  <a:gd name="T27" fmla="*/ 32 h 32"/>
                  <a:gd name="T28" fmla="*/ 61 w 15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32">
                    <a:moveTo>
                      <a:pt x="61" y="32"/>
                    </a:moveTo>
                    <a:cubicBezTo>
                      <a:pt x="36" y="32"/>
                      <a:pt x="19" y="31"/>
                      <a:pt x="10" y="28"/>
                    </a:cubicBezTo>
                    <a:cubicBezTo>
                      <a:pt x="1" y="25"/>
                      <a:pt x="0" y="21"/>
                      <a:pt x="7" y="16"/>
                    </a:cubicBezTo>
                    <a:cubicBezTo>
                      <a:pt x="14" y="11"/>
                      <a:pt x="26" y="7"/>
                      <a:pt x="43" y="4"/>
                    </a:cubicBezTo>
                    <a:cubicBezTo>
                      <a:pt x="60" y="1"/>
                      <a:pt x="82" y="0"/>
                      <a:pt x="107" y="0"/>
                    </a:cubicBezTo>
                    <a:cubicBezTo>
                      <a:pt x="124" y="0"/>
                      <a:pt x="139" y="0"/>
                      <a:pt x="151" y="2"/>
                    </a:cubicBezTo>
                    <a:cubicBezTo>
                      <a:pt x="134" y="7"/>
                      <a:pt x="134" y="7"/>
                      <a:pt x="134" y="7"/>
                    </a:cubicBezTo>
                    <a:cubicBezTo>
                      <a:pt x="120" y="6"/>
                      <a:pt x="109" y="5"/>
                      <a:pt x="99" y="5"/>
                    </a:cubicBezTo>
                    <a:cubicBezTo>
                      <a:pt x="71" y="5"/>
                      <a:pt x="52" y="9"/>
                      <a:pt x="43" y="16"/>
                    </a:cubicBezTo>
                    <a:cubicBezTo>
                      <a:pt x="43" y="24"/>
                      <a:pt x="43" y="24"/>
                      <a:pt x="43" y="24"/>
                    </a:cubicBezTo>
                    <a:cubicBezTo>
                      <a:pt x="43" y="24"/>
                      <a:pt x="56" y="27"/>
                      <a:pt x="70" y="27"/>
                    </a:cubicBezTo>
                    <a:cubicBezTo>
                      <a:pt x="86" y="27"/>
                      <a:pt x="101" y="26"/>
                      <a:pt x="117" y="25"/>
                    </a:cubicBezTo>
                    <a:cubicBezTo>
                      <a:pt x="109" y="30"/>
                      <a:pt x="109" y="30"/>
                      <a:pt x="109" y="30"/>
                    </a:cubicBezTo>
                    <a:cubicBezTo>
                      <a:pt x="102" y="31"/>
                      <a:pt x="95" y="32"/>
                      <a:pt x="87" y="32"/>
                    </a:cubicBezTo>
                    <a:cubicBezTo>
                      <a:pt x="80" y="32"/>
                      <a:pt x="71" y="32"/>
                      <a:pt x="61"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4" name="Freeform 379"/>
              <p:cNvSpPr>
                <a:spLocks noEditPoints="1"/>
              </p:cNvSpPr>
              <p:nvPr/>
            </p:nvSpPr>
            <p:spPr bwMode="auto">
              <a:xfrm>
                <a:off x="-30435550" y="5572126"/>
                <a:ext cx="611188" cy="119063"/>
              </a:xfrm>
              <a:custGeom>
                <a:avLst/>
                <a:gdLst>
                  <a:gd name="T0" fmla="*/ 156 w 163"/>
                  <a:gd name="T1" fmla="*/ 16 h 32"/>
                  <a:gd name="T2" fmla="*/ 120 w 163"/>
                  <a:gd name="T3" fmla="*/ 28 h 32"/>
                  <a:gd name="T4" fmla="*/ 57 w 163"/>
                  <a:gd name="T5" fmla="*/ 32 h 32"/>
                  <a:gd name="T6" fmla="*/ 19 w 163"/>
                  <a:gd name="T7" fmla="*/ 30 h 32"/>
                  <a:gd name="T8" fmla="*/ 0 w 163"/>
                  <a:gd name="T9" fmla="*/ 25 h 32"/>
                  <a:gd name="T10" fmla="*/ 2 w 163"/>
                  <a:gd name="T11" fmla="*/ 16 h 32"/>
                  <a:gd name="T12" fmla="*/ 38 w 163"/>
                  <a:gd name="T13" fmla="*/ 4 h 32"/>
                  <a:gd name="T14" fmla="*/ 101 w 163"/>
                  <a:gd name="T15" fmla="*/ 0 h 32"/>
                  <a:gd name="T16" fmla="*/ 151 w 163"/>
                  <a:gd name="T17" fmla="*/ 4 h 32"/>
                  <a:gd name="T18" fmla="*/ 156 w 163"/>
                  <a:gd name="T19" fmla="*/ 16 h 32"/>
                  <a:gd name="T20" fmla="*/ 38 w 163"/>
                  <a:gd name="T21" fmla="*/ 16 h 32"/>
                  <a:gd name="T22" fmla="*/ 65 w 163"/>
                  <a:gd name="T23" fmla="*/ 27 h 32"/>
                  <a:gd name="T24" fmla="*/ 121 w 163"/>
                  <a:gd name="T25" fmla="*/ 16 h 32"/>
                  <a:gd name="T26" fmla="*/ 93 w 163"/>
                  <a:gd name="T27" fmla="*/ 5 h 32"/>
                  <a:gd name="T28" fmla="*/ 58 w 163"/>
                  <a:gd name="T29" fmla="*/ 8 h 32"/>
                  <a:gd name="T30" fmla="*/ 38 w 163"/>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32">
                    <a:moveTo>
                      <a:pt x="156" y="16"/>
                    </a:moveTo>
                    <a:cubicBezTo>
                      <a:pt x="150" y="21"/>
                      <a:pt x="138" y="25"/>
                      <a:pt x="120" y="28"/>
                    </a:cubicBezTo>
                    <a:cubicBezTo>
                      <a:pt x="103" y="31"/>
                      <a:pt x="82" y="32"/>
                      <a:pt x="57" y="32"/>
                    </a:cubicBezTo>
                    <a:cubicBezTo>
                      <a:pt x="42" y="32"/>
                      <a:pt x="29" y="32"/>
                      <a:pt x="19" y="30"/>
                    </a:cubicBezTo>
                    <a:cubicBezTo>
                      <a:pt x="9" y="29"/>
                      <a:pt x="0" y="25"/>
                      <a:pt x="0" y="25"/>
                    </a:cubicBezTo>
                    <a:cubicBezTo>
                      <a:pt x="2" y="16"/>
                      <a:pt x="2" y="16"/>
                      <a:pt x="2" y="16"/>
                    </a:cubicBezTo>
                    <a:cubicBezTo>
                      <a:pt x="9" y="11"/>
                      <a:pt x="20" y="7"/>
                      <a:pt x="38" y="4"/>
                    </a:cubicBezTo>
                    <a:cubicBezTo>
                      <a:pt x="55" y="1"/>
                      <a:pt x="76" y="0"/>
                      <a:pt x="101" y="0"/>
                    </a:cubicBezTo>
                    <a:cubicBezTo>
                      <a:pt x="124" y="0"/>
                      <a:pt x="141" y="1"/>
                      <a:pt x="151" y="4"/>
                    </a:cubicBezTo>
                    <a:cubicBezTo>
                      <a:pt x="161" y="7"/>
                      <a:pt x="163" y="11"/>
                      <a:pt x="156" y="16"/>
                    </a:cubicBezTo>
                    <a:close/>
                    <a:moveTo>
                      <a:pt x="38" y="16"/>
                    </a:moveTo>
                    <a:cubicBezTo>
                      <a:pt x="28" y="23"/>
                      <a:pt x="37" y="27"/>
                      <a:pt x="65" y="27"/>
                    </a:cubicBezTo>
                    <a:cubicBezTo>
                      <a:pt x="93" y="27"/>
                      <a:pt x="111" y="23"/>
                      <a:pt x="121" y="16"/>
                    </a:cubicBezTo>
                    <a:cubicBezTo>
                      <a:pt x="130" y="9"/>
                      <a:pt x="121" y="5"/>
                      <a:pt x="93" y="5"/>
                    </a:cubicBezTo>
                    <a:cubicBezTo>
                      <a:pt x="79" y="5"/>
                      <a:pt x="67" y="6"/>
                      <a:pt x="58" y="8"/>
                    </a:cubicBezTo>
                    <a:cubicBezTo>
                      <a:pt x="49" y="10"/>
                      <a:pt x="38" y="16"/>
                      <a:pt x="38" y="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5" name="Freeform 380"/>
              <p:cNvSpPr>
                <a:spLocks/>
              </p:cNvSpPr>
              <p:nvPr/>
            </p:nvSpPr>
            <p:spPr bwMode="auto">
              <a:xfrm>
                <a:off x="-29775150" y="5572126"/>
                <a:ext cx="674688" cy="119063"/>
              </a:xfrm>
              <a:custGeom>
                <a:avLst/>
                <a:gdLst>
                  <a:gd name="T0" fmla="*/ 144 w 180"/>
                  <a:gd name="T1" fmla="*/ 32 h 32"/>
                  <a:gd name="T2" fmla="*/ 109 w 180"/>
                  <a:gd name="T3" fmla="*/ 32 h 32"/>
                  <a:gd name="T4" fmla="*/ 134 w 180"/>
                  <a:gd name="T5" fmla="*/ 13 h 32"/>
                  <a:gd name="T6" fmla="*/ 133 w 180"/>
                  <a:gd name="T7" fmla="*/ 7 h 32"/>
                  <a:gd name="T8" fmla="*/ 111 w 180"/>
                  <a:gd name="T9" fmla="*/ 5 h 32"/>
                  <a:gd name="T10" fmla="*/ 76 w 180"/>
                  <a:gd name="T11" fmla="*/ 8 h 32"/>
                  <a:gd name="T12" fmla="*/ 55 w 180"/>
                  <a:gd name="T13" fmla="*/ 16 h 32"/>
                  <a:gd name="T14" fmla="*/ 35 w 180"/>
                  <a:gd name="T15" fmla="*/ 32 h 32"/>
                  <a:gd name="T16" fmla="*/ 0 w 180"/>
                  <a:gd name="T17" fmla="*/ 32 h 32"/>
                  <a:gd name="T18" fmla="*/ 40 w 180"/>
                  <a:gd name="T19" fmla="*/ 0 h 32"/>
                  <a:gd name="T20" fmla="*/ 68 w 180"/>
                  <a:gd name="T21" fmla="*/ 0 h 32"/>
                  <a:gd name="T22" fmla="*/ 67 w 180"/>
                  <a:gd name="T23" fmla="*/ 5 h 32"/>
                  <a:gd name="T24" fmla="*/ 69 w 180"/>
                  <a:gd name="T25" fmla="*/ 5 h 32"/>
                  <a:gd name="T26" fmla="*/ 94 w 180"/>
                  <a:gd name="T27" fmla="*/ 1 h 32"/>
                  <a:gd name="T28" fmla="*/ 126 w 180"/>
                  <a:gd name="T29" fmla="*/ 0 h 32"/>
                  <a:gd name="T30" fmla="*/ 170 w 180"/>
                  <a:gd name="T31" fmla="*/ 11 h 32"/>
                  <a:gd name="T32" fmla="*/ 144 w 180"/>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32">
                    <a:moveTo>
                      <a:pt x="144" y="32"/>
                    </a:moveTo>
                    <a:cubicBezTo>
                      <a:pt x="132" y="32"/>
                      <a:pt x="120" y="32"/>
                      <a:pt x="109" y="32"/>
                    </a:cubicBezTo>
                    <a:cubicBezTo>
                      <a:pt x="117" y="25"/>
                      <a:pt x="126" y="19"/>
                      <a:pt x="134" y="13"/>
                    </a:cubicBezTo>
                    <a:cubicBezTo>
                      <a:pt x="133" y="7"/>
                      <a:pt x="133" y="7"/>
                      <a:pt x="133" y="7"/>
                    </a:cubicBezTo>
                    <a:cubicBezTo>
                      <a:pt x="133" y="7"/>
                      <a:pt x="122" y="5"/>
                      <a:pt x="111" y="5"/>
                    </a:cubicBezTo>
                    <a:cubicBezTo>
                      <a:pt x="96" y="5"/>
                      <a:pt x="85" y="6"/>
                      <a:pt x="76" y="8"/>
                    </a:cubicBezTo>
                    <a:cubicBezTo>
                      <a:pt x="67" y="9"/>
                      <a:pt x="55" y="16"/>
                      <a:pt x="55" y="16"/>
                    </a:cubicBezTo>
                    <a:cubicBezTo>
                      <a:pt x="48" y="21"/>
                      <a:pt x="41" y="27"/>
                      <a:pt x="35" y="32"/>
                    </a:cubicBezTo>
                    <a:cubicBezTo>
                      <a:pt x="23" y="32"/>
                      <a:pt x="11" y="32"/>
                      <a:pt x="0" y="32"/>
                    </a:cubicBezTo>
                    <a:cubicBezTo>
                      <a:pt x="13" y="21"/>
                      <a:pt x="27" y="11"/>
                      <a:pt x="40" y="0"/>
                    </a:cubicBezTo>
                    <a:cubicBezTo>
                      <a:pt x="50" y="0"/>
                      <a:pt x="58" y="0"/>
                      <a:pt x="68" y="0"/>
                    </a:cubicBezTo>
                    <a:cubicBezTo>
                      <a:pt x="67" y="5"/>
                      <a:pt x="67" y="5"/>
                      <a:pt x="67" y="5"/>
                    </a:cubicBezTo>
                    <a:cubicBezTo>
                      <a:pt x="69" y="5"/>
                      <a:pt x="69" y="5"/>
                      <a:pt x="69" y="5"/>
                    </a:cubicBezTo>
                    <a:cubicBezTo>
                      <a:pt x="76" y="3"/>
                      <a:pt x="84" y="2"/>
                      <a:pt x="94" y="1"/>
                    </a:cubicBezTo>
                    <a:cubicBezTo>
                      <a:pt x="104" y="0"/>
                      <a:pt x="115" y="0"/>
                      <a:pt x="126" y="0"/>
                    </a:cubicBezTo>
                    <a:cubicBezTo>
                      <a:pt x="165" y="0"/>
                      <a:pt x="180" y="4"/>
                      <a:pt x="170" y="11"/>
                    </a:cubicBezTo>
                    <a:cubicBezTo>
                      <a:pt x="161" y="18"/>
                      <a:pt x="153" y="25"/>
                      <a:pt x="144"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6" name="Freeform 381"/>
              <p:cNvSpPr>
                <a:spLocks/>
              </p:cNvSpPr>
              <p:nvPr/>
            </p:nvSpPr>
            <p:spPr bwMode="auto">
              <a:xfrm>
                <a:off x="-29029025" y="5548313"/>
                <a:ext cx="438150" cy="142875"/>
              </a:xfrm>
              <a:custGeom>
                <a:avLst/>
                <a:gdLst>
                  <a:gd name="T0" fmla="*/ 60 w 117"/>
                  <a:gd name="T1" fmla="*/ 33 h 38"/>
                  <a:gd name="T2" fmla="*/ 87 w 117"/>
                  <a:gd name="T3" fmla="*/ 32 h 38"/>
                  <a:gd name="T4" fmla="*/ 80 w 117"/>
                  <a:gd name="T5" fmla="*/ 37 h 38"/>
                  <a:gd name="T6" fmla="*/ 64 w 117"/>
                  <a:gd name="T7" fmla="*/ 38 h 38"/>
                  <a:gd name="T8" fmla="*/ 45 w 117"/>
                  <a:gd name="T9" fmla="*/ 38 h 38"/>
                  <a:gd name="T10" fmla="*/ 8 w 117"/>
                  <a:gd name="T11" fmla="*/ 29 h 38"/>
                  <a:gd name="T12" fmla="*/ 30 w 117"/>
                  <a:gd name="T13" fmla="*/ 11 h 38"/>
                  <a:gd name="T14" fmla="*/ 7 w 117"/>
                  <a:gd name="T15" fmla="*/ 11 h 38"/>
                  <a:gd name="T16" fmla="*/ 11 w 117"/>
                  <a:gd name="T17" fmla="*/ 9 h 38"/>
                  <a:gd name="T18" fmla="*/ 38 w 117"/>
                  <a:gd name="T19" fmla="*/ 6 h 38"/>
                  <a:gd name="T20" fmla="*/ 58 w 117"/>
                  <a:gd name="T21" fmla="*/ 0 h 38"/>
                  <a:gd name="T22" fmla="*/ 80 w 117"/>
                  <a:gd name="T23" fmla="*/ 0 h 38"/>
                  <a:gd name="T24" fmla="*/ 71 w 117"/>
                  <a:gd name="T25" fmla="*/ 6 h 38"/>
                  <a:gd name="T26" fmla="*/ 117 w 117"/>
                  <a:gd name="T27" fmla="*/ 6 h 38"/>
                  <a:gd name="T28" fmla="*/ 111 w 117"/>
                  <a:gd name="T29" fmla="*/ 11 h 38"/>
                  <a:gd name="T30" fmla="*/ 65 w 117"/>
                  <a:gd name="T31" fmla="*/ 11 h 38"/>
                  <a:gd name="T32" fmla="*/ 43 w 117"/>
                  <a:gd name="T33" fmla="*/ 28 h 38"/>
                  <a:gd name="T34" fmla="*/ 45 w 117"/>
                  <a:gd name="T35" fmla="*/ 32 h 38"/>
                  <a:gd name="T36" fmla="*/ 60 w 117"/>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8">
                    <a:moveTo>
                      <a:pt x="60" y="33"/>
                    </a:moveTo>
                    <a:cubicBezTo>
                      <a:pt x="69" y="33"/>
                      <a:pt x="77" y="32"/>
                      <a:pt x="87" y="32"/>
                    </a:cubicBezTo>
                    <a:cubicBezTo>
                      <a:pt x="80" y="37"/>
                      <a:pt x="80" y="37"/>
                      <a:pt x="80" y="37"/>
                    </a:cubicBezTo>
                    <a:cubicBezTo>
                      <a:pt x="64" y="38"/>
                      <a:pt x="64" y="38"/>
                      <a:pt x="64" y="38"/>
                    </a:cubicBezTo>
                    <a:cubicBezTo>
                      <a:pt x="58" y="38"/>
                      <a:pt x="52" y="38"/>
                      <a:pt x="45" y="38"/>
                    </a:cubicBezTo>
                    <a:cubicBezTo>
                      <a:pt x="12" y="38"/>
                      <a:pt x="0" y="35"/>
                      <a:pt x="8" y="29"/>
                    </a:cubicBezTo>
                    <a:cubicBezTo>
                      <a:pt x="16" y="23"/>
                      <a:pt x="23" y="17"/>
                      <a:pt x="30" y="11"/>
                    </a:cubicBezTo>
                    <a:cubicBezTo>
                      <a:pt x="22" y="11"/>
                      <a:pt x="15" y="11"/>
                      <a:pt x="7" y="11"/>
                    </a:cubicBezTo>
                    <a:cubicBezTo>
                      <a:pt x="11" y="9"/>
                      <a:pt x="11" y="9"/>
                      <a:pt x="11" y="9"/>
                    </a:cubicBezTo>
                    <a:cubicBezTo>
                      <a:pt x="20" y="8"/>
                      <a:pt x="29" y="7"/>
                      <a:pt x="38" y="6"/>
                    </a:cubicBezTo>
                    <a:cubicBezTo>
                      <a:pt x="45" y="4"/>
                      <a:pt x="52" y="2"/>
                      <a:pt x="58" y="0"/>
                    </a:cubicBezTo>
                    <a:cubicBezTo>
                      <a:pt x="65" y="0"/>
                      <a:pt x="73" y="0"/>
                      <a:pt x="80" y="0"/>
                    </a:cubicBezTo>
                    <a:cubicBezTo>
                      <a:pt x="71" y="6"/>
                      <a:pt x="71" y="6"/>
                      <a:pt x="71" y="6"/>
                    </a:cubicBezTo>
                    <a:cubicBezTo>
                      <a:pt x="86" y="6"/>
                      <a:pt x="102" y="6"/>
                      <a:pt x="117" y="6"/>
                    </a:cubicBezTo>
                    <a:cubicBezTo>
                      <a:pt x="111" y="11"/>
                      <a:pt x="111" y="11"/>
                      <a:pt x="111" y="11"/>
                    </a:cubicBezTo>
                    <a:cubicBezTo>
                      <a:pt x="95" y="11"/>
                      <a:pt x="80" y="11"/>
                      <a:pt x="65" y="11"/>
                    </a:cubicBezTo>
                    <a:cubicBezTo>
                      <a:pt x="57" y="17"/>
                      <a:pt x="50" y="23"/>
                      <a:pt x="43" y="28"/>
                    </a:cubicBezTo>
                    <a:cubicBezTo>
                      <a:pt x="45" y="32"/>
                      <a:pt x="45" y="32"/>
                      <a:pt x="45" y="32"/>
                    </a:cubicBezTo>
                    <a:cubicBezTo>
                      <a:pt x="45" y="32"/>
                      <a:pt x="53" y="33"/>
                      <a:pt x="60" y="3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7" name="Freeform 382"/>
              <p:cNvSpPr>
                <a:spLocks/>
              </p:cNvSpPr>
              <p:nvPr/>
            </p:nvSpPr>
            <p:spPr bwMode="auto">
              <a:xfrm>
                <a:off x="-28608338" y="5572126"/>
                <a:ext cx="523875" cy="119063"/>
              </a:xfrm>
              <a:custGeom>
                <a:avLst/>
                <a:gdLst>
                  <a:gd name="T0" fmla="*/ 123 w 140"/>
                  <a:gd name="T1" fmla="*/ 0 h 32"/>
                  <a:gd name="T2" fmla="*/ 140 w 140"/>
                  <a:gd name="T3" fmla="*/ 0 h 32"/>
                  <a:gd name="T4" fmla="*/ 129 w 140"/>
                  <a:gd name="T5" fmla="*/ 6 h 32"/>
                  <a:gd name="T6" fmla="*/ 114 w 140"/>
                  <a:gd name="T7" fmla="*/ 6 h 32"/>
                  <a:gd name="T8" fmla="*/ 77 w 140"/>
                  <a:gd name="T9" fmla="*/ 9 h 32"/>
                  <a:gd name="T10" fmla="*/ 55 w 140"/>
                  <a:gd name="T11" fmla="*/ 15 h 32"/>
                  <a:gd name="T12" fmla="*/ 35 w 140"/>
                  <a:gd name="T13" fmla="*/ 32 h 32"/>
                  <a:gd name="T14" fmla="*/ 0 w 140"/>
                  <a:gd name="T15" fmla="*/ 32 h 32"/>
                  <a:gd name="T16" fmla="*/ 39 w 140"/>
                  <a:gd name="T17" fmla="*/ 0 h 32"/>
                  <a:gd name="T18" fmla="*/ 67 w 140"/>
                  <a:gd name="T19" fmla="*/ 0 h 32"/>
                  <a:gd name="T20" fmla="*/ 64 w 140"/>
                  <a:gd name="T21" fmla="*/ 6 h 32"/>
                  <a:gd name="T22" fmla="*/ 66 w 140"/>
                  <a:gd name="T23" fmla="*/ 6 h 32"/>
                  <a:gd name="T24" fmla="*/ 93 w 140"/>
                  <a:gd name="T25" fmla="*/ 1 h 32"/>
                  <a:gd name="T26" fmla="*/ 123 w 14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2">
                    <a:moveTo>
                      <a:pt x="123" y="0"/>
                    </a:moveTo>
                    <a:cubicBezTo>
                      <a:pt x="130" y="0"/>
                      <a:pt x="140" y="0"/>
                      <a:pt x="140" y="0"/>
                    </a:cubicBezTo>
                    <a:cubicBezTo>
                      <a:pt x="129" y="6"/>
                      <a:pt x="129" y="6"/>
                      <a:pt x="129" y="6"/>
                    </a:cubicBezTo>
                    <a:cubicBezTo>
                      <a:pt x="114" y="6"/>
                      <a:pt x="114" y="6"/>
                      <a:pt x="114" y="6"/>
                    </a:cubicBezTo>
                    <a:cubicBezTo>
                      <a:pt x="100" y="6"/>
                      <a:pt x="88" y="7"/>
                      <a:pt x="77" y="9"/>
                    </a:cubicBezTo>
                    <a:cubicBezTo>
                      <a:pt x="66" y="10"/>
                      <a:pt x="55" y="15"/>
                      <a:pt x="55" y="15"/>
                    </a:cubicBezTo>
                    <a:cubicBezTo>
                      <a:pt x="49" y="21"/>
                      <a:pt x="42" y="26"/>
                      <a:pt x="35" y="32"/>
                    </a:cubicBezTo>
                    <a:cubicBezTo>
                      <a:pt x="23" y="32"/>
                      <a:pt x="12" y="32"/>
                      <a:pt x="0" y="32"/>
                    </a:cubicBezTo>
                    <a:cubicBezTo>
                      <a:pt x="13" y="21"/>
                      <a:pt x="26" y="11"/>
                      <a:pt x="39" y="0"/>
                    </a:cubicBezTo>
                    <a:cubicBezTo>
                      <a:pt x="49" y="0"/>
                      <a:pt x="58" y="0"/>
                      <a:pt x="67" y="0"/>
                    </a:cubicBezTo>
                    <a:cubicBezTo>
                      <a:pt x="64" y="6"/>
                      <a:pt x="64" y="6"/>
                      <a:pt x="64" y="6"/>
                    </a:cubicBezTo>
                    <a:cubicBezTo>
                      <a:pt x="66" y="6"/>
                      <a:pt x="66" y="6"/>
                      <a:pt x="66" y="6"/>
                    </a:cubicBezTo>
                    <a:cubicBezTo>
                      <a:pt x="74" y="4"/>
                      <a:pt x="83" y="3"/>
                      <a:pt x="93" y="1"/>
                    </a:cubicBezTo>
                    <a:cubicBezTo>
                      <a:pt x="103" y="0"/>
                      <a:pt x="113" y="0"/>
                      <a:pt x="123"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8" name="Freeform 383"/>
              <p:cNvSpPr>
                <a:spLocks noEditPoints="1"/>
              </p:cNvSpPr>
              <p:nvPr/>
            </p:nvSpPr>
            <p:spPr bwMode="auto">
              <a:xfrm>
                <a:off x="-28087638" y="5572126"/>
                <a:ext cx="608013" cy="119063"/>
              </a:xfrm>
              <a:custGeom>
                <a:avLst/>
                <a:gdLst>
                  <a:gd name="T0" fmla="*/ 156 w 162"/>
                  <a:gd name="T1" fmla="*/ 16 h 32"/>
                  <a:gd name="T2" fmla="*/ 121 w 162"/>
                  <a:gd name="T3" fmla="*/ 28 h 32"/>
                  <a:gd name="T4" fmla="*/ 58 w 162"/>
                  <a:gd name="T5" fmla="*/ 32 h 32"/>
                  <a:gd name="T6" fmla="*/ 20 w 162"/>
                  <a:gd name="T7" fmla="*/ 30 h 32"/>
                  <a:gd name="T8" fmla="*/ 0 w 162"/>
                  <a:gd name="T9" fmla="*/ 25 h 32"/>
                  <a:gd name="T10" fmla="*/ 2 w 162"/>
                  <a:gd name="T11" fmla="*/ 16 h 32"/>
                  <a:gd name="T12" fmla="*/ 37 w 162"/>
                  <a:gd name="T13" fmla="*/ 4 h 32"/>
                  <a:gd name="T14" fmla="*/ 99 w 162"/>
                  <a:gd name="T15" fmla="*/ 0 h 32"/>
                  <a:gd name="T16" fmla="*/ 150 w 162"/>
                  <a:gd name="T17" fmla="*/ 4 h 32"/>
                  <a:gd name="T18" fmla="*/ 156 w 162"/>
                  <a:gd name="T19" fmla="*/ 16 h 32"/>
                  <a:gd name="T20" fmla="*/ 37 w 162"/>
                  <a:gd name="T21" fmla="*/ 16 h 32"/>
                  <a:gd name="T22" fmla="*/ 66 w 162"/>
                  <a:gd name="T23" fmla="*/ 27 h 32"/>
                  <a:gd name="T24" fmla="*/ 120 w 162"/>
                  <a:gd name="T25" fmla="*/ 16 h 32"/>
                  <a:gd name="T26" fmla="*/ 92 w 162"/>
                  <a:gd name="T27" fmla="*/ 5 h 32"/>
                  <a:gd name="T28" fmla="*/ 57 w 162"/>
                  <a:gd name="T29" fmla="*/ 8 h 32"/>
                  <a:gd name="T30" fmla="*/ 37 w 162"/>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32">
                    <a:moveTo>
                      <a:pt x="156" y="16"/>
                    </a:moveTo>
                    <a:cubicBezTo>
                      <a:pt x="150" y="21"/>
                      <a:pt x="138" y="25"/>
                      <a:pt x="121" y="28"/>
                    </a:cubicBezTo>
                    <a:cubicBezTo>
                      <a:pt x="104" y="31"/>
                      <a:pt x="83" y="32"/>
                      <a:pt x="58" y="32"/>
                    </a:cubicBezTo>
                    <a:cubicBezTo>
                      <a:pt x="43" y="32"/>
                      <a:pt x="30" y="32"/>
                      <a:pt x="20" y="30"/>
                    </a:cubicBezTo>
                    <a:cubicBezTo>
                      <a:pt x="10" y="29"/>
                      <a:pt x="0" y="25"/>
                      <a:pt x="0" y="25"/>
                    </a:cubicBezTo>
                    <a:cubicBezTo>
                      <a:pt x="2" y="16"/>
                      <a:pt x="2" y="16"/>
                      <a:pt x="2" y="16"/>
                    </a:cubicBezTo>
                    <a:cubicBezTo>
                      <a:pt x="8" y="11"/>
                      <a:pt x="20" y="7"/>
                      <a:pt x="37" y="4"/>
                    </a:cubicBezTo>
                    <a:cubicBezTo>
                      <a:pt x="54" y="1"/>
                      <a:pt x="75" y="0"/>
                      <a:pt x="99" y="0"/>
                    </a:cubicBezTo>
                    <a:cubicBezTo>
                      <a:pt x="123" y="0"/>
                      <a:pt x="140" y="1"/>
                      <a:pt x="150" y="4"/>
                    </a:cubicBezTo>
                    <a:cubicBezTo>
                      <a:pt x="160" y="7"/>
                      <a:pt x="162" y="11"/>
                      <a:pt x="156" y="16"/>
                    </a:cubicBezTo>
                    <a:close/>
                    <a:moveTo>
                      <a:pt x="37" y="16"/>
                    </a:moveTo>
                    <a:cubicBezTo>
                      <a:pt x="28" y="23"/>
                      <a:pt x="38" y="27"/>
                      <a:pt x="66" y="27"/>
                    </a:cubicBezTo>
                    <a:cubicBezTo>
                      <a:pt x="93" y="27"/>
                      <a:pt x="111" y="23"/>
                      <a:pt x="120" y="16"/>
                    </a:cubicBezTo>
                    <a:cubicBezTo>
                      <a:pt x="129" y="9"/>
                      <a:pt x="120" y="5"/>
                      <a:pt x="92" y="5"/>
                    </a:cubicBezTo>
                    <a:cubicBezTo>
                      <a:pt x="77" y="5"/>
                      <a:pt x="66" y="6"/>
                      <a:pt x="57" y="8"/>
                    </a:cubicBezTo>
                    <a:cubicBezTo>
                      <a:pt x="48" y="10"/>
                      <a:pt x="37" y="16"/>
                      <a:pt x="37" y="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59" name="Freeform 384"/>
              <p:cNvSpPr>
                <a:spLocks/>
              </p:cNvSpPr>
              <p:nvPr/>
            </p:nvSpPr>
            <p:spPr bwMode="auto">
              <a:xfrm>
                <a:off x="-27424063" y="5526088"/>
                <a:ext cx="330200" cy="165100"/>
              </a:xfrm>
              <a:custGeom>
                <a:avLst/>
                <a:gdLst>
                  <a:gd name="T0" fmla="*/ 35 w 88"/>
                  <a:gd name="T1" fmla="*/ 44 h 44"/>
                  <a:gd name="T2" fmla="*/ 0 w 88"/>
                  <a:gd name="T3" fmla="*/ 44 h 44"/>
                  <a:gd name="T4" fmla="*/ 53 w 88"/>
                  <a:gd name="T5" fmla="*/ 0 h 44"/>
                  <a:gd name="T6" fmla="*/ 88 w 88"/>
                  <a:gd name="T7" fmla="*/ 0 h 44"/>
                  <a:gd name="T8" fmla="*/ 35 w 88"/>
                  <a:gd name="T9" fmla="*/ 44 h 44"/>
                </a:gdLst>
                <a:ahLst/>
                <a:cxnLst>
                  <a:cxn ang="0">
                    <a:pos x="T0" y="T1"/>
                  </a:cxn>
                  <a:cxn ang="0">
                    <a:pos x="T2" y="T3"/>
                  </a:cxn>
                  <a:cxn ang="0">
                    <a:pos x="T4" y="T5"/>
                  </a:cxn>
                  <a:cxn ang="0">
                    <a:pos x="T6" y="T7"/>
                  </a:cxn>
                  <a:cxn ang="0">
                    <a:pos x="T8" y="T9"/>
                  </a:cxn>
                </a:cxnLst>
                <a:rect l="0" t="0" r="r" b="b"/>
                <a:pathLst>
                  <a:path w="88" h="44">
                    <a:moveTo>
                      <a:pt x="35" y="44"/>
                    </a:moveTo>
                    <a:cubicBezTo>
                      <a:pt x="23" y="44"/>
                      <a:pt x="11" y="44"/>
                      <a:pt x="0" y="44"/>
                    </a:cubicBezTo>
                    <a:cubicBezTo>
                      <a:pt x="18" y="29"/>
                      <a:pt x="36" y="15"/>
                      <a:pt x="53" y="0"/>
                    </a:cubicBezTo>
                    <a:cubicBezTo>
                      <a:pt x="65" y="0"/>
                      <a:pt x="76" y="0"/>
                      <a:pt x="88" y="0"/>
                    </a:cubicBezTo>
                    <a:cubicBezTo>
                      <a:pt x="70" y="14"/>
                      <a:pt x="52" y="29"/>
                      <a:pt x="35" y="4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0" name="Freeform 385"/>
              <p:cNvSpPr>
                <a:spLocks noEditPoints="1"/>
              </p:cNvSpPr>
              <p:nvPr/>
            </p:nvSpPr>
            <p:spPr bwMode="auto">
              <a:xfrm>
                <a:off x="-24663400" y="5572126"/>
                <a:ext cx="592138" cy="119063"/>
              </a:xfrm>
              <a:custGeom>
                <a:avLst/>
                <a:gdLst>
                  <a:gd name="T0" fmla="*/ 155 w 158"/>
                  <a:gd name="T1" fmla="*/ 16 h 32"/>
                  <a:gd name="T2" fmla="*/ 121 w 158"/>
                  <a:gd name="T3" fmla="*/ 28 h 32"/>
                  <a:gd name="T4" fmla="*/ 59 w 158"/>
                  <a:gd name="T5" fmla="*/ 32 h 32"/>
                  <a:gd name="T6" fmla="*/ 21 w 158"/>
                  <a:gd name="T7" fmla="*/ 30 h 32"/>
                  <a:gd name="T8" fmla="*/ 0 w 158"/>
                  <a:gd name="T9" fmla="*/ 25 h 32"/>
                  <a:gd name="T10" fmla="*/ 0 w 158"/>
                  <a:gd name="T11" fmla="*/ 16 h 32"/>
                  <a:gd name="T12" fmla="*/ 34 w 158"/>
                  <a:gd name="T13" fmla="*/ 4 h 32"/>
                  <a:gd name="T14" fmla="*/ 96 w 158"/>
                  <a:gd name="T15" fmla="*/ 0 h 32"/>
                  <a:gd name="T16" fmla="*/ 147 w 158"/>
                  <a:gd name="T17" fmla="*/ 4 h 32"/>
                  <a:gd name="T18" fmla="*/ 155 w 158"/>
                  <a:gd name="T19" fmla="*/ 16 h 32"/>
                  <a:gd name="T20" fmla="*/ 36 w 158"/>
                  <a:gd name="T21" fmla="*/ 16 h 32"/>
                  <a:gd name="T22" fmla="*/ 66 w 158"/>
                  <a:gd name="T23" fmla="*/ 27 h 32"/>
                  <a:gd name="T24" fmla="*/ 119 w 158"/>
                  <a:gd name="T25" fmla="*/ 16 h 32"/>
                  <a:gd name="T26" fmla="*/ 89 w 158"/>
                  <a:gd name="T27" fmla="*/ 5 h 32"/>
                  <a:gd name="T28" fmla="*/ 55 w 158"/>
                  <a:gd name="T29" fmla="*/ 8 h 32"/>
                  <a:gd name="T30" fmla="*/ 36 w 158"/>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2">
                    <a:moveTo>
                      <a:pt x="155" y="16"/>
                    </a:moveTo>
                    <a:cubicBezTo>
                      <a:pt x="155" y="16"/>
                      <a:pt x="138" y="25"/>
                      <a:pt x="121" y="28"/>
                    </a:cubicBezTo>
                    <a:cubicBezTo>
                      <a:pt x="105" y="31"/>
                      <a:pt x="84" y="32"/>
                      <a:pt x="59" y="32"/>
                    </a:cubicBezTo>
                    <a:cubicBezTo>
                      <a:pt x="44" y="32"/>
                      <a:pt x="31" y="32"/>
                      <a:pt x="21" y="30"/>
                    </a:cubicBezTo>
                    <a:cubicBezTo>
                      <a:pt x="11" y="29"/>
                      <a:pt x="0" y="25"/>
                      <a:pt x="0" y="25"/>
                    </a:cubicBezTo>
                    <a:cubicBezTo>
                      <a:pt x="0" y="16"/>
                      <a:pt x="0" y="16"/>
                      <a:pt x="0" y="16"/>
                    </a:cubicBezTo>
                    <a:cubicBezTo>
                      <a:pt x="0" y="16"/>
                      <a:pt x="17" y="7"/>
                      <a:pt x="34" y="4"/>
                    </a:cubicBezTo>
                    <a:cubicBezTo>
                      <a:pt x="51" y="1"/>
                      <a:pt x="71" y="0"/>
                      <a:pt x="96" y="0"/>
                    </a:cubicBezTo>
                    <a:cubicBezTo>
                      <a:pt x="119" y="0"/>
                      <a:pt x="137" y="1"/>
                      <a:pt x="147" y="4"/>
                    </a:cubicBezTo>
                    <a:cubicBezTo>
                      <a:pt x="158" y="7"/>
                      <a:pt x="155" y="16"/>
                      <a:pt x="155" y="16"/>
                    </a:cubicBezTo>
                    <a:close/>
                    <a:moveTo>
                      <a:pt x="36" y="16"/>
                    </a:moveTo>
                    <a:cubicBezTo>
                      <a:pt x="28" y="23"/>
                      <a:pt x="38" y="27"/>
                      <a:pt x="66" y="27"/>
                    </a:cubicBezTo>
                    <a:cubicBezTo>
                      <a:pt x="93" y="27"/>
                      <a:pt x="111" y="23"/>
                      <a:pt x="119" y="16"/>
                    </a:cubicBezTo>
                    <a:cubicBezTo>
                      <a:pt x="127" y="9"/>
                      <a:pt x="117" y="5"/>
                      <a:pt x="89" y="5"/>
                    </a:cubicBezTo>
                    <a:cubicBezTo>
                      <a:pt x="75" y="5"/>
                      <a:pt x="63" y="6"/>
                      <a:pt x="55" y="8"/>
                    </a:cubicBezTo>
                    <a:cubicBezTo>
                      <a:pt x="46" y="10"/>
                      <a:pt x="36" y="16"/>
                      <a:pt x="36" y="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1" name="Freeform 386"/>
              <p:cNvSpPr>
                <a:spLocks noEditPoints="1"/>
              </p:cNvSpPr>
              <p:nvPr/>
            </p:nvSpPr>
            <p:spPr bwMode="auto">
              <a:xfrm>
                <a:off x="-24055388" y="5572126"/>
                <a:ext cx="693738" cy="171450"/>
              </a:xfrm>
              <a:custGeom>
                <a:avLst/>
                <a:gdLst>
                  <a:gd name="T0" fmla="*/ 98 w 185"/>
                  <a:gd name="T1" fmla="*/ 32 h 46"/>
                  <a:gd name="T2" fmla="*/ 55 w 185"/>
                  <a:gd name="T3" fmla="*/ 28 h 46"/>
                  <a:gd name="T4" fmla="*/ 52 w 185"/>
                  <a:gd name="T5" fmla="*/ 28 h 46"/>
                  <a:gd name="T6" fmla="*/ 49 w 185"/>
                  <a:gd name="T7" fmla="*/ 33 h 46"/>
                  <a:gd name="T8" fmla="*/ 35 w 185"/>
                  <a:gd name="T9" fmla="*/ 46 h 46"/>
                  <a:gd name="T10" fmla="*/ 0 w 185"/>
                  <a:gd name="T11" fmla="*/ 46 h 46"/>
                  <a:gd name="T12" fmla="*/ 50 w 185"/>
                  <a:gd name="T13" fmla="*/ 0 h 46"/>
                  <a:gd name="T14" fmla="*/ 78 w 185"/>
                  <a:gd name="T15" fmla="*/ 0 h 46"/>
                  <a:gd name="T16" fmla="*/ 78 w 185"/>
                  <a:gd name="T17" fmla="*/ 5 h 46"/>
                  <a:gd name="T18" fmla="*/ 80 w 185"/>
                  <a:gd name="T19" fmla="*/ 5 h 46"/>
                  <a:gd name="T20" fmla="*/ 134 w 185"/>
                  <a:gd name="T21" fmla="*/ 0 h 46"/>
                  <a:gd name="T22" fmla="*/ 177 w 185"/>
                  <a:gd name="T23" fmla="*/ 4 h 46"/>
                  <a:gd name="T24" fmla="*/ 181 w 185"/>
                  <a:gd name="T25" fmla="*/ 16 h 46"/>
                  <a:gd name="T26" fmla="*/ 151 w 185"/>
                  <a:gd name="T27" fmla="*/ 28 h 46"/>
                  <a:gd name="T28" fmla="*/ 98 w 185"/>
                  <a:gd name="T29" fmla="*/ 32 h 46"/>
                  <a:gd name="T30" fmla="*/ 119 w 185"/>
                  <a:gd name="T31" fmla="*/ 5 h 46"/>
                  <a:gd name="T32" fmla="*/ 86 w 185"/>
                  <a:gd name="T33" fmla="*/ 8 h 46"/>
                  <a:gd name="T34" fmla="*/ 69 w 185"/>
                  <a:gd name="T35" fmla="*/ 15 h 46"/>
                  <a:gd name="T36" fmla="*/ 67 w 185"/>
                  <a:gd name="T37" fmla="*/ 16 h 46"/>
                  <a:gd name="T38" fmla="*/ 68 w 185"/>
                  <a:gd name="T39" fmla="*/ 24 h 46"/>
                  <a:gd name="T40" fmla="*/ 96 w 185"/>
                  <a:gd name="T41" fmla="*/ 27 h 46"/>
                  <a:gd name="T42" fmla="*/ 127 w 185"/>
                  <a:gd name="T43" fmla="*/ 24 h 46"/>
                  <a:gd name="T44" fmla="*/ 145 w 185"/>
                  <a:gd name="T45" fmla="*/ 16 h 46"/>
                  <a:gd name="T46" fmla="*/ 144 w 185"/>
                  <a:gd name="T47" fmla="*/ 8 h 46"/>
                  <a:gd name="T48" fmla="*/ 119 w 185"/>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46">
                    <a:moveTo>
                      <a:pt x="98" y="32"/>
                    </a:moveTo>
                    <a:cubicBezTo>
                      <a:pt x="77" y="32"/>
                      <a:pt x="63" y="31"/>
                      <a:pt x="55" y="28"/>
                    </a:cubicBezTo>
                    <a:cubicBezTo>
                      <a:pt x="52" y="28"/>
                      <a:pt x="52" y="28"/>
                      <a:pt x="52" y="28"/>
                    </a:cubicBezTo>
                    <a:cubicBezTo>
                      <a:pt x="49" y="33"/>
                      <a:pt x="49" y="33"/>
                      <a:pt x="49" y="33"/>
                    </a:cubicBezTo>
                    <a:cubicBezTo>
                      <a:pt x="35" y="46"/>
                      <a:pt x="35" y="46"/>
                      <a:pt x="35" y="46"/>
                    </a:cubicBezTo>
                    <a:cubicBezTo>
                      <a:pt x="24" y="46"/>
                      <a:pt x="12" y="46"/>
                      <a:pt x="0" y="46"/>
                    </a:cubicBezTo>
                    <a:cubicBezTo>
                      <a:pt x="17" y="31"/>
                      <a:pt x="33" y="15"/>
                      <a:pt x="50" y="0"/>
                    </a:cubicBezTo>
                    <a:cubicBezTo>
                      <a:pt x="59" y="0"/>
                      <a:pt x="68" y="0"/>
                      <a:pt x="78" y="0"/>
                    </a:cubicBezTo>
                    <a:cubicBezTo>
                      <a:pt x="78" y="5"/>
                      <a:pt x="78" y="5"/>
                      <a:pt x="78" y="5"/>
                    </a:cubicBezTo>
                    <a:cubicBezTo>
                      <a:pt x="80" y="5"/>
                      <a:pt x="80" y="5"/>
                      <a:pt x="80" y="5"/>
                    </a:cubicBezTo>
                    <a:cubicBezTo>
                      <a:pt x="94" y="1"/>
                      <a:pt x="112" y="0"/>
                      <a:pt x="134" y="0"/>
                    </a:cubicBezTo>
                    <a:cubicBezTo>
                      <a:pt x="154" y="0"/>
                      <a:pt x="168" y="1"/>
                      <a:pt x="177" y="4"/>
                    </a:cubicBezTo>
                    <a:cubicBezTo>
                      <a:pt x="185" y="7"/>
                      <a:pt x="181" y="16"/>
                      <a:pt x="181" y="16"/>
                    </a:cubicBezTo>
                    <a:cubicBezTo>
                      <a:pt x="181" y="16"/>
                      <a:pt x="165" y="25"/>
                      <a:pt x="151" y="28"/>
                    </a:cubicBezTo>
                    <a:cubicBezTo>
                      <a:pt x="136" y="31"/>
                      <a:pt x="118" y="32"/>
                      <a:pt x="98" y="32"/>
                    </a:cubicBezTo>
                    <a:close/>
                    <a:moveTo>
                      <a:pt x="119" y="5"/>
                    </a:moveTo>
                    <a:cubicBezTo>
                      <a:pt x="105" y="5"/>
                      <a:pt x="94" y="6"/>
                      <a:pt x="86" y="8"/>
                    </a:cubicBezTo>
                    <a:cubicBezTo>
                      <a:pt x="78" y="9"/>
                      <a:pt x="69" y="15"/>
                      <a:pt x="69" y="15"/>
                    </a:cubicBezTo>
                    <a:cubicBezTo>
                      <a:pt x="67" y="16"/>
                      <a:pt x="67" y="16"/>
                      <a:pt x="67" y="16"/>
                    </a:cubicBezTo>
                    <a:cubicBezTo>
                      <a:pt x="68" y="24"/>
                      <a:pt x="68" y="24"/>
                      <a:pt x="68" y="24"/>
                    </a:cubicBezTo>
                    <a:cubicBezTo>
                      <a:pt x="68" y="24"/>
                      <a:pt x="82" y="27"/>
                      <a:pt x="96" y="27"/>
                    </a:cubicBezTo>
                    <a:cubicBezTo>
                      <a:pt x="108" y="27"/>
                      <a:pt x="118" y="26"/>
                      <a:pt x="127" y="24"/>
                    </a:cubicBezTo>
                    <a:cubicBezTo>
                      <a:pt x="135" y="22"/>
                      <a:pt x="145" y="16"/>
                      <a:pt x="145" y="16"/>
                    </a:cubicBezTo>
                    <a:cubicBezTo>
                      <a:pt x="144" y="8"/>
                      <a:pt x="144" y="8"/>
                      <a:pt x="144" y="8"/>
                    </a:cubicBezTo>
                    <a:cubicBezTo>
                      <a:pt x="144" y="8"/>
                      <a:pt x="131" y="5"/>
                      <a:pt x="119" y="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2" name="Freeform 387"/>
              <p:cNvSpPr>
                <a:spLocks/>
              </p:cNvSpPr>
              <p:nvPr/>
            </p:nvSpPr>
            <p:spPr bwMode="auto">
              <a:xfrm>
                <a:off x="-23264813" y="5548313"/>
                <a:ext cx="415925" cy="142875"/>
              </a:xfrm>
              <a:custGeom>
                <a:avLst/>
                <a:gdLst>
                  <a:gd name="T0" fmla="*/ 59 w 111"/>
                  <a:gd name="T1" fmla="*/ 33 h 38"/>
                  <a:gd name="T2" fmla="*/ 86 w 111"/>
                  <a:gd name="T3" fmla="*/ 32 h 38"/>
                  <a:gd name="T4" fmla="*/ 80 w 111"/>
                  <a:gd name="T5" fmla="*/ 37 h 38"/>
                  <a:gd name="T6" fmla="*/ 65 w 111"/>
                  <a:gd name="T7" fmla="*/ 38 h 38"/>
                  <a:gd name="T8" fmla="*/ 45 w 111"/>
                  <a:gd name="T9" fmla="*/ 38 h 38"/>
                  <a:gd name="T10" fmla="*/ 7 w 111"/>
                  <a:gd name="T11" fmla="*/ 29 h 38"/>
                  <a:gd name="T12" fmla="*/ 25 w 111"/>
                  <a:gd name="T13" fmla="*/ 11 h 38"/>
                  <a:gd name="T14" fmla="*/ 2 w 111"/>
                  <a:gd name="T15" fmla="*/ 11 h 38"/>
                  <a:gd name="T16" fmla="*/ 5 w 111"/>
                  <a:gd name="T17" fmla="*/ 9 h 38"/>
                  <a:gd name="T18" fmla="*/ 32 w 111"/>
                  <a:gd name="T19" fmla="*/ 6 h 38"/>
                  <a:gd name="T20" fmla="*/ 51 w 111"/>
                  <a:gd name="T21" fmla="*/ 0 h 38"/>
                  <a:gd name="T22" fmla="*/ 72 w 111"/>
                  <a:gd name="T23" fmla="*/ 0 h 38"/>
                  <a:gd name="T24" fmla="*/ 65 w 111"/>
                  <a:gd name="T25" fmla="*/ 6 h 38"/>
                  <a:gd name="T26" fmla="*/ 111 w 111"/>
                  <a:gd name="T27" fmla="*/ 6 h 38"/>
                  <a:gd name="T28" fmla="*/ 106 w 111"/>
                  <a:gd name="T29" fmla="*/ 11 h 38"/>
                  <a:gd name="T30" fmla="*/ 59 w 111"/>
                  <a:gd name="T31" fmla="*/ 11 h 38"/>
                  <a:gd name="T32" fmla="*/ 42 w 111"/>
                  <a:gd name="T33" fmla="*/ 28 h 38"/>
                  <a:gd name="T34" fmla="*/ 44 w 111"/>
                  <a:gd name="T35" fmla="*/ 32 h 38"/>
                  <a:gd name="T36" fmla="*/ 59 w 111"/>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38">
                    <a:moveTo>
                      <a:pt x="59" y="33"/>
                    </a:moveTo>
                    <a:cubicBezTo>
                      <a:pt x="68" y="33"/>
                      <a:pt x="77" y="33"/>
                      <a:pt x="86" y="32"/>
                    </a:cubicBezTo>
                    <a:cubicBezTo>
                      <a:pt x="80" y="37"/>
                      <a:pt x="80" y="37"/>
                      <a:pt x="80" y="37"/>
                    </a:cubicBezTo>
                    <a:cubicBezTo>
                      <a:pt x="80" y="37"/>
                      <a:pt x="71" y="38"/>
                      <a:pt x="65" y="38"/>
                    </a:cubicBezTo>
                    <a:cubicBezTo>
                      <a:pt x="58" y="38"/>
                      <a:pt x="52" y="38"/>
                      <a:pt x="45" y="38"/>
                    </a:cubicBezTo>
                    <a:cubicBezTo>
                      <a:pt x="13" y="38"/>
                      <a:pt x="0" y="35"/>
                      <a:pt x="7" y="29"/>
                    </a:cubicBezTo>
                    <a:cubicBezTo>
                      <a:pt x="13" y="23"/>
                      <a:pt x="25" y="11"/>
                      <a:pt x="25" y="11"/>
                    </a:cubicBezTo>
                    <a:cubicBezTo>
                      <a:pt x="17" y="11"/>
                      <a:pt x="10" y="11"/>
                      <a:pt x="2" y="11"/>
                    </a:cubicBezTo>
                    <a:cubicBezTo>
                      <a:pt x="5" y="9"/>
                      <a:pt x="5" y="9"/>
                      <a:pt x="5" y="9"/>
                    </a:cubicBezTo>
                    <a:cubicBezTo>
                      <a:pt x="14" y="8"/>
                      <a:pt x="23" y="7"/>
                      <a:pt x="32" y="6"/>
                    </a:cubicBezTo>
                    <a:cubicBezTo>
                      <a:pt x="38" y="4"/>
                      <a:pt x="45" y="2"/>
                      <a:pt x="51" y="0"/>
                    </a:cubicBezTo>
                    <a:cubicBezTo>
                      <a:pt x="58" y="0"/>
                      <a:pt x="65" y="0"/>
                      <a:pt x="72" y="0"/>
                    </a:cubicBezTo>
                    <a:cubicBezTo>
                      <a:pt x="65" y="6"/>
                      <a:pt x="65" y="6"/>
                      <a:pt x="65" y="6"/>
                    </a:cubicBezTo>
                    <a:cubicBezTo>
                      <a:pt x="80" y="6"/>
                      <a:pt x="96" y="6"/>
                      <a:pt x="111" y="6"/>
                    </a:cubicBezTo>
                    <a:cubicBezTo>
                      <a:pt x="106" y="11"/>
                      <a:pt x="106" y="11"/>
                      <a:pt x="106" y="11"/>
                    </a:cubicBezTo>
                    <a:cubicBezTo>
                      <a:pt x="90" y="11"/>
                      <a:pt x="75" y="11"/>
                      <a:pt x="59" y="11"/>
                    </a:cubicBezTo>
                    <a:cubicBezTo>
                      <a:pt x="59" y="11"/>
                      <a:pt x="48" y="23"/>
                      <a:pt x="42" y="28"/>
                    </a:cubicBezTo>
                    <a:cubicBezTo>
                      <a:pt x="44" y="32"/>
                      <a:pt x="44" y="32"/>
                      <a:pt x="44" y="32"/>
                    </a:cubicBezTo>
                    <a:cubicBezTo>
                      <a:pt x="44" y="32"/>
                      <a:pt x="53" y="33"/>
                      <a:pt x="59" y="3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3" name="Freeform 388"/>
              <p:cNvSpPr>
                <a:spLocks noEditPoints="1"/>
              </p:cNvSpPr>
              <p:nvPr/>
            </p:nvSpPr>
            <p:spPr bwMode="auto">
              <a:xfrm>
                <a:off x="-22840950" y="5530851"/>
                <a:ext cx="292100" cy="160338"/>
              </a:xfrm>
              <a:custGeom>
                <a:avLst/>
                <a:gdLst>
                  <a:gd name="T0" fmla="*/ 39 w 78"/>
                  <a:gd name="T1" fmla="*/ 3 h 43"/>
                  <a:gd name="T2" fmla="*/ 47 w 78"/>
                  <a:gd name="T3" fmla="*/ 0 h 43"/>
                  <a:gd name="T4" fmla="*/ 62 w 78"/>
                  <a:gd name="T5" fmla="*/ 0 h 43"/>
                  <a:gd name="T6" fmla="*/ 75 w 78"/>
                  <a:gd name="T7" fmla="*/ 0 h 43"/>
                  <a:gd name="T8" fmla="*/ 78 w 78"/>
                  <a:gd name="T9" fmla="*/ 3 h 43"/>
                  <a:gd name="T10" fmla="*/ 70 w 78"/>
                  <a:gd name="T11" fmla="*/ 6 h 43"/>
                  <a:gd name="T12" fmla="*/ 55 w 78"/>
                  <a:gd name="T13" fmla="*/ 7 h 43"/>
                  <a:gd name="T14" fmla="*/ 41 w 78"/>
                  <a:gd name="T15" fmla="*/ 6 h 43"/>
                  <a:gd name="T16" fmla="*/ 39 w 78"/>
                  <a:gd name="T17" fmla="*/ 3 h 43"/>
                  <a:gd name="T18" fmla="*/ 34 w 78"/>
                  <a:gd name="T19" fmla="*/ 43 h 43"/>
                  <a:gd name="T20" fmla="*/ 0 w 78"/>
                  <a:gd name="T21" fmla="*/ 43 h 43"/>
                  <a:gd name="T22" fmla="*/ 32 w 78"/>
                  <a:gd name="T23" fmla="*/ 11 h 43"/>
                  <a:gd name="T24" fmla="*/ 67 w 78"/>
                  <a:gd name="T25" fmla="*/ 11 h 43"/>
                  <a:gd name="T26" fmla="*/ 34 w 78"/>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3">
                    <a:moveTo>
                      <a:pt x="39" y="3"/>
                    </a:moveTo>
                    <a:cubicBezTo>
                      <a:pt x="47" y="0"/>
                      <a:pt x="47" y="0"/>
                      <a:pt x="47" y="0"/>
                    </a:cubicBezTo>
                    <a:cubicBezTo>
                      <a:pt x="47" y="0"/>
                      <a:pt x="56" y="0"/>
                      <a:pt x="62" y="0"/>
                    </a:cubicBezTo>
                    <a:cubicBezTo>
                      <a:pt x="68" y="0"/>
                      <a:pt x="75" y="0"/>
                      <a:pt x="75" y="0"/>
                    </a:cubicBezTo>
                    <a:cubicBezTo>
                      <a:pt x="78" y="3"/>
                      <a:pt x="78" y="3"/>
                      <a:pt x="78" y="3"/>
                    </a:cubicBezTo>
                    <a:cubicBezTo>
                      <a:pt x="70" y="6"/>
                      <a:pt x="70" y="6"/>
                      <a:pt x="70" y="6"/>
                    </a:cubicBezTo>
                    <a:cubicBezTo>
                      <a:pt x="70" y="6"/>
                      <a:pt x="61" y="7"/>
                      <a:pt x="55" y="7"/>
                    </a:cubicBezTo>
                    <a:cubicBezTo>
                      <a:pt x="48" y="7"/>
                      <a:pt x="41" y="6"/>
                      <a:pt x="41" y="6"/>
                    </a:cubicBezTo>
                    <a:lnTo>
                      <a:pt x="39" y="3"/>
                    </a:lnTo>
                    <a:close/>
                    <a:moveTo>
                      <a:pt x="34" y="43"/>
                    </a:moveTo>
                    <a:cubicBezTo>
                      <a:pt x="23" y="43"/>
                      <a:pt x="11" y="43"/>
                      <a:pt x="0" y="43"/>
                    </a:cubicBezTo>
                    <a:cubicBezTo>
                      <a:pt x="10" y="32"/>
                      <a:pt x="21" y="22"/>
                      <a:pt x="32" y="11"/>
                    </a:cubicBezTo>
                    <a:cubicBezTo>
                      <a:pt x="44" y="11"/>
                      <a:pt x="55" y="11"/>
                      <a:pt x="67" y="11"/>
                    </a:cubicBezTo>
                    <a:cubicBezTo>
                      <a:pt x="56" y="22"/>
                      <a:pt x="45" y="32"/>
                      <a:pt x="34" y="4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4" name="Freeform 389"/>
              <p:cNvSpPr>
                <a:spLocks noEditPoints="1"/>
              </p:cNvSpPr>
              <p:nvPr/>
            </p:nvSpPr>
            <p:spPr bwMode="auto">
              <a:xfrm>
                <a:off x="-22499638" y="5572126"/>
                <a:ext cx="585788" cy="119063"/>
              </a:xfrm>
              <a:custGeom>
                <a:avLst/>
                <a:gdLst>
                  <a:gd name="T0" fmla="*/ 154 w 156"/>
                  <a:gd name="T1" fmla="*/ 16 h 32"/>
                  <a:gd name="T2" fmla="*/ 121 w 156"/>
                  <a:gd name="T3" fmla="*/ 28 h 32"/>
                  <a:gd name="T4" fmla="*/ 60 w 156"/>
                  <a:gd name="T5" fmla="*/ 32 h 32"/>
                  <a:gd name="T6" fmla="*/ 21 w 156"/>
                  <a:gd name="T7" fmla="*/ 30 h 32"/>
                  <a:gd name="T8" fmla="*/ 0 w 156"/>
                  <a:gd name="T9" fmla="*/ 25 h 32"/>
                  <a:gd name="T10" fmla="*/ 0 w 156"/>
                  <a:gd name="T11" fmla="*/ 16 h 32"/>
                  <a:gd name="T12" fmla="*/ 32 w 156"/>
                  <a:gd name="T13" fmla="*/ 4 h 32"/>
                  <a:gd name="T14" fmla="*/ 94 w 156"/>
                  <a:gd name="T15" fmla="*/ 0 h 32"/>
                  <a:gd name="T16" fmla="*/ 145 w 156"/>
                  <a:gd name="T17" fmla="*/ 4 h 32"/>
                  <a:gd name="T18" fmla="*/ 154 w 156"/>
                  <a:gd name="T19" fmla="*/ 16 h 32"/>
                  <a:gd name="T20" fmla="*/ 35 w 156"/>
                  <a:gd name="T21" fmla="*/ 16 h 32"/>
                  <a:gd name="T22" fmla="*/ 66 w 156"/>
                  <a:gd name="T23" fmla="*/ 27 h 32"/>
                  <a:gd name="T24" fmla="*/ 118 w 156"/>
                  <a:gd name="T25" fmla="*/ 16 h 32"/>
                  <a:gd name="T26" fmla="*/ 88 w 156"/>
                  <a:gd name="T27" fmla="*/ 5 h 32"/>
                  <a:gd name="T28" fmla="*/ 53 w 156"/>
                  <a:gd name="T29" fmla="*/ 8 h 32"/>
                  <a:gd name="T30" fmla="*/ 35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4" y="16"/>
                    </a:moveTo>
                    <a:cubicBezTo>
                      <a:pt x="154" y="16"/>
                      <a:pt x="138" y="25"/>
                      <a:pt x="121" y="28"/>
                    </a:cubicBezTo>
                    <a:cubicBezTo>
                      <a:pt x="105" y="31"/>
                      <a:pt x="84" y="32"/>
                      <a:pt x="60" y="32"/>
                    </a:cubicBezTo>
                    <a:cubicBezTo>
                      <a:pt x="45" y="32"/>
                      <a:pt x="32" y="32"/>
                      <a:pt x="21" y="30"/>
                    </a:cubicBezTo>
                    <a:cubicBezTo>
                      <a:pt x="11" y="29"/>
                      <a:pt x="0" y="25"/>
                      <a:pt x="0" y="25"/>
                    </a:cubicBezTo>
                    <a:cubicBezTo>
                      <a:pt x="0" y="16"/>
                      <a:pt x="0" y="16"/>
                      <a:pt x="0" y="16"/>
                    </a:cubicBezTo>
                    <a:cubicBezTo>
                      <a:pt x="0" y="16"/>
                      <a:pt x="16" y="7"/>
                      <a:pt x="32" y="4"/>
                    </a:cubicBezTo>
                    <a:cubicBezTo>
                      <a:pt x="49" y="1"/>
                      <a:pt x="69" y="0"/>
                      <a:pt x="94" y="0"/>
                    </a:cubicBezTo>
                    <a:cubicBezTo>
                      <a:pt x="117" y="0"/>
                      <a:pt x="135" y="1"/>
                      <a:pt x="145" y="4"/>
                    </a:cubicBezTo>
                    <a:cubicBezTo>
                      <a:pt x="156" y="7"/>
                      <a:pt x="154" y="16"/>
                      <a:pt x="154" y="16"/>
                    </a:cubicBezTo>
                    <a:close/>
                    <a:moveTo>
                      <a:pt x="35" y="16"/>
                    </a:moveTo>
                    <a:cubicBezTo>
                      <a:pt x="28" y="23"/>
                      <a:pt x="38" y="27"/>
                      <a:pt x="66" y="27"/>
                    </a:cubicBezTo>
                    <a:cubicBezTo>
                      <a:pt x="94" y="27"/>
                      <a:pt x="111" y="23"/>
                      <a:pt x="118" y="16"/>
                    </a:cubicBezTo>
                    <a:cubicBezTo>
                      <a:pt x="126" y="9"/>
                      <a:pt x="115" y="5"/>
                      <a:pt x="88" y="5"/>
                    </a:cubicBezTo>
                    <a:cubicBezTo>
                      <a:pt x="73" y="5"/>
                      <a:pt x="62" y="6"/>
                      <a:pt x="53" y="8"/>
                    </a:cubicBezTo>
                    <a:cubicBezTo>
                      <a:pt x="45" y="10"/>
                      <a:pt x="35" y="16"/>
                      <a:pt x="35" y="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5" name="Freeform 390"/>
              <p:cNvSpPr>
                <a:spLocks/>
              </p:cNvSpPr>
              <p:nvPr/>
            </p:nvSpPr>
            <p:spPr bwMode="auto">
              <a:xfrm>
                <a:off x="-21831300" y="5572126"/>
                <a:ext cx="644525" cy="119063"/>
              </a:xfrm>
              <a:custGeom>
                <a:avLst/>
                <a:gdLst>
                  <a:gd name="T0" fmla="*/ 144 w 172"/>
                  <a:gd name="T1" fmla="*/ 32 h 32"/>
                  <a:gd name="T2" fmla="*/ 109 w 172"/>
                  <a:gd name="T3" fmla="*/ 32 h 32"/>
                  <a:gd name="T4" fmla="*/ 128 w 172"/>
                  <a:gd name="T5" fmla="*/ 13 h 32"/>
                  <a:gd name="T6" fmla="*/ 126 w 172"/>
                  <a:gd name="T7" fmla="*/ 7 h 32"/>
                  <a:gd name="T8" fmla="*/ 104 w 172"/>
                  <a:gd name="T9" fmla="*/ 5 h 32"/>
                  <a:gd name="T10" fmla="*/ 69 w 172"/>
                  <a:gd name="T11" fmla="*/ 8 h 32"/>
                  <a:gd name="T12" fmla="*/ 51 w 172"/>
                  <a:gd name="T13" fmla="*/ 16 h 32"/>
                  <a:gd name="T14" fmla="*/ 35 w 172"/>
                  <a:gd name="T15" fmla="*/ 32 h 32"/>
                  <a:gd name="T16" fmla="*/ 0 w 172"/>
                  <a:gd name="T17" fmla="*/ 32 h 32"/>
                  <a:gd name="T18" fmla="*/ 32 w 172"/>
                  <a:gd name="T19" fmla="*/ 0 h 32"/>
                  <a:gd name="T20" fmla="*/ 59 w 172"/>
                  <a:gd name="T21" fmla="*/ 0 h 32"/>
                  <a:gd name="T22" fmla="*/ 60 w 172"/>
                  <a:gd name="T23" fmla="*/ 5 h 32"/>
                  <a:gd name="T24" fmla="*/ 61 w 172"/>
                  <a:gd name="T25" fmla="*/ 5 h 32"/>
                  <a:gd name="T26" fmla="*/ 86 w 172"/>
                  <a:gd name="T27" fmla="*/ 1 h 32"/>
                  <a:gd name="T28" fmla="*/ 117 w 172"/>
                  <a:gd name="T29" fmla="*/ 0 h 32"/>
                  <a:gd name="T30" fmla="*/ 164 w 172"/>
                  <a:gd name="T31" fmla="*/ 11 h 32"/>
                  <a:gd name="T32" fmla="*/ 144 w 172"/>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2">
                    <a:moveTo>
                      <a:pt x="144" y="32"/>
                    </a:moveTo>
                    <a:cubicBezTo>
                      <a:pt x="132" y="32"/>
                      <a:pt x="121" y="32"/>
                      <a:pt x="109" y="32"/>
                    </a:cubicBezTo>
                    <a:cubicBezTo>
                      <a:pt x="116" y="25"/>
                      <a:pt x="122" y="19"/>
                      <a:pt x="128" y="13"/>
                    </a:cubicBezTo>
                    <a:cubicBezTo>
                      <a:pt x="126" y="7"/>
                      <a:pt x="126" y="7"/>
                      <a:pt x="126" y="7"/>
                    </a:cubicBezTo>
                    <a:cubicBezTo>
                      <a:pt x="126" y="7"/>
                      <a:pt x="115" y="5"/>
                      <a:pt x="104" y="5"/>
                    </a:cubicBezTo>
                    <a:cubicBezTo>
                      <a:pt x="89" y="5"/>
                      <a:pt x="78" y="6"/>
                      <a:pt x="69" y="8"/>
                    </a:cubicBezTo>
                    <a:cubicBezTo>
                      <a:pt x="61" y="9"/>
                      <a:pt x="51" y="16"/>
                      <a:pt x="51" y="16"/>
                    </a:cubicBezTo>
                    <a:cubicBezTo>
                      <a:pt x="35" y="32"/>
                      <a:pt x="35" y="32"/>
                      <a:pt x="35" y="32"/>
                    </a:cubicBezTo>
                    <a:cubicBezTo>
                      <a:pt x="23" y="32"/>
                      <a:pt x="12" y="32"/>
                      <a:pt x="0" y="32"/>
                    </a:cubicBezTo>
                    <a:cubicBezTo>
                      <a:pt x="11" y="21"/>
                      <a:pt x="21" y="11"/>
                      <a:pt x="32" y="0"/>
                    </a:cubicBezTo>
                    <a:cubicBezTo>
                      <a:pt x="41" y="0"/>
                      <a:pt x="50" y="0"/>
                      <a:pt x="59" y="0"/>
                    </a:cubicBezTo>
                    <a:cubicBezTo>
                      <a:pt x="60" y="5"/>
                      <a:pt x="60" y="5"/>
                      <a:pt x="60" y="5"/>
                    </a:cubicBezTo>
                    <a:cubicBezTo>
                      <a:pt x="61" y="5"/>
                      <a:pt x="61" y="5"/>
                      <a:pt x="61" y="5"/>
                    </a:cubicBezTo>
                    <a:cubicBezTo>
                      <a:pt x="68" y="3"/>
                      <a:pt x="76" y="2"/>
                      <a:pt x="86" y="1"/>
                    </a:cubicBezTo>
                    <a:cubicBezTo>
                      <a:pt x="96" y="0"/>
                      <a:pt x="106" y="0"/>
                      <a:pt x="117" y="0"/>
                    </a:cubicBezTo>
                    <a:cubicBezTo>
                      <a:pt x="156" y="0"/>
                      <a:pt x="172" y="4"/>
                      <a:pt x="164" y="11"/>
                    </a:cubicBezTo>
                    <a:cubicBezTo>
                      <a:pt x="157" y="18"/>
                      <a:pt x="151" y="25"/>
                      <a:pt x="144"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6" name="Freeform 391"/>
              <p:cNvSpPr>
                <a:spLocks noEditPoints="1"/>
              </p:cNvSpPr>
              <p:nvPr/>
            </p:nvSpPr>
            <p:spPr bwMode="auto">
              <a:xfrm>
                <a:off x="-21850350" y="5045076"/>
                <a:ext cx="460375" cy="93663"/>
              </a:xfrm>
              <a:custGeom>
                <a:avLst/>
                <a:gdLst>
                  <a:gd name="T0" fmla="*/ 85 w 123"/>
                  <a:gd name="T1" fmla="*/ 25 h 25"/>
                  <a:gd name="T2" fmla="*/ 83 w 123"/>
                  <a:gd name="T3" fmla="*/ 22 h 25"/>
                  <a:gd name="T4" fmla="*/ 82 w 123"/>
                  <a:gd name="T5" fmla="*/ 22 h 25"/>
                  <a:gd name="T6" fmla="*/ 60 w 123"/>
                  <a:gd name="T7" fmla="*/ 25 h 25"/>
                  <a:gd name="T8" fmla="*/ 34 w 123"/>
                  <a:gd name="T9" fmla="*/ 25 h 25"/>
                  <a:gd name="T10" fmla="*/ 6 w 123"/>
                  <a:gd name="T11" fmla="*/ 24 h 25"/>
                  <a:gd name="T12" fmla="*/ 0 w 123"/>
                  <a:gd name="T13" fmla="*/ 18 h 25"/>
                  <a:gd name="T14" fmla="*/ 22 w 123"/>
                  <a:gd name="T15" fmla="*/ 12 h 25"/>
                  <a:gd name="T16" fmla="*/ 70 w 123"/>
                  <a:gd name="T17" fmla="*/ 10 h 25"/>
                  <a:gd name="T18" fmla="*/ 93 w 123"/>
                  <a:gd name="T19" fmla="*/ 10 h 25"/>
                  <a:gd name="T20" fmla="*/ 94 w 123"/>
                  <a:gd name="T21" fmla="*/ 9 h 25"/>
                  <a:gd name="T22" fmla="*/ 92 w 123"/>
                  <a:gd name="T23" fmla="*/ 5 h 25"/>
                  <a:gd name="T24" fmla="*/ 75 w 123"/>
                  <a:gd name="T25" fmla="*/ 4 h 25"/>
                  <a:gd name="T26" fmla="*/ 55 w 123"/>
                  <a:gd name="T27" fmla="*/ 4 h 25"/>
                  <a:gd name="T28" fmla="*/ 36 w 123"/>
                  <a:gd name="T29" fmla="*/ 6 h 25"/>
                  <a:gd name="T30" fmla="*/ 31 w 123"/>
                  <a:gd name="T31" fmla="*/ 2 h 25"/>
                  <a:gd name="T32" fmla="*/ 56 w 123"/>
                  <a:gd name="T33" fmla="*/ 0 h 25"/>
                  <a:gd name="T34" fmla="*/ 80 w 123"/>
                  <a:gd name="T35" fmla="*/ 0 h 25"/>
                  <a:gd name="T36" fmla="*/ 116 w 123"/>
                  <a:gd name="T37" fmla="*/ 2 h 25"/>
                  <a:gd name="T38" fmla="*/ 122 w 123"/>
                  <a:gd name="T39" fmla="*/ 8 h 25"/>
                  <a:gd name="T40" fmla="*/ 105 w 123"/>
                  <a:gd name="T41" fmla="*/ 25 h 25"/>
                  <a:gd name="T42" fmla="*/ 85 w 123"/>
                  <a:gd name="T43" fmla="*/ 25 h 25"/>
                  <a:gd name="T44" fmla="*/ 47 w 123"/>
                  <a:gd name="T45" fmla="*/ 21 h 25"/>
                  <a:gd name="T46" fmla="*/ 73 w 123"/>
                  <a:gd name="T47" fmla="*/ 20 h 25"/>
                  <a:gd name="T48" fmla="*/ 87 w 123"/>
                  <a:gd name="T49" fmla="*/ 15 h 25"/>
                  <a:gd name="T50" fmla="*/ 89 w 123"/>
                  <a:gd name="T51" fmla="*/ 13 h 25"/>
                  <a:gd name="T52" fmla="*/ 72 w 123"/>
                  <a:gd name="T53" fmla="*/ 13 h 25"/>
                  <a:gd name="T54" fmla="*/ 42 w 123"/>
                  <a:gd name="T55" fmla="*/ 14 h 25"/>
                  <a:gd name="T56" fmla="*/ 30 w 123"/>
                  <a:gd name="T57" fmla="*/ 18 h 25"/>
                  <a:gd name="T58" fmla="*/ 32 w 123"/>
                  <a:gd name="T59" fmla="*/ 20 h 25"/>
                  <a:gd name="T60" fmla="*/ 47 w 123"/>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25">
                    <a:moveTo>
                      <a:pt x="85" y="25"/>
                    </a:moveTo>
                    <a:cubicBezTo>
                      <a:pt x="83" y="22"/>
                      <a:pt x="83" y="22"/>
                      <a:pt x="83" y="22"/>
                    </a:cubicBezTo>
                    <a:cubicBezTo>
                      <a:pt x="82" y="22"/>
                      <a:pt x="82" y="22"/>
                      <a:pt x="82" y="22"/>
                    </a:cubicBezTo>
                    <a:cubicBezTo>
                      <a:pt x="74" y="23"/>
                      <a:pt x="67" y="24"/>
                      <a:pt x="60" y="25"/>
                    </a:cubicBezTo>
                    <a:cubicBezTo>
                      <a:pt x="53" y="25"/>
                      <a:pt x="44" y="25"/>
                      <a:pt x="34" y="25"/>
                    </a:cubicBezTo>
                    <a:cubicBezTo>
                      <a:pt x="21" y="25"/>
                      <a:pt x="12" y="25"/>
                      <a:pt x="6" y="24"/>
                    </a:cubicBezTo>
                    <a:cubicBezTo>
                      <a:pt x="0" y="18"/>
                      <a:pt x="0" y="18"/>
                      <a:pt x="0" y="18"/>
                    </a:cubicBezTo>
                    <a:cubicBezTo>
                      <a:pt x="0" y="18"/>
                      <a:pt x="10" y="13"/>
                      <a:pt x="22" y="12"/>
                    </a:cubicBezTo>
                    <a:cubicBezTo>
                      <a:pt x="33" y="11"/>
                      <a:pt x="49" y="10"/>
                      <a:pt x="70" y="10"/>
                    </a:cubicBezTo>
                    <a:cubicBezTo>
                      <a:pt x="78" y="10"/>
                      <a:pt x="85" y="10"/>
                      <a:pt x="93" y="10"/>
                    </a:cubicBezTo>
                    <a:cubicBezTo>
                      <a:pt x="94" y="9"/>
                      <a:pt x="94" y="9"/>
                      <a:pt x="94" y="9"/>
                    </a:cubicBezTo>
                    <a:cubicBezTo>
                      <a:pt x="92" y="5"/>
                      <a:pt x="92" y="5"/>
                      <a:pt x="92" y="5"/>
                    </a:cubicBezTo>
                    <a:cubicBezTo>
                      <a:pt x="92" y="5"/>
                      <a:pt x="83" y="4"/>
                      <a:pt x="75" y="4"/>
                    </a:cubicBezTo>
                    <a:cubicBezTo>
                      <a:pt x="68" y="4"/>
                      <a:pt x="62" y="4"/>
                      <a:pt x="55" y="4"/>
                    </a:cubicBezTo>
                    <a:cubicBezTo>
                      <a:pt x="48" y="5"/>
                      <a:pt x="42" y="5"/>
                      <a:pt x="36" y="6"/>
                    </a:cubicBezTo>
                    <a:cubicBezTo>
                      <a:pt x="31" y="2"/>
                      <a:pt x="31" y="2"/>
                      <a:pt x="31" y="2"/>
                    </a:cubicBezTo>
                    <a:cubicBezTo>
                      <a:pt x="38" y="1"/>
                      <a:pt x="47" y="0"/>
                      <a:pt x="56" y="0"/>
                    </a:cubicBezTo>
                    <a:cubicBezTo>
                      <a:pt x="64" y="0"/>
                      <a:pt x="73" y="0"/>
                      <a:pt x="80" y="0"/>
                    </a:cubicBezTo>
                    <a:cubicBezTo>
                      <a:pt x="97" y="0"/>
                      <a:pt x="109" y="0"/>
                      <a:pt x="116" y="2"/>
                    </a:cubicBezTo>
                    <a:cubicBezTo>
                      <a:pt x="123" y="3"/>
                      <a:pt x="122" y="8"/>
                      <a:pt x="122" y="8"/>
                    </a:cubicBezTo>
                    <a:cubicBezTo>
                      <a:pt x="105" y="25"/>
                      <a:pt x="105" y="25"/>
                      <a:pt x="105" y="25"/>
                    </a:cubicBezTo>
                    <a:cubicBezTo>
                      <a:pt x="99" y="25"/>
                      <a:pt x="92" y="25"/>
                      <a:pt x="85" y="25"/>
                    </a:cubicBezTo>
                    <a:close/>
                    <a:moveTo>
                      <a:pt x="47" y="21"/>
                    </a:moveTo>
                    <a:cubicBezTo>
                      <a:pt x="57" y="21"/>
                      <a:pt x="66" y="21"/>
                      <a:pt x="73" y="20"/>
                    </a:cubicBezTo>
                    <a:cubicBezTo>
                      <a:pt x="81" y="19"/>
                      <a:pt x="87" y="15"/>
                      <a:pt x="87" y="15"/>
                    </a:cubicBezTo>
                    <a:cubicBezTo>
                      <a:pt x="89" y="13"/>
                      <a:pt x="89" y="13"/>
                      <a:pt x="89" y="13"/>
                    </a:cubicBezTo>
                    <a:cubicBezTo>
                      <a:pt x="72" y="13"/>
                      <a:pt x="72" y="13"/>
                      <a:pt x="72" y="13"/>
                    </a:cubicBezTo>
                    <a:cubicBezTo>
                      <a:pt x="59" y="13"/>
                      <a:pt x="49" y="14"/>
                      <a:pt x="42" y="14"/>
                    </a:cubicBezTo>
                    <a:cubicBezTo>
                      <a:pt x="35" y="15"/>
                      <a:pt x="30" y="18"/>
                      <a:pt x="30" y="18"/>
                    </a:cubicBezTo>
                    <a:cubicBezTo>
                      <a:pt x="32" y="20"/>
                      <a:pt x="32" y="20"/>
                      <a:pt x="32" y="20"/>
                    </a:cubicBezTo>
                    <a:cubicBezTo>
                      <a:pt x="32" y="20"/>
                      <a:pt x="40" y="21"/>
                      <a:pt x="47" y="2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7" name="Freeform 392"/>
              <p:cNvSpPr>
                <a:spLocks/>
              </p:cNvSpPr>
              <p:nvPr/>
            </p:nvSpPr>
            <p:spPr bwMode="auto">
              <a:xfrm>
                <a:off x="-21307425" y="5006976"/>
                <a:ext cx="236538" cy="131763"/>
              </a:xfrm>
              <a:custGeom>
                <a:avLst/>
                <a:gdLst>
                  <a:gd name="T0" fmla="*/ 28 w 63"/>
                  <a:gd name="T1" fmla="*/ 35 h 35"/>
                  <a:gd name="T2" fmla="*/ 0 w 63"/>
                  <a:gd name="T3" fmla="*/ 35 h 35"/>
                  <a:gd name="T4" fmla="*/ 35 w 63"/>
                  <a:gd name="T5" fmla="*/ 0 h 35"/>
                  <a:gd name="T6" fmla="*/ 63 w 63"/>
                  <a:gd name="T7" fmla="*/ 0 h 35"/>
                  <a:gd name="T8" fmla="*/ 28 w 63"/>
                  <a:gd name="T9" fmla="*/ 35 h 35"/>
                </a:gdLst>
                <a:ahLst/>
                <a:cxnLst>
                  <a:cxn ang="0">
                    <a:pos x="T0" y="T1"/>
                  </a:cxn>
                  <a:cxn ang="0">
                    <a:pos x="T2" y="T3"/>
                  </a:cxn>
                  <a:cxn ang="0">
                    <a:pos x="T4" y="T5"/>
                  </a:cxn>
                  <a:cxn ang="0">
                    <a:pos x="T6" y="T7"/>
                  </a:cxn>
                  <a:cxn ang="0">
                    <a:pos x="T8" y="T9"/>
                  </a:cxn>
                </a:cxnLst>
                <a:rect l="0" t="0" r="r" b="b"/>
                <a:pathLst>
                  <a:path w="63" h="35">
                    <a:moveTo>
                      <a:pt x="28" y="35"/>
                    </a:moveTo>
                    <a:cubicBezTo>
                      <a:pt x="18" y="35"/>
                      <a:pt x="9" y="35"/>
                      <a:pt x="0" y="35"/>
                    </a:cubicBezTo>
                    <a:cubicBezTo>
                      <a:pt x="11" y="23"/>
                      <a:pt x="23" y="12"/>
                      <a:pt x="35" y="0"/>
                    </a:cubicBezTo>
                    <a:cubicBezTo>
                      <a:pt x="44" y="0"/>
                      <a:pt x="54" y="0"/>
                      <a:pt x="63" y="0"/>
                    </a:cubicBezTo>
                    <a:cubicBezTo>
                      <a:pt x="51" y="12"/>
                      <a:pt x="39" y="23"/>
                      <a:pt x="28" y="3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8" name="Freeform 393"/>
              <p:cNvSpPr>
                <a:spLocks/>
              </p:cNvSpPr>
              <p:nvPr/>
            </p:nvSpPr>
            <p:spPr bwMode="auto">
              <a:xfrm>
                <a:off x="-21032788" y="5026026"/>
                <a:ext cx="330200" cy="112713"/>
              </a:xfrm>
              <a:custGeom>
                <a:avLst/>
                <a:gdLst>
                  <a:gd name="T0" fmla="*/ 48 w 88"/>
                  <a:gd name="T1" fmla="*/ 26 h 30"/>
                  <a:gd name="T2" fmla="*/ 69 w 88"/>
                  <a:gd name="T3" fmla="*/ 26 h 30"/>
                  <a:gd name="T4" fmla="*/ 65 w 88"/>
                  <a:gd name="T5" fmla="*/ 30 h 30"/>
                  <a:gd name="T6" fmla="*/ 53 w 88"/>
                  <a:gd name="T7" fmla="*/ 30 h 30"/>
                  <a:gd name="T8" fmla="*/ 37 w 88"/>
                  <a:gd name="T9" fmla="*/ 30 h 30"/>
                  <a:gd name="T10" fmla="*/ 5 w 88"/>
                  <a:gd name="T11" fmla="*/ 22 h 30"/>
                  <a:gd name="T12" fmla="*/ 18 w 88"/>
                  <a:gd name="T13" fmla="*/ 9 h 30"/>
                  <a:gd name="T14" fmla="*/ 0 w 88"/>
                  <a:gd name="T15" fmla="*/ 9 h 30"/>
                  <a:gd name="T16" fmla="*/ 3 w 88"/>
                  <a:gd name="T17" fmla="*/ 7 h 30"/>
                  <a:gd name="T18" fmla="*/ 24 w 88"/>
                  <a:gd name="T19" fmla="*/ 5 h 30"/>
                  <a:gd name="T20" fmla="*/ 39 w 88"/>
                  <a:gd name="T21" fmla="*/ 0 h 30"/>
                  <a:gd name="T22" fmla="*/ 56 w 88"/>
                  <a:gd name="T23" fmla="*/ 0 h 30"/>
                  <a:gd name="T24" fmla="*/ 51 w 88"/>
                  <a:gd name="T25" fmla="*/ 5 h 30"/>
                  <a:gd name="T26" fmla="*/ 88 w 88"/>
                  <a:gd name="T27" fmla="*/ 5 h 30"/>
                  <a:gd name="T28" fmla="*/ 84 w 88"/>
                  <a:gd name="T29" fmla="*/ 9 h 30"/>
                  <a:gd name="T30" fmla="*/ 47 w 88"/>
                  <a:gd name="T31" fmla="*/ 9 h 30"/>
                  <a:gd name="T32" fmla="*/ 33 w 88"/>
                  <a:gd name="T33" fmla="*/ 22 h 30"/>
                  <a:gd name="T34" fmla="*/ 36 w 88"/>
                  <a:gd name="T35" fmla="*/ 25 h 30"/>
                  <a:gd name="T36" fmla="*/ 48 w 88"/>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30">
                    <a:moveTo>
                      <a:pt x="48" y="26"/>
                    </a:moveTo>
                    <a:cubicBezTo>
                      <a:pt x="55" y="26"/>
                      <a:pt x="62" y="26"/>
                      <a:pt x="69" y="26"/>
                    </a:cubicBezTo>
                    <a:cubicBezTo>
                      <a:pt x="65" y="30"/>
                      <a:pt x="65" y="30"/>
                      <a:pt x="65" y="30"/>
                    </a:cubicBezTo>
                    <a:cubicBezTo>
                      <a:pt x="53" y="30"/>
                      <a:pt x="53" y="30"/>
                      <a:pt x="53" y="30"/>
                    </a:cubicBezTo>
                    <a:cubicBezTo>
                      <a:pt x="37" y="30"/>
                      <a:pt x="37" y="30"/>
                      <a:pt x="37" y="30"/>
                    </a:cubicBezTo>
                    <a:cubicBezTo>
                      <a:pt x="11" y="30"/>
                      <a:pt x="5" y="22"/>
                      <a:pt x="5" y="22"/>
                    </a:cubicBezTo>
                    <a:cubicBezTo>
                      <a:pt x="18" y="9"/>
                      <a:pt x="18" y="9"/>
                      <a:pt x="18" y="9"/>
                    </a:cubicBezTo>
                    <a:cubicBezTo>
                      <a:pt x="13" y="9"/>
                      <a:pt x="6" y="9"/>
                      <a:pt x="0" y="9"/>
                    </a:cubicBezTo>
                    <a:cubicBezTo>
                      <a:pt x="3" y="7"/>
                      <a:pt x="3" y="7"/>
                      <a:pt x="3" y="7"/>
                    </a:cubicBezTo>
                    <a:cubicBezTo>
                      <a:pt x="10" y="6"/>
                      <a:pt x="17" y="5"/>
                      <a:pt x="24" y="5"/>
                    </a:cubicBezTo>
                    <a:cubicBezTo>
                      <a:pt x="39" y="0"/>
                      <a:pt x="39" y="0"/>
                      <a:pt x="39" y="0"/>
                    </a:cubicBezTo>
                    <a:cubicBezTo>
                      <a:pt x="56" y="0"/>
                      <a:pt x="56" y="0"/>
                      <a:pt x="56" y="0"/>
                    </a:cubicBezTo>
                    <a:cubicBezTo>
                      <a:pt x="51" y="5"/>
                      <a:pt x="51" y="5"/>
                      <a:pt x="51" y="5"/>
                    </a:cubicBezTo>
                    <a:cubicBezTo>
                      <a:pt x="63" y="5"/>
                      <a:pt x="76" y="5"/>
                      <a:pt x="88" y="5"/>
                    </a:cubicBezTo>
                    <a:cubicBezTo>
                      <a:pt x="84" y="9"/>
                      <a:pt x="84" y="9"/>
                      <a:pt x="84" y="9"/>
                    </a:cubicBezTo>
                    <a:cubicBezTo>
                      <a:pt x="72" y="9"/>
                      <a:pt x="59" y="9"/>
                      <a:pt x="47" y="9"/>
                    </a:cubicBezTo>
                    <a:cubicBezTo>
                      <a:pt x="33" y="22"/>
                      <a:pt x="33" y="22"/>
                      <a:pt x="33" y="22"/>
                    </a:cubicBezTo>
                    <a:cubicBezTo>
                      <a:pt x="36" y="25"/>
                      <a:pt x="36" y="25"/>
                      <a:pt x="36" y="25"/>
                    </a:cubicBezTo>
                    <a:lnTo>
                      <a:pt x="48" y="2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69" name="Freeform 394"/>
              <p:cNvSpPr>
                <a:spLocks noEditPoints="1"/>
              </p:cNvSpPr>
              <p:nvPr/>
            </p:nvSpPr>
            <p:spPr bwMode="auto">
              <a:xfrm>
                <a:off x="26538238" y="5045076"/>
                <a:ext cx="439738" cy="93663"/>
              </a:xfrm>
              <a:custGeom>
                <a:avLst/>
                <a:gdLst>
                  <a:gd name="T0" fmla="*/ 97 w 117"/>
                  <a:gd name="T1" fmla="*/ 25 h 25"/>
                  <a:gd name="T2" fmla="*/ 89 w 117"/>
                  <a:gd name="T3" fmla="*/ 22 h 25"/>
                  <a:gd name="T4" fmla="*/ 88 w 117"/>
                  <a:gd name="T5" fmla="*/ 22 h 25"/>
                  <a:gd name="T6" fmla="*/ 71 w 117"/>
                  <a:gd name="T7" fmla="*/ 25 h 25"/>
                  <a:gd name="T8" fmla="*/ 47 w 117"/>
                  <a:gd name="T9" fmla="*/ 25 h 25"/>
                  <a:gd name="T10" fmla="*/ 15 w 117"/>
                  <a:gd name="T11" fmla="*/ 24 h 25"/>
                  <a:gd name="T12" fmla="*/ 0 w 117"/>
                  <a:gd name="T13" fmla="*/ 18 h 25"/>
                  <a:gd name="T14" fmla="*/ 10 w 117"/>
                  <a:gd name="T15" fmla="*/ 12 h 25"/>
                  <a:gd name="T16" fmla="*/ 55 w 117"/>
                  <a:gd name="T17" fmla="*/ 10 h 25"/>
                  <a:gd name="T18" fmla="*/ 78 w 117"/>
                  <a:gd name="T19" fmla="*/ 10 h 25"/>
                  <a:gd name="T20" fmla="*/ 77 w 117"/>
                  <a:gd name="T21" fmla="*/ 9 h 25"/>
                  <a:gd name="T22" fmla="*/ 68 w 117"/>
                  <a:gd name="T23" fmla="*/ 5 h 25"/>
                  <a:gd name="T24" fmla="*/ 49 w 117"/>
                  <a:gd name="T25" fmla="*/ 4 h 25"/>
                  <a:gd name="T26" fmla="*/ 30 w 117"/>
                  <a:gd name="T27" fmla="*/ 4 h 25"/>
                  <a:gd name="T28" fmla="*/ 13 w 117"/>
                  <a:gd name="T29" fmla="*/ 6 h 25"/>
                  <a:gd name="T30" fmla="*/ 1 w 117"/>
                  <a:gd name="T31" fmla="*/ 2 h 25"/>
                  <a:gd name="T32" fmla="*/ 23 w 117"/>
                  <a:gd name="T33" fmla="*/ 0 h 25"/>
                  <a:gd name="T34" fmla="*/ 47 w 117"/>
                  <a:gd name="T35" fmla="*/ 0 h 25"/>
                  <a:gd name="T36" fmla="*/ 87 w 117"/>
                  <a:gd name="T37" fmla="*/ 2 h 25"/>
                  <a:gd name="T38" fmla="*/ 105 w 117"/>
                  <a:gd name="T39" fmla="*/ 8 h 25"/>
                  <a:gd name="T40" fmla="*/ 117 w 117"/>
                  <a:gd name="T41" fmla="*/ 25 h 25"/>
                  <a:gd name="T42" fmla="*/ 97 w 117"/>
                  <a:gd name="T43" fmla="*/ 25 h 25"/>
                  <a:gd name="T44" fmla="*/ 52 w 117"/>
                  <a:gd name="T45" fmla="*/ 21 h 25"/>
                  <a:gd name="T46" fmla="*/ 76 w 117"/>
                  <a:gd name="T47" fmla="*/ 20 h 25"/>
                  <a:gd name="T48" fmla="*/ 82 w 117"/>
                  <a:gd name="T49" fmla="*/ 15 h 25"/>
                  <a:gd name="T50" fmla="*/ 80 w 117"/>
                  <a:gd name="T51" fmla="*/ 13 h 25"/>
                  <a:gd name="T52" fmla="*/ 63 w 117"/>
                  <a:gd name="T53" fmla="*/ 13 h 25"/>
                  <a:gd name="T54" fmla="*/ 35 w 117"/>
                  <a:gd name="T55" fmla="*/ 14 h 25"/>
                  <a:gd name="T56" fmla="*/ 29 w 117"/>
                  <a:gd name="T57" fmla="*/ 18 h 25"/>
                  <a:gd name="T58" fmla="*/ 36 w 117"/>
                  <a:gd name="T59" fmla="*/ 20 h 25"/>
                  <a:gd name="T60" fmla="*/ 52 w 117"/>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5">
                    <a:moveTo>
                      <a:pt x="97" y="25"/>
                    </a:moveTo>
                    <a:cubicBezTo>
                      <a:pt x="89" y="22"/>
                      <a:pt x="89" y="22"/>
                      <a:pt x="89" y="22"/>
                    </a:cubicBezTo>
                    <a:cubicBezTo>
                      <a:pt x="88" y="22"/>
                      <a:pt x="88" y="22"/>
                      <a:pt x="88" y="22"/>
                    </a:cubicBezTo>
                    <a:cubicBezTo>
                      <a:pt x="88" y="22"/>
                      <a:pt x="77" y="24"/>
                      <a:pt x="71" y="25"/>
                    </a:cubicBezTo>
                    <a:cubicBezTo>
                      <a:pt x="65" y="25"/>
                      <a:pt x="57" y="25"/>
                      <a:pt x="47" y="25"/>
                    </a:cubicBezTo>
                    <a:cubicBezTo>
                      <a:pt x="34" y="25"/>
                      <a:pt x="23" y="25"/>
                      <a:pt x="15" y="24"/>
                    </a:cubicBezTo>
                    <a:cubicBezTo>
                      <a:pt x="7" y="22"/>
                      <a:pt x="0" y="18"/>
                      <a:pt x="0" y="18"/>
                    </a:cubicBezTo>
                    <a:cubicBezTo>
                      <a:pt x="0" y="18"/>
                      <a:pt x="1" y="13"/>
                      <a:pt x="10" y="12"/>
                    </a:cubicBezTo>
                    <a:cubicBezTo>
                      <a:pt x="20" y="11"/>
                      <a:pt x="34" y="10"/>
                      <a:pt x="55" y="10"/>
                    </a:cubicBezTo>
                    <a:cubicBezTo>
                      <a:pt x="63" y="10"/>
                      <a:pt x="70" y="10"/>
                      <a:pt x="78" y="10"/>
                    </a:cubicBezTo>
                    <a:cubicBezTo>
                      <a:pt x="77" y="9"/>
                      <a:pt x="77" y="9"/>
                      <a:pt x="77" y="9"/>
                    </a:cubicBezTo>
                    <a:cubicBezTo>
                      <a:pt x="68" y="5"/>
                      <a:pt x="68" y="5"/>
                      <a:pt x="68" y="5"/>
                    </a:cubicBezTo>
                    <a:cubicBezTo>
                      <a:pt x="68" y="5"/>
                      <a:pt x="57" y="4"/>
                      <a:pt x="49" y="4"/>
                    </a:cubicBezTo>
                    <a:cubicBezTo>
                      <a:pt x="42" y="4"/>
                      <a:pt x="30" y="4"/>
                      <a:pt x="30" y="4"/>
                    </a:cubicBezTo>
                    <a:cubicBezTo>
                      <a:pt x="24" y="5"/>
                      <a:pt x="13" y="6"/>
                      <a:pt x="13" y="6"/>
                    </a:cubicBezTo>
                    <a:cubicBezTo>
                      <a:pt x="1" y="2"/>
                      <a:pt x="1" y="2"/>
                      <a:pt x="1" y="2"/>
                    </a:cubicBezTo>
                    <a:cubicBezTo>
                      <a:pt x="8" y="1"/>
                      <a:pt x="15" y="0"/>
                      <a:pt x="23" y="0"/>
                    </a:cubicBezTo>
                    <a:cubicBezTo>
                      <a:pt x="31" y="0"/>
                      <a:pt x="39" y="0"/>
                      <a:pt x="47" y="0"/>
                    </a:cubicBezTo>
                    <a:cubicBezTo>
                      <a:pt x="64" y="0"/>
                      <a:pt x="77" y="0"/>
                      <a:pt x="87" y="2"/>
                    </a:cubicBezTo>
                    <a:cubicBezTo>
                      <a:pt x="96" y="3"/>
                      <a:pt x="105" y="8"/>
                      <a:pt x="105" y="8"/>
                    </a:cubicBezTo>
                    <a:cubicBezTo>
                      <a:pt x="117" y="25"/>
                      <a:pt x="117" y="25"/>
                      <a:pt x="117" y="25"/>
                    </a:cubicBezTo>
                    <a:cubicBezTo>
                      <a:pt x="111" y="25"/>
                      <a:pt x="104" y="25"/>
                      <a:pt x="97" y="25"/>
                    </a:cubicBezTo>
                    <a:close/>
                    <a:moveTo>
                      <a:pt x="52" y="21"/>
                    </a:moveTo>
                    <a:cubicBezTo>
                      <a:pt x="63" y="21"/>
                      <a:pt x="76" y="20"/>
                      <a:pt x="76" y="20"/>
                    </a:cubicBezTo>
                    <a:cubicBezTo>
                      <a:pt x="82" y="15"/>
                      <a:pt x="82" y="15"/>
                      <a:pt x="82" y="15"/>
                    </a:cubicBezTo>
                    <a:cubicBezTo>
                      <a:pt x="80" y="13"/>
                      <a:pt x="80" y="13"/>
                      <a:pt x="80" y="13"/>
                    </a:cubicBezTo>
                    <a:cubicBezTo>
                      <a:pt x="63" y="13"/>
                      <a:pt x="63" y="13"/>
                      <a:pt x="63" y="13"/>
                    </a:cubicBezTo>
                    <a:cubicBezTo>
                      <a:pt x="50" y="13"/>
                      <a:pt x="35" y="14"/>
                      <a:pt x="35" y="14"/>
                    </a:cubicBezTo>
                    <a:cubicBezTo>
                      <a:pt x="29" y="18"/>
                      <a:pt x="29" y="18"/>
                      <a:pt x="29" y="18"/>
                    </a:cubicBezTo>
                    <a:cubicBezTo>
                      <a:pt x="36" y="20"/>
                      <a:pt x="36" y="20"/>
                      <a:pt x="36" y="20"/>
                    </a:cubicBezTo>
                    <a:cubicBezTo>
                      <a:pt x="36" y="20"/>
                      <a:pt x="46" y="21"/>
                      <a:pt x="52" y="2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0" name="Freeform 395"/>
              <p:cNvSpPr>
                <a:spLocks/>
              </p:cNvSpPr>
              <p:nvPr/>
            </p:nvSpPr>
            <p:spPr bwMode="auto">
              <a:xfrm>
                <a:off x="27025600" y="5006976"/>
                <a:ext cx="206375" cy="131763"/>
              </a:xfrm>
              <a:custGeom>
                <a:avLst/>
                <a:gdLst>
                  <a:gd name="T0" fmla="*/ 55 w 55"/>
                  <a:gd name="T1" fmla="*/ 35 h 35"/>
                  <a:gd name="T2" fmla="*/ 27 w 55"/>
                  <a:gd name="T3" fmla="*/ 35 h 35"/>
                  <a:gd name="T4" fmla="*/ 0 w 55"/>
                  <a:gd name="T5" fmla="*/ 0 h 35"/>
                  <a:gd name="T6" fmla="*/ 28 w 55"/>
                  <a:gd name="T7" fmla="*/ 0 h 35"/>
                  <a:gd name="T8" fmla="*/ 55 w 55"/>
                  <a:gd name="T9" fmla="*/ 35 h 35"/>
                </a:gdLst>
                <a:ahLst/>
                <a:cxnLst>
                  <a:cxn ang="0">
                    <a:pos x="T0" y="T1"/>
                  </a:cxn>
                  <a:cxn ang="0">
                    <a:pos x="T2" y="T3"/>
                  </a:cxn>
                  <a:cxn ang="0">
                    <a:pos x="T4" y="T5"/>
                  </a:cxn>
                  <a:cxn ang="0">
                    <a:pos x="T6" y="T7"/>
                  </a:cxn>
                  <a:cxn ang="0">
                    <a:pos x="T8" y="T9"/>
                  </a:cxn>
                </a:cxnLst>
                <a:rect l="0" t="0" r="r" b="b"/>
                <a:pathLst>
                  <a:path w="55" h="35">
                    <a:moveTo>
                      <a:pt x="55" y="35"/>
                    </a:moveTo>
                    <a:cubicBezTo>
                      <a:pt x="45" y="35"/>
                      <a:pt x="36" y="35"/>
                      <a:pt x="27" y="35"/>
                    </a:cubicBezTo>
                    <a:cubicBezTo>
                      <a:pt x="17" y="24"/>
                      <a:pt x="8" y="12"/>
                      <a:pt x="0" y="0"/>
                    </a:cubicBezTo>
                    <a:cubicBezTo>
                      <a:pt x="9" y="0"/>
                      <a:pt x="18" y="0"/>
                      <a:pt x="28" y="0"/>
                    </a:cubicBezTo>
                    <a:cubicBezTo>
                      <a:pt x="37" y="12"/>
                      <a:pt x="46" y="24"/>
                      <a:pt x="55" y="3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1" name="Freeform 396"/>
              <p:cNvSpPr>
                <a:spLocks/>
              </p:cNvSpPr>
              <p:nvPr/>
            </p:nvSpPr>
            <p:spPr bwMode="auto">
              <a:xfrm>
                <a:off x="27254200" y="5026026"/>
                <a:ext cx="387350" cy="112713"/>
              </a:xfrm>
              <a:custGeom>
                <a:avLst/>
                <a:gdLst>
                  <a:gd name="T0" fmla="*/ 80 w 103"/>
                  <a:gd name="T1" fmla="*/ 26 h 30"/>
                  <a:gd name="T2" fmla="*/ 100 w 103"/>
                  <a:gd name="T3" fmla="*/ 26 h 30"/>
                  <a:gd name="T4" fmla="*/ 103 w 103"/>
                  <a:gd name="T5" fmla="*/ 30 h 30"/>
                  <a:gd name="T6" fmla="*/ 92 w 103"/>
                  <a:gd name="T7" fmla="*/ 30 h 30"/>
                  <a:gd name="T8" fmla="*/ 77 w 103"/>
                  <a:gd name="T9" fmla="*/ 30 h 30"/>
                  <a:gd name="T10" fmla="*/ 31 w 103"/>
                  <a:gd name="T11" fmla="*/ 22 h 30"/>
                  <a:gd name="T12" fmla="*/ 20 w 103"/>
                  <a:gd name="T13" fmla="*/ 9 h 30"/>
                  <a:gd name="T14" fmla="*/ 2 w 103"/>
                  <a:gd name="T15" fmla="*/ 9 h 30"/>
                  <a:gd name="T16" fmla="*/ 0 w 103"/>
                  <a:gd name="T17" fmla="*/ 7 h 30"/>
                  <a:gd name="T18" fmla="*/ 18 w 103"/>
                  <a:gd name="T19" fmla="*/ 5 h 30"/>
                  <a:gd name="T20" fmla="*/ 24 w 103"/>
                  <a:gd name="T21" fmla="*/ 0 h 30"/>
                  <a:gd name="T22" fmla="*/ 41 w 103"/>
                  <a:gd name="T23" fmla="*/ 0 h 30"/>
                  <a:gd name="T24" fmla="*/ 45 w 103"/>
                  <a:gd name="T25" fmla="*/ 5 h 30"/>
                  <a:gd name="T26" fmla="*/ 83 w 103"/>
                  <a:gd name="T27" fmla="*/ 5 h 30"/>
                  <a:gd name="T28" fmla="*/ 86 w 103"/>
                  <a:gd name="T29" fmla="*/ 9 h 30"/>
                  <a:gd name="T30" fmla="*/ 48 w 103"/>
                  <a:gd name="T31" fmla="*/ 9 h 30"/>
                  <a:gd name="T32" fmla="*/ 59 w 103"/>
                  <a:gd name="T33" fmla="*/ 22 h 30"/>
                  <a:gd name="T34" fmla="*/ 66 w 103"/>
                  <a:gd name="T35" fmla="*/ 25 h 30"/>
                  <a:gd name="T36" fmla="*/ 80 w 103"/>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30">
                    <a:moveTo>
                      <a:pt x="80" y="26"/>
                    </a:moveTo>
                    <a:cubicBezTo>
                      <a:pt x="87" y="26"/>
                      <a:pt x="94" y="26"/>
                      <a:pt x="100" y="26"/>
                    </a:cubicBezTo>
                    <a:cubicBezTo>
                      <a:pt x="103" y="30"/>
                      <a:pt x="103" y="30"/>
                      <a:pt x="103" y="30"/>
                    </a:cubicBezTo>
                    <a:cubicBezTo>
                      <a:pt x="92" y="30"/>
                      <a:pt x="92" y="30"/>
                      <a:pt x="92" y="30"/>
                    </a:cubicBezTo>
                    <a:cubicBezTo>
                      <a:pt x="77" y="30"/>
                      <a:pt x="77" y="30"/>
                      <a:pt x="77" y="30"/>
                    </a:cubicBezTo>
                    <a:cubicBezTo>
                      <a:pt x="50" y="30"/>
                      <a:pt x="31" y="22"/>
                      <a:pt x="31" y="22"/>
                    </a:cubicBezTo>
                    <a:cubicBezTo>
                      <a:pt x="20" y="9"/>
                      <a:pt x="20" y="9"/>
                      <a:pt x="20" y="9"/>
                    </a:cubicBezTo>
                    <a:cubicBezTo>
                      <a:pt x="14" y="9"/>
                      <a:pt x="8" y="9"/>
                      <a:pt x="2" y="9"/>
                    </a:cubicBezTo>
                    <a:cubicBezTo>
                      <a:pt x="0" y="7"/>
                      <a:pt x="0" y="7"/>
                      <a:pt x="0" y="7"/>
                    </a:cubicBezTo>
                    <a:cubicBezTo>
                      <a:pt x="6" y="6"/>
                      <a:pt x="12" y="5"/>
                      <a:pt x="18" y="5"/>
                    </a:cubicBezTo>
                    <a:cubicBezTo>
                      <a:pt x="24" y="0"/>
                      <a:pt x="24" y="0"/>
                      <a:pt x="24" y="0"/>
                    </a:cubicBezTo>
                    <a:cubicBezTo>
                      <a:pt x="41" y="0"/>
                      <a:pt x="41" y="0"/>
                      <a:pt x="41" y="0"/>
                    </a:cubicBezTo>
                    <a:cubicBezTo>
                      <a:pt x="45" y="5"/>
                      <a:pt x="45" y="5"/>
                      <a:pt x="45" y="5"/>
                    </a:cubicBezTo>
                    <a:cubicBezTo>
                      <a:pt x="58" y="5"/>
                      <a:pt x="70" y="5"/>
                      <a:pt x="83" y="5"/>
                    </a:cubicBezTo>
                    <a:cubicBezTo>
                      <a:pt x="86" y="9"/>
                      <a:pt x="86" y="9"/>
                      <a:pt x="86" y="9"/>
                    </a:cubicBezTo>
                    <a:cubicBezTo>
                      <a:pt x="73" y="9"/>
                      <a:pt x="61" y="9"/>
                      <a:pt x="48" y="9"/>
                    </a:cubicBezTo>
                    <a:cubicBezTo>
                      <a:pt x="59" y="22"/>
                      <a:pt x="59" y="22"/>
                      <a:pt x="59" y="22"/>
                    </a:cubicBezTo>
                    <a:cubicBezTo>
                      <a:pt x="66" y="25"/>
                      <a:pt x="66" y="25"/>
                      <a:pt x="66" y="25"/>
                    </a:cubicBezTo>
                    <a:lnTo>
                      <a:pt x="80" y="2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2" name="Freeform 397"/>
              <p:cNvSpPr>
                <a:spLocks noEditPoints="1"/>
              </p:cNvSpPr>
              <p:nvPr/>
            </p:nvSpPr>
            <p:spPr bwMode="auto">
              <a:xfrm>
                <a:off x="27093863" y="5572126"/>
                <a:ext cx="581025" cy="119063"/>
              </a:xfrm>
              <a:custGeom>
                <a:avLst/>
                <a:gdLst>
                  <a:gd name="T0" fmla="*/ 155 w 155"/>
                  <a:gd name="T1" fmla="*/ 16 h 32"/>
                  <a:gd name="T2" fmla="*/ 144 w 155"/>
                  <a:gd name="T3" fmla="*/ 28 h 32"/>
                  <a:gd name="T4" fmla="*/ 90 w 155"/>
                  <a:gd name="T5" fmla="*/ 32 h 32"/>
                  <a:gd name="T6" fmla="*/ 48 w 155"/>
                  <a:gd name="T7" fmla="*/ 30 h 32"/>
                  <a:gd name="T8" fmla="*/ 16 w 155"/>
                  <a:gd name="T9" fmla="*/ 25 h 32"/>
                  <a:gd name="T10" fmla="*/ 0 w 155"/>
                  <a:gd name="T11" fmla="*/ 16 h 32"/>
                  <a:gd name="T12" fmla="*/ 12 w 155"/>
                  <a:gd name="T13" fmla="*/ 4 h 32"/>
                  <a:gd name="T14" fmla="*/ 66 w 155"/>
                  <a:gd name="T15" fmla="*/ 0 h 32"/>
                  <a:gd name="T16" fmla="*/ 125 w 155"/>
                  <a:gd name="T17" fmla="*/ 4 h 32"/>
                  <a:gd name="T18" fmla="*/ 155 w 155"/>
                  <a:gd name="T19" fmla="*/ 16 h 32"/>
                  <a:gd name="T20" fmla="*/ 36 w 155"/>
                  <a:gd name="T21" fmla="*/ 16 h 32"/>
                  <a:gd name="T22" fmla="*/ 86 w 155"/>
                  <a:gd name="T23" fmla="*/ 27 h 32"/>
                  <a:gd name="T24" fmla="*/ 119 w 155"/>
                  <a:gd name="T25" fmla="*/ 16 h 32"/>
                  <a:gd name="T26" fmla="*/ 69 w 155"/>
                  <a:gd name="T27" fmla="*/ 5 h 32"/>
                  <a:gd name="T28" fmla="*/ 40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5" y="25"/>
                      <a:pt x="144" y="28"/>
                    </a:cubicBezTo>
                    <a:cubicBezTo>
                      <a:pt x="132" y="31"/>
                      <a:pt x="114" y="32"/>
                      <a:pt x="90" y="32"/>
                    </a:cubicBezTo>
                    <a:cubicBezTo>
                      <a:pt x="74" y="32"/>
                      <a:pt x="60" y="32"/>
                      <a:pt x="48" y="30"/>
                    </a:cubicBezTo>
                    <a:cubicBezTo>
                      <a:pt x="35" y="29"/>
                      <a:pt x="25" y="27"/>
                      <a:pt x="16" y="25"/>
                    </a:cubicBezTo>
                    <a:cubicBezTo>
                      <a:pt x="8" y="22"/>
                      <a:pt x="0" y="16"/>
                      <a:pt x="0" y="16"/>
                    </a:cubicBezTo>
                    <a:cubicBezTo>
                      <a:pt x="0" y="16"/>
                      <a:pt x="0" y="7"/>
                      <a:pt x="12" y="4"/>
                    </a:cubicBezTo>
                    <a:cubicBezTo>
                      <a:pt x="23" y="1"/>
                      <a:pt x="41" y="0"/>
                      <a:pt x="66" y="0"/>
                    </a:cubicBezTo>
                    <a:cubicBezTo>
                      <a:pt x="89" y="0"/>
                      <a:pt x="109" y="1"/>
                      <a:pt x="125" y="4"/>
                    </a:cubicBezTo>
                    <a:cubicBezTo>
                      <a:pt x="141" y="7"/>
                      <a:pt x="155" y="16"/>
                      <a:pt x="155" y="16"/>
                    </a:cubicBezTo>
                    <a:close/>
                    <a:moveTo>
                      <a:pt x="36" y="16"/>
                    </a:moveTo>
                    <a:cubicBezTo>
                      <a:pt x="42" y="23"/>
                      <a:pt x="58" y="27"/>
                      <a:pt x="86" y="27"/>
                    </a:cubicBezTo>
                    <a:cubicBezTo>
                      <a:pt x="114" y="27"/>
                      <a:pt x="125" y="23"/>
                      <a:pt x="119" y="16"/>
                    </a:cubicBezTo>
                    <a:cubicBezTo>
                      <a:pt x="114" y="9"/>
                      <a:pt x="97" y="5"/>
                      <a:pt x="69" y="5"/>
                    </a:cubicBezTo>
                    <a:cubicBezTo>
                      <a:pt x="55" y="5"/>
                      <a:pt x="40" y="8"/>
                      <a:pt x="40" y="8"/>
                    </a:cubicBezTo>
                    <a:lnTo>
                      <a:pt x="36" y="1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3" name="Freeform 398"/>
              <p:cNvSpPr>
                <a:spLocks noEditPoints="1"/>
              </p:cNvSpPr>
              <p:nvPr/>
            </p:nvSpPr>
            <p:spPr bwMode="auto">
              <a:xfrm>
                <a:off x="27776488" y="5572126"/>
                <a:ext cx="606425" cy="171450"/>
              </a:xfrm>
              <a:custGeom>
                <a:avLst/>
                <a:gdLst>
                  <a:gd name="T0" fmla="*/ 108 w 162"/>
                  <a:gd name="T1" fmla="*/ 32 h 46"/>
                  <a:gd name="T2" fmla="*/ 57 w 162"/>
                  <a:gd name="T3" fmla="*/ 28 h 46"/>
                  <a:gd name="T4" fmla="*/ 55 w 162"/>
                  <a:gd name="T5" fmla="*/ 28 h 46"/>
                  <a:gd name="T6" fmla="*/ 61 w 162"/>
                  <a:gd name="T7" fmla="*/ 33 h 46"/>
                  <a:gd name="T8" fmla="*/ 71 w 162"/>
                  <a:gd name="T9" fmla="*/ 46 h 46"/>
                  <a:gd name="T10" fmla="*/ 36 w 162"/>
                  <a:gd name="T11" fmla="*/ 46 h 46"/>
                  <a:gd name="T12" fmla="*/ 0 w 162"/>
                  <a:gd name="T13" fmla="*/ 0 h 46"/>
                  <a:gd name="T14" fmla="*/ 28 w 162"/>
                  <a:gd name="T15" fmla="*/ 0 h 46"/>
                  <a:gd name="T16" fmla="*/ 36 w 162"/>
                  <a:gd name="T17" fmla="*/ 5 h 46"/>
                  <a:gd name="T18" fmla="*/ 38 w 162"/>
                  <a:gd name="T19" fmla="*/ 5 h 46"/>
                  <a:gd name="T20" fmla="*/ 83 w 162"/>
                  <a:gd name="T21" fmla="*/ 0 h 46"/>
                  <a:gd name="T22" fmla="*/ 134 w 162"/>
                  <a:gd name="T23" fmla="*/ 4 h 46"/>
                  <a:gd name="T24" fmla="*/ 160 w 162"/>
                  <a:gd name="T25" fmla="*/ 16 h 46"/>
                  <a:gd name="T26" fmla="*/ 153 w 162"/>
                  <a:gd name="T27" fmla="*/ 28 h 46"/>
                  <a:gd name="T28" fmla="*/ 108 w 162"/>
                  <a:gd name="T29" fmla="*/ 32 h 46"/>
                  <a:gd name="T30" fmla="*/ 79 w 162"/>
                  <a:gd name="T31" fmla="*/ 5 h 46"/>
                  <a:gd name="T32" fmla="*/ 50 w 162"/>
                  <a:gd name="T33" fmla="*/ 8 h 46"/>
                  <a:gd name="T34" fmla="*/ 47 w 162"/>
                  <a:gd name="T35" fmla="*/ 15 h 46"/>
                  <a:gd name="T36" fmla="*/ 47 w 162"/>
                  <a:gd name="T37" fmla="*/ 16 h 46"/>
                  <a:gd name="T38" fmla="*/ 63 w 162"/>
                  <a:gd name="T39" fmla="*/ 24 h 46"/>
                  <a:gd name="T40" fmla="*/ 96 w 162"/>
                  <a:gd name="T41" fmla="*/ 27 h 46"/>
                  <a:gd name="T42" fmla="*/ 122 w 162"/>
                  <a:gd name="T43" fmla="*/ 24 h 46"/>
                  <a:gd name="T44" fmla="*/ 125 w 162"/>
                  <a:gd name="T45" fmla="*/ 16 h 46"/>
                  <a:gd name="T46" fmla="*/ 109 w 162"/>
                  <a:gd name="T47" fmla="*/ 8 h 46"/>
                  <a:gd name="T48" fmla="*/ 79 w 162"/>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6">
                    <a:moveTo>
                      <a:pt x="108" y="32"/>
                    </a:moveTo>
                    <a:cubicBezTo>
                      <a:pt x="88" y="32"/>
                      <a:pt x="71" y="31"/>
                      <a:pt x="57" y="28"/>
                    </a:cubicBezTo>
                    <a:cubicBezTo>
                      <a:pt x="55" y="28"/>
                      <a:pt x="55" y="28"/>
                      <a:pt x="55" y="28"/>
                    </a:cubicBezTo>
                    <a:cubicBezTo>
                      <a:pt x="61" y="33"/>
                      <a:pt x="61" y="33"/>
                      <a:pt x="61" y="33"/>
                    </a:cubicBezTo>
                    <a:cubicBezTo>
                      <a:pt x="71" y="46"/>
                      <a:pt x="71" y="46"/>
                      <a:pt x="71" y="46"/>
                    </a:cubicBezTo>
                    <a:cubicBezTo>
                      <a:pt x="59" y="46"/>
                      <a:pt x="48" y="46"/>
                      <a:pt x="36" y="46"/>
                    </a:cubicBezTo>
                    <a:cubicBezTo>
                      <a:pt x="24" y="31"/>
                      <a:pt x="12" y="15"/>
                      <a:pt x="0" y="0"/>
                    </a:cubicBezTo>
                    <a:cubicBezTo>
                      <a:pt x="10" y="0"/>
                      <a:pt x="19" y="0"/>
                      <a:pt x="28" y="0"/>
                    </a:cubicBezTo>
                    <a:cubicBezTo>
                      <a:pt x="36" y="5"/>
                      <a:pt x="36" y="5"/>
                      <a:pt x="36" y="5"/>
                    </a:cubicBezTo>
                    <a:cubicBezTo>
                      <a:pt x="38" y="5"/>
                      <a:pt x="38" y="5"/>
                      <a:pt x="38" y="5"/>
                    </a:cubicBezTo>
                    <a:cubicBezTo>
                      <a:pt x="47" y="1"/>
                      <a:pt x="62" y="0"/>
                      <a:pt x="83" y="0"/>
                    </a:cubicBezTo>
                    <a:cubicBezTo>
                      <a:pt x="103" y="0"/>
                      <a:pt x="120" y="1"/>
                      <a:pt x="134" y="4"/>
                    </a:cubicBezTo>
                    <a:cubicBezTo>
                      <a:pt x="148" y="7"/>
                      <a:pt x="160" y="16"/>
                      <a:pt x="160" y="16"/>
                    </a:cubicBezTo>
                    <a:cubicBezTo>
                      <a:pt x="160" y="16"/>
                      <a:pt x="162" y="25"/>
                      <a:pt x="153" y="28"/>
                    </a:cubicBezTo>
                    <a:cubicBezTo>
                      <a:pt x="144" y="31"/>
                      <a:pt x="129" y="32"/>
                      <a:pt x="108" y="32"/>
                    </a:cubicBezTo>
                    <a:close/>
                    <a:moveTo>
                      <a:pt x="79" y="5"/>
                    </a:moveTo>
                    <a:cubicBezTo>
                      <a:pt x="65" y="5"/>
                      <a:pt x="50" y="8"/>
                      <a:pt x="50" y="8"/>
                    </a:cubicBezTo>
                    <a:cubicBezTo>
                      <a:pt x="47" y="15"/>
                      <a:pt x="47" y="15"/>
                      <a:pt x="47" y="15"/>
                    </a:cubicBezTo>
                    <a:cubicBezTo>
                      <a:pt x="47" y="16"/>
                      <a:pt x="47" y="16"/>
                      <a:pt x="47" y="16"/>
                    </a:cubicBezTo>
                    <a:cubicBezTo>
                      <a:pt x="47" y="16"/>
                      <a:pt x="56" y="23"/>
                      <a:pt x="63" y="24"/>
                    </a:cubicBezTo>
                    <a:cubicBezTo>
                      <a:pt x="71" y="26"/>
                      <a:pt x="82" y="27"/>
                      <a:pt x="96" y="27"/>
                    </a:cubicBezTo>
                    <a:cubicBezTo>
                      <a:pt x="108" y="27"/>
                      <a:pt x="122" y="24"/>
                      <a:pt x="122" y="24"/>
                    </a:cubicBezTo>
                    <a:cubicBezTo>
                      <a:pt x="125" y="16"/>
                      <a:pt x="125" y="16"/>
                      <a:pt x="125" y="16"/>
                    </a:cubicBezTo>
                    <a:cubicBezTo>
                      <a:pt x="125" y="16"/>
                      <a:pt x="117" y="10"/>
                      <a:pt x="109" y="8"/>
                    </a:cubicBezTo>
                    <a:cubicBezTo>
                      <a:pt x="101" y="6"/>
                      <a:pt x="91" y="5"/>
                      <a:pt x="79" y="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4" name="Freeform 399"/>
              <p:cNvSpPr>
                <a:spLocks/>
              </p:cNvSpPr>
              <p:nvPr/>
            </p:nvSpPr>
            <p:spPr bwMode="auto">
              <a:xfrm>
                <a:off x="28417838" y="5548313"/>
                <a:ext cx="482600" cy="142875"/>
              </a:xfrm>
              <a:custGeom>
                <a:avLst/>
                <a:gdLst>
                  <a:gd name="T0" fmla="*/ 100 w 129"/>
                  <a:gd name="T1" fmla="*/ 33 h 38"/>
                  <a:gd name="T2" fmla="*/ 125 w 129"/>
                  <a:gd name="T3" fmla="*/ 32 h 38"/>
                  <a:gd name="T4" fmla="*/ 129 w 129"/>
                  <a:gd name="T5" fmla="*/ 37 h 38"/>
                  <a:gd name="T6" fmla="*/ 114 w 129"/>
                  <a:gd name="T7" fmla="*/ 38 h 38"/>
                  <a:gd name="T8" fmla="*/ 96 w 129"/>
                  <a:gd name="T9" fmla="*/ 38 h 38"/>
                  <a:gd name="T10" fmla="*/ 38 w 129"/>
                  <a:gd name="T11" fmla="*/ 29 h 38"/>
                  <a:gd name="T12" fmla="*/ 25 w 129"/>
                  <a:gd name="T13" fmla="*/ 11 h 38"/>
                  <a:gd name="T14" fmla="*/ 2 w 129"/>
                  <a:gd name="T15" fmla="*/ 11 h 38"/>
                  <a:gd name="T16" fmla="*/ 0 w 129"/>
                  <a:gd name="T17" fmla="*/ 9 h 38"/>
                  <a:gd name="T18" fmla="*/ 22 w 129"/>
                  <a:gd name="T19" fmla="*/ 6 h 38"/>
                  <a:gd name="T20" fmla="*/ 28 w 129"/>
                  <a:gd name="T21" fmla="*/ 0 h 38"/>
                  <a:gd name="T22" fmla="*/ 50 w 129"/>
                  <a:gd name="T23" fmla="*/ 0 h 38"/>
                  <a:gd name="T24" fmla="*/ 55 w 129"/>
                  <a:gd name="T25" fmla="*/ 6 h 38"/>
                  <a:gd name="T26" fmla="*/ 102 w 129"/>
                  <a:gd name="T27" fmla="*/ 6 h 38"/>
                  <a:gd name="T28" fmla="*/ 106 w 129"/>
                  <a:gd name="T29" fmla="*/ 11 h 38"/>
                  <a:gd name="T30" fmla="*/ 59 w 129"/>
                  <a:gd name="T31" fmla="*/ 11 h 38"/>
                  <a:gd name="T32" fmla="*/ 73 w 129"/>
                  <a:gd name="T33" fmla="*/ 28 h 38"/>
                  <a:gd name="T34" fmla="*/ 82 w 129"/>
                  <a:gd name="T35" fmla="*/ 32 h 38"/>
                  <a:gd name="T36" fmla="*/ 100 w 129"/>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8">
                    <a:moveTo>
                      <a:pt x="100" y="33"/>
                    </a:moveTo>
                    <a:cubicBezTo>
                      <a:pt x="108" y="33"/>
                      <a:pt x="116" y="33"/>
                      <a:pt x="125" y="32"/>
                    </a:cubicBezTo>
                    <a:cubicBezTo>
                      <a:pt x="129" y="37"/>
                      <a:pt x="129" y="37"/>
                      <a:pt x="129" y="37"/>
                    </a:cubicBezTo>
                    <a:cubicBezTo>
                      <a:pt x="114" y="38"/>
                      <a:pt x="114" y="38"/>
                      <a:pt x="114" y="38"/>
                    </a:cubicBezTo>
                    <a:cubicBezTo>
                      <a:pt x="114" y="38"/>
                      <a:pt x="102" y="38"/>
                      <a:pt x="96" y="38"/>
                    </a:cubicBezTo>
                    <a:cubicBezTo>
                      <a:pt x="63" y="38"/>
                      <a:pt x="44" y="35"/>
                      <a:pt x="38" y="29"/>
                    </a:cubicBezTo>
                    <a:cubicBezTo>
                      <a:pt x="25" y="11"/>
                      <a:pt x="25" y="11"/>
                      <a:pt x="25" y="11"/>
                    </a:cubicBezTo>
                    <a:cubicBezTo>
                      <a:pt x="17" y="11"/>
                      <a:pt x="10" y="11"/>
                      <a:pt x="2" y="11"/>
                    </a:cubicBezTo>
                    <a:cubicBezTo>
                      <a:pt x="0" y="9"/>
                      <a:pt x="0" y="9"/>
                      <a:pt x="0" y="9"/>
                    </a:cubicBezTo>
                    <a:cubicBezTo>
                      <a:pt x="7" y="8"/>
                      <a:pt x="15" y="7"/>
                      <a:pt x="22" y="6"/>
                    </a:cubicBezTo>
                    <a:cubicBezTo>
                      <a:pt x="28" y="0"/>
                      <a:pt x="28" y="0"/>
                      <a:pt x="28" y="0"/>
                    </a:cubicBezTo>
                    <a:cubicBezTo>
                      <a:pt x="35" y="0"/>
                      <a:pt x="43" y="0"/>
                      <a:pt x="50" y="0"/>
                    </a:cubicBezTo>
                    <a:cubicBezTo>
                      <a:pt x="55" y="6"/>
                      <a:pt x="55" y="6"/>
                      <a:pt x="55" y="6"/>
                    </a:cubicBezTo>
                    <a:cubicBezTo>
                      <a:pt x="71" y="6"/>
                      <a:pt x="86" y="6"/>
                      <a:pt x="102" y="6"/>
                    </a:cubicBezTo>
                    <a:cubicBezTo>
                      <a:pt x="106" y="11"/>
                      <a:pt x="106" y="11"/>
                      <a:pt x="106" y="11"/>
                    </a:cubicBezTo>
                    <a:cubicBezTo>
                      <a:pt x="90" y="11"/>
                      <a:pt x="75" y="11"/>
                      <a:pt x="59" y="11"/>
                    </a:cubicBezTo>
                    <a:cubicBezTo>
                      <a:pt x="73" y="28"/>
                      <a:pt x="73" y="28"/>
                      <a:pt x="73" y="28"/>
                    </a:cubicBezTo>
                    <a:cubicBezTo>
                      <a:pt x="82" y="32"/>
                      <a:pt x="82" y="32"/>
                      <a:pt x="82" y="32"/>
                    </a:cubicBezTo>
                    <a:cubicBezTo>
                      <a:pt x="82" y="32"/>
                      <a:pt x="93" y="33"/>
                      <a:pt x="100" y="3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5" name="Freeform 400"/>
              <p:cNvSpPr>
                <a:spLocks noEditPoints="1"/>
              </p:cNvSpPr>
              <p:nvPr/>
            </p:nvSpPr>
            <p:spPr bwMode="auto">
              <a:xfrm>
                <a:off x="28894088" y="5530851"/>
                <a:ext cx="261938" cy="160338"/>
              </a:xfrm>
              <a:custGeom>
                <a:avLst/>
                <a:gdLst>
                  <a:gd name="T0" fmla="*/ 0 w 70"/>
                  <a:gd name="T1" fmla="*/ 3 h 43"/>
                  <a:gd name="T2" fmla="*/ 3 w 70"/>
                  <a:gd name="T3" fmla="*/ 0 h 43"/>
                  <a:gd name="T4" fmla="*/ 17 w 70"/>
                  <a:gd name="T5" fmla="*/ 0 h 43"/>
                  <a:gd name="T6" fmla="*/ 31 w 70"/>
                  <a:gd name="T7" fmla="*/ 0 h 43"/>
                  <a:gd name="T8" fmla="*/ 39 w 70"/>
                  <a:gd name="T9" fmla="*/ 3 h 43"/>
                  <a:gd name="T10" fmla="*/ 36 w 70"/>
                  <a:gd name="T11" fmla="*/ 6 h 43"/>
                  <a:gd name="T12" fmla="*/ 23 w 70"/>
                  <a:gd name="T13" fmla="*/ 7 h 43"/>
                  <a:gd name="T14" fmla="*/ 7 w 70"/>
                  <a:gd name="T15" fmla="*/ 6 h 43"/>
                  <a:gd name="T16" fmla="*/ 0 w 70"/>
                  <a:gd name="T17" fmla="*/ 3 h 43"/>
                  <a:gd name="T18" fmla="*/ 70 w 70"/>
                  <a:gd name="T19" fmla="*/ 43 h 43"/>
                  <a:gd name="T20" fmla="*/ 35 w 70"/>
                  <a:gd name="T21" fmla="*/ 43 h 43"/>
                  <a:gd name="T22" fmla="*/ 9 w 70"/>
                  <a:gd name="T23" fmla="*/ 11 h 43"/>
                  <a:gd name="T24" fmla="*/ 43 w 70"/>
                  <a:gd name="T25" fmla="*/ 11 h 43"/>
                  <a:gd name="T26" fmla="*/ 70 w 70"/>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3">
                    <a:moveTo>
                      <a:pt x="0" y="3"/>
                    </a:moveTo>
                    <a:cubicBezTo>
                      <a:pt x="3" y="0"/>
                      <a:pt x="3" y="0"/>
                      <a:pt x="3" y="0"/>
                    </a:cubicBezTo>
                    <a:cubicBezTo>
                      <a:pt x="3" y="0"/>
                      <a:pt x="10" y="0"/>
                      <a:pt x="17" y="0"/>
                    </a:cubicBezTo>
                    <a:cubicBezTo>
                      <a:pt x="23" y="0"/>
                      <a:pt x="31" y="0"/>
                      <a:pt x="31" y="0"/>
                    </a:cubicBezTo>
                    <a:cubicBezTo>
                      <a:pt x="39" y="3"/>
                      <a:pt x="39" y="3"/>
                      <a:pt x="39" y="3"/>
                    </a:cubicBezTo>
                    <a:cubicBezTo>
                      <a:pt x="36" y="6"/>
                      <a:pt x="36" y="6"/>
                      <a:pt x="36" y="6"/>
                    </a:cubicBezTo>
                    <a:cubicBezTo>
                      <a:pt x="36" y="6"/>
                      <a:pt x="29" y="7"/>
                      <a:pt x="23" y="7"/>
                    </a:cubicBezTo>
                    <a:cubicBezTo>
                      <a:pt x="16" y="7"/>
                      <a:pt x="7" y="6"/>
                      <a:pt x="7" y="6"/>
                    </a:cubicBezTo>
                    <a:lnTo>
                      <a:pt x="0" y="3"/>
                    </a:lnTo>
                    <a:close/>
                    <a:moveTo>
                      <a:pt x="70" y="43"/>
                    </a:moveTo>
                    <a:cubicBezTo>
                      <a:pt x="58" y="43"/>
                      <a:pt x="46" y="43"/>
                      <a:pt x="35" y="43"/>
                    </a:cubicBezTo>
                    <a:cubicBezTo>
                      <a:pt x="26" y="32"/>
                      <a:pt x="17" y="22"/>
                      <a:pt x="9" y="11"/>
                    </a:cubicBezTo>
                    <a:cubicBezTo>
                      <a:pt x="20" y="11"/>
                      <a:pt x="32" y="11"/>
                      <a:pt x="43" y="11"/>
                    </a:cubicBezTo>
                    <a:cubicBezTo>
                      <a:pt x="52" y="22"/>
                      <a:pt x="61" y="32"/>
                      <a:pt x="70" y="4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6" name="Freeform 401"/>
              <p:cNvSpPr>
                <a:spLocks noEditPoints="1"/>
              </p:cNvSpPr>
              <p:nvPr/>
            </p:nvSpPr>
            <p:spPr bwMode="auto">
              <a:xfrm>
                <a:off x="29254450" y="5572126"/>
                <a:ext cx="584200" cy="119063"/>
              </a:xfrm>
              <a:custGeom>
                <a:avLst/>
                <a:gdLst>
                  <a:gd name="T0" fmla="*/ 155 w 156"/>
                  <a:gd name="T1" fmla="*/ 16 h 32"/>
                  <a:gd name="T2" fmla="*/ 145 w 156"/>
                  <a:gd name="T3" fmla="*/ 28 h 32"/>
                  <a:gd name="T4" fmla="*/ 91 w 156"/>
                  <a:gd name="T5" fmla="*/ 32 h 32"/>
                  <a:gd name="T6" fmla="*/ 49 w 156"/>
                  <a:gd name="T7" fmla="*/ 30 h 32"/>
                  <a:gd name="T8" fmla="*/ 17 w 156"/>
                  <a:gd name="T9" fmla="*/ 25 h 32"/>
                  <a:gd name="T10" fmla="*/ 0 w 156"/>
                  <a:gd name="T11" fmla="*/ 16 h 32"/>
                  <a:gd name="T12" fmla="*/ 11 w 156"/>
                  <a:gd name="T13" fmla="*/ 4 h 32"/>
                  <a:gd name="T14" fmla="*/ 65 w 156"/>
                  <a:gd name="T15" fmla="*/ 0 h 32"/>
                  <a:gd name="T16" fmla="*/ 124 w 156"/>
                  <a:gd name="T17" fmla="*/ 4 h 32"/>
                  <a:gd name="T18" fmla="*/ 155 w 156"/>
                  <a:gd name="T19" fmla="*/ 16 h 32"/>
                  <a:gd name="T20" fmla="*/ 36 w 156"/>
                  <a:gd name="T21" fmla="*/ 16 h 32"/>
                  <a:gd name="T22" fmla="*/ 87 w 156"/>
                  <a:gd name="T23" fmla="*/ 27 h 32"/>
                  <a:gd name="T24" fmla="*/ 119 w 156"/>
                  <a:gd name="T25" fmla="*/ 16 h 32"/>
                  <a:gd name="T26" fmla="*/ 68 w 156"/>
                  <a:gd name="T27" fmla="*/ 5 h 32"/>
                  <a:gd name="T28" fmla="*/ 39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56" y="25"/>
                      <a:pt x="145" y="28"/>
                    </a:cubicBezTo>
                    <a:cubicBezTo>
                      <a:pt x="133" y="31"/>
                      <a:pt x="115" y="32"/>
                      <a:pt x="91" y="32"/>
                    </a:cubicBezTo>
                    <a:cubicBezTo>
                      <a:pt x="76" y="32"/>
                      <a:pt x="62" y="32"/>
                      <a:pt x="49" y="30"/>
                    </a:cubicBezTo>
                    <a:cubicBezTo>
                      <a:pt x="36" y="29"/>
                      <a:pt x="25" y="27"/>
                      <a:pt x="17" y="25"/>
                    </a:cubicBezTo>
                    <a:cubicBezTo>
                      <a:pt x="9" y="22"/>
                      <a:pt x="0" y="16"/>
                      <a:pt x="0" y="16"/>
                    </a:cubicBezTo>
                    <a:cubicBezTo>
                      <a:pt x="0" y="16"/>
                      <a:pt x="0" y="7"/>
                      <a:pt x="11" y="4"/>
                    </a:cubicBezTo>
                    <a:cubicBezTo>
                      <a:pt x="22" y="1"/>
                      <a:pt x="40" y="0"/>
                      <a:pt x="65" y="0"/>
                    </a:cubicBezTo>
                    <a:cubicBezTo>
                      <a:pt x="88" y="0"/>
                      <a:pt x="108" y="1"/>
                      <a:pt x="124" y="4"/>
                    </a:cubicBezTo>
                    <a:cubicBezTo>
                      <a:pt x="140" y="7"/>
                      <a:pt x="155" y="16"/>
                      <a:pt x="155" y="16"/>
                    </a:cubicBezTo>
                    <a:close/>
                    <a:moveTo>
                      <a:pt x="36" y="16"/>
                    </a:moveTo>
                    <a:cubicBezTo>
                      <a:pt x="42" y="23"/>
                      <a:pt x="59" y="27"/>
                      <a:pt x="87" y="27"/>
                    </a:cubicBezTo>
                    <a:cubicBezTo>
                      <a:pt x="115" y="27"/>
                      <a:pt x="126" y="23"/>
                      <a:pt x="119" y="16"/>
                    </a:cubicBezTo>
                    <a:cubicBezTo>
                      <a:pt x="113" y="9"/>
                      <a:pt x="96" y="5"/>
                      <a:pt x="68" y="5"/>
                    </a:cubicBezTo>
                    <a:cubicBezTo>
                      <a:pt x="54" y="5"/>
                      <a:pt x="39" y="8"/>
                      <a:pt x="39" y="8"/>
                    </a:cubicBezTo>
                    <a:lnTo>
                      <a:pt x="36" y="1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7" name="Freeform 402"/>
              <p:cNvSpPr>
                <a:spLocks/>
              </p:cNvSpPr>
              <p:nvPr/>
            </p:nvSpPr>
            <p:spPr bwMode="auto">
              <a:xfrm>
                <a:off x="29932313" y="5572126"/>
                <a:ext cx="641350" cy="119063"/>
              </a:xfrm>
              <a:custGeom>
                <a:avLst/>
                <a:gdLst>
                  <a:gd name="T0" fmla="*/ 171 w 171"/>
                  <a:gd name="T1" fmla="*/ 32 h 32"/>
                  <a:gd name="T2" fmla="*/ 136 w 171"/>
                  <a:gd name="T3" fmla="*/ 32 h 32"/>
                  <a:gd name="T4" fmla="*/ 119 w 171"/>
                  <a:gd name="T5" fmla="*/ 13 h 32"/>
                  <a:gd name="T6" fmla="*/ 107 w 171"/>
                  <a:gd name="T7" fmla="*/ 7 h 32"/>
                  <a:gd name="T8" fmla="*/ 81 w 171"/>
                  <a:gd name="T9" fmla="*/ 5 h 32"/>
                  <a:gd name="T10" fmla="*/ 51 w 171"/>
                  <a:gd name="T11" fmla="*/ 8 h 32"/>
                  <a:gd name="T12" fmla="*/ 49 w 171"/>
                  <a:gd name="T13" fmla="*/ 16 h 32"/>
                  <a:gd name="T14" fmla="*/ 62 w 171"/>
                  <a:gd name="T15" fmla="*/ 32 h 32"/>
                  <a:gd name="T16" fmla="*/ 27 w 171"/>
                  <a:gd name="T17" fmla="*/ 32 h 32"/>
                  <a:gd name="T18" fmla="*/ 0 w 171"/>
                  <a:gd name="T19" fmla="*/ 0 h 32"/>
                  <a:gd name="T20" fmla="*/ 27 w 171"/>
                  <a:gd name="T21" fmla="*/ 0 h 32"/>
                  <a:gd name="T22" fmla="*/ 36 w 171"/>
                  <a:gd name="T23" fmla="*/ 5 h 32"/>
                  <a:gd name="T24" fmla="*/ 38 w 171"/>
                  <a:gd name="T25" fmla="*/ 5 h 32"/>
                  <a:gd name="T26" fmla="*/ 55 w 171"/>
                  <a:gd name="T27" fmla="*/ 1 h 32"/>
                  <a:gd name="T28" fmla="*/ 85 w 171"/>
                  <a:gd name="T29" fmla="*/ 0 h 32"/>
                  <a:gd name="T30" fmla="*/ 153 w 171"/>
                  <a:gd name="T31" fmla="*/ 11 h 32"/>
                  <a:gd name="T32" fmla="*/ 171 w 171"/>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32">
                    <a:moveTo>
                      <a:pt x="171" y="32"/>
                    </a:moveTo>
                    <a:cubicBezTo>
                      <a:pt x="160" y="32"/>
                      <a:pt x="148" y="32"/>
                      <a:pt x="136" y="32"/>
                    </a:cubicBezTo>
                    <a:cubicBezTo>
                      <a:pt x="131" y="25"/>
                      <a:pt x="125" y="19"/>
                      <a:pt x="119" y="13"/>
                    </a:cubicBezTo>
                    <a:cubicBezTo>
                      <a:pt x="119" y="13"/>
                      <a:pt x="113" y="8"/>
                      <a:pt x="107" y="7"/>
                    </a:cubicBezTo>
                    <a:cubicBezTo>
                      <a:pt x="107" y="7"/>
                      <a:pt x="93" y="5"/>
                      <a:pt x="81" y="5"/>
                    </a:cubicBezTo>
                    <a:cubicBezTo>
                      <a:pt x="67" y="5"/>
                      <a:pt x="51" y="8"/>
                      <a:pt x="51" y="8"/>
                    </a:cubicBezTo>
                    <a:cubicBezTo>
                      <a:pt x="49" y="16"/>
                      <a:pt x="49" y="16"/>
                      <a:pt x="49" y="16"/>
                    </a:cubicBezTo>
                    <a:cubicBezTo>
                      <a:pt x="62" y="32"/>
                      <a:pt x="62" y="32"/>
                      <a:pt x="62" y="32"/>
                    </a:cubicBezTo>
                    <a:cubicBezTo>
                      <a:pt x="51" y="32"/>
                      <a:pt x="39" y="32"/>
                      <a:pt x="27" y="32"/>
                    </a:cubicBezTo>
                    <a:cubicBezTo>
                      <a:pt x="18" y="21"/>
                      <a:pt x="9" y="11"/>
                      <a:pt x="0" y="0"/>
                    </a:cubicBezTo>
                    <a:cubicBezTo>
                      <a:pt x="9" y="0"/>
                      <a:pt x="18" y="0"/>
                      <a:pt x="27" y="0"/>
                    </a:cubicBezTo>
                    <a:cubicBezTo>
                      <a:pt x="36" y="5"/>
                      <a:pt x="36" y="5"/>
                      <a:pt x="36" y="5"/>
                    </a:cubicBezTo>
                    <a:cubicBezTo>
                      <a:pt x="38" y="5"/>
                      <a:pt x="38" y="5"/>
                      <a:pt x="38" y="5"/>
                    </a:cubicBezTo>
                    <a:cubicBezTo>
                      <a:pt x="38" y="5"/>
                      <a:pt x="47" y="2"/>
                      <a:pt x="55" y="1"/>
                    </a:cubicBezTo>
                    <a:cubicBezTo>
                      <a:pt x="64" y="0"/>
                      <a:pt x="74" y="0"/>
                      <a:pt x="85" y="0"/>
                    </a:cubicBezTo>
                    <a:cubicBezTo>
                      <a:pt x="123" y="0"/>
                      <a:pt x="146" y="4"/>
                      <a:pt x="153" y="11"/>
                    </a:cubicBezTo>
                    <a:cubicBezTo>
                      <a:pt x="159" y="18"/>
                      <a:pt x="165" y="25"/>
                      <a:pt x="171"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8" name="Freeform 403"/>
              <p:cNvSpPr>
                <a:spLocks/>
              </p:cNvSpPr>
              <p:nvPr/>
            </p:nvSpPr>
            <p:spPr bwMode="auto">
              <a:xfrm>
                <a:off x="-18764250" y="5572126"/>
                <a:ext cx="522288" cy="119063"/>
              </a:xfrm>
              <a:custGeom>
                <a:avLst/>
                <a:gdLst>
                  <a:gd name="T0" fmla="*/ 63 w 139"/>
                  <a:gd name="T1" fmla="*/ 32 h 32"/>
                  <a:gd name="T2" fmla="*/ 10 w 139"/>
                  <a:gd name="T3" fmla="*/ 28 h 32"/>
                  <a:gd name="T4" fmla="*/ 2 w 139"/>
                  <a:gd name="T5" fmla="*/ 16 h 32"/>
                  <a:gd name="T6" fmla="*/ 33 w 139"/>
                  <a:gd name="T7" fmla="*/ 4 h 32"/>
                  <a:gd name="T8" fmla="*/ 95 w 139"/>
                  <a:gd name="T9" fmla="*/ 0 h 32"/>
                  <a:gd name="T10" fmla="*/ 139 w 139"/>
                  <a:gd name="T11" fmla="*/ 2 h 32"/>
                  <a:gd name="T12" fmla="*/ 124 w 139"/>
                  <a:gd name="T13" fmla="*/ 7 h 32"/>
                  <a:gd name="T14" fmla="*/ 89 w 139"/>
                  <a:gd name="T15" fmla="*/ 5 h 32"/>
                  <a:gd name="T16" fmla="*/ 37 w 139"/>
                  <a:gd name="T17" fmla="*/ 16 h 32"/>
                  <a:gd name="T18" fmla="*/ 41 w 139"/>
                  <a:gd name="T19" fmla="*/ 24 h 32"/>
                  <a:gd name="T20" fmla="*/ 69 w 139"/>
                  <a:gd name="T21" fmla="*/ 27 h 32"/>
                  <a:gd name="T22" fmla="*/ 115 w 139"/>
                  <a:gd name="T23" fmla="*/ 25 h 32"/>
                  <a:gd name="T24" fmla="*/ 110 w 139"/>
                  <a:gd name="T25" fmla="*/ 30 h 32"/>
                  <a:gd name="T26" fmla="*/ 89 w 139"/>
                  <a:gd name="T27" fmla="*/ 32 h 32"/>
                  <a:gd name="T28" fmla="*/ 63 w 1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2">
                    <a:moveTo>
                      <a:pt x="63" y="32"/>
                    </a:moveTo>
                    <a:cubicBezTo>
                      <a:pt x="38" y="32"/>
                      <a:pt x="21" y="31"/>
                      <a:pt x="10" y="28"/>
                    </a:cubicBezTo>
                    <a:cubicBezTo>
                      <a:pt x="0" y="25"/>
                      <a:pt x="2" y="16"/>
                      <a:pt x="2" y="16"/>
                    </a:cubicBezTo>
                    <a:cubicBezTo>
                      <a:pt x="2" y="16"/>
                      <a:pt x="17" y="7"/>
                      <a:pt x="33" y="4"/>
                    </a:cubicBezTo>
                    <a:cubicBezTo>
                      <a:pt x="49" y="1"/>
                      <a:pt x="69" y="0"/>
                      <a:pt x="95" y="0"/>
                    </a:cubicBezTo>
                    <a:cubicBezTo>
                      <a:pt x="112" y="0"/>
                      <a:pt x="127" y="1"/>
                      <a:pt x="139" y="2"/>
                    </a:cubicBezTo>
                    <a:cubicBezTo>
                      <a:pt x="124" y="7"/>
                      <a:pt x="124" y="7"/>
                      <a:pt x="124" y="7"/>
                    </a:cubicBezTo>
                    <a:cubicBezTo>
                      <a:pt x="110" y="6"/>
                      <a:pt x="99" y="5"/>
                      <a:pt x="89" y="5"/>
                    </a:cubicBezTo>
                    <a:cubicBezTo>
                      <a:pt x="61" y="5"/>
                      <a:pt x="44" y="9"/>
                      <a:pt x="37" y="16"/>
                    </a:cubicBezTo>
                    <a:cubicBezTo>
                      <a:pt x="41" y="24"/>
                      <a:pt x="41" y="24"/>
                      <a:pt x="41" y="24"/>
                    </a:cubicBezTo>
                    <a:cubicBezTo>
                      <a:pt x="41" y="24"/>
                      <a:pt x="56" y="27"/>
                      <a:pt x="69" y="27"/>
                    </a:cubicBezTo>
                    <a:cubicBezTo>
                      <a:pt x="85" y="27"/>
                      <a:pt x="100" y="26"/>
                      <a:pt x="115" y="25"/>
                    </a:cubicBezTo>
                    <a:cubicBezTo>
                      <a:pt x="110" y="30"/>
                      <a:pt x="110" y="30"/>
                      <a:pt x="110" y="30"/>
                    </a:cubicBezTo>
                    <a:cubicBezTo>
                      <a:pt x="103" y="31"/>
                      <a:pt x="96" y="32"/>
                      <a:pt x="89" y="32"/>
                    </a:cubicBezTo>
                    <a:cubicBezTo>
                      <a:pt x="82" y="32"/>
                      <a:pt x="73" y="32"/>
                      <a:pt x="63"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9" name="Freeform 404"/>
              <p:cNvSpPr>
                <a:spLocks noEditPoints="1"/>
              </p:cNvSpPr>
              <p:nvPr/>
            </p:nvSpPr>
            <p:spPr bwMode="auto">
              <a:xfrm>
                <a:off x="-18197513" y="5572126"/>
                <a:ext cx="585788" cy="119063"/>
              </a:xfrm>
              <a:custGeom>
                <a:avLst/>
                <a:gdLst>
                  <a:gd name="T0" fmla="*/ 155 w 156"/>
                  <a:gd name="T1" fmla="*/ 16 h 32"/>
                  <a:gd name="T2" fmla="*/ 124 w 156"/>
                  <a:gd name="T3" fmla="*/ 28 h 32"/>
                  <a:gd name="T4" fmla="*/ 63 w 156"/>
                  <a:gd name="T5" fmla="*/ 32 h 32"/>
                  <a:gd name="T6" fmla="*/ 24 w 156"/>
                  <a:gd name="T7" fmla="*/ 30 h 32"/>
                  <a:gd name="T8" fmla="*/ 2 w 156"/>
                  <a:gd name="T9" fmla="*/ 25 h 32"/>
                  <a:gd name="T10" fmla="*/ 0 w 156"/>
                  <a:gd name="T11" fmla="*/ 16 h 32"/>
                  <a:gd name="T12" fmla="*/ 31 w 156"/>
                  <a:gd name="T13" fmla="*/ 4 h 32"/>
                  <a:gd name="T14" fmla="*/ 92 w 156"/>
                  <a:gd name="T15" fmla="*/ 0 h 32"/>
                  <a:gd name="T16" fmla="*/ 145 w 156"/>
                  <a:gd name="T17" fmla="*/ 4 h 32"/>
                  <a:gd name="T18" fmla="*/ 155 w 156"/>
                  <a:gd name="T19" fmla="*/ 16 h 32"/>
                  <a:gd name="T20" fmla="*/ 36 w 156"/>
                  <a:gd name="T21" fmla="*/ 16 h 32"/>
                  <a:gd name="T22" fmla="*/ 69 w 156"/>
                  <a:gd name="T23" fmla="*/ 27 h 32"/>
                  <a:gd name="T24" fmla="*/ 119 w 156"/>
                  <a:gd name="T25" fmla="*/ 16 h 32"/>
                  <a:gd name="T26" fmla="*/ 87 w 156"/>
                  <a:gd name="T27" fmla="*/ 5 h 32"/>
                  <a:gd name="T28" fmla="*/ 53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40" y="25"/>
                      <a:pt x="124" y="28"/>
                    </a:cubicBezTo>
                    <a:cubicBezTo>
                      <a:pt x="108" y="31"/>
                      <a:pt x="88" y="32"/>
                      <a:pt x="63" y="32"/>
                    </a:cubicBezTo>
                    <a:cubicBezTo>
                      <a:pt x="48" y="32"/>
                      <a:pt x="35" y="32"/>
                      <a:pt x="24" y="30"/>
                    </a:cubicBezTo>
                    <a:cubicBezTo>
                      <a:pt x="14" y="29"/>
                      <a:pt x="2" y="25"/>
                      <a:pt x="2" y="25"/>
                    </a:cubicBezTo>
                    <a:cubicBezTo>
                      <a:pt x="0" y="16"/>
                      <a:pt x="0" y="16"/>
                      <a:pt x="0" y="16"/>
                    </a:cubicBezTo>
                    <a:cubicBezTo>
                      <a:pt x="0" y="16"/>
                      <a:pt x="15" y="7"/>
                      <a:pt x="31" y="4"/>
                    </a:cubicBezTo>
                    <a:cubicBezTo>
                      <a:pt x="47" y="1"/>
                      <a:pt x="68" y="0"/>
                      <a:pt x="92" y="0"/>
                    </a:cubicBezTo>
                    <a:cubicBezTo>
                      <a:pt x="116" y="0"/>
                      <a:pt x="133" y="1"/>
                      <a:pt x="145" y="4"/>
                    </a:cubicBezTo>
                    <a:cubicBezTo>
                      <a:pt x="156" y="7"/>
                      <a:pt x="155" y="16"/>
                      <a:pt x="155" y="16"/>
                    </a:cubicBezTo>
                    <a:close/>
                    <a:moveTo>
                      <a:pt x="36" y="16"/>
                    </a:moveTo>
                    <a:cubicBezTo>
                      <a:pt x="30" y="23"/>
                      <a:pt x="41" y="27"/>
                      <a:pt x="69" y="27"/>
                    </a:cubicBezTo>
                    <a:cubicBezTo>
                      <a:pt x="96" y="27"/>
                      <a:pt x="113" y="23"/>
                      <a:pt x="119" y="16"/>
                    </a:cubicBezTo>
                    <a:cubicBezTo>
                      <a:pt x="126" y="9"/>
                      <a:pt x="115" y="5"/>
                      <a:pt x="87" y="5"/>
                    </a:cubicBezTo>
                    <a:cubicBezTo>
                      <a:pt x="73" y="5"/>
                      <a:pt x="61" y="6"/>
                      <a:pt x="53" y="8"/>
                    </a:cubicBezTo>
                    <a:cubicBezTo>
                      <a:pt x="45" y="10"/>
                      <a:pt x="36" y="16"/>
                      <a:pt x="36" y="1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0" name="Freeform 405"/>
              <p:cNvSpPr>
                <a:spLocks/>
              </p:cNvSpPr>
              <p:nvPr/>
            </p:nvSpPr>
            <p:spPr bwMode="auto">
              <a:xfrm>
                <a:off x="-17514888" y="5572126"/>
                <a:ext cx="971550" cy="119063"/>
              </a:xfrm>
              <a:custGeom>
                <a:avLst/>
                <a:gdLst>
                  <a:gd name="T0" fmla="*/ 137 w 259"/>
                  <a:gd name="T1" fmla="*/ 32 h 32"/>
                  <a:gd name="T2" fmla="*/ 102 w 259"/>
                  <a:gd name="T3" fmla="*/ 32 h 32"/>
                  <a:gd name="T4" fmla="*/ 119 w 259"/>
                  <a:gd name="T5" fmla="*/ 13 h 32"/>
                  <a:gd name="T6" fmla="*/ 116 w 259"/>
                  <a:gd name="T7" fmla="*/ 7 h 32"/>
                  <a:gd name="T8" fmla="*/ 95 w 259"/>
                  <a:gd name="T9" fmla="*/ 5 h 32"/>
                  <a:gd name="T10" fmla="*/ 64 w 259"/>
                  <a:gd name="T11" fmla="*/ 8 h 32"/>
                  <a:gd name="T12" fmla="*/ 48 w 259"/>
                  <a:gd name="T13" fmla="*/ 16 h 32"/>
                  <a:gd name="T14" fmla="*/ 34 w 259"/>
                  <a:gd name="T15" fmla="*/ 32 h 32"/>
                  <a:gd name="T16" fmla="*/ 0 w 259"/>
                  <a:gd name="T17" fmla="*/ 32 h 32"/>
                  <a:gd name="T18" fmla="*/ 26 w 259"/>
                  <a:gd name="T19" fmla="*/ 0 h 32"/>
                  <a:gd name="T20" fmla="*/ 54 w 259"/>
                  <a:gd name="T21" fmla="*/ 0 h 32"/>
                  <a:gd name="T22" fmla="*/ 55 w 259"/>
                  <a:gd name="T23" fmla="*/ 5 h 32"/>
                  <a:gd name="T24" fmla="*/ 57 w 259"/>
                  <a:gd name="T25" fmla="*/ 5 h 32"/>
                  <a:gd name="T26" fmla="*/ 79 w 259"/>
                  <a:gd name="T27" fmla="*/ 1 h 32"/>
                  <a:gd name="T28" fmla="*/ 109 w 259"/>
                  <a:gd name="T29" fmla="*/ 0 h 32"/>
                  <a:gd name="T30" fmla="*/ 154 w 259"/>
                  <a:gd name="T31" fmla="*/ 5 h 32"/>
                  <a:gd name="T32" fmla="*/ 157 w 259"/>
                  <a:gd name="T33" fmla="*/ 5 h 32"/>
                  <a:gd name="T34" fmla="*/ 180 w 259"/>
                  <a:gd name="T35" fmla="*/ 1 h 32"/>
                  <a:gd name="T36" fmla="*/ 211 w 259"/>
                  <a:gd name="T37" fmla="*/ 0 h 32"/>
                  <a:gd name="T38" fmla="*/ 251 w 259"/>
                  <a:gd name="T39" fmla="*/ 3 h 32"/>
                  <a:gd name="T40" fmla="*/ 258 w 259"/>
                  <a:gd name="T41" fmla="*/ 11 h 32"/>
                  <a:gd name="T42" fmla="*/ 241 w 259"/>
                  <a:gd name="T43" fmla="*/ 32 h 32"/>
                  <a:gd name="T44" fmla="*/ 206 w 259"/>
                  <a:gd name="T45" fmla="*/ 32 h 32"/>
                  <a:gd name="T46" fmla="*/ 222 w 259"/>
                  <a:gd name="T47" fmla="*/ 13 h 32"/>
                  <a:gd name="T48" fmla="*/ 219 w 259"/>
                  <a:gd name="T49" fmla="*/ 7 h 32"/>
                  <a:gd name="T50" fmla="*/ 198 w 259"/>
                  <a:gd name="T51" fmla="*/ 5 h 32"/>
                  <a:gd name="T52" fmla="*/ 167 w 259"/>
                  <a:gd name="T53" fmla="*/ 8 h 32"/>
                  <a:gd name="T54" fmla="*/ 151 w 259"/>
                  <a:gd name="T55" fmla="*/ 15 h 32"/>
                  <a:gd name="T56" fmla="*/ 137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37" y="32"/>
                    </a:moveTo>
                    <a:cubicBezTo>
                      <a:pt x="126" y="32"/>
                      <a:pt x="114" y="32"/>
                      <a:pt x="102" y="32"/>
                    </a:cubicBezTo>
                    <a:cubicBezTo>
                      <a:pt x="108" y="25"/>
                      <a:pt x="113" y="19"/>
                      <a:pt x="119" y="13"/>
                    </a:cubicBezTo>
                    <a:cubicBezTo>
                      <a:pt x="116" y="7"/>
                      <a:pt x="116" y="7"/>
                      <a:pt x="116" y="7"/>
                    </a:cubicBezTo>
                    <a:cubicBezTo>
                      <a:pt x="116" y="7"/>
                      <a:pt x="106" y="5"/>
                      <a:pt x="95" y="5"/>
                    </a:cubicBezTo>
                    <a:cubicBezTo>
                      <a:pt x="82" y="5"/>
                      <a:pt x="72" y="6"/>
                      <a:pt x="64" y="8"/>
                    </a:cubicBezTo>
                    <a:cubicBezTo>
                      <a:pt x="56" y="9"/>
                      <a:pt x="48" y="16"/>
                      <a:pt x="48" y="16"/>
                    </a:cubicBezTo>
                    <a:cubicBezTo>
                      <a:pt x="34" y="32"/>
                      <a:pt x="34" y="32"/>
                      <a:pt x="34" y="32"/>
                    </a:cubicBezTo>
                    <a:cubicBezTo>
                      <a:pt x="23" y="32"/>
                      <a:pt x="11" y="32"/>
                      <a:pt x="0" y="32"/>
                    </a:cubicBezTo>
                    <a:cubicBezTo>
                      <a:pt x="9" y="21"/>
                      <a:pt x="18" y="11"/>
                      <a:pt x="26" y="0"/>
                    </a:cubicBezTo>
                    <a:cubicBezTo>
                      <a:pt x="35" y="0"/>
                      <a:pt x="44" y="0"/>
                      <a:pt x="54" y="0"/>
                    </a:cubicBezTo>
                    <a:cubicBezTo>
                      <a:pt x="55" y="5"/>
                      <a:pt x="55" y="5"/>
                      <a:pt x="55" y="5"/>
                    </a:cubicBezTo>
                    <a:cubicBezTo>
                      <a:pt x="57" y="5"/>
                      <a:pt x="57" y="5"/>
                      <a:pt x="57" y="5"/>
                    </a:cubicBezTo>
                    <a:cubicBezTo>
                      <a:pt x="57" y="5"/>
                      <a:pt x="70" y="2"/>
                      <a:pt x="79" y="1"/>
                    </a:cubicBezTo>
                    <a:cubicBezTo>
                      <a:pt x="88" y="0"/>
                      <a:pt x="98" y="0"/>
                      <a:pt x="109" y="0"/>
                    </a:cubicBezTo>
                    <a:cubicBezTo>
                      <a:pt x="133" y="0"/>
                      <a:pt x="154" y="5"/>
                      <a:pt x="154" y="5"/>
                    </a:cubicBezTo>
                    <a:cubicBezTo>
                      <a:pt x="157" y="5"/>
                      <a:pt x="157" y="5"/>
                      <a:pt x="157" y="5"/>
                    </a:cubicBezTo>
                    <a:cubicBezTo>
                      <a:pt x="163" y="3"/>
                      <a:pt x="170" y="2"/>
                      <a:pt x="180" y="1"/>
                    </a:cubicBezTo>
                    <a:cubicBezTo>
                      <a:pt x="189" y="0"/>
                      <a:pt x="200" y="0"/>
                      <a:pt x="211" y="0"/>
                    </a:cubicBezTo>
                    <a:cubicBezTo>
                      <a:pt x="230" y="0"/>
                      <a:pt x="244" y="1"/>
                      <a:pt x="251" y="3"/>
                    </a:cubicBezTo>
                    <a:cubicBezTo>
                      <a:pt x="259" y="5"/>
                      <a:pt x="258" y="11"/>
                      <a:pt x="258" y="11"/>
                    </a:cubicBezTo>
                    <a:cubicBezTo>
                      <a:pt x="252" y="18"/>
                      <a:pt x="246" y="25"/>
                      <a:pt x="241" y="32"/>
                    </a:cubicBezTo>
                    <a:cubicBezTo>
                      <a:pt x="229" y="32"/>
                      <a:pt x="218" y="32"/>
                      <a:pt x="206" y="32"/>
                    </a:cubicBezTo>
                    <a:cubicBezTo>
                      <a:pt x="211" y="25"/>
                      <a:pt x="217" y="19"/>
                      <a:pt x="222" y="13"/>
                    </a:cubicBezTo>
                    <a:cubicBezTo>
                      <a:pt x="219" y="7"/>
                      <a:pt x="219" y="7"/>
                      <a:pt x="219" y="7"/>
                    </a:cubicBezTo>
                    <a:cubicBezTo>
                      <a:pt x="219" y="7"/>
                      <a:pt x="208" y="5"/>
                      <a:pt x="198" y="5"/>
                    </a:cubicBezTo>
                    <a:cubicBezTo>
                      <a:pt x="185" y="5"/>
                      <a:pt x="174" y="6"/>
                      <a:pt x="167" y="8"/>
                    </a:cubicBezTo>
                    <a:cubicBezTo>
                      <a:pt x="159" y="9"/>
                      <a:pt x="151" y="15"/>
                      <a:pt x="151" y="15"/>
                    </a:cubicBezTo>
                    <a:lnTo>
                      <a:pt x="137"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1" name="Freeform 406"/>
              <p:cNvSpPr>
                <a:spLocks/>
              </p:cNvSpPr>
              <p:nvPr/>
            </p:nvSpPr>
            <p:spPr bwMode="auto">
              <a:xfrm>
                <a:off x="-16430625" y="5572126"/>
                <a:ext cx="966788" cy="119063"/>
              </a:xfrm>
              <a:custGeom>
                <a:avLst/>
                <a:gdLst>
                  <a:gd name="T0" fmla="*/ 138 w 258"/>
                  <a:gd name="T1" fmla="*/ 32 h 32"/>
                  <a:gd name="T2" fmla="*/ 103 w 258"/>
                  <a:gd name="T3" fmla="*/ 32 h 32"/>
                  <a:gd name="T4" fmla="*/ 119 w 258"/>
                  <a:gd name="T5" fmla="*/ 13 h 32"/>
                  <a:gd name="T6" fmla="*/ 116 w 258"/>
                  <a:gd name="T7" fmla="*/ 7 h 32"/>
                  <a:gd name="T8" fmla="*/ 95 w 258"/>
                  <a:gd name="T9" fmla="*/ 5 h 32"/>
                  <a:gd name="T10" fmla="*/ 64 w 258"/>
                  <a:gd name="T11" fmla="*/ 8 h 32"/>
                  <a:gd name="T12" fmla="*/ 47 w 258"/>
                  <a:gd name="T13" fmla="*/ 16 h 32"/>
                  <a:gd name="T14" fmla="*/ 35 w 258"/>
                  <a:gd name="T15" fmla="*/ 32 h 32"/>
                  <a:gd name="T16" fmla="*/ 0 w 258"/>
                  <a:gd name="T17" fmla="*/ 32 h 32"/>
                  <a:gd name="T18" fmla="*/ 26 w 258"/>
                  <a:gd name="T19" fmla="*/ 0 h 32"/>
                  <a:gd name="T20" fmla="*/ 53 w 258"/>
                  <a:gd name="T21" fmla="*/ 0 h 32"/>
                  <a:gd name="T22" fmla="*/ 54 w 258"/>
                  <a:gd name="T23" fmla="*/ 5 h 32"/>
                  <a:gd name="T24" fmla="*/ 56 w 258"/>
                  <a:gd name="T25" fmla="*/ 5 h 32"/>
                  <a:gd name="T26" fmla="*/ 78 w 258"/>
                  <a:gd name="T27" fmla="*/ 1 h 32"/>
                  <a:gd name="T28" fmla="*/ 108 w 258"/>
                  <a:gd name="T29" fmla="*/ 0 h 32"/>
                  <a:gd name="T30" fmla="*/ 154 w 258"/>
                  <a:gd name="T31" fmla="*/ 5 h 32"/>
                  <a:gd name="T32" fmla="*/ 156 w 258"/>
                  <a:gd name="T33" fmla="*/ 5 h 32"/>
                  <a:gd name="T34" fmla="*/ 179 w 258"/>
                  <a:gd name="T35" fmla="*/ 1 h 32"/>
                  <a:gd name="T36" fmla="*/ 210 w 258"/>
                  <a:gd name="T37" fmla="*/ 0 h 32"/>
                  <a:gd name="T38" fmla="*/ 251 w 258"/>
                  <a:gd name="T39" fmla="*/ 3 h 32"/>
                  <a:gd name="T40" fmla="*/ 257 w 258"/>
                  <a:gd name="T41" fmla="*/ 11 h 32"/>
                  <a:gd name="T42" fmla="*/ 241 w 258"/>
                  <a:gd name="T43" fmla="*/ 32 h 32"/>
                  <a:gd name="T44" fmla="*/ 206 w 258"/>
                  <a:gd name="T45" fmla="*/ 32 h 32"/>
                  <a:gd name="T46" fmla="*/ 222 w 258"/>
                  <a:gd name="T47" fmla="*/ 13 h 32"/>
                  <a:gd name="T48" fmla="*/ 219 w 258"/>
                  <a:gd name="T49" fmla="*/ 7 h 32"/>
                  <a:gd name="T50" fmla="*/ 198 w 258"/>
                  <a:gd name="T51" fmla="*/ 5 h 32"/>
                  <a:gd name="T52" fmla="*/ 166 w 258"/>
                  <a:gd name="T53" fmla="*/ 8 h 32"/>
                  <a:gd name="T54" fmla="*/ 151 w 258"/>
                  <a:gd name="T55" fmla="*/ 15 h 32"/>
                  <a:gd name="T56" fmla="*/ 138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38" y="32"/>
                    </a:moveTo>
                    <a:cubicBezTo>
                      <a:pt x="126" y="32"/>
                      <a:pt x="115" y="32"/>
                      <a:pt x="103" y="32"/>
                    </a:cubicBezTo>
                    <a:cubicBezTo>
                      <a:pt x="108" y="25"/>
                      <a:pt x="113" y="19"/>
                      <a:pt x="119" y="13"/>
                    </a:cubicBezTo>
                    <a:cubicBezTo>
                      <a:pt x="116" y="7"/>
                      <a:pt x="116" y="7"/>
                      <a:pt x="116" y="7"/>
                    </a:cubicBezTo>
                    <a:cubicBezTo>
                      <a:pt x="116" y="7"/>
                      <a:pt x="105" y="5"/>
                      <a:pt x="95" y="5"/>
                    </a:cubicBezTo>
                    <a:cubicBezTo>
                      <a:pt x="82" y="5"/>
                      <a:pt x="71" y="6"/>
                      <a:pt x="64" y="8"/>
                    </a:cubicBezTo>
                    <a:cubicBezTo>
                      <a:pt x="56" y="9"/>
                      <a:pt x="47" y="16"/>
                      <a:pt x="47" y="16"/>
                    </a:cubicBezTo>
                    <a:cubicBezTo>
                      <a:pt x="35" y="32"/>
                      <a:pt x="35" y="32"/>
                      <a:pt x="35" y="32"/>
                    </a:cubicBezTo>
                    <a:cubicBezTo>
                      <a:pt x="23" y="32"/>
                      <a:pt x="12" y="32"/>
                      <a:pt x="0" y="32"/>
                    </a:cubicBezTo>
                    <a:cubicBezTo>
                      <a:pt x="9" y="21"/>
                      <a:pt x="17" y="11"/>
                      <a:pt x="26" y="0"/>
                    </a:cubicBezTo>
                    <a:cubicBezTo>
                      <a:pt x="35" y="0"/>
                      <a:pt x="44" y="0"/>
                      <a:pt x="53" y="0"/>
                    </a:cubicBezTo>
                    <a:cubicBezTo>
                      <a:pt x="54" y="5"/>
                      <a:pt x="54" y="5"/>
                      <a:pt x="54" y="5"/>
                    </a:cubicBezTo>
                    <a:cubicBezTo>
                      <a:pt x="56" y="5"/>
                      <a:pt x="56" y="5"/>
                      <a:pt x="56" y="5"/>
                    </a:cubicBezTo>
                    <a:cubicBezTo>
                      <a:pt x="56" y="5"/>
                      <a:pt x="69" y="2"/>
                      <a:pt x="78" y="1"/>
                    </a:cubicBezTo>
                    <a:cubicBezTo>
                      <a:pt x="88" y="0"/>
                      <a:pt x="97" y="0"/>
                      <a:pt x="108" y="0"/>
                    </a:cubicBezTo>
                    <a:cubicBezTo>
                      <a:pt x="133" y="0"/>
                      <a:pt x="154" y="5"/>
                      <a:pt x="154" y="5"/>
                    </a:cubicBezTo>
                    <a:cubicBezTo>
                      <a:pt x="156" y="5"/>
                      <a:pt x="156" y="5"/>
                      <a:pt x="156" y="5"/>
                    </a:cubicBezTo>
                    <a:cubicBezTo>
                      <a:pt x="156" y="5"/>
                      <a:pt x="170" y="2"/>
                      <a:pt x="179" y="1"/>
                    </a:cubicBezTo>
                    <a:cubicBezTo>
                      <a:pt x="189" y="0"/>
                      <a:pt x="199" y="0"/>
                      <a:pt x="210" y="0"/>
                    </a:cubicBezTo>
                    <a:cubicBezTo>
                      <a:pt x="230" y="0"/>
                      <a:pt x="243" y="1"/>
                      <a:pt x="251" y="3"/>
                    </a:cubicBezTo>
                    <a:cubicBezTo>
                      <a:pt x="258" y="5"/>
                      <a:pt x="257" y="11"/>
                      <a:pt x="257" y="11"/>
                    </a:cubicBezTo>
                    <a:cubicBezTo>
                      <a:pt x="252" y="18"/>
                      <a:pt x="247" y="25"/>
                      <a:pt x="241" y="32"/>
                    </a:cubicBezTo>
                    <a:cubicBezTo>
                      <a:pt x="230" y="32"/>
                      <a:pt x="218" y="32"/>
                      <a:pt x="206" y="32"/>
                    </a:cubicBezTo>
                    <a:cubicBezTo>
                      <a:pt x="212" y="25"/>
                      <a:pt x="217" y="19"/>
                      <a:pt x="222" y="13"/>
                    </a:cubicBezTo>
                    <a:cubicBezTo>
                      <a:pt x="219" y="7"/>
                      <a:pt x="219" y="7"/>
                      <a:pt x="219" y="7"/>
                    </a:cubicBezTo>
                    <a:cubicBezTo>
                      <a:pt x="219" y="7"/>
                      <a:pt x="208" y="5"/>
                      <a:pt x="198" y="5"/>
                    </a:cubicBezTo>
                    <a:cubicBezTo>
                      <a:pt x="184" y="5"/>
                      <a:pt x="174" y="6"/>
                      <a:pt x="166" y="8"/>
                    </a:cubicBezTo>
                    <a:cubicBezTo>
                      <a:pt x="159" y="9"/>
                      <a:pt x="151" y="15"/>
                      <a:pt x="151" y="15"/>
                    </a:cubicBezTo>
                    <a:lnTo>
                      <a:pt x="138"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2" name="Freeform 407"/>
              <p:cNvSpPr>
                <a:spLocks noEditPoints="1"/>
              </p:cNvSpPr>
              <p:nvPr/>
            </p:nvSpPr>
            <p:spPr bwMode="auto">
              <a:xfrm>
                <a:off x="-15362238" y="5572126"/>
                <a:ext cx="555625" cy="119063"/>
              </a:xfrm>
              <a:custGeom>
                <a:avLst/>
                <a:gdLst>
                  <a:gd name="T0" fmla="*/ 107 w 148"/>
                  <a:gd name="T1" fmla="*/ 32 h 32"/>
                  <a:gd name="T2" fmla="*/ 103 w 148"/>
                  <a:gd name="T3" fmla="*/ 27 h 32"/>
                  <a:gd name="T4" fmla="*/ 102 w 148"/>
                  <a:gd name="T5" fmla="*/ 27 h 32"/>
                  <a:gd name="T6" fmla="*/ 76 w 148"/>
                  <a:gd name="T7" fmla="*/ 32 h 32"/>
                  <a:gd name="T8" fmla="*/ 44 w 148"/>
                  <a:gd name="T9" fmla="*/ 32 h 32"/>
                  <a:gd name="T10" fmla="*/ 8 w 148"/>
                  <a:gd name="T11" fmla="*/ 30 h 32"/>
                  <a:gd name="T12" fmla="*/ 0 w 148"/>
                  <a:gd name="T13" fmla="*/ 23 h 32"/>
                  <a:gd name="T14" fmla="*/ 25 w 148"/>
                  <a:gd name="T15" fmla="*/ 15 h 32"/>
                  <a:gd name="T16" fmla="*/ 84 w 148"/>
                  <a:gd name="T17" fmla="*/ 13 h 32"/>
                  <a:gd name="T18" fmla="*/ 112 w 148"/>
                  <a:gd name="T19" fmla="*/ 13 h 32"/>
                  <a:gd name="T20" fmla="*/ 113 w 148"/>
                  <a:gd name="T21" fmla="*/ 11 h 32"/>
                  <a:gd name="T22" fmla="*/ 110 w 148"/>
                  <a:gd name="T23" fmla="*/ 6 h 32"/>
                  <a:gd name="T24" fmla="*/ 88 w 148"/>
                  <a:gd name="T25" fmla="*/ 5 h 32"/>
                  <a:gd name="T26" fmla="*/ 63 w 148"/>
                  <a:gd name="T27" fmla="*/ 6 h 32"/>
                  <a:gd name="T28" fmla="*/ 40 w 148"/>
                  <a:gd name="T29" fmla="*/ 7 h 32"/>
                  <a:gd name="T30" fmla="*/ 32 w 148"/>
                  <a:gd name="T31" fmla="*/ 3 h 32"/>
                  <a:gd name="T32" fmla="*/ 63 w 148"/>
                  <a:gd name="T33" fmla="*/ 1 h 32"/>
                  <a:gd name="T34" fmla="*/ 93 w 148"/>
                  <a:gd name="T35" fmla="*/ 0 h 32"/>
                  <a:gd name="T36" fmla="*/ 138 w 148"/>
                  <a:gd name="T37" fmla="*/ 3 h 32"/>
                  <a:gd name="T38" fmla="*/ 148 w 148"/>
                  <a:gd name="T39" fmla="*/ 11 h 32"/>
                  <a:gd name="T40" fmla="*/ 132 w 148"/>
                  <a:gd name="T41" fmla="*/ 32 h 32"/>
                  <a:gd name="T42" fmla="*/ 107 w 148"/>
                  <a:gd name="T43" fmla="*/ 32 h 32"/>
                  <a:gd name="T44" fmla="*/ 59 w 148"/>
                  <a:gd name="T45" fmla="*/ 27 h 32"/>
                  <a:gd name="T46" fmla="*/ 91 w 148"/>
                  <a:gd name="T47" fmla="*/ 25 h 32"/>
                  <a:gd name="T48" fmla="*/ 107 w 148"/>
                  <a:gd name="T49" fmla="*/ 19 h 32"/>
                  <a:gd name="T50" fmla="*/ 109 w 148"/>
                  <a:gd name="T51" fmla="*/ 17 h 32"/>
                  <a:gd name="T52" fmla="*/ 88 w 148"/>
                  <a:gd name="T53" fmla="*/ 17 h 32"/>
                  <a:gd name="T54" fmla="*/ 51 w 148"/>
                  <a:gd name="T55" fmla="*/ 18 h 32"/>
                  <a:gd name="T56" fmla="*/ 36 w 148"/>
                  <a:gd name="T57" fmla="*/ 23 h 32"/>
                  <a:gd name="T58" fmla="*/ 40 w 148"/>
                  <a:gd name="T59" fmla="*/ 26 h 32"/>
                  <a:gd name="T60" fmla="*/ 59 w 148"/>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32">
                    <a:moveTo>
                      <a:pt x="107" y="32"/>
                    </a:moveTo>
                    <a:cubicBezTo>
                      <a:pt x="103" y="27"/>
                      <a:pt x="103" y="27"/>
                      <a:pt x="103" y="27"/>
                    </a:cubicBezTo>
                    <a:cubicBezTo>
                      <a:pt x="102" y="27"/>
                      <a:pt x="102" y="27"/>
                      <a:pt x="102" y="27"/>
                    </a:cubicBezTo>
                    <a:cubicBezTo>
                      <a:pt x="93" y="29"/>
                      <a:pt x="84" y="31"/>
                      <a:pt x="76" y="32"/>
                    </a:cubicBezTo>
                    <a:cubicBezTo>
                      <a:pt x="67" y="32"/>
                      <a:pt x="56" y="32"/>
                      <a:pt x="44" y="32"/>
                    </a:cubicBezTo>
                    <a:cubicBezTo>
                      <a:pt x="28" y="32"/>
                      <a:pt x="16" y="32"/>
                      <a:pt x="8" y="30"/>
                    </a:cubicBezTo>
                    <a:cubicBezTo>
                      <a:pt x="0" y="28"/>
                      <a:pt x="0" y="23"/>
                      <a:pt x="0" y="23"/>
                    </a:cubicBezTo>
                    <a:cubicBezTo>
                      <a:pt x="0" y="23"/>
                      <a:pt x="11" y="17"/>
                      <a:pt x="25" y="15"/>
                    </a:cubicBezTo>
                    <a:cubicBezTo>
                      <a:pt x="39" y="14"/>
                      <a:pt x="58" y="13"/>
                      <a:pt x="84" y="13"/>
                    </a:cubicBezTo>
                    <a:cubicBezTo>
                      <a:pt x="93" y="13"/>
                      <a:pt x="103" y="13"/>
                      <a:pt x="112" y="13"/>
                    </a:cubicBezTo>
                    <a:cubicBezTo>
                      <a:pt x="113" y="11"/>
                      <a:pt x="113" y="11"/>
                      <a:pt x="113" y="11"/>
                    </a:cubicBezTo>
                    <a:cubicBezTo>
                      <a:pt x="110" y="6"/>
                      <a:pt x="110" y="6"/>
                      <a:pt x="110" y="6"/>
                    </a:cubicBezTo>
                    <a:cubicBezTo>
                      <a:pt x="110" y="6"/>
                      <a:pt x="98" y="5"/>
                      <a:pt x="88" y="5"/>
                    </a:cubicBezTo>
                    <a:cubicBezTo>
                      <a:pt x="80" y="5"/>
                      <a:pt x="72" y="5"/>
                      <a:pt x="63" y="6"/>
                    </a:cubicBezTo>
                    <a:cubicBezTo>
                      <a:pt x="55" y="6"/>
                      <a:pt x="48" y="7"/>
                      <a:pt x="40" y="7"/>
                    </a:cubicBezTo>
                    <a:cubicBezTo>
                      <a:pt x="32" y="3"/>
                      <a:pt x="32" y="3"/>
                      <a:pt x="32" y="3"/>
                    </a:cubicBezTo>
                    <a:cubicBezTo>
                      <a:pt x="42" y="2"/>
                      <a:pt x="52" y="1"/>
                      <a:pt x="63" y="1"/>
                    </a:cubicBezTo>
                    <a:cubicBezTo>
                      <a:pt x="74" y="0"/>
                      <a:pt x="84" y="0"/>
                      <a:pt x="93" y="0"/>
                    </a:cubicBezTo>
                    <a:cubicBezTo>
                      <a:pt x="114" y="0"/>
                      <a:pt x="129" y="1"/>
                      <a:pt x="138" y="3"/>
                    </a:cubicBezTo>
                    <a:cubicBezTo>
                      <a:pt x="148" y="4"/>
                      <a:pt x="148" y="11"/>
                      <a:pt x="148" y="11"/>
                    </a:cubicBezTo>
                    <a:cubicBezTo>
                      <a:pt x="143" y="18"/>
                      <a:pt x="137" y="25"/>
                      <a:pt x="132" y="32"/>
                    </a:cubicBezTo>
                    <a:cubicBezTo>
                      <a:pt x="124" y="32"/>
                      <a:pt x="115" y="32"/>
                      <a:pt x="107" y="32"/>
                    </a:cubicBezTo>
                    <a:close/>
                    <a:moveTo>
                      <a:pt x="59" y="27"/>
                    </a:moveTo>
                    <a:cubicBezTo>
                      <a:pt x="72" y="27"/>
                      <a:pt x="82" y="26"/>
                      <a:pt x="91" y="25"/>
                    </a:cubicBezTo>
                    <a:cubicBezTo>
                      <a:pt x="99" y="24"/>
                      <a:pt x="107" y="19"/>
                      <a:pt x="107" y="19"/>
                    </a:cubicBezTo>
                    <a:cubicBezTo>
                      <a:pt x="109" y="17"/>
                      <a:pt x="109" y="17"/>
                      <a:pt x="109" y="17"/>
                    </a:cubicBezTo>
                    <a:cubicBezTo>
                      <a:pt x="102" y="17"/>
                      <a:pt x="95" y="17"/>
                      <a:pt x="88" y="17"/>
                    </a:cubicBezTo>
                    <a:cubicBezTo>
                      <a:pt x="71" y="17"/>
                      <a:pt x="59" y="18"/>
                      <a:pt x="51" y="18"/>
                    </a:cubicBezTo>
                    <a:cubicBezTo>
                      <a:pt x="42" y="19"/>
                      <a:pt x="36" y="23"/>
                      <a:pt x="36" y="23"/>
                    </a:cubicBezTo>
                    <a:cubicBezTo>
                      <a:pt x="40" y="26"/>
                      <a:pt x="40" y="26"/>
                      <a:pt x="40" y="26"/>
                    </a:cubicBezTo>
                    <a:cubicBezTo>
                      <a:pt x="40" y="26"/>
                      <a:pt x="50" y="27"/>
                      <a:pt x="59" y="27"/>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3" name="Freeform 408"/>
              <p:cNvSpPr>
                <a:spLocks/>
              </p:cNvSpPr>
              <p:nvPr/>
            </p:nvSpPr>
            <p:spPr bwMode="auto">
              <a:xfrm>
                <a:off x="-14682788" y="5572126"/>
                <a:ext cx="614363" cy="119063"/>
              </a:xfrm>
              <a:custGeom>
                <a:avLst/>
                <a:gdLst>
                  <a:gd name="T0" fmla="*/ 144 w 164"/>
                  <a:gd name="T1" fmla="*/ 32 h 32"/>
                  <a:gd name="T2" fmla="*/ 109 w 164"/>
                  <a:gd name="T3" fmla="*/ 32 h 32"/>
                  <a:gd name="T4" fmla="*/ 123 w 164"/>
                  <a:gd name="T5" fmla="*/ 13 h 32"/>
                  <a:gd name="T6" fmla="*/ 119 w 164"/>
                  <a:gd name="T7" fmla="*/ 7 h 32"/>
                  <a:gd name="T8" fmla="*/ 96 w 164"/>
                  <a:gd name="T9" fmla="*/ 5 h 32"/>
                  <a:gd name="T10" fmla="*/ 62 w 164"/>
                  <a:gd name="T11" fmla="*/ 8 h 32"/>
                  <a:gd name="T12" fmla="*/ 46 w 164"/>
                  <a:gd name="T13" fmla="*/ 16 h 32"/>
                  <a:gd name="T14" fmla="*/ 34 w 164"/>
                  <a:gd name="T15" fmla="*/ 32 h 32"/>
                  <a:gd name="T16" fmla="*/ 0 w 164"/>
                  <a:gd name="T17" fmla="*/ 32 h 32"/>
                  <a:gd name="T18" fmla="*/ 23 w 164"/>
                  <a:gd name="T19" fmla="*/ 0 h 32"/>
                  <a:gd name="T20" fmla="*/ 50 w 164"/>
                  <a:gd name="T21" fmla="*/ 0 h 32"/>
                  <a:gd name="T22" fmla="*/ 52 w 164"/>
                  <a:gd name="T23" fmla="*/ 5 h 32"/>
                  <a:gd name="T24" fmla="*/ 54 w 164"/>
                  <a:gd name="T25" fmla="*/ 5 h 32"/>
                  <a:gd name="T26" fmla="*/ 77 w 164"/>
                  <a:gd name="T27" fmla="*/ 1 h 32"/>
                  <a:gd name="T28" fmla="*/ 108 w 164"/>
                  <a:gd name="T29" fmla="*/ 0 h 32"/>
                  <a:gd name="T30" fmla="*/ 158 w 164"/>
                  <a:gd name="T31" fmla="*/ 11 h 32"/>
                  <a:gd name="T32" fmla="*/ 14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44" y="32"/>
                    </a:moveTo>
                    <a:cubicBezTo>
                      <a:pt x="132" y="32"/>
                      <a:pt x="120" y="32"/>
                      <a:pt x="109" y="32"/>
                    </a:cubicBezTo>
                    <a:cubicBezTo>
                      <a:pt x="113" y="25"/>
                      <a:pt x="118" y="19"/>
                      <a:pt x="123" y="13"/>
                    </a:cubicBezTo>
                    <a:cubicBezTo>
                      <a:pt x="119" y="7"/>
                      <a:pt x="119" y="7"/>
                      <a:pt x="119" y="7"/>
                    </a:cubicBezTo>
                    <a:cubicBezTo>
                      <a:pt x="119" y="7"/>
                      <a:pt x="107" y="5"/>
                      <a:pt x="96" y="5"/>
                    </a:cubicBezTo>
                    <a:cubicBezTo>
                      <a:pt x="82" y="5"/>
                      <a:pt x="70" y="6"/>
                      <a:pt x="62" y="8"/>
                    </a:cubicBezTo>
                    <a:cubicBezTo>
                      <a:pt x="54" y="9"/>
                      <a:pt x="46" y="16"/>
                      <a:pt x="46" y="16"/>
                    </a:cubicBezTo>
                    <a:cubicBezTo>
                      <a:pt x="34" y="32"/>
                      <a:pt x="34" y="32"/>
                      <a:pt x="34" y="32"/>
                    </a:cubicBezTo>
                    <a:cubicBezTo>
                      <a:pt x="23" y="32"/>
                      <a:pt x="11" y="32"/>
                      <a:pt x="0" y="32"/>
                    </a:cubicBezTo>
                    <a:cubicBezTo>
                      <a:pt x="7" y="21"/>
                      <a:pt x="15" y="11"/>
                      <a:pt x="23" y="0"/>
                    </a:cubicBezTo>
                    <a:cubicBezTo>
                      <a:pt x="32" y="0"/>
                      <a:pt x="41" y="0"/>
                      <a:pt x="50" y="0"/>
                    </a:cubicBezTo>
                    <a:cubicBezTo>
                      <a:pt x="52" y="5"/>
                      <a:pt x="52" y="5"/>
                      <a:pt x="52" y="5"/>
                    </a:cubicBezTo>
                    <a:cubicBezTo>
                      <a:pt x="54" y="5"/>
                      <a:pt x="54" y="5"/>
                      <a:pt x="54" y="5"/>
                    </a:cubicBezTo>
                    <a:cubicBezTo>
                      <a:pt x="60" y="3"/>
                      <a:pt x="68" y="2"/>
                      <a:pt x="77" y="1"/>
                    </a:cubicBezTo>
                    <a:cubicBezTo>
                      <a:pt x="87" y="0"/>
                      <a:pt x="97" y="0"/>
                      <a:pt x="108" y="0"/>
                    </a:cubicBezTo>
                    <a:cubicBezTo>
                      <a:pt x="147" y="0"/>
                      <a:pt x="164" y="4"/>
                      <a:pt x="158" y="11"/>
                    </a:cubicBezTo>
                    <a:cubicBezTo>
                      <a:pt x="153" y="18"/>
                      <a:pt x="149" y="25"/>
                      <a:pt x="144"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4" name="Freeform 409"/>
              <p:cNvSpPr>
                <a:spLocks noEditPoints="1"/>
              </p:cNvSpPr>
              <p:nvPr/>
            </p:nvSpPr>
            <p:spPr bwMode="auto">
              <a:xfrm>
                <a:off x="-13963650" y="5526088"/>
                <a:ext cx="638175" cy="165100"/>
              </a:xfrm>
              <a:custGeom>
                <a:avLst/>
                <a:gdLst>
                  <a:gd name="T0" fmla="*/ 54 w 170"/>
                  <a:gd name="T1" fmla="*/ 44 h 44"/>
                  <a:gd name="T2" fmla="*/ 10 w 170"/>
                  <a:gd name="T3" fmla="*/ 40 h 44"/>
                  <a:gd name="T4" fmla="*/ 1 w 170"/>
                  <a:gd name="T5" fmla="*/ 28 h 44"/>
                  <a:gd name="T6" fmla="*/ 27 w 170"/>
                  <a:gd name="T7" fmla="*/ 16 h 44"/>
                  <a:gd name="T8" fmla="*/ 78 w 170"/>
                  <a:gd name="T9" fmla="*/ 12 h 44"/>
                  <a:gd name="T10" fmla="*/ 124 w 170"/>
                  <a:gd name="T11" fmla="*/ 16 h 44"/>
                  <a:gd name="T12" fmla="*/ 126 w 170"/>
                  <a:gd name="T13" fmla="*/ 16 h 44"/>
                  <a:gd name="T14" fmla="*/ 127 w 170"/>
                  <a:gd name="T15" fmla="*/ 11 h 44"/>
                  <a:gd name="T16" fmla="*/ 135 w 170"/>
                  <a:gd name="T17" fmla="*/ 0 h 44"/>
                  <a:gd name="T18" fmla="*/ 170 w 170"/>
                  <a:gd name="T19" fmla="*/ 0 h 44"/>
                  <a:gd name="T20" fmla="*/ 139 w 170"/>
                  <a:gd name="T21" fmla="*/ 44 h 44"/>
                  <a:gd name="T22" fmla="*/ 112 w 170"/>
                  <a:gd name="T23" fmla="*/ 44 h 44"/>
                  <a:gd name="T24" fmla="*/ 108 w 170"/>
                  <a:gd name="T25" fmla="*/ 40 h 44"/>
                  <a:gd name="T26" fmla="*/ 107 w 170"/>
                  <a:gd name="T27" fmla="*/ 40 h 44"/>
                  <a:gd name="T28" fmla="*/ 54 w 170"/>
                  <a:gd name="T29" fmla="*/ 44 h 44"/>
                  <a:gd name="T30" fmla="*/ 68 w 170"/>
                  <a:gd name="T31" fmla="*/ 39 h 44"/>
                  <a:gd name="T32" fmla="*/ 101 w 170"/>
                  <a:gd name="T33" fmla="*/ 37 h 44"/>
                  <a:gd name="T34" fmla="*/ 116 w 170"/>
                  <a:gd name="T35" fmla="*/ 29 h 44"/>
                  <a:gd name="T36" fmla="*/ 117 w 170"/>
                  <a:gd name="T37" fmla="*/ 28 h 44"/>
                  <a:gd name="T38" fmla="*/ 113 w 170"/>
                  <a:gd name="T39" fmla="*/ 20 h 44"/>
                  <a:gd name="T40" fmla="*/ 83 w 170"/>
                  <a:gd name="T41" fmla="*/ 17 h 44"/>
                  <a:gd name="T42" fmla="*/ 53 w 170"/>
                  <a:gd name="T43" fmla="*/ 20 h 44"/>
                  <a:gd name="T44" fmla="*/ 37 w 170"/>
                  <a:gd name="T45" fmla="*/ 28 h 44"/>
                  <a:gd name="T46" fmla="*/ 41 w 170"/>
                  <a:gd name="T47" fmla="*/ 36 h 44"/>
                  <a:gd name="T48" fmla="*/ 68 w 170"/>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44">
                    <a:moveTo>
                      <a:pt x="54" y="44"/>
                    </a:moveTo>
                    <a:cubicBezTo>
                      <a:pt x="34" y="44"/>
                      <a:pt x="19" y="43"/>
                      <a:pt x="10" y="40"/>
                    </a:cubicBezTo>
                    <a:cubicBezTo>
                      <a:pt x="0" y="37"/>
                      <a:pt x="1" y="28"/>
                      <a:pt x="1" y="28"/>
                    </a:cubicBezTo>
                    <a:cubicBezTo>
                      <a:pt x="1" y="28"/>
                      <a:pt x="14" y="19"/>
                      <a:pt x="27" y="16"/>
                    </a:cubicBezTo>
                    <a:cubicBezTo>
                      <a:pt x="41" y="13"/>
                      <a:pt x="58" y="12"/>
                      <a:pt x="78" y="12"/>
                    </a:cubicBezTo>
                    <a:cubicBezTo>
                      <a:pt x="100" y="12"/>
                      <a:pt x="115" y="13"/>
                      <a:pt x="124" y="16"/>
                    </a:cubicBezTo>
                    <a:cubicBezTo>
                      <a:pt x="126" y="16"/>
                      <a:pt x="126" y="16"/>
                      <a:pt x="126" y="16"/>
                    </a:cubicBezTo>
                    <a:cubicBezTo>
                      <a:pt x="127" y="11"/>
                      <a:pt x="127" y="11"/>
                      <a:pt x="127" y="11"/>
                    </a:cubicBezTo>
                    <a:cubicBezTo>
                      <a:pt x="135" y="0"/>
                      <a:pt x="135" y="0"/>
                      <a:pt x="135" y="0"/>
                    </a:cubicBezTo>
                    <a:cubicBezTo>
                      <a:pt x="147" y="0"/>
                      <a:pt x="158" y="0"/>
                      <a:pt x="170" y="0"/>
                    </a:cubicBezTo>
                    <a:cubicBezTo>
                      <a:pt x="160" y="15"/>
                      <a:pt x="149" y="29"/>
                      <a:pt x="139" y="44"/>
                    </a:cubicBezTo>
                    <a:cubicBezTo>
                      <a:pt x="130" y="44"/>
                      <a:pt x="121" y="44"/>
                      <a:pt x="112" y="44"/>
                    </a:cubicBezTo>
                    <a:cubicBezTo>
                      <a:pt x="108" y="40"/>
                      <a:pt x="108" y="40"/>
                      <a:pt x="108" y="40"/>
                    </a:cubicBezTo>
                    <a:cubicBezTo>
                      <a:pt x="107" y="40"/>
                      <a:pt x="107" y="40"/>
                      <a:pt x="107" y="40"/>
                    </a:cubicBezTo>
                    <a:cubicBezTo>
                      <a:pt x="94" y="43"/>
                      <a:pt x="76" y="44"/>
                      <a:pt x="54" y="44"/>
                    </a:cubicBezTo>
                    <a:close/>
                    <a:moveTo>
                      <a:pt x="68" y="39"/>
                    </a:moveTo>
                    <a:cubicBezTo>
                      <a:pt x="82" y="39"/>
                      <a:pt x="93" y="38"/>
                      <a:pt x="101" y="37"/>
                    </a:cubicBezTo>
                    <a:cubicBezTo>
                      <a:pt x="108" y="35"/>
                      <a:pt x="116" y="29"/>
                      <a:pt x="116" y="29"/>
                    </a:cubicBezTo>
                    <a:cubicBezTo>
                      <a:pt x="117" y="28"/>
                      <a:pt x="117" y="28"/>
                      <a:pt x="117" y="28"/>
                    </a:cubicBezTo>
                    <a:cubicBezTo>
                      <a:pt x="113" y="20"/>
                      <a:pt x="113" y="20"/>
                      <a:pt x="113" y="20"/>
                    </a:cubicBezTo>
                    <a:cubicBezTo>
                      <a:pt x="113" y="20"/>
                      <a:pt x="97" y="17"/>
                      <a:pt x="83" y="17"/>
                    </a:cubicBezTo>
                    <a:cubicBezTo>
                      <a:pt x="71" y="17"/>
                      <a:pt x="61" y="18"/>
                      <a:pt x="53" y="20"/>
                    </a:cubicBezTo>
                    <a:cubicBezTo>
                      <a:pt x="45" y="22"/>
                      <a:pt x="37" y="28"/>
                      <a:pt x="37" y="28"/>
                    </a:cubicBezTo>
                    <a:cubicBezTo>
                      <a:pt x="41" y="36"/>
                      <a:pt x="41" y="36"/>
                      <a:pt x="41" y="36"/>
                    </a:cubicBezTo>
                    <a:cubicBezTo>
                      <a:pt x="41" y="36"/>
                      <a:pt x="55" y="39"/>
                      <a:pt x="68" y="3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5" name="Freeform 410"/>
              <p:cNvSpPr>
                <a:spLocks/>
              </p:cNvSpPr>
              <p:nvPr/>
            </p:nvSpPr>
            <p:spPr bwMode="auto">
              <a:xfrm>
                <a:off x="19243675" y="5572126"/>
                <a:ext cx="479425" cy="119063"/>
              </a:xfrm>
              <a:custGeom>
                <a:avLst/>
                <a:gdLst>
                  <a:gd name="T0" fmla="*/ 83 w 128"/>
                  <a:gd name="T1" fmla="*/ 32 h 32"/>
                  <a:gd name="T2" fmla="*/ 25 w 128"/>
                  <a:gd name="T3" fmla="*/ 28 h 32"/>
                  <a:gd name="T4" fmla="*/ 0 w 128"/>
                  <a:gd name="T5" fmla="*/ 16 h 32"/>
                  <a:gd name="T6" fmla="*/ 14 w 128"/>
                  <a:gd name="T7" fmla="*/ 4 h 32"/>
                  <a:gd name="T8" fmla="*/ 70 w 128"/>
                  <a:gd name="T9" fmla="*/ 0 h 32"/>
                  <a:gd name="T10" fmla="*/ 117 w 128"/>
                  <a:gd name="T11" fmla="*/ 2 h 32"/>
                  <a:gd name="T12" fmla="*/ 110 w 128"/>
                  <a:gd name="T13" fmla="*/ 7 h 32"/>
                  <a:gd name="T14" fmla="*/ 72 w 128"/>
                  <a:gd name="T15" fmla="*/ 5 h 32"/>
                  <a:gd name="T16" fmla="*/ 35 w 128"/>
                  <a:gd name="T17" fmla="*/ 16 h 32"/>
                  <a:gd name="T18" fmla="*/ 50 w 128"/>
                  <a:gd name="T19" fmla="*/ 24 h 32"/>
                  <a:gd name="T20" fmla="*/ 82 w 128"/>
                  <a:gd name="T21" fmla="*/ 27 h 32"/>
                  <a:gd name="T22" fmla="*/ 125 w 128"/>
                  <a:gd name="T23" fmla="*/ 25 h 32"/>
                  <a:gd name="T24" fmla="*/ 128 w 128"/>
                  <a:gd name="T25" fmla="*/ 30 h 32"/>
                  <a:gd name="T26" fmla="*/ 108 w 128"/>
                  <a:gd name="T27" fmla="*/ 32 h 32"/>
                  <a:gd name="T28" fmla="*/ 83 w 128"/>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2">
                    <a:moveTo>
                      <a:pt x="83" y="32"/>
                    </a:moveTo>
                    <a:cubicBezTo>
                      <a:pt x="58" y="32"/>
                      <a:pt x="39" y="31"/>
                      <a:pt x="25" y="28"/>
                    </a:cubicBezTo>
                    <a:cubicBezTo>
                      <a:pt x="10" y="25"/>
                      <a:pt x="0" y="16"/>
                      <a:pt x="0" y="16"/>
                    </a:cubicBezTo>
                    <a:cubicBezTo>
                      <a:pt x="0" y="16"/>
                      <a:pt x="2" y="7"/>
                      <a:pt x="14" y="4"/>
                    </a:cubicBezTo>
                    <a:cubicBezTo>
                      <a:pt x="26" y="1"/>
                      <a:pt x="45" y="0"/>
                      <a:pt x="70" y="0"/>
                    </a:cubicBezTo>
                    <a:cubicBezTo>
                      <a:pt x="87" y="0"/>
                      <a:pt x="103" y="0"/>
                      <a:pt x="117" y="2"/>
                    </a:cubicBezTo>
                    <a:cubicBezTo>
                      <a:pt x="110" y="7"/>
                      <a:pt x="110" y="7"/>
                      <a:pt x="110" y="7"/>
                    </a:cubicBezTo>
                    <a:cubicBezTo>
                      <a:pt x="94" y="6"/>
                      <a:pt x="82" y="5"/>
                      <a:pt x="72" y="5"/>
                    </a:cubicBezTo>
                    <a:cubicBezTo>
                      <a:pt x="44" y="5"/>
                      <a:pt x="32" y="9"/>
                      <a:pt x="35" y="16"/>
                    </a:cubicBezTo>
                    <a:cubicBezTo>
                      <a:pt x="35" y="16"/>
                      <a:pt x="42" y="23"/>
                      <a:pt x="50" y="24"/>
                    </a:cubicBezTo>
                    <a:cubicBezTo>
                      <a:pt x="58" y="26"/>
                      <a:pt x="68" y="27"/>
                      <a:pt x="82" y="27"/>
                    </a:cubicBezTo>
                    <a:cubicBezTo>
                      <a:pt x="97" y="27"/>
                      <a:pt x="112" y="26"/>
                      <a:pt x="125" y="25"/>
                    </a:cubicBezTo>
                    <a:cubicBezTo>
                      <a:pt x="128" y="30"/>
                      <a:pt x="128" y="30"/>
                      <a:pt x="128" y="30"/>
                    </a:cubicBezTo>
                    <a:cubicBezTo>
                      <a:pt x="122" y="31"/>
                      <a:pt x="115" y="32"/>
                      <a:pt x="108" y="32"/>
                    </a:cubicBezTo>
                    <a:cubicBezTo>
                      <a:pt x="102" y="32"/>
                      <a:pt x="93" y="32"/>
                      <a:pt x="83"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6" name="Freeform 411"/>
              <p:cNvSpPr>
                <a:spLocks noEditPoints="1"/>
              </p:cNvSpPr>
              <p:nvPr/>
            </p:nvSpPr>
            <p:spPr bwMode="auto">
              <a:xfrm>
                <a:off x="19802475" y="5572126"/>
                <a:ext cx="581025" cy="119063"/>
              </a:xfrm>
              <a:custGeom>
                <a:avLst/>
                <a:gdLst>
                  <a:gd name="T0" fmla="*/ 155 w 155"/>
                  <a:gd name="T1" fmla="*/ 16 h 32"/>
                  <a:gd name="T2" fmla="*/ 140 w 155"/>
                  <a:gd name="T3" fmla="*/ 28 h 32"/>
                  <a:gd name="T4" fmla="*/ 85 w 155"/>
                  <a:gd name="T5" fmla="*/ 32 h 32"/>
                  <a:gd name="T6" fmla="*/ 44 w 155"/>
                  <a:gd name="T7" fmla="*/ 30 h 32"/>
                  <a:gd name="T8" fmla="*/ 14 w 155"/>
                  <a:gd name="T9" fmla="*/ 25 h 32"/>
                  <a:gd name="T10" fmla="*/ 0 w 155"/>
                  <a:gd name="T11" fmla="*/ 16 h 32"/>
                  <a:gd name="T12" fmla="*/ 15 w 155"/>
                  <a:gd name="T13" fmla="*/ 4 h 32"/>
                  <a:gd name="T14" fmla="*/ 70 w 155"/>
                  <a:gd name="T15" fmla="*/ 0 h 32"/>
                  <a:gd name="T16" fmla="*/ 128 w 155"/>
                  <a:gd name="T17" fmla="*/ 4 h 32"/>
                  <a:gd name="T18" fmla="*/ 155 w 155"/>
                  <a:gd name="T19" fmla="*/ 16 h 32"/>
                  <a:gd name="T20" fmla="*/ 36 w 155"/>
                  <a:gd name="T21" fmla="*/ 16 h 32"/>
                  <a:gd name="T22" fmla="*/ 83 w 155"/>
                  <a:gd name="T23" fmla="*/ 27 h 32"/>
                  <a:gd name="T24" fmla="*/ 119 w 155"/>
                  <a:gd name="T25" fmla="*/ 16 h 32"/>
                  <a:gd name="T26" fmla="*/ 72 w 155"/>
                  <a:gd name="T27" fmla="*/ 5 h 32"/>
                  <a:gd name="T28" fmla="*/ 42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2" y="25"/>
                      <a:pt x="140" y="28"/>
                    </a:cubicBezTo>
                    <a:cubicBezTo>
                      <a:pt x="128" y="31"/>
                      <a:pt x="110" y="32"/>
                      <a:pt x="85" y="32"/>
                    </a:cubicBezTo>
                    <a:cubicBezTo>
                      <a:pt x="70" y="32"/>
                      <a:pt x="56" y="32"/>
                      <a:pt x="44" y="30"/>
                    </a:cubicBezTo>
                    <a:cubicBezTo>
                      <a:pt x="31" y="29"/>
                      <a:pt x="22" y="27"/>
                      <a:pt x="14" y="25"/>
                    </a:cubicBezTo>
                    <a:cubicBezTo>
                      <a:pt x="6" y="22"/>
                      <a:pt x="0" y="16"/>
                      <a:pt x="0" y="16"/>
                    </a:cubicBezTo>
                    <a:cubicBezTo>
                      <a:pt x="0" y="16"/>
                      <a:pt x="2" y="7"/>
                      <a:pt x="15" y="4"/>
                    </a:cubicBezTo>
                    <a:cubicBezTo>
                      <a:pt x="27" y="1"/>
                      <a:pt x="45" y="0"/>
                      <a:pt x="70" y="0"/>
                    </a:cubicBezTo>
                    <a:cubicBezTo>
                      <a:pt x="93" y="0"/>
                      <a:pt x="113" y="1"/>
                      <a:pt x="128" y="4"/>
                    </a:cubicBezTo>
                    <a:cubicBezTo>
                      <a:pt x="143" y="7"/>
                      <a:pt x="155" y="16"/>
                      <a:pt x="155" y="16"/>
                    </a:cubicBezTo>
                    <a:close/>
                    <a:moveTo>
                      <a:pt x="36" y="16"/>
                    </a:moveTo>
                    <a:cubicBezTo>
                      <a:pt x="40" y="23"/>
                      <a:pt x="55" y="27"/>
                      <a:pt x="83" y="27"/>
                    </a:cubicBezTo>
                    <a:cubicBezTo>
                      <a:pt x="111" y="27"/>
                      <a:pt x="123" y="23"/>
                      <a:pt x="119" y="16"/>
                    </a:cubicBezTo>
                    <a:cubicBezTo>
                      <a:pt x="115" y="9"/>
                      <a:pt x="100" y="5"/>
                      <a:pt x="72" y="5"/>
                    </a:cubicBezTo>
                    <a:cubicBezTo>
                      <a:pt x="57" y="5"/>
                      <a:pt x="42" y="8"/>
                      <a:pt x="42" y="8"/>
                    </a:cubicBezTo>
                    <a:lnTo>
                      <a:pt x="36" y="1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7" name="Freeform 412"/>
              <p:cNvSpPr>
                <a:spLocks/>
              </p:cNvSpPr>
              <p:nvPr/>
            </p:nvSpPr>
            <p:spPr bwMode="auto">
              <a:xfrm>
                <a:off x="20499388" y="5572126"/>
                <a:ext cx="968375" cy="119063"/>
              </a:xfrm>
              <a:custGeom>
                <a:avLst/>
                <a:gdLst>
                  <a:gd name="T0" fmla="*/ 155 w 258"/>
                  <a:gd name="T1" fmla="*/ 32 h 32"/>
                  <a:gd name="T2" fmla="*/ 120 w 258"/>
                  <a:gd name="T3" fmla="*/ 32 h 32"/>
                  <a:gd name="T4" fmla="*/ 110 w 258"/>
                  <a:gd name="T5" fmla="*/ 13 h 32"/>
                  <a:gd name="T6" fmla="*/ 100 w 258"/>
                  <a:gd name="T7" fmla="*/ 7 h 32"/>
                  <a:gd name="T8" fmla="*/ 76 w 258"/>
                  <a:gd name="T9" fmla="*/ 5 h 32"/>
                  <a:gd name="T10" fmla="*/ 48 w 258"/>
                  <a:gd name="T11" fmla="*/ 8 h 32"/>
                  <a:gd name="T12" fmla="*/ 43 w 258"/>
                  <a:gd name="T13" fmla="*/ 16 h 32"/>
                  <a:gd name="T14" fmla="*/ 52 w 258"/>
                  <a:gd name="T15" fmla="*/ 32 h 32"/>
                  <a:gd name="T16" fmla="*/ 17 w 258"/>
                  <a:gd name="T17" fmla="*/ 32 h 32"/>
                  <a:gd name="T18" fmla="*/ 0 w 258"/>
                  <a:gd name="T19" fmla="*/ 0 h 32"/>
                  <a:gd name="T20" fmla="*/ 28 w 258"/>
                  <a:gd name="T21" fmla="*/ 0 h 32"/>
                  <a:gd name="T22" fmla="*/ 35 w 258"/>
                  <a:gd name="T23" fmla="*/ 5 h 32"/>
                  <a:gd name="T24" fmla="*/ 36 w 258"/>
                  <a:gd name="T25" fmla="*/ 5 h 32"/>
                  <a:gd name="T26" fmla="*/ 54 w 258"/>
                  <a:gd name="T27" fmla="*/ 1 h 32"/>
                  <a:gd name="T28" fmla="*/ 82 w 258"/>
                  <a:gd name="T29" fmla="*/ 0 h 32"/>
                  <a:gd name="T30" fmla="*/ 134 w 258"/>
                  <a:gd name="T31" fmla="*/ 5 h 32"/>
                  <a:gd name="T32" fmla="*/ 137 w 258"/>
                  <a:gd name="T33" fmla="*/ 5 h 32"/>
                  <a:gd name="T34" fmla="*/ 155 w 258"/>
                  <a:gd name="T35" fmla="*/ 1 h 32"/>
                  <a:gd name="T36" fmla="*/ 185 w 258"/>
                  <a:gd name="T37" fmla="*/ 0 h 32"/>
                  <a:gd name="T38" fmla="*/ 229 w 258"/>
                  <a:gd name="T39" fmla="*/ 3 h 32"/>
                  <a:gd name="T40" fmla="*/ 247 w 258"/>
                  <a:gd name="T41" fmla="*/ 11 h 32"/>
                  <a:gd name="T42" fmla="*/ 258 w 258"/>
                  <a:gd name="T43" fmla="*/ 32 h 32"/>
                  <a:gd name="T44" fmla="*/ 223 w 258"/>
                  <a:gd name="T45" fmla="*/ 32 h 32"/>
                  <a:gd name="T46" fmla="*/ 213 w 258"/>
                  <a:gd name="T47" fmla="*/ 13 h 32"/>
                  <a:gd name="T48" fmla="*/ 202 w 258"/>
                  <a:gd name="T49" fmla="*/ 7 h 32"/>
                  <a:gd name="T50" fmla="*/ 179 w 258"/>
                  <a:gd name="T51" fmla="*/ 5 h 32"/>
                  <a:gd name="T52" fmla="*/ 151 w 258"/>
                  <a:gd name="T53" fmla="*/ 8 h 32"/>
                  <a:gd name="T54" fmla="*/ 146 w 258"/>
                  <a:gd name="T55" fmla="*/ 15 h 32"/>
                  <a:gd name="T56" fmla="*/ 155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55" y="32"/>
                    </a:moveTo>
                    <a:cubicBezTo>
                      <a:pt x="143" y="32"/>
                      <a:pt x="132" y="32"/>
                      <a:pt x="120" y="32"/>
                    </a:cubicBezTo>
                    <a:cubicBezTo>
                      <a:pt x="116" y="25"/>
                      <a:pt x="113" y="19"/>
                      <a:pt x="110" y="13"/>
                    </a:cubicBezTo>
                    <a:cubicBezTo>
                      <a:pt x="100" y="7"/>
                      <a:pt x="100" y="7"/>
                      <a:pt x="100" y="7"/>
                    </a:cubicBezTo>
                    <a:cubicBezTo>
                      <a:pt x="100" y="7"/>
                      <a:pt x="86" y="5"/>
                      <a:pt x="76" y="5"/>
                    </a:cubicBezTo>
                    <a:cubicBezTo>
                      <a:pt x="63" y="5"/>
                      <a:pt x="48" y="8"/>
                      <a:pt x="48" y="8"/>
                    </a:cubicBezTo>
                    <a:cubicBezTo>
                      <a:pt x="43" y="16"/>
                      <a:pt x="43" y="16"/>
                      <a:pt x="43" y="16"/>
                    </a:cubicBezTo>
                    <a:cubicBezTo>
                      <a:pt x="52" y="32"/>
                      <a:pt x="52" y="32"/>
                      <a:pt x="52" y="32"/>
                    </a:cubicBezTo>
                    <a:cubicBezTo>
                      <a:pt x="40" y="32"/>
                      <a:pt x="28" y="32"/>
                      <a:pt x="17" y="32"/>
                    </a:cubicBezTo>
                    <a:cubicBezTo>
                      <a:pt x="11" y="21"/>
                      <a:pt x="6" y="11"/>
                      <a:pt x="0" y="0"/>
                    </a:cubicBezTo>
                    <a:cubicBezTo>
                      <a:pt x="9" y="0"/>
                      <a:pt x="19" y="0"/>
                      <a:pt x="28" y="0"/>
                    </a:cubicBezTo>
                    <a:cubicBezTo>
                      <a:pt x="35" y="5"/>
                      <a:pt x="35" y="5"/>
                      <a:pt x="35" y="5"/>
                    </a:cubicBezTo>
                    <a:cubicBezTo>
                      <a:pt x="36" y="5"/>
                      <a:pt x="36" y="5"/>
                      <a:pt x="36" y="5"/>
                    </a:cubicBezTo>
                    <a:cubicBezTo>
                      <a:pt x="36" y="5"/>
                      <a:pt x="46" y="2"/>
                      <a:pt x="54" y="1"/>
                    </a:cubicBezTo>
                    <a:cubicBezTo>
                      <a:pt x="62" y="0"/>
                      <a:pt x="72" y="0"/>
                      <a:pt x="82" y="0"/>
                    </a:cubicBezTo>
                    <a:cubicBezTo>
                      <a:pt x="107" y="0"/>
                      <a:pt x="124" y="1"/>
                      <a:pt x="134" y="5"/>
                    </a:cubicBezTo>
                    <a:cubicBezTo>
                      <a:pt x="137" y="5"/>
                      <a:pt x="137" y="5"/>
                      <a:pt x="137" y="5"/>
                    </a:cubicBezTo>
                    <a:cubicBezTo>
                      <a:pt x="137" y="5"/>
                      <a:pt x="147" y="2"/>
                      <a:pt x="155" y="1"/>
                    </a:cubicBezTo>
                    <a:cubicBezTo>
                      <a:pt x="163" y="0"/>
                      <a:pt x="173" y="0"/>
                      <a:pt x="185" y="0"/>
                    </a:cubicBezTo>
                    <a:cubicBezTo>
                      <a:pt x="204" y="0"/>
                      <a:pt x="219" y="1"/>
                      <a:pt x="229" y="3"/>
                    </a:cubicBezTo>
                    <a:cubicBezTo>
                      <a:pt x="238" y="5"/>
                      <a:pt x="247" y="11"/>
                      <a:pt x="247" y="11"/>
                    </a:cubicBezTo>
                    <a:cubicBezTo>
                      <a:pt x="250" y="18"/>
                      <a:pt x="254" y="25"/>
                      <a:pt x="258" y="32"/>
                    </a:cubicBezTo>
                    <a:cubicBezTo>
                      <a:pt x="246" y="32"/>
                      <a:pt x="235" y="32"/>
                      <a:pt x="223" y="32"/>
                    </a:cubicBezTo>
                    <a:cubicBezTo>
                      <a:pt x="220" y="25"/>
                      <a:pt x="216" y="19"/>
                      <a:pt x="213" y="13"/>
                    </a:cubicBezTo>
                    <a:cubicBezTo>
                      <a:pt x="202" y="7"/>
                      <a:pt x="202" y="7"/>
                      <a:pt x="202" y="7"/>
                    </a:cubicBezTo>
                    <a:cubicBezTo>
                      <a:pt x="202" y="7"/>
                      <a:pt x="189" y="5"/>
                      <a:pt x="179" y="5"/>
                    </a:cubicBezTo>
                    <a:cubicBezTo>
                      <a:pt x="166"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8" name="Freeform 413"/>
              <p:cNvSpPr>
                <a:spLocks/>
              </p:cNvSpPr>
              <p:nvPr/>
            </p:nvSpPr>
            <p:spPr bwMode="auto">
              <a:xfrm>
                <a:off x="21583650" y="5572126"/>
                <a:ext cx="971550" cy="119063"/>
              </a:xfrm>
              <a:custGeom>
                <a:avLst/>
                <a:gdLst>
                  <a:gd name="T0" fmla="*/ 155 w 259"/>
                  <a:gd name="T1" fmla="*/ 32 h 32"/>
                  <a:gd name="T2" fmla="*/ 120 w 259"/>
                  <a:gd name="T3" fmla="*/ 32 h 32"/>
                  <a:gd name="T4" fmla="*/ 109 w 259"/>
                  <a:gd name="T5" fmla="*/ 13 h 32"/>
                  <a:gd name="T6" fmla="*/ 99 w 259"/>
                  <a:gd name="T7" fmla="*/ 7 h 32"/>
                  <a:gd name="T8" fmla="*/ 76 w 259"/>
                  <a:gd name="T9" fmla="*/ 5 h 32"/>
                  <a:gd name="T10" fmla="*/ 48 w 259"/>
                  <a:gd name="T11" fmla="*/ 8 h 32"/>
                  <a:gd name="T12" fmla="*/ 43 w 259"/>
                  <a:gd name="T13" fmla="*/ 16 h 32"/>
                  <a:gd name="T14" fmla="*/ 52 w 259"/>
                  <a:gd name="T15" fmla="*/ 32 h 32"/>
                  <a:gd name="T16" fmla="*/ 17 w 259"/>
                  <a:gd name="T17" fmla="*/ 32 h 32"/>
                  <a:gd name="T18" fmla="*/ 0 w 259"/>
                  <a:gd name="T19" fmla="*/ 0 h 32"/>
                  <a:gd name="T20" fmla="*/ 27 w 259"/>
                  <a:gd name="T21" fmla="*/ 0 h 32"/>
                  <a:gd name="T22" fmla="*/ 34 w 259"/>
                  <a:gd name="T23" fmla="*/ 5 h 32"/>
                  <a:gd name="T24" fmla="*/ 36 w 259"/>
                  <a:gd name="T25" fmla="*/ 5 h 32"/>
                  <a:gd name="T26" fmla="*/ 53 w 259"/>
                  <a:gd name="T27" fmla="*/ 1 h 32"/>
                  <a:gd name="T28" fmla="*/ 81 w 259"/>
                  <a:gd name="T29" fmla="*/ 0 h 32"/>
                  <a:gd name="T30" fmla="*/ 134 w 259"/>
                  <a:gd name="T31" fmla="*/ 5 h 32"/>
                  <a:gd name="T32" fmla="*/ 136 w 259"/>
                  <a:gd name="T33" fmla="*/ 5 h 32"/>
                  <a:gd name="T34" fmla="*/ 155 w 259"/>
                  <a:gd name="T35" fmla="*/ 1 h 32"/>
                  <a:gd name="T36" fmla="*/ 184 w 259"/>
                  <a:gd name="T37" fmla="*/ 0 h 32"/>
                  <a:gd name="T38" fmla="*/ 228 w 259"/>
                  <a:gd name="T39" fmla="*/ 3 h 32"/>
                  <a:gd name="T40" fmla="*/ 246 w 259"/>
                  <a:gd name="T41" fmla="*/ 11 h 32"/>
                  <a:gd name="T42" fmla="*/ 259 w 259"/>
                  <a:gd name="T43" fmla="*/ 32 h 32"/>
                  <a:gd name="T44" fmla="*/ 224 w 259"/>
                  <a:gd name="T45" fmla="*/ 32 h 32"/>
                  <a:gd name="T46" fmla="*/ 212 w 259"/>
                  <a:gd name="T47" fmla="*/ 13 h 32"/>
                  <a:gd name="T48" fmla="*/ 202 w 259"/>
                  <a:gd name="T49" fmla="*/ 7 h 32"/>
                  <a:gd name="T50" fmla="*/ 179 w 259"/>
                  <a:gd name="T51" fmla="*/ 5 h 32"/>
                  <a:gd name="T52" fmla="*/ 151 w 259"/>
                  <a:gd name="T53" fmla="*/ 8 h 32"/>
                  <a:gd name="T54" fmla="*/ 146 w 259"/>
                  <a:gd name="T55" fmla="*/ 15 h 32"/>
                  <a:gd name="T56" fmla="*/ 155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55" y="32"/>
                    </a:moveTo>
                    <a:cubicBezTo>
                      <a:pt x="144" y="32"/>
                      <a:pt x="132" y="32"/>
                      <a:pt x="120" y="32"/>
                    </a:cubicBezTo>
                    <a:cubicBezTo>
                      <a:pt x="117" y="25"/>
                      <a:pt x="113" y="19"/>
                      <a:pt x="109" y="13"/>
                    </a:cubicBezTo>
                    <a:cubicBezTo>
                      <a:pt x="99" y="7"/>
                      <a:pt x="99" y="7"/>
                      <a:pt x="99" y="7"/>
                    </a:cubicBezTo>
                    <a:cubicBezTo>
                      <a:pt x="99" y="7"/>
                      <a:pt x="86" y="5"/>
                      <a:pt x="76" y="5"/>
                    </a:cubicBezTo>
                    <a:cubicBezTo>
                      <a:pt x="63" y="5"/>
                      <a:pt x="48" y="8"/>
                      <a:pt x="48" y="8"/>
                    </a:cubicBezTo>
                    <a:cubicBezTo>
                      <a:pt x="43" y="16"/>
                      <a:pt x="43" y="16"/>
                      <a:pt x="43" y="16"/>
                    </a:cubicBezTo>
                    <a:cubicBezTo>
                      <a:pt x="52" y="32"/>
                      <a:pt x="52" y="32"/>
                      <a:pt x="52" y="32"/>
                    </a:cubicBezTo>
                    <a:cubicBezTo>
                      <a:pt x="41" y="32"/>
                      <a:pt x="29" y="32"/>
                      <a:pt x="17" y="32"/>
                    </a:cubicBezTo>
                    <a:cubicBezTo>
                      <a:pt x="12" y="21"/>
                      <a:pt x="6" y="11"/>
                      <a:pt x="0" y="0"/>
                    </a:cubicBezTo>
                    <a:cubicBezTo>
                      <a:pt x="9" y="0"/>
                      <a:pt x="18" y="0"/>
                      <a:pt x="27" y="0"/>
                    </a:cubicBezTo>
                    <a:cubicBezTo>
                      <a:pt x="34" y="5"/>
                      <a:pt x="34" y="5"/>
                      <a:pt x="34" y="5"/>
                    </a:cubicBezTo>
                    <a:cubicBezTo>
                      <a:pt x="36" y="5"/>
                      <a:pt x="36" y="5"/>
                      <a:pt x="36" y="5"/>
                    </a:cubicBezTo>
                    <a:cubicBezTo>
                      <a:pt x="36" y="5"/>
                      <a:pt x="46" y="2"/>
                      <a:pt x="53" y="1"/>
                    </a:cubicBezTo>
                    <a:cubicBezTo>
                      <a:pt x="62" y="0"/>
                      <a:pt x="71" y="0"/>
                      <a:pt x="81" y="0"/>
                    </a:cubicBezTo>
                    <a:cubicBezTo>
                      <a:pt x="106" y="0"/>
                      <a:pt x="124" y="1"/>
                      <a:pt x="134" y="5"/>
                    </a:cubicBezTo>
                    <a:cubicBezTo>
                      <a:pt x="136" y="5"/>
                      <a:pt x="136" y="5"/>
                      <a:pt x="136" y="5"/>
                    </a:cubicBezTo>
                    <a:cubicBezTo>
                      <a:pt x="136" y="5"/>
                      <a:pt x="146" y="2"/>
                      <a:pt x="155" y="1"/>
                    </a:cubicBezTo>
                    <a:cubicBezTo>
                      <a:pt x="163" y="0"/>
                      <a:pt x="173" y="0"/>
                      <a:pt x="184" y="0"/>
                    </a:cubicBezTo>
                    <a:cubicBezTo>
                      <a:pt x="203" y="0"/>
                      <a:pt x="218" y="1"/>
                      <a:pt x="228" y="3"/>
                    </a:cubicBezTo>
                    <a:cubicBezTo>
                      <a:pt x="238" y="5"/>
                      <a:pt x="246" y="11"/>
                      <a:pt x="246" y="11"/>
                    </a:cubicBezTo>
                    <a:cubicBezTo>
                      <a:pt x="250" y="18"/>
                      <a:pt x="254" y="25"/>
                      <a:pt x="259" y="32"/>
                    </a:cubicBezTo>
                    <a:cubicBezTo>
                      <a:pt x="247" y="32"/>
                      <a:pt x="235" y="32"/>
                      <a:pt x="224" y="32"/>
                    </a:cubicBezTo>
                    <a:cubicBezTo>
                      <a:pt x="220" y="25"/>
                      <a:pt x="216" y="19"/>
                      <a:pt x="212" y="13"/>
                    </a:cubicBezTo>
                    <a:cubicBezTo>
                      <a:pt x="202" y="7"/>
                      <a:pt x="202" y="7"/>
                      <a:pt x="202" y="7"/>
                    </a:cubicBezTo>
                    <a:cubicBezTo>
                      <a:pt x="202" y="7"/>
                      <a:pt x="189" y="5"/>
                      <a:pt x="179" y="5"/>
                    </a:cubicBezTo>
                    <a:cubicBezTo>
                      <a:pt x="165"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9" name="Freeform 414"/>
              <p:cNvSpPr>
                <a:spLocks noEditPoints="1"/>
              </p:cNvSpPr>
              <p:nvPr/>
            </p:nvSpPr>
            <p:spPr bwMode="auto">
              <a:xfrm>
                <a:off x="22671088" y="5572126"/>
                <a:ext cx="541338" cy="119063"/>
              </a:xfrm>
              <a:custGeom>
                <a:avLst/>
                <a:gdLst>
                  <a:gd name="T0" fmla="*/ 119 w 144"/>
                  <a:gd name="T1" fmla="*/ 32 h 32"/>
                  <a:gd name="T2" fmla="*/ 110 w 144"/>
                  <a:gd name="T3" fmla="*/ 27 h 32"/>
                  <a:gd name="T4" fmla="*/ 109 w 144"/>
                  <a:gd name="T5" fmla="*/ 27 h 32"/>
                  <a:gd name="T6" fmla="*/ 87 w 144"/>
                  <a:gd name="T7" fmla="*/ 32 h 32"/>
                  <a:gd name="T8" fmla="*/ 57 w 144"/>
                  <a:gd name="T9" fmla="*/ 32 h 32"/>
                  <a:gd name="T10" fmla="*/ 18 w 144"/>
                  <a:gd name="T11" fmla="*/ 30 h 32"/>
                  <a:gd name="T12" fmla="*/ 0 w 144"/>
                  <a:gd name="T13" fmla="*/ 23 h 32"/>
                  <a:gd name="T14" fmla="*/ 14 w 144"/>
                  <a:gd name="T15" fmla="*/ 15 h 32"/>
                  <a:gd name="T16" fmla="*/ 70 w 144"/>
                  <a:gd name="T17" fmla="*/ 13 h 32"/>
                  <a:gd name="T18" fmla="*/ 98 w 144"/>
                  <a:gd name="T19" fmla="*/ 13 h 32"/>
                  <a:gd name="T20" fmla="*/ 97 w 144"/>
                  <a:gd name="T21" fmla="*/ 11 h 32"/>
                  <a:gd name="T22" fmla="*/ 87 w 144"/>
                  <a:gd name="T23" fmla="*/ 6 h 32"/>
                  <a:gd name="T24" fmla="*/ 64 w 144"/>
                  <a:gd name="T25" fmla="*/ 5 h 32"/>
                  <a:gd name="T26" fmla="*/ 40 w 144"/>
                  <a:gd name="T27" fmla="*/ 6 h 32"/>
                  <a:gd name="T28" fmla="*/ 19 w 144"/>
                  <a:gd name="T29" fmla="*/ 7 h 32"/>
                  <a:gd name="T30" fmla="*/ 5 w 144"/>
                  <a:gd name="T31" fmla="*/ 3 h 32"/>
                  <a:gd name="T32" fmla="*/ 33 w 144"/>
                  <a:gd name="T33" fmla="*/ 1 h 32"/>
                  <a:gd name="T34" fmla="*/ 62 w 144"/>
                  <a:gd name="T35" fmla="*/ 0 h 32"/>
                  <a:gd name="T36" fmla="*/ 110 w 144"/>
                  <a:gd name="T37" fmla="*/ 3 h 32"/>
                  <a:gd name="T38" fmla="*/ 131 w 144"/>
                  <a:gd name="T39" fmla="*/ 11 h 32"/>
                  <a:gd name="T40" fmla="*/ 144 w 144"/>
                  <a:gd name="T41" fmla="*/ 32 h 32"/>
                  <a:gd name="T42" fmla="*/ 119 w 144"/>
                  <a:gd name="T43" fmla="*/ 32 h 32"/>
                  <a:gd name="T44" fmla="*/ 65 w 144"/>
                  <a:gd name="T45" fmla="*/ 27 h 32"/>
                  <a:gd name="T46" fmla="*/ 94 w 144"/>
                  <a:gd name="T47" fmla="*/ 25 h 32"/>
                  <a:gd name="T48" fmla="*/ 102 w 144"/>
                  <a:gd name="T49" fmla="*/ 19 h 32"/>
                  <a:gd name="T50" fmla="*/ 100 w 144"/>
                  <a:gd name="T51" fmla="*/ 17 h 32"/>
                  <a:gd name="T52" fmla="*/ 79 w 144"/>
                  <a:gd name="T53" fmla="*/ 17 h 32"/>
                  <a:gd name="T54" fmla="*/ 45 w 144"/>
                  <a:gd name="T55" fmla="*/ 18 h 32"/>
                  <a:gd name="T56" fmla="*/ 36 w 144"/>
                  <a:gd name="T57" fmla="*/ 23 h 32"/>
                  <a:gd name="T58" fmla="*/ 45 w 144"/>
                  <a:gd name="T59" fmla="*/ 26 h 32"/>
                  <a:gd name="T60" fmla="*/ 65 w 144"/>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32">
                    <a:moveTo>
                      <a:pt x="119" y="32"/>
                    </a:moveTo>
                    <a:cubicBezTo>
                      <a:pt x="110" y="27"/>
                      <a:pt x="110" y="27"/>
                      <a:pt x="110" y="27"/>
                    </a:cubicBezTo>
                    <a:cubicBezTo>
                      <a:pt x="109" y="27"/>
                      <a:pt x="109" y="27"/>
                      <a:pt x="109" y="27"/>
                    </a:cubicBezTo>
                    <a:cubicBezTo>
                      <a:pt x="102" y="29"/>
                      <a:pt x="95" y="31"/>
                      <a:pt x="87" y="32"/>
                    </a:cubicBezTo>
                    <a:cubicBezTo>
                      <a:pt x="80" y="32"/>
                      <a:pt x="70" y="32"/>
                      <a:pt x="57" y="32"/>
                    </a:cubicBezTo>
                    <a:cubicBezTo>
                      <a:pt x="41" y="32"/>
                      <a:pt x="28" y="32"/>
                      <a:pt x="18" y="30"/>
                    </a:cubicBezTo>
                    <a:cubicBezTo>
                      <a:pt x="8" y="28"/>
                      <a:pt x="0" y="23"/>
                      <a:pt x="0" y="23"/>
                    </a:cubicBezTo>
                    <a:cubicBezTo>
                      <a:pt x="0" y="23"/>
                      <a:pt x="3" y="17"/>
                      <a:pt x="14" y="15"/>
                    </a:cubicBezTo>
                    <a:cubicBezTo>
                      <a:pt x="26" y="14"/>
                      <a:pt x="44" y="13"/>
                      <a:pt x="70" y="13"/>
                    </a:cubicBezTo>
                    <a:cubicBezTo>
                      <a:pt x="79" y="13"/>
                      <a:pt x="89" y="13"/>
                      <a:pt x="98" y="13"/>
                    </a:cubicBezTo>
                    <a:cubicBezTo>
                      <a:pt x="97" y="11"/>
                      <a:pt x="97" y="11"/>
                      <a:pt x="97" y="11"/>
                    </a:cubicBezTo>
                    <a:cubicBezTo>
                      <a:pt x="87" y="6"/>
                      <a:pt x="87" y="6"/>
                      <a:pt x="87" y="6"/>
                    </a:cubicBezTo>
                    <a:cubicBezTo>
                      <a:pt x="87" y="6"/>
                      <a:pt x="74" y="5"/>
                      <a:pt x="64" y="5"/>
                    </a:cubicBezTo>
                    <a:cubicBezTo>
                      <a:pt x="55" y="5"/>
                      <a:pt x="47" y="5"/>
                      <a:pt x="40" y="6"/>
                    </a:cubicBezTo>
                    <a:cubicBezTo>
                      <a:pt x="32" y="6"/>
                      <a:pt x="25" y="7"/>
                      <a:pt x="19" y="7"/>
                    </a:cubicBezTo>
                    <a:cubicBezTo>
                      <a:pt x="5" y="3"/>
                      <a:pt x="5" y="3"/>
                      <a:pt x="5" y="3"/>
                    </a:cubicBezTo>
                    <a:cubicBezTo>
                      <a:pt x="13" y="2"/>
                      <a:pt x="22" y="1"/>
                      <a:pt x="33" y="1"/>
                    </a:cubicBezTo>
                    <a:cubicBezTo>
                      <a:pt x="43" y="0"/>
                      <a:pt x="53" y="0"/>
                      <a:pt x="62" y="0"/>
                    </a:cubicBezTo>
                    <a:cubicBezTo>
                      <a:pt x="83" y="0"/>
                      <a:pt x="99" y="1"/>
                      <a:pt x="110" y="3"/>
                    </a:cubicBezTo>
                    <a:cubicBezTo>
                      <a:pt x="122" y="4"/>
                      <a:pt x="131" y="11"/>
                      <a:pt x="131" y="11"/>
                    </a:cubicBezTo>
                    <a:cubicBezTo>
                      <a:pt x="136" y="18"/>
                      <a:pt x="140" y="25"/>
                      <a:pt x="144" y="32"/>
                    </a:cubicBezTo>
                    <a:cubicBezTo>
                      <a:pt x="136" y="32"/>
                      <a:pt x="128" y="32"/>
                      <a:pt x="119" y="32"/>
                    </a:cubicBezTo>
                    <a:close/>
                    <a:moveTo>
                      <a:pt x="65" y="27"/>
                    </a:moveTo>
                    <a:cubicBezTo>
                      <a:pt x="78" y="27"/>
                      <a:pt x="87" y="26"/>
                      <a:pt x="94" y="25"/>
                    </a:cubicBezTo>
                    <a:cubicBezTo>
                      <a:pt x="101" y="24"/>
                      <a:pt x="102" y="19"/>
                      <a:pt x="102" y="19"/>
                    </a:cubicBezTo>
                    <a:cubicBezTo>
                      <a:pt x="100" y="17"/>
                      <a:pt x="100" y="17"/>
                      <a:pt x="100" y="17"/>
                    </a:cubicBezTo>
                    <a:cubicBezTo>
                      <a:pt x="93" y="17"/>
                      <a:pt x="86" y="17"/>
                      <a:pt x="79" y="17"/>
                    </a:cubicBezTo>
                    <a:cubicBezTo>
                      <a:pt x="63" y="17"/>
                      <a:pt x="52" y="18"/>
                      <a:pt x="45" y="18"/>
                    </a:cubicBezTo>
                    <a:cubicBezTo>
                      <a:pt x="38" y="19"/>
                      <a:pt x="36" y="23"/>
                      <a:pt x="36" y="23"/>
                    </a:cubicBezTo>
                    <a:cubicBezTo>
                      <a:pt x="45" y="26"/>
                      <a:pt x="45" y="26"/>
                      <a:pt x="45" y="26"/>
                    </a:cubicBezTo>
                    <a:cubicBezTo>
                      <a:pt x="45" y="26"/>
                      <a:pt x="56" y="27"/>
                      <a:pt x="65" y="27"/>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0" name="Freeform 415"/>
              <p:cNvSpPr>
                <a:spLocks/>
              </p:cNvSpPr>
              <p:nvPr/>
            </p:nvSpPr>
            <p:spPr bwMode="auto">
              <a:xfrm>
                <a:off x="23320375" y="5572126"/>
                <a:ext cx="615950" cy="119063"/>
              </a:xfrm>
              <a:custGeom>
                <a:avLst/>
                <a:gdLst>
                  <a:gd name="T0" fmla="*/ 164 w 164"/>
                  <a:gd name="T1" fmla="*/ 32 h 32"/>
                  <a:gd name="T2" fmla="*/ 129 w 164"/>
                  <a:gd name="T3" fmla="*/ 32 h 32"/>
                  <a:gd name="T4" fmla="*/ 117 w 164"/>
                  <a:gd name="T5" fmla="*/ 13 h 32"/>
                  <a:gd name="T6" fmla="*/ 105 w 164"/>
                  <a:gd name="T7" fmla="*/ 7 h 32"/>
                  <a:gd name="T8" fmla="*/ 80 w 164"/>
                  <a:gd name="T9" fmla="*/ 5 h 32"/>
                  <a:gd name="T10" fmla="*/ 50 w 164"/>
                  <a:gd name="T11" fmla="*/ 8 h 32"/>
                  <a:gd name="T12" fmla="*/ 45 w 164"/>
                  <a:gd name="T13" fmla="*/ 16 h 32"/>
                  <a:gd name="T14" fmla="*/ 55 w 164"/>
                  <a:gd name="T15" fmla="*/ 32 h 32"/>
                  <a:gd name="T16" fmla="*/ 20 w 164"/>
                  <a:gd name="T17" fmla="*/ 32 h 32"/>
                  <a:gd name="T18" fmla="*/ 0 w 164"/>
                  <a:gd name="T19" fmla="*/ 0 h 32"/>
                  <a:gd name="T20" fmla="*/ 27 w 164"/>
                  <a:gd name="T21" fmla="*/ 0 h 32"/>
                  <a:gd name="T22" fmla="*/ 35 w 164"/>
                  <a:gd name="T23" fmla="*/ 5 h 32"/>
                  <a:gd name="T24" fmla="*/ 37 w 164"/>
                  <a:gd name="T25" fmla="*/ 5 h 32"/>
                  <a:gd name="T26" fmla="*/ 55 w 164"/>
                  <a:gd name="T27" fmla="*/ 1 h 32"/>
                  <a:gd name="T28" fmla="*/ 85 w 164"/>
                  <a:gd name="T29" fmla="*/ 0 h 32"/>
                  <a:gd name="T30" fmla="*/ 151 w 164"/>
                  <a:gd name="T31" fmla="*/ 11 h 32"/>
                  <a:gd name="T32" fmla="*/ 16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64" y="32"/>
                    </a:moveTo>
                    <a:cubicBezTo>
                      <a:pt x="152" y="32"/>
                      <a:pt x="141" y="32"/>
                      <a:pt x="129" y="32"/>
                    </a:cubicBezTo>
                    <a:cubicBezTo>
                      <a:pt x="125" y="25"/>
                      <a:pt x="121" y="19"/>
                      <a:pt x="117" y="13"/>
                    </a:cubicBezTo>
                    <a:cubicBezTo>
                      <a:pt x="105" y="7"/>
                      <a:pt x="105" y="7"/>
                      <a:pt x="105" y="7"/>
                    </a:cubicBezTo>
                    <a:cubicBezTo>
                      <a:pt x="100" y="6"/>
                      <a:pt x="91" y="5"/>
                      <a:pt x="80" y="5"/>
                    </a:cubicBezTo>
                    <a:cubicBezTo>
                      <a:pt x="66" y="5"/>
                      <a:pt x="56" y="6"/>
                      <a:pt x="50" y="8"/>
                    </a:cubicBezTo>
                    <a:cubicBezTo>
                      <a:pt x="45" y="16"/>
                      <a:pt x="45" y="16"/>
                      <a:pt x="45" y="16"/>
                    </a:cubicBezTo>
                    <a:cubicBezTo>
                      <a:pt x="55" y="32"/>
                      <a:pt x="55" y="32"/>
                      <a:pt x="55" y="32"/>
                    </a:cubicBezTo>
                    <a:cubicBezTo>
                      <a:pt x="43" y="32"/>
                      <a:pt x="31" y="32"/>
                      <a:pt x="20" y="32"/>
                    </a:cubicBezTo>
                    <a:cubicBezTo>
                      <a:pt x="13" y="21"/>
                      <a:pt x="7" y="11"/>
                      <a:pt x="0" y="0"/>
                    </a:cubicBezTo>
                    <a:cubicBezTo>
                      <a:pt x="9" y="0"/>
                      <a:pt x="18" y="0"/>
                      <a:pt x="27" y="0"/>
                    </a:cubicBezTo>
                    <a:cubicBezTo>
                      <a:pt x="35" y="5"/>
                      <a:pt x="35" y="5"/>
                      <a:pt x="35" y="5"/>
                    </a:cubicBezTo>
                    <a:cubicBezTo>
                      <a:pt x="37" y="5"/>
                      <a:pt x="37" y="5"/>
                      <a:pt x="37" y="5"/>
                    </a:cubicBezTo>
                    <a:cubicBezTo>
                      <a:pt x="37" y="5"/>
                      <a:pt x="47" y="2"/>
                      <a:pt x="55" y="1"/>
                    </a:cubicBezTo>
                    <a:cubicBezTo>
                      <a:pt x="64" y="0"/>
                      <a:pt x="74" y="0"/>
                      <a:pt x="85" y="0"/>
                    </a:cubicBezTo>
                    <a:cubicBezTo>
                      <a:pt x="124" y="0"/>
                      <a:pt x="146" y="4"/>
                      <a:pt x="151" y="11"/>
                    </a:cubicBezTo>
                    <a:cubicBezTo>
                      <a:pt x="155" y="18"/>
                      <a:pt x="159" y="25"/>
                      <a:pt x="164"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1" name="Freeform 416"/>
              <p:cNvSpPr>
                <a:spLocks noEditPoints="1"/>
              </p:cNvSpPr>
              <p:nvPr/>
            </p:nvSpPr>
            <p:spPr bwMode="auto">
              <a:xfrm>
                <a:off x="24041100" y="5526088"/>
                <a:ext cx="595313" cy="165100"/>
              </a:xfrm>
              <a:custGeom>
                <a:avLst/>
                <a:gdLst>
                  <a:gd name="T0" fmla="*/ 76 w 159"/>
                  <a:gd name="T1" fmla="*/ 44 h 44"/>
                  <a:gd name="T2" fmla="*/ 25 w 159"/>
                  <a:gd name="T3" fmla="*/ 40 h 44"/>
                  <a:gd name="T4" fmla="*/ 0 w 159"/>
                  <a:gd name="T5" fmla="*/ 28 h 44"/>
                  <a:gd name="T6" fmla="*/ 10 w 159"/>
                  <a:gd name="T7" fmla="*/ 16 h 44"/>
                  <a:gd name="T8" fmla="*/ 55 w 159"/>
                  <a:gd name="T9" fmla="*/ 12 h 44"/>
                  <a:gd name="T10" fmla="*/ 107 w 159"/>
                  <a:gd name="T11" fmla="*/ 16 h 44"/>
                  <a:gd name="T12" fmla="*/ 109 w 159"/>
                  <a:gd name="T13" fmla="*/ 16 h 44"/>
                  <a:gd name="T14" fmla="*/ 103 w 159"/>
                  <a:gd name="T15" fmla="*/ 11 h 44"/>
                  <a:gd name="T16" fmla="*/ 95 w 159"/>
                  <a:gd name="T17" fmla="*/ 0 h 44"/>
                  <a:gd name="T18" fmla="*/ 130 w 159"/>
                  <a:gd name="T19" fmla="*/ 0 h 44"/>
                  <a:gd name="T20" fmla="*/ 159 w 159"/>
                  <a:gd name="T21" fmla="*/ 44 h 44"/>
                  <a:gd name="T22" fmla="*/ 132 w 159"/>
                  <a:gd name="T23" fmla="*/ 44 h 44"/>
                  <a:gd name="T24" fmla="*/ 123 w 159"/>
                  <a:gd name="T25" fmla="*/ 40 h 44"/>
                  <a:gd name="T26" fmla="*/ 122 w 159"/>
                  <a:gd name="T27" fmla="*/ 40 h 44"/>
                  <a:gd name="T28" fmla="*/ 76 w 159"/>
                  <a:gd name="T29" fmla="*/ 44 h 44"/>
                  <a:gd name="T30" fmla="*/ 81 w 159"/>
                  <a:gd name="T31" fmla="*/ 39 h 44"/>
                  <a:gd name="T32" fmla="*/ 111 w 159"/>
                  <a:gd name="T33" fmla="*/ 37 h 44"/>
                  <a:gd name="T34" fmla="*/ 116 w 159"/>
                  <a:gd name="T35" fmla="*/ 29 h 44"/>
                  <a:gd name="T36" fmla="*/ 115 w 159"/>
                  <a:gd name="T37" fmla="*/ 28 h 44"/>
                  <a:gd name="T38" fmla="*/ 100 w 159"/>
                  <a:gd name="T39" fmla="*/ 20 h 44"/>
                  <a:gd name="T40" fmla="*/ 67 w 159"/>
                  <a:gd name="T41" fmla="*/ 17 h 44"/>
                  <a:gd name="T42" fmla="*/ 41 w 159"/>
                  <a:gd name="T43" fmla="*/ 20 h 44"/>
                  <a:gd name="T44" fmla="*/ 36 w 159"/>
                  <a:gd name="T45" fmla="*/ 28 h 44"/>
                  <a:gd name="T46" fmla="*/ 51 w 159"/>
                  <a:gd name="T47" fmla="*/ 36 h 44"/>
                  <a:gd name="T48" fmla="*/ 81 w 159"/>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44">
                    <a:moveTo>
                      <a:pt x="76" y="44"/>
                    </a:moveTo>
                    <a:cubicBezTo>
                      <a:pt x="55" y="44"/>
                      <a:pt x="38" y="43"/>
                      <a:pt x="25" y="40"/>
                    </a:cubicBezTo>
                    <a:cubicBezTo>
                      <a:pt x="12" y="37"/>
                      <a:pt x="0" y="28"/>
                      <a:pt x="0" y="28"/>
                    </a:cubicBezTo>
                    <a:cubicBezTo>
                      <a:pt x="0" y="28"/>
                      <a:pt x="0" y="19"/>
                      <a:pt x="10" y="16"/>
                    </a:cubicBezTo>
                    <a:cubicBezTo>
                      <a:pt x="19" y="13"/>
                      <a:pt x="34" y="12"/>
                      <a:pt x="55" y="12"/>
                    </a:cubicBezTo>
                    <a:cubicBezTo>
                      <a:pt x="76" y="12"/>
                      <a:pt x="94" y="13"/>
                      <a:pt x="107" y="16"/>
                    </a:cubicBezTo>
                    <a:cubicBezTo>
                      <a:pt x="109" y="16"/>
                      <a:pt x="109" y="16"/>
                      <a:pt x="109" y="16"/>
                    </a:cubicBezTo>
                    <a:cubicBezTo>
                      <a:pt x="103" y="11"/>
                      <a:pt x="103" y="11"/>
                      <a:pt x="103" y="11"/>
                    </a:cubicBezTo>
                    <a:cubicBezTo>
                      <a:pt x="95" y="0"/>
                      <a:pt x="95" y="0"/>
                      <a:pt x="95" y="0"/>
                    </a:cubicBezTo>
                    <a:cubicBezTo>
                      <a:pt x="107" y="0"/>
                      <a:pt x="118" y="0"/>
                      <a:pt x="130" y="0"/>
                    </a:cubicBezTo>
                    <a:cubicBezTo>
                      <a:pt x="140" y="15"/>
                      <a:pt x="149" y="29"/>
                      <a:pt x="159" y="44"/>
                    </a:cubicBezTo>
                    <a:cubicBezTo>
                      <a:pt x="150" y="44"/>
                      <a:pt x="141" y="44"/>
                      <a:pt x="132" y="44"/>
                    </a:cubicBezTo>
                    <a:cubicBezTo>
                      <a:pt x="123" y="40"/>
                      <a:pt x="123" y="40"/>
                      <a:pt x="123" y="40"/>
                    </a:cubicBezTo>
                    <a:cubicBezTo>
                      <a:pt x="122" y="40"/>
                      <a:pt x="122" y="40"/>
                      <a:pt x="122" y="40"/>
                    </a:cubicBezTo>
                    <a:cubicBezTo>
                      <a:pt x="112" y="43"/>
                      <a:pt x="97" y="44"/>
                      <a:pt x="76" y="44"/>
                    </a:cubicBezTo>
                    <a:close/>
                    <a:moveTo>
                      <a:pt x="81" y="39"/>
                    </a:moveTo>
                    <a:cubicBezTo>
                      <a:pt x="96" y="39"/>
                      <a:pt x="111" y="37"/>
                      <a:pt x="111" y="37"/>
                    </a:cubicBezTo>
                    <a:cubicBezTo>
                      <a:pt x="116" y="29"/>
                      <a:pt x="116" y="29"/>
                      <a:pt x="116" y="29"/>
                    </a:cubicBezTo>
                    <a:cubicBezTo>
                      <a:pt x="115" y="28"/>
                      <a:pt x="115" y="28"/>
                      <a:pt x="115" y="28"/>
                    </a:cubicBezTo>
                    <a:cubicBezTo>
                      <a:pt x="115" y="28"/>
                      <a:pt x="108" y="21"/>
                      <a:pt x="100" y="20"/>
                    </a:cubicBezTo>
                    <a:cubicBezTo>
                      <a:pt x="92" y="18"/>
                      <a:pt x="81" y="17"/>
                      <a:pt x="67" y="17"/>
                    </a:cubicBezTo>
                    <a:cubicBezTo>
                      <a:pt x="55" y="17"/>
                      <a:pt x="41" y="20"/>
                      <a:pt x="41" y="20"/>
                    </a:cubicBezTo>
                    <a:cubicBezTo>
                      <a:pt x="36" y="28"/>
                      <a:pt x="36" y="28"/>
                      <a:pt x="36" y="28"/>
                    </a:cubicBezTo>
                    <a:cubicBezTo>
                      <a:pt x="36" y="28"/>
                      <a:pt x="43" y="35"/>
                      <a:pt x="51" y="36"/>
                    </a:cubicBezTo>
                    <a:cubicBezTo>
                      <a:pt x="58" y="38"/>
                      <a:pt x="69" y="39"/>
                      <a:pt x="81" y="3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2" name="Freeform 417"/>
              <p:cNvSpPr>
                <a:spLocks/>
              </p:cNvSpPr>
              <p:nvPr/>
            </p:nvSpPr>
            <p:spPr bwMode="auto">
              <a:xfrm>
                <a:off x="-33608963" y="3462338"/>
                <a:ext cx="528638" cy="106363"/>
              </a:xfrm>
              <a:custGeom>
                <a:avLst/>
                <a:gdLst>
                  <a:gd name="T0" fmla="*/ 55 w 141"/>
                  <a:gd name="T1" fmla="*/ 28 h 28"/>
                  <a:gd name="T2" fmla="*/ 8 w 141"/>
                  <a:gd name="T3" fmla="*/ 24 h 28"/>
                  <a:gd name="T4" fmla="*/ 6 w 141"/>
                  <a:gd name="T5" fmla="*/ 14 h 28"/>
                  <a:gd name="T6" fmla="*/ 41 w 141"/>
                  <a:gd name="T7" fmla="*/ 4 h 28"/>
                  <a:gd name="T8" fmla="*/ 100 w 141"/>
                  <a:gd name="T9" fmla="*/ 0 h 28"/>
                  <a:gd name="T10" fmla="*/ 141 w 141"/>
                  <a:gd name="T11" fmla="*/ 2 h 28"/>
                  <a:gd name="T12" fmla="*/ 124 w 141"/>
                  <a:gd name="T13" fmla="*/ 6 h 28"/>
                  <a:gd name="T14" fmla="*/ 93 w 141"/>
                  <a:gd name="T15" fmla="*/ 5 h 28"/>
                  <a:gd name="T16" fmla="*/ 40 w 141"/>
                  <a:gd name="T17" fmla="*/ 14 h 28"/>
                  <a:gd name="T18" fmla="*/ 39 w 141"/>
                  <a:gd name="T19" fmla="*/ 21 h 28"/>
                  <a:gd name="T20" fmla="*/ 64 w 141"/>
                  <a:gd name="T21" fmla="*/ 23 h 28"/>
                  <a:gd name="T22" fmla="*/ 107 w 141"/>
                  <a:gd name="T23" fmla="*/ 21 h 28"/>
                  <a:gd name="T24" fmla="*/ 100 w 141"/>
                  <a:gd name="T25" fmla="*/ 26 h 28"/>
                  <a:gd name="T26" fmla="*/ 79 w 141"/>
                  <a:gd name="T27" fmla="*/ 28 h 28"/>
                  <a:gd name="T28" fmla="*/ 55 w 141"/>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28">
                    <a:moveTo>
                      <a:pt x="55" y="28"/>
                    </a:moveTo>
                    <a:cubicBezTo>
                      <a:pt x="32" y="28"/>
                      <a:pt x="17" y="27"/>
                      <a:pt x="8" y="24"/>
                    </a:cubicBezTo>
                    <a:cubicBezTo>
                      <a:pt x="0" y="22"/>
                      <a:pt x="0" y="19"/>
                      <a:pt x="6" y="14"/>
                    </a:cubicBezTo>
                    <a:cubicBezTo>
                      <a:pt x="13" y="10"/>
                      <a:pt x="25" y="6"/>
                      <a:pt x="41" y="4"/>
                    </a:cubicBezTo>
                    <a:cubicBezTo>
                      <a:pt x="57" y="1"/>
                      <a:pt x="77" y="0"/>
                      <a:pt x="100" y="0"/>
                    </a:cubicBezTo>
                    <a:cubicBezTo>
                      <a:pt x="116" y="0"/>
                      <a:pt x="130" y="1"/>
                      <a:pt x="141" y="2"/>
                    </a:cubicBezTo>
                    <a:cubicBezTo>
                      <a:pt x="124" y="6"/>
                      <a:pt x="124" y="6"/>
                      <a:pt x="124" y="6"/>
                    </a:cubicBezTo>
                    <a:cubicBezTo>
                      <a:pt x="112" y="5"/>
                      <a:pt x="102" y="5"/>
                      <a:pt x="93" y="5"/>
                    </a:cubicBezTo>
                    <a:cubicBezTo>
                      <a:pt x="67" y="5"/>
                      <a:pt x="49" y="8"/>
                      <a:pt x="40" y="14"/>
                    </a:cubicBezTo>
                    <a:cubicBezTo>
                      <a:pt x="39" y="21"/>
                      <a:pt x="39" y="21"/>
                      <a:pt x="39" y="21"/>
                    </a:cubicBezTo>
                    <a:cubicBezTo>
                      <a:pt x="39" y="21"/>
                      <a:pt x="51" y="23"/>
                      <a:pt x="64" y="23"/>
                    </a:cubicBezTo>
                    <a:cubicBezTo>
                      <a:pt x="78" y="23"/>
                      <a:pt x="93" y="22"/>
                      <a:pt x="107" y="21"/>
                    </a:cubicBezTo>
                    <a:cubicBezTo>
                      <a:pt x="100" y="26"/>
                      <a:pt x="100" y="26"/>
                      <a:pt x="100" y="26"/>
                    </a:cubicBezTo>
                    <a:cubicBezTo>
                      <a:pt x="93" y="27"/>
                      <a:pt x="86" y="27"/>
                      <a:pt x="79" y="28"/>
                    </a:cubicBezTo>
                    <a:cubicBezTo>
                      <a:pt x="72" y="28"/>
                      <a:pt x="64" y="28"/>
                      <a:pt x="55" y="2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3" name="Freeform 418"/>
              <p:cNvSpPr>
                <a:spLocks noEditPoints="1"/>
              </p:cNvSpPr>
              <p:nvPr/>
            </p:nvSpPr>
            <p:spPr bwMode="auto">
              <a:xfrm>
                <a:off x="-33113663" y="3462338"/>
                <a:ext cx="563563" cy="106363"/>
              </a:xfrm>
              <a:custGeom>
                <a:avLst/>
                <a:gdLst>
                  <a:gd name="T0" fmla="*/ 96 w 150"/>
                  <a:gd name="T1" fmla="*/ 27 h 28"/>
                  <a:gd name="T2" fmla="*/ 95 w 150"/>
                  <a:gd name="T3" fmla="*/ 24 h 28"/>
                  <a:gd name="T4" fmla="*/ 94 w 150"/>
                  <a:gd name="T5" fmla="*/ 24 h 28"/>
                  <a:gd name="T6" fmla="*/ 67 w 150"/>
                  <a:gd name="T7" fmla="*/ 27 h 28"/>
                  <a:gd name="T8" fmla="*/ 37 w 150"/>
                  <a:gd name="T9" fmla="*/ 28 h 28"/>
                  <a:gd name="T10" fmla="*/ 6 w 150"/>
                  <a:gd name="T11" fmla="*/ 26 h 28"/>
                  <a:gd name="T12" fmla="*/ 2 w 150"/>
                  <a:gd name="T13" fmla="*/ 20 h 28"/>
                  <a:gd name="T14" fmla="*/ 29 w 150"/>
                  <a:gd name="T15" fmla="*/ 14 h 28"/>
                  <a:gd name="T16" fmla="*/ 86 w 150"/>
                  <a:gd name="T17" fmla="*/ 11 h 28"/>
                  <a:gd name="T18" fmla="*/ 112 w 150"/>
                  <a:gd name="T19" fmla="*/ 11 h 28"/>
                  <a:gd name="T20" fmla="*/ 114 w 150"/>
                  <a:gd name="T21" fmla="*/ 10 h 28"/>
                  <a:gd name="T22" fmla="*/ 113 w 150"/>
                  <a:gd name="T23" fmla="*/ 6 h 28"/>
                  <a:gd name="T24" fmla="*/ 94 w 150"/>
                  <a:gd name="T25" fmla="*/ 5 h 28"/>
                  <a:gd name="T26" fmla="*/ 71 w 150"/>
                  <a:gd name="T27" fmla="*/ 5 h 28"/>
                  <a:gd name="T28" fmla="*/ 49 w 150"/>
                  <a:gd name="T29" fmla="*/ 7 h 28"/>
                  <a:gd name="T30" fmla="*/ 44 w 150"/>
                  <a:gd name="T31" fmla="*/ 3 h 28"/>
                  <a:gd name="T32" fmla="*/ 74 w 150"/>
                  <a:gd name="T33" fmla="*/ 1 h 28"/>
                  <a:gd name="T34" fmla="*/ 102 w 150"/>
                  <a:gd name="T35" fmla="*/ 0 h 28"/>
                  <a:gd name="T36" fmla="*/ 142 w 150"/>
                  <a:gd name="T37" fmla="*/ 2 h 28"/>
                  <a:gd name="T38" fmla="*/ 146 w 150"/>
                  <a:gd name="T39" fmla="*/ 10 h 28"/>
                  <a:gd name="T40" fmla="*/ 119 w 150"/>
                  <a:gd name="T41" fmla="*/ 27 h 28"/>
                  <a:gd name="T42" fmla="*/ 96 w 150"/>
                  <a:gd name="T43" fmla="*/ 27 h 28"/>
                  <a:gd name="T44" fmla="*/ 54 w 150"/>
                  <a:gd name="T45" fmla="*/ 24 h 28"/>
                  <a:gd name="T46" fmla="*/ 85 w 150"/>
                  <a:gd name="T47" fmla="*/ 22 h 28"/>
                  <a:gd name="T48" fmla="*/ 103 w 150"/>
                  <a:gd name="T49" fmla="*/ 17 h 28"/>
                  <a:gd name="T50" fmla="*/ 106 w 150"/>
                  <a:gd name="T51" fmla="*/ 15 h 28"/>
                  <a:gd name="T52" fmla="*/ 87 w 150"/>
                  <a:gd name="T53" fmla="*/ 15 h 28"/>
                  <a:gd name="T54" fmla="*/ 52 w 150"/>
                  <a:gd name="T55" fmla="*/ 16 h 28"/>
                  <a:gd name="T56" fmla="*/ 36 w 150"/>
                  <a:gd name="T57" fmla="*/ 20 h 28"/>
                  <a:gd name="T58" fmla="*/ 37 w 150"/>
                  <a:gd name="T59" fmla="*/ 22 h 28"/>
                  <a:gd name="T60" fmla="*/ 54 w 150"/>
                  <a:gd name="T6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8">
                    <a:moveTo>
                      <a:pt x="96" y="27"/>
                    </a:moveTo>
                    <a:cubicBezTo>
                      <a:pt x="95" y="24"/>
                      <a:pt x="95" y="24"/>
                      <a:pt x="95" y="24"/>
                    </a:cubicBezTo>
                    <a:cubicBezTo>
                      <a:pt x="94" y="24"/>
                      <a:pt x="94" y="24"/>
                      <a:pt x="94" y="24"/>
                    </a:cubicBezTo>
                    <a:cubicBezTo>
                      <a:pt x="84" y="25"/>
                      <a:pt x="75" y="26"/>
                      <a:pt x="67" y="27"/>
                    </a:cubicBezTo>
                    <a:cubicBezTo>
                      <a:pt x="59" y="28"/>
                      <a:pt x="49" y="28"/>
                      <a:pt x="37" y="28"/>
                    </a:cubicBezTo>
                    <a:cubicBezTo>
                      <a:pt x="22" y="28"/>
                      <a:pt x="6" y="26"/>
                      <a:pt x="6" y="26"/>
                    </a:cubicBezTo>
                    <a:cubicBezTo>
                      <a:pt x="0" y="24"/>
                      <a:pt x="2" y="20"/>
                      <a:pt x="2" y="20"/>
                    </a:cubicBezTo>
                    <a:cubicBezTo>
                      <a:pt x="2" y="20"/>
                      <a:pt x="16" y="15"/>
                      <a:pt x="29" y="14"/>
                    </a:cubicBezTo>
                    <a:cubicBezTo>
                      <a:pt x="43" y="12"/>
                      <a:pt x="62" y="11"/>
                      <a:pt x="86" y="11"/>
                    </a:cubicBezTo>
                    <a:cubicBezTo>
                      <a:pt x="94" y="11"/>
                      <a:pt x="103" y="11"/>
                      <a:pt x="112" y="11"/>
                    </a:cubicBezTo>
                    <a:cubicBezTo>
                      <a:pt x="114" y="10"/>
                      <a:pt x="114" y="10"/>
                      <a:pt x="114" y="10"/>
                    </a:cubicBezTo>
                    <a:cubicBezTo>
                      <a:pt x="113" y="6"/>
                      <a:pt x="113" y="6"/>
                      <a:pt x="113" y="6"/>
                    </a:cubicBezTo>
                    <a:cubicBezTo>
                      <a:pt x="113" y="6"/>
                      <a:pt x="104" y="5"/>
                      <a:pt x="94" y="5"/>
                    </a:cubicBezTo>
                    <a:cubicBezTo>
                      <a:pt x="86" y="5"/>
                      <a:pt x="79" y="5"/>
                      <a:pt x="71" y="5"/>
                    </a:cubicBezTo>
                    <a:cubicBezTo>
                      <a:pt x="63" y="6"/>
                      <a:pt x="56" y="6"/>
                      <a:pt x="49" y="7"/>
                    </a:cubicBezTo>
                    <a:cubicBezTo>
                      <a:pt x="44" y="3"/>
                      <a:pt x="44" y="3"/>
                      <a:pt x="44" y="3"/>
                    </a:cubicBezTo>
                    <a:cubicBezTo>
                      <a:pt x="54" y="2"/>
                      <a:pt x="63" y="1"/>
                      <a:pt x="74" y="1"/>
                    </a:cubicBezTo>
                    <a:cubicBezTo>
                      <a:pt x="84" y="0"/>
                      <a:pt x="94" y="0"/>
                      <a:pt x="102" y="0"/>
                    </a:cubicBezTo>
                    <a:cubicBezTo>
                      <a:pt x="121" y="0"/>
                      <a:pt x="135" y="1"/>
                      <a:pt x="142" y="2"/>
                    </a:cubicBezTo>
                    <a:cubicBezTo>
                      <a:pt x="150" y="4"/>
                      <a:pt x="146" y="10"/>
                      <a:pt x="146" y="10"/>
                    </a:cubicBezTo>
                    <a:cubicBezTo>
                      <a:pt x="137" y="16"/>
                      <a:pt x="128" y="21"/>
                      <a:pt x="119" y="27"/>
                    </a:cubicBezTo>
                    <a:cubicBezTo>
                      <a:pt x="111" y="27"/>
                      <a:pt x="104" y="27"/>
                      <a:pt x="96" y="27"/>
                    </a:cubicBezTo>
                    <a:close/>
                    <a:moveTo>
                      <a:pt x="54" y="24"/>
                    </a:moveTo>
                    <a:cubicBezTo>
                      <a:pt x="66" y="24"/>
                      <a:pt x="76" y="23"/>
                      <a:pt x="85" y="22"/>
                    </a:cubicBezTo>
                    <a:cubicBezTo>
                      <a:pt x="94" y="21"/>
                      <a:pt x="103" y="17"/>
                      <a:pt x="103" y="17"/>
                    </a:cubicBezTo>
                    <a:cubicBezTo>
                      <a:pt x="106" y="15"/>
                      <a:pt x="106" y="15"/>
                      <a:pt x="106" y="15"/>
                    </a:cubicBezTo>
                    <a:cubicBezTo>
                      <a:pt x="100" y="15"/>
                      <a:pt x="93" y="15"/>
                      <a:pt x="87" y="15"/>
                    </a:cubicBezTo>
                    <a:cubicBezTo>
                      <a:pt x="71" y="15"/>
                      <a:pt x="60" y="15"/>
                      <a:pt x="52" y="16"/>
                    </a:cubicBezTo>
                    <a:cubicBezTo>
                      <a:pt x="44" y="17"/>
                      <a:pt x="36" y="20"/>
                      <a:pt x="36" y="20"/>
                    </a:cubicBezTo>
                    <a:cubicBezTo>
                      <a:pt x="37" y="22"/>
                      <a:pt x="37" y="22"/>
                      <a:pt x="37" y="22"/>
                    </a:cubicBezTo>
                    <a:cubicBezTo>
                      <a:pt x="37" y="22"/>
                      <a:pt x="46" y="24"/>
                      <a:pt x="54" y="2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4" name="Freeform 419"/>
              <p:cNvSpPr>
                <a:spLocks noEditPoints="1"/>
              </p:cNvSpPr>
              <p:nvPr/>
            </p:nvSpPr>
            <p:spPr bwMode="auto">
              <a:xfrm>
                <a:off x="-32565975" y="3462338"/>
                <a:ext cx="679450" cy="147638"/>
              </a:xfrm>
              <a:custGeom>
                <a:avLst/>
                <a:gdLst>
                  <a:gd name="T0" fmla="*/ 94 w 181"/>
                  <a:gd name="T1" fmla="*/ 28 h 39"/>
                  <a:gd name="T2" fmla="*/ 54 w 181"/>
                  <a:gd name="T3" fmla="*/ 24 h 39"/>
                  <a:gd name="T4" fmla="*/ 52 w 181"/>
                  <a:gd name="T5" fmla="*/ 24 h 39"/>
                  <a:gd name="T6" fmla="*/ 48 w 181"/>
                  <a:gd name="T7" fmla="*/ 29 h 39"/>
                  <a:gd name="T8" fmla="*/ 32 w 181"/>
                  <a:gd name="T9" fmla="*/ 39 h 39"/>
                  <a:gd name="T10" fmla="*/ 0 w 181"/>
                  <a:gd name="T11" fmla="*/ 39 h 39"/>
                  <a:gd name="T12" fmla="*/ 58 w 181"/>
                  <a:gd name="T13" fmla="*/ 1 h 39"/>
                  <a:gd name="T14" fmla="*/ 84 w 181"/>
                  <a:gd name="T15" fmla="*/ 1 h 39"/>
                  <a:gd name="T16" fmla="*/ 83 w 181"/>
                  <a:gd name="T17" fmla="*/ 4 h 39"/>
                  <a:gd name="T18" fmla="*/ 85 w 181"/>
                  <a:gd name="T19" fmla="*/ 4 h 39"/>
                  <a:gd name="T20" fmla="*/ 136 w 181"/>
                  <a:gd name="T21" fmla="*/ 0 h 39"/>
                  <a:gd name="T22" fmla="*/ 174 w 181"/>
                  <a:gd name="T23" fmla="*/ 4 h 39"/>
                  <a:gd name="T24" fmla="*/ 175 w 181"/>
                  <a:gd name="T25" fmla="*/ 14 h 39"/>
                  <a:gd name="T26" fmla="*/ 143 w 181"/>
                  <a:gd name="T27" fmla="*/ 24 h 39"/>
                  <a:gd name="T28" fmla="*/ 94 w 181"/>
                  <a:gd name="T29" fmla="*/ 28 h 39"/>
                  <a:gd name="T30" fmla="*/ 120 w 181"/>
                  <a:gd name="T31" fmla="*/ 5 h 39"/>
                  <a:gd name="T32" fmla="*/ 90 w 181"/>
                  <a:gd name="T33" fmla="*/ 7 h 39"/>
                  <a:gd name="T34" fmla="*/ 71 w 181"/>
                  <a:gd name="T35" fmla="*/ 13 h 39"/>
                  <a:gd name="T36" fmla="*/ 70 w 181"/>
                  <a:gd name="T37" fmla="*/ 14 h 39"/>
                  <a:gd name="T38" fmla="*/ 68 w 181"/>
                  <a:gd name="T39" fmla="*/ 21 h 39"/>
                  <a:gd name="T40" fmla="*/ 93 w 181"/>
                  <a:gd name="T41" fmla="*/ 23 h 39"/>
                  <a:gd name="T42" fmla="*/ 123 w 181"/>
                  <a:gd name="T43" fmla="*/ 21 h 39"/>
                  <a:gd name="T44" fmla="*/ 142 w 181"/>
                  <a:gd name="T45" fmla="*/ 14 h 39"/>
                  <a:gd name="T46" fmla="*/ 143 w 181"/>
                  <a:gd name="T47" fmla="*/ 7 h 39"/>
                  <a:gd name="T48" fmla="*/ 120 w 181"/>
                  <a:gd name="T4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9">
                    <a:moveTo>
                      <a:pt x="94" y="28"/>
                    </a:moveTo>
                    <a:cubicBezTo>
                      <a:pt x="74" y="28"/>
                      <a:pt x="61" y="27"/>
                      <a:pt x="54" y="24"/>
                    </a:cubicBezTo>
                    <a:cubicBezTo>
                      <a:pt x="52" y="24"/>
                      <a:pt x="52" y="24"/>
                      <a:pt x="52" y="24"/>
                    </a:cubicBezTo>
                    <a:cubicBezTo>
                      <a:pt x="48" y="29"/>
                      <a:pt x="48" y="29"/>
                      <a:pt x="48" y="29"/>
                    </a:cubicBezTo>
                    <a:cubicBezTo>
                      <a:pt x="32" y="39"/>
                      <a:pt x="32" y="39"/>
                      <a:pt x="32" y="39"/>
                    </a:cubicBezTo>
                    <a:cubicBezTo>
                      <a:pt x="21" y="39"/>
                      <a:pt x="10" y="39"/>
                      <a:pt x="0" y="39"/>
                    </a:cubicBezTo>
                    <a:cubicBezTo>
                      <a:pt x="19" y="26"/>
                      <a:pt x="39" y="14"/>
                      <a:pt x="58" y="1"/>
                    </a:cubicBezTo>
                    <a:cubicBezTo>
                      <a:pt x="67" y="1"/>
                      <a:pt x="75" y="1"/>
                      <a:pt x="84" y="1"/>
                    </a:cubicBezTo>
                    <a:cubicBezTo>
                      <a:pt x="83" y="4"/>
                      <a:pt x="83" y="4"/>
                      <a:pt x="83" y="4"/>
                    </a:cubicBezTo>
                    <a:cubicBezTo>
                      <a:pt x="85" y="4"/>
                      <a:pt x="85" y="4"/>
                      <a:pt x="85" y="4"/>
                    </a:cubicBezTo>
                    <a:cubicBezTo>
                      <a:pt x="99" y="2"/>
                      <a:pt x="116" y="0"/>
                      <a:pt x="136" y="0"/>
                    </a:cubicBezTo>
                    <a:cubicBezTo>
                      <a:pt x="154" y="0"/>
                      <a:pt x="167" y="1"/>
                      <a:pt x="174" y="4"/>
                    </a:cubicBezTo>
                    <a:cubicBezTo>
                      <a:pt x="181" y="6"/>
                      <a:pt x="181" y="10"/>
                      <a:pt x="175" y="14"/>
                    </a:cubicBezTo>
                    <a:cubicBezTo>
                      <a:pt x="168" y="18"/>
                      <a:pt x="158" y="22"/>
                      <a:pt x="143" y="24"/>
                    </a:cubicBezTo>
                    <a:cubicBezTo>
                      <a:pt x="129" y="27"/>
                      <a:pt x="112" y="28"/>
                      <a:pt x="94" y="28"/>
                    </a:cubicBezTo>
                    <a:close/>
                    <a:moveTo>
                      <a:pt x="120" y="5"/>
                    </a:moveTo>
                    <a:cubicBezTo>
                      <a:pt x="108" y="5"/>
                      <a:pt x="97" y="5"/>
                      <a:pt x="90" y="7"/>
                    </a:cubicBezTo>
                    <a:cubicBezTo>
                      <a:pt x="82" y="8"/>
                      <a:pt x="71" y="13"/>
                      <a:pt x="71" y="13"/>
                    </a:cubicBezTo>
                    <a:cubicBezTo>
                      <a:pt x="70" y="14"/>
                      <a:pt x="70" y="14"/>
                      <a:pt x="70" y="14"/>
                    </a:cubicBezTo>
                    <a:cubicBezTo>
                      <a:pt x="68" y="21"/>
                      <a:pt x="68" y="21"/>
                      <a:pt x="68" y="21"/>
                    </a:cubicBezTo>
                    <a:cubicBezTo>
                      <a:pt x="68" y="21"/>
                      <a:pt x="80" y="23"/>
                      <a:pt x="93" y="23"/>
                    </a:cubicBezTo>
                    <a:cubicBezTo>
                      <a:pt x="104" y="23"/>
                      <a:pt x="114" y="22"/>
                      <a:pt x="123" y="21"/>
                    </a:cubicBezTo>
                    <a:cubicBezTo>
                      <a:pt x="131" y="19"/>
                      <a:pt x="142" y="14"/>
                      <a:pt x="142" y="14"/>
                    </a:cubicBezTo>
                    <a:cubicBezTo>
                      <a:pt x="143" y="7"/>
                      <a:pt x="143" y="7"/>
                      <a:pt x="143" y="7"/>
                    </a:cubicBezTo>
                    <a:cubicBezTo>
                      <a:pt x="143" y="7"/>
                      <a:pt x="132" y="5"/>
                      <a:pt x="120" y="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5" name="Freeform 420"/>
              <p:cNvSpPr>
                <a:spLocks/>
              </p:cNvSpPr>
              <p:nvPr/>
            </p:nvSpPr>
            <p:spPr bwMode="auto">
              <a:xfrm>
                <a:off x="-31875413" y="3462338"/>
                <a:ext cx="539750" cy="106363"/>
              </a:xfrm>
              <a:custGeom>
                <a:avLst/>
                <a:gdLst>
                  <a:gd name="T0" fmla="*/ 121 w 144"/>
                  <a:gd name="T1" fmla="*/ 20 h 28"/>
                  <a:gd name="T2" fmla="*/ 96 w 144"/>
                  <a:gd name="T3" fmla="*/ 26 h 28"/>
                  <a:gd name="T4" fmla="*/ 46 w 144"/>
                  <a:gd name="T5" fmla="*/ 28 h 28"/>
                  <a:gd name="T6" fmla="*/ 0 w 144"/>
                  <a:gd name="T7" fmla="*/ 26 h 28"/>
                  <a:gd name="T8" fmla="*/ 8 w 144"/>
                  <a:gd name="T9" fmla="*/ 21 h 28"/>
                  <a:gd name="T10" fmla="*/ 54 w 144"/>
                  <a:gd name="T11" fmla="*/ 24 h 28"/>
                  <a:gd name="T12" fmla="*/ 88 w 144"/>
                  <a:gd name="T13" fmla="*/ 20 h 28"/>
                  <a:gd name="T14" fmla="*/ 87 w 144"/>
                  <a:gd name="T15" fmla="*/ 19 h 28"/>
                  <a:gd name="T16" fmla="*/ 79 w 144"/>
                  <a:gd name="T17" fmla="*/ 17 h 28"/>
                  <a:gd name="T18" fmla="*/ 60 w 144"/>
                  <a:gd name="T19" fmla="*/ 16 h 28"/>
                  <a:gd name="T20" fmla="*/ 30 w 144"/>
                  <a:gd name="T21" fmla="*/ 12 h 28"/>
                  <a:gd name="T22" fmla="*/ 28 w 144"/>
                  <a:gd name="T23" fmla="*/ 7 h 28"/>
                  <a:gd name="T24" fmla="*/ 52 w 144"/>
                  <a:gd name="T25" fmla="*/ 2 h 28"/>
                  <a:gd name="T26" fmla="*/ 97 w 144"/>
                  <a:gd name="T27" fmla="*/ 0 h 28"/>
                  <a:gd name="T28" fmla="*/ 144 w 144"/>
                  <a:gd name="T29" fmla="*/ 2 h 28"/>
                  <a:gd name="T30" fmla="*/ 128 w 144"/>
                  <a:gd name="T31" fmla="*/ 6 h 28"/>
                  <a:gd name="T32" fmla="*/ 89 w 144"/>
                  <a:gd name="T33" fmla="*/ 5 h 28"/>
                  <a:gd name="T34" fmla="*/ 60 w 144"/>
                  <a:gd name="T35" fmla="*/ 7 h 28"/>
                  <a:gd name="T36" fmla="*/ 64 w 144"/>
                  <a:gd name="T37" fmla="*/ 9 h 28"/>
                  <a:gd name="T38" fmla="*/ 89 w 144"/>
                  <a:gd name="T39" fmla="*/ 12 h 28"/>
                  <a:gd name="T40" fmla="*/ 112 w 144"/>
                  <a:gd name="T41" fmla="*/ 14 h 28"/>
                  <a:gd name="T42" fmla="*/ 121 w 144"/>
                  <a:gd name="T43" fmla="*/ 17 h 28"/>
                  <a:gd name="T44" fmla="*/ 121 w 144"/>
                  <a:gd name="T4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8">
                    <a:moveTo>
                      <a:pt x="121" y="20"/>
                    </a:moveTo>
                    <a:cubicBezTo>
                      <a:pt x="121" y="20"/>
                      <a:pt x="108" y="24"/>
                      <a:pt x="96" y="26"/>
                    </a:cubicBezTo>
                    <a:cubicBezTo>
                      <a:pt x="83" y="27"/>
                      <a:pt x="66" y="28"/>
                      <a:pt x="46" y="28"/>
                    </a:cubicBezTo>
                    <a:cubicBezTo>
                      <a:pt x="26" y="28"/>
                      <a:pt x="11" y="27"/>
                      <a:pt x="0" y="26"/>
                    </a:cubicBezTo>
                    <a:cubicBezTo>
                      <a:pt x="8" y="21"/>
                      <a:pt x="8" y="21"/>
                      <a:pt x="8" y="21"/>
                    </a:cubicBezTo>
                    <a:cubicBezTo>
                      <a:pt x="23" y="23"/>
                      <a:pt x="39" y="24"/>
                      <a:pt x="54" y="24"/>
                    </a:cubicBezTo>
                    <a:cubicBezTo>
                      <a:pt x="74" y="24"/>
                      <a:pt x="88" y="20"/>
                      <a:pt x="88" y="20"/>
                    </a:cubicBezTo>
                    <a:cubicBezTo>
                      <a:pt x="87" y="19"/>
                      <a:pt x="87" y="19"/>
                      <a:pt x="87" y="19"/>
                    </a:cubicBezTo>
                    <a:cubicBezTo>
                      <a:pt x="79" y="17"/>
                      <a:pt x="79" y="17"/>
                      <a:pt x="79" y="17"/>
                    </a:cubicBezTo>
                    <a:cubicBezTo>
                      <a:pt x="79" y="17"/>
                      <a:pt x="68" y="16"/>
                      <a:pt x="60" y="16"/>
                    </a:cubicBezTo>
                    <a:cubicBezTo>
                      <a:pt x="45" y="15"/>
                      <a:pt x="30" y="12"/>
                      <a:pt x="30" y="12"/>
                    </a:cubicBezTo>
                    <a:cubicBezTo>
                      <a:pt x="28" y="7"/>
                      <a:pt x="28" y="7"/>
                      <a:pt x="28" y="7"/>
                    </a:cubicBezTo>
                    <a:cubicBezTo>
                      <a:pt x="28" y="7"/>
                      <a:pt x="39" y="4"/>
                      <a:pt x="52" y="2"/>
                    </a:cubicBezTo>
                    <a:cubicBezTo>
                      <a:pt x="64" y="1"/>
                      <a:pt x="79" y="0"/>
                      <a:pt x="97" y="0"/>
                    </a:cubicBezTo>
                    <a:cubicBezTo>
                      <a:pt x="114" y="0"/>
                      <a:pt x="130" y="1"/>
                      <a:pt x="144" y="2"/>
                    </a:cubicBezTo>
                    <a:cubicBezTo>
                      <a:pt x="128" y="6"/>
                      <a:pt x="128" y="6"/>
                      <a:pt x="128" y="6"/>
                    </a:cubicBezTo>
                    <a:cubicBezTo>
                      <a:pt x="113" y="5"/>
                      <a:pt x="100" y="5"/>
                      <a:pt x="89" y="5"/>
                    </a:cubicBezTo>
                    <a:cubicBezTo>
                      <a:pt x="72" y="5"/>
                      <a:pt x="60" y="7"/>
                      <a:pt x="60" y="7"/>
                    </a:cubicBezTo>
                    <a:cubicBezTo>
                      <a:pt x="64" y="9"/>
                      <a:pt x="64" y="9"/>
                      <a:pt x="64" y="9"/>
                    </a:cubicBezTo>
                    <a:cubicBezTo>
                      <a:pt x="64" y="9"/>
                      <a:pt x="76" y="11"/>
                      <a:pt x="89" y="12"/>
                    </a:cubicBezTo>
                    <a:cubicBezTo>
                      <a:pt x="100" y="12"/>
                      <a:pt x="112" y="14"/>
                      <a:pt x="112" y="14"/>
                    </a:cubicBezTo>
                    <a:cubicBezTo>
                      <a:pt x="121" y="17"/>
                      <a:pt x="121" y="17"/>
                      <a:pt x="121" y="17"/>
                    </a:cubicBezTo>
                    <a:lnTo>
                      <a:pt x="121" y="2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6" name="Freeform 421"/>
              <p:cNvSpPr>
                <a:spLocks/>
              </p:cNvSpPr>
              <p:nvPr/>
            </p:nvSpPr>
            <p:spPr bwMode="auto">
              <a:xfrm>
                <a:off x="-31335663" y="3425826"/>
                <a:ext cx="327025" cy="138113"/>
              </a:xfrm>
              <a:custGeom>
                <a:avLst/>
                <a:gdLst>
                  <a:gd name="T0" fmla="*/ 32 w 87"/>
                  <a:gd name="T1" fmla="*/ 37 h 37"/>
                  <a:gd name="T2" fmla="*/ 0 w 87"/>
                  <a:gd name="T3" fmla="*/ 37 h 37"/>
                  <a:gd name="T4" fmla="*/ 55 w 87"/>
                  <a:gd name="T5" fmla="*/ 0 h 37"/>
                  <a:gd name="T6" fmla="*/ 87 w 87"/>
                  <a:gd name="T7" fmla="*/ 0 h 37"/>
                  <a:gd name="T8" fmla="*/ 32 w 87"/>
                  <a:gd name="T9" fmla="*/ 37 h 37"/>
                </a:gdLst>
                <a:ahLst/>
                <a:cxnLst>
                  <a:cxn ang="0">
                    <a:pos x="T0" y="T1"/>
                  </a:cxn>
                  <a:cxn ang="0">
                    <a:pos x="T2" y="T3"/>
                  </a:cxn>
                  <a:cxn ang="0">
                    <a:pos x="T4" y="T5"/>
                  </a:cxn>
                  <a:cxn ang="0">
                    <a:pos x="T6" y="T7"/>
                  </a:cxn>
                  <a:cxn ang="0">
                    <a:pos x="T8" y="T9"/>
                  </a:cxn>
                </a:cxnLst>
                <a:rect l="0" t="0" r="r" b="b"/>
                <a:pathLst>
                  <a:path w="87" h="37">
                    <a:moveTo>
                      <a:pt x="32" y="37"/>
                    </a:moveTo>
                    <a:cubicBezTo>
                      <a:pt x="21" y="37"/>
                      <a:pt x="11" y="37"/>
                      <a:pt x="0" y="37"/>
                    </a:cubicBezTo>
                    <a:cubicBezTo>
                      <a:pt x="19" y="25"/>
                      <a:pt x="37" y="13"/>
                      <a:pt x="55" y="0"/>
                    </a:cubicBezTo>
                    <a:cubicBezTo>
                      <a:pt x="66" y="0"/>
                      <a:pt x="76" y="0"/>
                      <a:pt x="87" y="0"/>
                    </a:cubicBezTo>
                    <a:cubicBezTo>
                      <a:pt x="69" y="13"/>
                      <a:pt x="51" y="25"/>
                      <a:pt x="32" y="37"/>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7" name="Freeform 422"/>
              <p:cNvSpPr>
                <a:spLocks noEditPoints="1"/>
              </p:cNvSpPr>
              <p:nvPr/>
            </p:nvSpPr>
            <p:spPr bwMode="auto">
              <a:xfrm>
                <a:off x="-31008638" y="3462338"/>
                <a:ext cx="558800" cy="106363"/>
              </a:xfrm>
              <a:custGeom>
                <a:avLst/>
                <a:gdLst>
                  <a:gd name="T0" fmla="*/ 144 w 149"/>
                  <a:gd name="T1" fmla="*/ 14 h 28"/>
                  <a:gd name="T2" fmla="*/ 111 w 149"/>
                  <a:gd name="T3" fmla="*/ 24 h 28"/>
                  <a:gd name="T4" fmla="*/ 52 w 149"/>
                  <a:gd name="T5" fmla="*/ 28 h 28"/>
                  <a:gd name="T6" fmla="*/ 17 w 149"/>
                  <a:gd name="T7" fmla="*/ 26 h 28"/>
                  <a:gd name="T8" fmla="*/ 0 w 149"/>
                  <a:gd name="T9" fmla="*/ 21 h 28"/>
                  <a:gd name="T10" fmla="*/ 2 w 149"/>
                  <a:gd name="T11" fmla="*/ 14 h 28"/>
                  <a:gd name="T12" fmla="*/ 35 w 149"/>
                  <a:gd name="T13" fmla="*/ 4 h 28"/>
                  <a:gd name="T14" fmla="*/ 93 w 149"/>
                  <a:gd name="T15" fmla="*/ 0 h 28"/>
                  <a:gd name="T16" fmla="*/ 140 w 149"/>
                  <a:gd name="T17" fmla="*/ 4 h 28"/>
                  <a:gd name="T18" fmla="*/ 144 w 149"/>
                  <a:gd name="T19" fmla="*/ 14 h 28"/>
                  <a:gd name="T20" fmla="*/ 35 w 149"/>
                  <a:gd name="T21" fmla="*/ 14 h 28"/>
                  <a:gd name="T22" fmla="*/ 60 w 149"/>
                  <a:gd name="T23" fmla="*/ 23 h 28"/>
                  <a:gd name="T24" fmla="*/ 111 w 149"/>
                  <a:gd name="T25" fmla="*/ 14 h 28"/>
                  <a:gd name="T26" fmla="*/ 86 w 149"/>
                  <a:gd name="T27" fmla="*/ 5 h 28"/>
                  <a:gd name="T28" fmla="*/ 53 w 149"/>
                  <a:gd name="T29" fmla="*/ 7 h 28"/>
                  <a:gd name="T30" fmla="*/ 35 w 149"/>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8">
                    <a:moveTo>
                      <a:pt x="144" y="14"/>
                    </a:moveTo>
                    <a:cubicBezTo>
                      <a:pt x="138" y="18"/>
                      <a:pt x="127" y="22"/>
                      <a:pt x="111" y="24"/>
                    </a:cubicBezTo>
                    <a:cubicBezTo>
                      <a:pt x="95" y="27"/>
                      <a:pt x="75" y="28"/>
                      <a:pt x="52" y="28"/>
                    </a:cubicBezTo>
                    <a:cubicBezTo>
                      <a:pt x="38" y="28"/>
                      <a:pt x="27" y="27"/>
                      <a:pt x="17" y="26"/>
                    </a:cubicBezTo>
                    <a:cubicBezTo>
                      <a:pt x="8" y="25"/>
                      <a:pt x="0" y="21"/>
                      <a:pt x="0" y="21"/>
                    </a:cubicBezTo>
                    <a:cubicBezTo>
                      <a:pt x="2" y="14"/>
                      <a:pt x="2" y="14"/>
                      <a:pt x="2" y="14"/>
                    </a:cubicBezTo>
                    <a:cubicBezTo>
                      <a:pt x="8" y="10"/>
                      <a:pt x="19" y="6"/>
                      <a:pt x="35" y="4"/>
                    </a:cubicBezTo>
                    <a:cubicBezTo>
                      <a:pt x="51" y="1"/>
                      <a:pt x="70" y="0"/>
                      <a:pt x="93" y="0"/>
                    </a:cubicBezTo>
                    <a:cubicBezTo>
                      <a:pt x="115" y="0"/>
                      <a:pt x="130" y="1"/>
                      <a:pt x="140" y="4"/>
                    </a:cubicBezTo>
                    <a:cubicBezTo>
                      <a:pt x="149" y="6"/>
                      <a:pt x="144" y="14"/>
                      <a:pt x="144" y="14"/>
                    </a:cubicBezTo>
                    <a:close/>
                    <a:moveTo>
                      <a:pt x="35" y="14"/>
                    </a:moveTo>
                    <a:cubicBezTo>
                      <a:pt x="26" y="20"/>
                      <a:pt x="34" y="23"/>
                      <a:pt x="60" y="23"/>
                    </a:cubicBezTo>
                    <a:cubicBezTo>
                      <a:pt x="85" y="23"/>
                      <a:pt x="102" y="20"/>
                      <a:pt x="111" y="14"/>
                    </a:cubicBezTo>
                    <a:cubicBezTo>
                      <a:pt x="120" y="8"/>
                      <a:pt x="112" y="5"/>
                      <a:pt x="86" y="5"/>
                    </a:cubicBezTo>
                    <a:cubicBezTo>
                      <a:pt x="73" y="5"/>
                      <a:pt x="62" y="6"/>
                      <a:pt x="53" y="7"/>
                    </a:cubicBezTo>
                    <a:cubicBezTo>
                      <a:pt x="45" y="9"/>
                      <a:pt x="35" y="14"/>
                      <a:pt x="35" y="1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8" name="Freeform 423"/>
              <p:cNvSpPr>
                <a:spLocks/>
              </p:cNvSpPr>
              <p:nvPr/>
            </p:nvSpPr>
            <p:spPr bwMode="auto">
              <a:xfrm>
                <a:off x="-30386338" y="3462338"/>
                <a:ext cx="520700" cy="106363"/>
              </a:xfrm>
              <a:custGeom>
                <a:avLst/>
                <a:gdLst>
                  <a:gd name="T0" fmla="*/ 56 w 139"/>
                  <a:gd name="T1" fmla="*/ 28 h 28"/>
                  <a:gd name="T2" fmla="*/ 9 w 139"/>
                  <a:gd name="T3" fmla="*/ 24 h 28"/>
                  <a:gd name="T4" fmla="*/ 6 w 139"/>
                  <a:gd name="T5" fmla="*/ 14 h 28"/>
                  <a:gd name="T6" fmla="*/ 39 w 139"/>
                  <a:gd name="T7" fmla="*/ 4 h 28"/>
                  <a:gd name="T8" fmla="*/ 98 w 139"/>
                  <a:gd name="T9" fmla="*/ 0 h 28"/>
                  <a:gd name="T10" fmla="*/ 139 w 139"/>
                  <a:gd name="T11" fmla="*/ 2 h 28"/>
                  <a:gd name="T12" fmla="*/ 123 w 139"/>
                  <a:gd name="T13" fmla="*/ 6 h 28"/>
                  <a:gd name="T14" fmla="*/ 91 w 139"/>
                  <a:gd name="T15" fmla="*/ 5 h 28"/>
                  <a:gd name="T16" fmla="*/ 39 w 139"/>
                  <a:gd name="T17" fmla="*/ 14 h 28"/>
                  <a:gd name="T18" fmla="*/ 39 w 139"/>
                  <a:gd name="T19" fmla="*/ 21 h 28"/>
                  <a:gd name="T20" fmla="*/ 64 w 139"/>
                  <a:gd name="T21" fmla="*/ 23 h 28"/>
                  <a:gd name="T22" fmla="*/ 108 w 139"/>
                  <a:gd name="T23" fmla="*/ 21 h 28"/>
                  <a:gd name="T24" fmla="*/ 101 w 139"/>
                  <a:gd name="T25" fmla="*/ 26 h 28"/>
                  <a:gd name="T26" fmla="*/ 80 w 139"/>
                  <a:gd name="T27" fmla="*/ 28 h 28"/>
                  <a:gd name="T28" fmla="*/ 56 w 139"/>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8">
                    <a:moveTo>
                      <a:pt x="56" y="28"/>
                    </a:moveTo>
                    <a:cubicBezTo>
                      <a:pt x="33" y="28"/>
                      <a:pt x="18" y="27"/>
                      <a:pt x="9" y="24"/>
                    </a:cubicBezTo>
                    <a:cubicBezTo>
                      <a:pt x="1" y="22"/>
                      <a:pt x="0" y="19"/>
                      <a:pt x="6" y="14"/>
                    </a:cubicBezTo>
                    <a:cubicBezTo>
                      <a:pt x="12" y="10"/>
                      <a:pt x="23" y="6"/>
                      <a:pt x="39" y="4"/>
                    </a:cubicBezTo>
                    <a:cubicBezTo>
                      <a:pt x="55" y="1"/>
                      <a:pt x="75" y="0"/>
                      <a:pt x="98" y="0"/>
                    </a:cubicBezTo>
                    <a:cubicBezTo>
                      <a:pt x="114" y="0"/>
                      <a:pt x="127" y="1"/>
                      <a:pt x="139" y="2"/>
                    </a:cubicBezTo>
                    <a:cubicBezTo>
                      <a:pt x="123" y="6"/>
                      <a:pt x="123" y="6"/>
                      <a:pt x="123" y="6"/>
                    </a:cubicBezTo>
                    <a:cubicBezTo>
                      <a:pt x="110" y="5"/>
                      <a:pt x="100" y="5"/>
                      <a:pt x="91" y="5"/>
                    </a:cubicBezTo>
                    <a:cubicBezTo>
                      <a:pt x="65" y="5"/>
                      <a:pt x="48" y="8"/>
                      <a:pt x="39" y="14"/>
                    </a:cubicBezTo>
                    <a:cubicBezTo>
                      <a:pt x="39" y="21"/>
                      <a:pt x="39" y="21"/>
                      <a:pt x="39" y="21"/>
                    </a:cubicBezTo>
                    <a:cubicBezTo>
                      <a:pt x="39" y="21"/>
                      <a:pt x="52" y="23"/>
                      <a:pt x="64" y="23"/>
                    </a:cubicBezTo>
                    <a:cubicBezTo>
                      <a:pt x="79" y="23"/>
                      <a:pt x="93" y="22"/>
                      <a:pt x="108" y="21"/>
                    </a:cubicBezTo>
                    <a:cubicBezTo>
                      <a:pt x="101" y="26"/>
                      <a:pt x="101" y="26"/>
                      <a:pt x="101" y="26"/>
                    </a:cubicBezTo>
                    <a:cubicBezTo>
                      <a:pt x="94" y="27"/>
                      <a:pt x="87" y="27"/>
                      <a:pt x="80" y="28"/>
                    </a:cubicBezTo>
                    <a:cubicBezTo>
                      <a:pt x="74" y="28"/>
                      <a:pt x="65" y="28"/>
                      <a:pt x="56" y="2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9" name="Freeform 424"/>
              <p:cNvSpPr>
                <a:spLocks/>
              </p:cNvSpPr>
              <p:nvPr/>
            </p:nvSpPr>
            <p:spPr bwMode="auto">
              <a:xfrm>
                <a:off x="-29879925" y="3425826"/>
                <a:ext cx="630238" cy="138113"/>
              </a:xfrm>
              <a:custGeom>
                <a:avLst/>
                <a:gdLst>
                  <a:gd name="T0" fmla="*/ 50 w 168"/>
                  <a:gd name="T1" fmla="*/ 23 h 37"/>
                  <a:gd name="T2" fmla="*/ 74 w 168"/>
                  <a:gd name="T3" fmla="*/ 19 h 37"/>
                  <a:gd name="T4" fmla="*/ 132 w 168"/>
                  <a:gd name="T5" fmla="*/ 11 h 37"/>
                  <a:gd name="T6" fmla="*/ 168 w 168"/>
                  <a:gd name="T7" fmla="*/ 11 h 37"/>
                  <a:gd name="T8" fmla="*/ 92 w 168"/>
                  <a:gd name="T9" fmla="*/ 22 h 37"/>
                  <a:gd name="T10" fmla="*/ 135 w 168"/>
                  <a:gd name="T11" fmla="*/ 37 h 37"/>
                  <a:gd name="T12" fmla="*/ 97 w 168"/>
                  <a:gd name="T13" fmla="*/ 37 h 37"/>
                  <a:gd name="T14" fmla="*/ 65 w 168"/>
                  <a:gd name="T15" fmla="*/ 26 h 37"/>
                  <a:gd name="T16" fmla="*/ 44 w 168"/>
                  <a:gd name="T17" fmla="*/ 28 h 37"/>
                  <a:gd name="T18" fmla="*/ 31 w 168"/>
                  <a:gd name="T19" fmla="*/ 37 h 37"/>
                  <a:gd name="T20" fmla="*/ 0 w 168"/>
                  <a:gd name="T21" fmla="*/ 37 h 37"/>
                  <a:gd name="T22" fmla="*/ 52 w 168"/>
                  <a:gd name="T23" fmla="*/ 0 h 37"/>
                  <a:gd name="T24" fmla="*/ 84 w 168"/>
                  <a:gd name="T25" fmla="*/ 0 h 37"/>
                  <a:gd name="T26" fmla="*/ 58 w 168"/>
                  <a:gd name="T27" fmla="*/ 18 h 37"/>
                  <a:gd name="T28" fmla="*/ 49 w 168"/>
                  <a:gd name="T29" fmla="*/ 23 h 37"/>
                  <a:gd name="T30" fmla="*/ 50 w 168"/>
                  <a:gd name="T3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7">
                    <a:moveTo>
                      <a:pt x="50" y="23"/>
                    </a:moveTo>
                    <a:cubicBezTo>
                      <a:pt x="58" y="22"/>
                      <a:pt x="66" y="21"/>
                      <a:pt x="74" y="19"/>
                    </a:cubicBezTo>
                    <a:cubicBezTo>
                      <a:pt x="93" y="16"/>
                      <a:pt x="112" y="14"/>
                      <a:pt x="132" y="11"/>
                    </a:cubicBezTo>
                    <a:cubicBezTo>
                      <a:pt x="144" y="11"/>
                      <a:pt x="156" y="11"/>
                      <a:pt x="168" y="11"/>
                    </a:cubicBezTo>
                    <a:cubicBezTo>
                      <a:pt x="143" y="15"/>
                      <a:pt x="117" y="18"/>
                      <a:pt x="92" y="22"/>
                    </a:cubicBezTo>
                    <a:cubicBezTo>
                      <a:pt x="106" y="27"/>
                      <a:pt x="121" y="32"/>
                      <a:pt x="135" y="37"/>
                    </a:cubicBezTo>
                    <a:cubicBezTo>
                      <a:pt x="123" y="37"/>
                      <a:pt x="110" y="37"/>
                      <a:pt x="97" y="37"/>
                    </a:cubicBezTo>
                    <a:cubicBezTo>
                      <a:pt x="87" y="34"/>
                      <a:pt x="76" y="30"/>
                      <a:pt x="65" y="26"/>
                    </a:cubicBezTo>
                    <a:cubicBezTo>
                      <a:pt x="58" y="27"/>
                      <a:pt x="51" y="27"/>
                      <a:pt x="44" y="28"/>
                    </a:cubicBezTo>
                    <a:cubicBezTo>
                      <a:pt x="31" y="37"/>
                      <a:pt x="31" y="37"/>
                      <a:pt x="31" y="37"/>
                    </a:cubicBezTo>
                    <a:cubicBezTo>
                      <a:pt x="21" y="37"/>
                      <a:pt x="10" y="37"/>
                      <a:pt x="0" y="37"/>
                    </a:cubicBezTo>
                    <a:cubicBezTo>
                      <a:pt x="17" y="25"/>
                      <a:pt x="35" y="13"/>
                      <a:pt x="52" y="0"/>
                    </a:cubicBezTo>
                    <a:cubicBezTo>
                      <a:pt x="63" y="0"/>
                      <a:pt x="73" y="0"/>
                      <a:pt x="84" y="0"/>
                    </a:cubicBezTo>
                    <a:cubicBezTo>
                      <a:pt x="75" y="6"/>
                      <a:pt x="67" y="12"/>
                      <a:pt x="58" y="18"/>
                    </a:cubicBezTo>
                    <a:cubicBezTo>
                      <a:pt x="49" y="23"/>
                      <a:pt x="49" y="23"/>
                      <a:pt x="49" y="23"/>
                    </a:cubicBezTo>
                    <a:lnTo>
                      <a:pt x="50" y="23"/>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0" name="Freeform 425"/>
              <p:cNvSpPr>
                <a:spLocks noEditPoints="1"/>
              </p:cNvSpPr>
              <p:nvPr/>
            </p:nvSpPr>
            <p:spPr bwMode="auto">
              <a:xfrm>
                <a:off x="39901813" y="1576388"/>
                <a:ext cx="558800" cy="123825"/>
              </a:xfrm>
              <a:custGeom>
                <a:avLst/>
                <a:gdLst>
                  <a:gd name="T0" fmla="*/ 77 w 149"/>
                  <a:gd name="T1" fmla="*/ 33 h 33"/>
                  <a:gd name="T2" fmla="*/ 32 w 149"/>
                  <a:gd name="T3" fmla="*/ 29 h 33"/>
                  <a:gd name="T4" fmla="*/ 5 w 149"/>
                  <a:gd name="T5" fmla="*/ 21 h 33"/>
                  <a:gd name="T6" fmla="*/ 7 w 149"/>
                  <a:gd name="T7" fmla="*/ 12 h 33"/>
                  <a:gd name="T8" fmla="*/ 44 w 149"/>
                  <a:gd name="T9" fmla="*/ 9 h 33"/>
                  <a:gd name="T10" fmla="*/ 91 w 149"/>
                  <a:gd name="T11" fmla="*/ 12 h 33"/>
                  <a:gd name="T12" fmla="*/ 92 w 149"/>
                  <a:gd name="T13" fmla="*/ 12 h 33"/>
                  <a:gd name="T14" fmla="*/ 84 w 149"/>
                  <a:gd name="T15" fmla="*/ 8 h 33"/>
                  <a:gd name="T16" fmla="*/ 72 w 149"/>
                  <a:gd name="T17" fmla="*/ 0 h 33"/>
                  <a:gd name="T18" fmla="*/ 102 w 149"/>
                  <a:gd name="T19" fmla="*/ 0 h 33"/>
                  <a:gd name="T20" fmla="*/ 149 w 149"/>
                  <a:gd name="T21" fmla="*/ 32 h 33"/>
                  <a:gd name="T22" fmla="*/ 126 w 149"/>
                  <a:gd name="T23" fmla="*/ 32 h 33"/>
                  <a:gd name="T24" fmla="*/ 116 w 149"/>
                  <a:gd name="T25" fmla="*/ 29 h 33"/>
                  <a:gd name="T26" fmla="*/ 115 w 149"/>
                  <a:gd name="T27" fmla="*/ 29 h 33"/>
                  <a:gd name="T28" fmla="*/ 77 w 149"/>
                  <a:gd name="T29" fmla="*/ 33 h 33"/>
                  <a:gd name="T30" fmla="*/ 80 w 149"/>
                  <a:gd name="T31" fmla="*/ 29 h 33"/>
                  <a:gd name="T32" fmla="*/ 104 w 149"/>
                  <a:gd name="T33" fmla="*/ 27 h 33"/>
                  <a:gd name="T34" fmla="*/ 105 w 149"/>
                  <a:gd name="T35" fmla="*/ 22 h 33"/>
                  <a:gd name="T36" fmla="*/ 104 w 149"/>
                  <a:gd name="T37" fmla="*/ 21 h 33"/>
                  <a:gd name="T38" fmla="*/ 86 w 149"/>
                  <a:gd name="T39" fmla="*/ 15 h 33"/>
                  <a:gd name="T40" fmla="*/ 57 w 149"/>
                  <a:gd name="T41" fmla="*/ 13 h 33"/>
                  <a:gd name="T42" fmla="*/ 36 w 149"/>
                  <a:gd name="T43" fmla="*/ 15 h 33"/>
                  <a:gd name="T44" fmla="*/ 36 w 149"/>
                  <a:gd name="T45" fmla="*/ 21 h 33"/>
                  <a:gd name="T46" fmla="*/ 52 w 149"/>
                  <a:gd name="T47" fmla="*/ 27 h 33"/>
                  <a:gd name="T48" fmla="*/ 80 w 149"/>
                  <a:gd name="T4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33">
                    <a:moveTo>
                      <a:pt x="77" y="33"/>
                    </a:moveTo>
                    <a:cubicBezTo>
                      <a:pt x="60" y="33"/>
                      <a:pt x="45" y="32"/>
                      <a:pt x="32" y="29"/>
                    </a:cubicBezTo>
                    <a:cubicBezTo>
                      <a:pt x="19" y="27"/>
                      <a:pt x="5" y="21"/>
                      <a:pt x="5" y="21"/>
                    </a:cubicBezTo>
                    <a:cubicBezTo>
                      <a:pt x="5" y="21"/>
                      <a:pt x="0" y="14"/>
                      <a:pt x="7" y="12"/>
                    </a:cubicBezTo>
                    <a:cubicBezTo>
                      <a:pt x="14" y="10"/>
                      <a:pt x="26" y="9"/>
                      <a:pt x="44" y="9"/>
                    </a:cubicBezTo>
                    <a:cubicBezTo>
                      <a:pt x="62" y="9"/>
                      <a:pt x="78" y="10"/>
                      <a:pt x="91" y="12"/>
                    </a:cubicBezTo>
                    <a:cubicBezTo>
                      <a:pt x="92" y="12"/>
                      <a:pt x="92" y="12"/>
                      <a:pt x="92" y="12"/>
                    </a:cubicBezTo>
                    <a:cubicBezTo>
                      <a:pt x="84" y="8"/>
                      <a:pt x="84" y="8"/>
                      <a:pt x="84" y="8"/>
                    </a:cubicBezTo>
                    <a:cubicBezTo>
                      <a:pt x="72" y="0"/>
                      <a:pt x="72" y="0"/>
                      <a:pt x="72" y="0"/>
                    </a:cubicBezTo>
                    <a:cubicBezTo>
                      <a:pt x="82" y="0"/>
                      <a:pt x="92" y="0"/>
                      <a:pt x="102" y="0"/>
                    </a:cubicBezTo>
                    <a:cubicBezTo>
                      <a:pt x="118" y="11"/>
                      <a:pt x="133" y="22"/>
                      <a:pt x="149" y="32"/>
                    </a:cubicBezTo>
                    <a:cubicBezTo>
                      <a:pt x="141" y="32"/>
                      <a:pt x="133" y="32"/>
                      <a:pt x="126" y="32"/>
                    </a:cubicBezTo>
                    <a:cubicBezTo>
                      <a:pt x="116" y="29"/>
                      <a:pt x="116" y="29"/>
                      <a:pt x="116" y="29"/>
                    </a:cubicBezTo>
                    <a:cubicBezTo>
                      <a:pt x="115" y="29"/>
                      <a:pt x="115" y="29"/>
                      <a:pt x="115" y="29"/>
                    </a:cubicBezTo>
                    <a:cubicBezTo>
                      <a:pt x="108" y="31"/>
                      <a:pt x="96" y="33"/>
                      <a:pt x="77" y="33"/>
                    </a:cubicBezTo>
                    <a:close/>
                    <a:moveTo>
                      <a:pt x="80" y="29"/>
                    </a:moveTo>
                    <a:cubicBezTo>
                      <a:pt x="92" y="29"/>
                      <a:pt x="104" y="27"/>
                      <a:pt x="104" y="27"/>
                    </a:cubicBezTo>
                    <a:cubicBezTo>
                      <a:pt x="105" y="22"/>
                      <a:pt x="105" y="22"/>
                      <a:pt x="105" y="22"/>
                    </a:cubicBezTo>
                    <a:cubicBezTo>
                      <a:pt x="104" y="21"/>
                      <a:pt x="104" y="21"/>
                      <a:pt x="104" y="21"/>
                    </a:cubicBezTo>
                    <a:cubicBezTo>
                      <a:pt x="104" y="21"/>
                      <a:pt x="94" y="16"/>
                      <a:pt x="86" y="15"/>
                    </a:cubicBezTo>
                    <a:cubicBezTo>
                      <a:pt x="79" y="13"/>
                      <a:pt x="69" y="13"/>
                      <a:pt x="57" y="13"/>
                    </a:cubicBezTo>
                    <a:cubicBezTo>
                      <a:pt x="46" y="13"/>
                      <a:pt x="36" y="15"/>
                      <a:pt x="36" y="15"/>
                    </a:cubicBezTo>
                    <a:cubicBezTo>
                      <a:pt x="36" y="21"/>
                      <a:pt x="36" y="21"/>
                      <a:pt x="36" y="21"/>
                    </a:cubicBezTo>
                    <a:cubicBezTo>
                      <a:pt x="36" y="21"/>
                      <a:pt x="45" y="26"/>
                      <a:pt x="52" y="27"/>
                    </a:cubicBezTo>
                    <a:cubicBezTo>
                      <a:pt x="60" y="28"/>
                      <a:pt x="69" y="29"/>
                      <a:pt x="80" y="2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1" name="Freeform 426"/>
              <p:cNvSpPr>
                <a:spLocks noEditPoints="1"/>
              </p:cNvSpPr>
              <p:nvPr/>
            </p:nvSpPr>
            <p:spPr bwMode="auto">
              <a:xfrm>
                <a:off x="40508238" y="1609726"/>
                <a:ext cx="511175" cy="90488"/>
              </a:xfrm>
              <a:custGeom>
                <a:avLst/>
                <a:gdLst>
                  <a:gd name="T0" fmla="*/ 91 w 136"/>
                  <a:gd name="T1" fmla="*/ 24 h 24"/>
                  <a:gd name="T2" fmla="*/ 35 w 136"/>
                  <a:gd name="T3" fmla="*/ 20 h 24"/>
                  <a:gd name="T4" fmla="*/ 4 w 136"/>
                  <a:gd name="T5" fmla="*/ 12 h 24"/>
                  <a:gd name="T6" fmla="*/ 9 w 136"/>
                  <a:gd name="T7" fmla="*/ 3 h 24"/>
                  <a:gd name="T8" fmla="*/ 51 w 136"/>
                  <a:gd name="T9" fmla="*/ 0 h 24"/>
                  <a:gd name="T10" fmla="*/ 98 w 136"/>
                  <a:gd name="T11" fmla="*/ 3 h 24"/>
                  <a:gd name="T12" fmla="*/ 126 w 136"/>
                  <a:gd name="T13" fmla="*/ 10 h 24"/>
                  <a:gd name="T14" fmla="*/ 129 w 136"/>
                  <a:gd name="T15" fmla="*/ 13 h 24"/>
                  <a:gd name="T16" fmla="*/ 36 w 136"/>
                  <a:gd name="T17" fmla="*/ 13 h 24"/>
                  <a:gd name="T18" fmla="*/ 55 w 136"/>
                  <a:gd name="T19" fmla="*/ 18 h 24"/>
                  <a:gd name="T20" fmla="*/ 87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6 w 136"/>
                  <a:gd name="T33" fmla="*/ 4 h 24"/>
                  <a:gd name="T34" fmla="*/ 36 w 136"/>
                  <a:gd name="T35" fmla="*/ 5 h 24"/>
                  <a:gd name="T36" fmla="*/ 32 w 136"/>
                  <a:gd name="T37" fmla="*/ 9 h 24"/>
                  <a:gd name="T38" fmla="*/ 95 w 136"/>
                  <a:gd name="T39" fmla="*/ 9 h 24"/>
                  <a:gd name="T40" fmla="*/ 80 w 136"/>
                  <a:gd name="T41" fmla="*/ 5 h 24"/>
                  <a:gd name="T42" fmla="*/ 56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1" y="23"/>
                      <a:pt x="35" y="20"/>
                    </a:cubicBezTo>
                    <a:cubicBezTo>
                      <a:pt x="20" y="18"/>
                      <a:pt x="4" y="12"/>
                      <a:pt x="4" y="12"/>
                    </a:cubicBezTo>
                    <a:cubicBezTo>
                      <a:pt x="4" y="12"/>
                      <a:pt x="0" y="5"/>
                      <a:pt x="9" y="3"/>
                    </a:cubicBezTo>
                    <a:cubicBezTo>
                      <a:pt x="17" y="1"/>
                      <a:pt x="31" y="0"/>
                      <a:pt x="51" y="0"/>
                    </a:cubicBezTo>
                    <a:cubicBezTo>
                      <a:pt x="69" y="0"/>
                      <a:pt x="85" y="1"/>
                      <a:pt x="98" y="3"/>
                    </a:cubicBezTo>
                    <a:cubicBezTo>
                      <a:pt x="112" y="4"/>
                      <a:pt x="126" y="10"/>
                      <a:pt x="126" y="10"/>
                    </a:cubicBezTo>
                    <a:cubicBezTo>
                      <a:pt x="129" y="13"/>
                      <a:pt x="129" y="13"/>
                      <a:pt x="129" y="13"/>
                    </a:cubicBezTo>
                    <a:cubicBezTo>
                      <a:pt x="98" y="13"/>
                      <a:pt x="67" y="13"/>
                      <a:pt x="36" y="13"/>
                    </a:cubicBezTo>
                    <a:cubicBezTo>
                      <a:pt x="36" y="13"/>
                      <a:pt x="46" y="17"/>
                      <a:pt x="55" y="18"/>
                    </a:cubicBezTo>
                    <a:cubicBezTo>
                      <a:pt x="63" y="19"/>
                      <a:pt x="74" y="20"/>
                      <a:pt x="87" y="20"/>
                    </a:cubicBezTo>
                    <a:cubicBezTo>
                      <a:pt x="95" y="20"/>
                      <a:pt x="103" y="20"/>
                      <a:pt x="109" y="19"/>
                    </a:cubicBezTo>
                    <a:cubicBezTo>
                      <a:pt x="116" y="19"/>
                      <a:pt x="123" y="19"/>
                      <a:pt x="130" y="18"/>
                    </a:cubicBezTo>
                    <a:cubicBezTo>
                      <a:pt x="136" y="22"/>
                      <a:pt x="136" y="22"/>
                      <a:pt x="136" y="22"/>
                    </a:cubicBezTo>
                    <a:cubicBezTo>
                      <a:pt x="130" y="23"/>
                      <a:pt x="123" y="23"/>
                      <a:pt x="116" y="23"/>
                    </a:cubicBezTo>
                    <a:cubicBezTo>
                      <a:pt x="109" y="23"/>
                      <a:pt x="101" y="24"/>
                      <a:pt x="91" y="24"/>
                    </a:cubicBezTo>
                    <a:close/>
                    <a:moveTo>
                      <a:pt x="56" y="4"/>
                    </a:moveTo>
                    <a:cubicBezTo>
                      <a:pt x="47" y="4"/>
                      <a:pt x="36" y="5"/>
                      <a:pt x="36" y="5"/>
                    </a:cubicBezTo>
                    <a:cubicBezTo>
                      <a:pt x="32" y="9"/>
                      <a:pt x="32" y="9"/>
                      <a:pt x="32" y="9"/>
                    </a:cubicBezTo>
                    <a:cubicBezTo>
                      <a:pt x="53" y="9"/>
                      <a:pt x="74" y="9"/>
                      <a:pt x="95" y="9"/>
                    </a:cubicBezTo>
                    <a:cubicBezTo>
                      <a:pt x="95" y="9"/>
                      <a:pt x="87" y="6"/>
                      <a:pt x="80" y="5"/>
                    </a:cubicBezTo>
                    <a:cubicBezTo>
                      <a:pt x="74" y="4"/>
                      <a:pt x="66" y="4"/>
                      <a:pt x="56" y="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2" name="Freeform 427"/>
              <p:cNvSpPr>
                <a:spLocks/>
              </p:cNvSpPr>
              <p:nvPr/>
            </p:nvSpPr>
            <p:spPr bwMode="auto">
              <a:xfrm>
                <a:off x="41000363" y="1576388"/>
                <a:ext cx="288925" cy="119063"/>
              </a:xfrm>
              <a:custGeom>
                <a:avLst/>
                <a:gdLst>
                  <a:gd name="T0" fmla="*/ 77 w 77"/>
                  <a:gd name="T1" fmla="*/ 32 h 32"/>
                  <a:gd name="T2" fmla="*/ 48 w 77"/>
                  <a:gd name="T3" fmla="*/ 32 h 32"/>
                  <a:gd name="T4" fmla="*/ 0 w 77"/>
                  <a:gd name="T5" fmla="*/ 0 h 32"/>
                  <a:gd name="T6" fmla="*/ 30 w 77"/>
                  <a:gd name="T7" fmla="*/ 0 h 32"/>
                  <a:gd name="T8" fmla="*/ 77 w 77"/>
                  <a:gd name="T9" fmla="*/ 32 h 32"/>
                </a:gdLst>
                <a:ahLst/>
                <a:cxnLst>
                  <a:cxn ang="0">
                    <a:pos x="T0" y="T1"/>
                  </a:cxn>
                  <a:cxn ang="0">
                    <a:pos x="T2" y="T3"/>
                  </a:cxn>
                  <a:cxn ang="0">
                    <a:pos x="T4" y="T5"/>
                  </a:cxn>
                  <a:cxn ang="0">
                    <a:pos x="T6" y="T7"/>
                  </a:cxn>
                  <a:cxn ang="0">
                    <a:pos x="T8" y="T9"/>
                  </a:cxn>
                </a:cxnLst>
                <a:rect l="0" t="0" r="r" b="b"/>
                <a:pathLst>
                  <a:path w="77" h="32">
                    <a:moveTo>
                      <a:pt x="77" y="32"/>
                    </a:moveTo>
                    <a:cubicBezTo>
                      <a:pt x="68" y="32"/>
                      <a:pt x="58" y="32"/>
                      <a:pt x="48" y="32"/>
                    </a:cubicBezTo>
                    <a:cubicBezTo>
                      <a:pt x="32" y="21"/>
                      <a:pt x="16" y="11"/>
                      <a:pt x="0" y="0"/>
                    </a:cubicBezTo>
                    <a:cubicBezTo>
                      <a:pt x="10" y="0"/>
                      <a:pt x="20" y="0"/>
                      <a:pt x="30" y="0"/>
                    </a:cubicBezTo>
                    <a:cubicBezTo>
                      <a:pt x="45" y="11"/>
                      <a:pt x="61" y="22"/>
                      <a:pt x="77" y="32"/>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3" name="Freeform 428"/>
              <p:cNvSpPr>
                <a:spLocks noEditPoints="1"/>
              </p:cNvSpPr>
              <p:nvPr/>
            </p:nvSpPr>
            <p:spPr bwMode="auto">
              <a:xfrm>
                <a:off x="41341675" y="1609726"/>
                <a:ext cx="509588" cy="90488"/>
              </a:xfrm>
              <a:custGeom>
                <a:avLst/>
                <a:gdLst>
                  <a:gd name="T0" fmla="*/ 91 w 136"/>
                  <a:gd name="T1" fmla="*/ 24 h 24"/>
                  <a:gd name="T2" fmla="*/ 35 w 136"/>
                  <a:gd name="T3" fmla="*/ 20 h 24"/>
                  <a:gd name="T4" fmla="*/ 4 w 136"/>
                  <a:gd name="T5" fmla="*/ 12 h 24"/>
                  <a:gd name="T6" fmla="*/ 8 w 136"/>
                  <a:gd name="T7" fmla="*/ 3 h 24"/>
                  <a:gd name="T8" fmla="*/ 50 w 136"/>
                  <a:gd name="T9" fmla="*/ 0 h 24"/>
                  <a:gd name="T10" fmla="*/ 97 w 136"/>
                  <a:gd name="T11" fmla="*/ 3 h 24"/>
                  <a:gd name="T12" fmla="*/ 125 w 136"/>
                  <a:gd name="T13" fmla="*/ 10 h 24"/>
                  <a:gd name="T14" fmla="*/ 129 w 136"/>
                  <a:gd name="T15" fmla="*/ 13 h 24"/>
                  <a:gd name="T16" fmla="*/ 36 w 136"/>
                  <a:gd name="T17" fmla="*/ 13 h 24"/>
                  <a:gd name="T18" fmla="*/ 54 w 136"/>
                  <a:gd name="T19" fmla="*/ 18 h 24"/>
                  <a:gd name="T20" fmla="*/ 86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5 w 136"/>
                  <a:gd name="T33" fmla="*/ 4 h 24"/>
                  <a:gd name="T34" fmla="*/ 35 w 136"/>
                  <a:gd name="T35" fmla="*/ 5 h 24"/>
                  <a:gd name="T36" fmla="*/ 31 w 136"/>
                  <a:gd name="T37" fmla="*/ 9 h 24"/>
                  <a:gd name="T38" fmla="*/ 94 w 136"/>
                  <a:gd name="T39" fmla="*/ 9 h 24"/>
                  <a:gd name="T40" fmla="*/ 80 w 136"/>
                  <a:gd name="T41" fmla="*/ 5 h 24"/>
                  <a:gd name="T42" fmla="*/ 55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0" y="23"/>
                      <a:pt x="35" y="20"/>
                    </a:cubicBezTo>
                    <a:cubicBezTo>
                      <a:pt x="20" y="18"/>
                      <a:pt x="4" y="12"/>
                      <a:pt x="4" y="12"/>
                    </a:cubicBezTo>
                    <a:cubicBezTo>
                      <a:pt x="4" y="12"/>
                      <a:pt x="0" y="5"/>
                      <a:pt x="8" y="3"/>
                    </a:cubicBezTo>
                    <a:cubicBezTo>
                      <a:pt x="16" y="1"/>
                      <a:pt x="30" y="0"/>
                      <a:pt x="50" y="0"/>
                    </a:cubicBezTo>
                    <a:cubicBezTo>
                      <a:pt x="68" y="0"/>
                      <a:pt x="84" y="1"/>
                      <a:pt x="97" y="3"/>
                    </a:cubicBezTo>
                    <a:cubicBezTo>
                      <a:pt x="111" y="4"/>
                      <a:pt x="125" y="10"/>
                      <a:pt x="125" y="10"/>
                    </a:cubicBezTo>
                    <a:cubicBezTo>
                      <a:pt x="129" y="13"/>
                      <a:pt x="129" y="13"/>
                      <a:pt x="129" y="13"/>
                    </a:cubicBezTo>
                    <a:cubicBezTo>
                      <a:pt x="98" y="13"/>
                      <a:pt x="67" y="13"/>
                      <a:pt x="36" y="13"/>
                    </a:cubicBezTo>
                    <a:cubicBezTo>
                      <a:pt x="36" y="13"/>
                      <a:pt x="46" y="17"/>
                      <a:pt x="54" y="18"/>
                    </a:cubicBezTo>
                    <a:cubicBezTo>
                      <a:pt x="63" y="19"/>
                      <a:pt x="74" y="20"/>
                      <a:pt x="86" y="20"/>
                    </a:cubicBezTo>
                    <a:cubicBezTo>
                      <a:pt x="95" y="20"/>
                      <a:pt x="102" y="20"/>
                      <a:pt x="109" y="19"/>
                    </a:cubicBezTo>
                    <a:cubicBezTo>
                      <a:pt x="115" y="19"/>
                      <a:pt x="123" y="19"/>
                      <a:pt x="130" y="18"/>
                    </a:cubicBezTo>
                    <a:cubicBezTo>
                      <a:pt x="136" y="22"/>
                      <a:pt x="136" y="22"/>
                      <a:pt x="136" y="22"/>
                    </a:cubicBezTo>
                    <a:cubicBezTo>
                      <a:pt x="130" y="23"/>
                      <a:pt x="123" y="23"/>
                      <a:pt x="116" y="23"/>
                    </a:cubicBezTo>
                    <a:cubicBezTo>
                      <a:pt x="109" y="23"/>
                      <a:pt x="100" y="24"/>
                      <a:pt x="91" y="24"/>
                    </a:cubicBezTo>
                    <a:close/>
                    <a:moveTo>
                      <a:pt x="55" y="4"/>
                    </a:moveTo>
                    <a:cubicBezTo>
                      <a:pt x="46" y="4"/>
                      <a:pt x="35" y="5"/>
                      <a:pt x="35" y="5"/>
                    </a:cubicBezTo>
                    <a:cubicBezTo>
                      <a:pt x="31" y="9"/>
                      <a:pt x="31" y="9"/>
                      <a:pt x="31" y="9"/>
                    </a:cubicBezTo>
                    <a:cubicBezTo>
                      <a:pt x="52" y="9"/>
                      <a:pt x="73" y="9"/>
                      <a:pt x="94" y="9"/>
                    </a:cubicBezTo>
                    <a:cubicBezTo>
                      <a:pt x="94" y="9"/>
                      <a:pt x="86" y="6"/>
                      <a:pt x="80" y="5"/>
                    </a:cubicBezTo>
                    <a:cubicBezTo>
                      <a:pt x="73" y="4"/>
                      <a:pt x="65" y="4"/>
                      <a:pt x="55" y="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4" name="Freeform 429"/>
              <p:cNvSpPr>
                <a:spLocks/>
              </p:cNvSpPr>
              <p:nvPr/>
            </p:nvSpPr>
            <p:spPr bwMode="auto">
              <a:xfrm>
                <a:off x="41829038" y="1590676"/>
                <a:ext cx="457200" cy="109538"/>
              </a:xfrm>
              <a:custGeom>
                <a:avLst/>
                <a:gdLst>
                  <a:gd name="T0" fmla="*/ 95 w 122"/>
                  <a:gd name="T1" fmla="*/ 25 h 29"/>
                  <a:gd name="T2" fmla="*/ 116 w 122"/>
                  <a:gd name="T3" fmla="*/ 24 h 29"/>
                  <a:gd name="T4" fmla="*/ 122 w 122"/>
                  <a:gd name="T5" fmla="*/ 28 h 29"/>
                  <a:gd name="T6" fmla="*/ 110 w 122"/>
                  <a:gd name="T7" fmla="*/ 28 h 29"/>
                  <a:gd name="T8" fmla="*/ 94 w 122"/>
                  <a:gd name="T9" fmla="*/ 29 h 29"/>
                  <a:gd name="T10" fmla="*/ 41 w 122"/>
                  <a:gd name="T11" fmla="*/ 21 h 29"/>
                  <a:gd name="T12" fmla="*/ 22 w 122"/>
                  <a:gd name="T13" fmla="*/ 9 h 29"/>
                  <a:gd name="T14" fmla="*/ 3 w 122"/>
                  <a:gd name="T15" fmla="*/ 9 h 29"/>
                  <a:gd name="T16" fmla="*/ 0 w 122"/>
                  <a:gd name="T17" fmla="*/ 7 h 29"/>
                  <a:gd name="T18" fmla="*/ 17 w 122"/>
                  <a:gd name="T19" fmla="*/ 5 h 29"/>
                  <a:gd name="T20" fmla="*/ 20 w 122"/>
                  <a:gd name="T21" fmla="*/ 0 h 29"/>
                  <a:gd name="T22" fmla="*/ 38 w 122"/>
                  <a:gd name="T23" fmla="*/ 0 h 29"/>
                  <a:gd name="T24" fmla="*/ 46 w 122"/>
                  <a:gd name="T25" fmla="*/ 5 h 29"/>
                  <a:gd name="T26" fmla="*/ 86 w 122"/>
                  <a:gd name="T27" fmla="*/ 5 h 29"/>
                  <a:gd name="T28" fmla="*/ 92 w 122"/>
                  <a:gd name="T29" fmla="*/ 9 h 29"/>
                  <a:gd name="T30" fmla="*/ 52 w 122"/>
                  <a:gd name="T31" fmla="*/ 9 h 29"/>
                  <a:gd name="T32" fmla="*/ 70 w 122"/>
                  <a:gd name="T33" fmla="*/ 21 h 29"/>
                  <a:gd name="T34" fmla="*/ 80 w 122"/>
                  <a:gd name="T35" fmla="*/ 24 h 29"/>
                  <a:gd name="T36" fmla="*/ 95 w 122"/>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9">
                    <a:moveTo>
                      <a:pt x="95" y="25"/>
                    </a:moveTo>
                    <a:cubicBezTo>
                      <a:pt x="102" y="25"/>
                      <a:pt x="109" y="24"/>
                      <a:pt x="116" y="24"/>
                    </a:cubicBezTo>
                    <a:cubicBezTo>
                      <a:pt x="122" y="28"/>
                      <a:pt x="122" y="28"/>
                      <a:pt x="122" y="28"/>
                    </a:cubicBezTo>
                    <a:cubicBezTo>
                      <a:pt x="110" y="28"/>
                      <a:pt x="110" y="28"/>
                      <a:pt x="110" y="28"/>
                    </a:cubicBezTo>
                    <a:cubicBezTo>
                      <a:pt x="94" y="29"/>
                      <a:pt x="94" y="29"/>
                      <a:pt x="94" y="29"/>
                    </a:cubicBezTo>
                    <a:cubicBezTo>
                      <a:pt x="66" y="29"/>
                      <a:pt x="48" y="26"/>
                      <a:pt x="41" y="21"/>
                    </a:cubicBezTo>
                    <a:cubicBezTo>
                      <a:pt x="34" y="17"/>
                      <a:pt x="28" y="13"/>
                      <a:pt x="22" y="9"/>
                    </a:cubicBezTo>
                    <a:cubicBezTo>
                      <a:pt x="16" y="9"/>
                      <a:pt x="9" y="9"/>
                      <a:pt x="3" y="9"/>
                    </a:cubicBezTo>
                    <a:cubicBezTo>
                      <a:pt x="0" y="7"/>
                      <a:pt x="0" y="7"/>
                      <a:pt x="0" y="7"/>
                    </a:cubicBezTo>
                    <a:cubicBezTo>
                      <a:pt x="17" y="5"/>
                      <a:pt x="17" y="5"/>
                      <a:pt x="17" y="5"/>
                    </a:cubicBezTo>
                    <a:cubicBezTo>
                      <a:pt x="20" y="0"/>
                      <a:pt x="20" y="0"/>
                      <a:pt x="20" y="0"/>
                    </a:cubicBezTo>
                    <a:cubicBezTo>
                      <a:pt x="26" y="0"/>
                      <a:pt x="32" y="0"/>
                      <a:pt x="38" y="0"/>
                    </a:cubicBezTo>
                    <a:cubicBezTo>
                      <a:pt x="46" y="5"/>
                      <a:pt x="46" y="5"/>
                      <a:pt x="46" y="5"/>
                    </a:cubicBezTo>
                    <a:cubicBezTo>
                      <a:pt x="59" y="5"/>
                      <a:pt x="73" y="5"/>
                      <a:pt x="86" y="5"/>
                    </a:cubicBezTo>
                    <a:cubicBezTo>
                      <a:pt x="92" y="9"/>
                      <a:pt x="92" y="9"/>
                      <a:pt x="92" y="9"/>
                    </a:cubicBezTo>
                    <a:cubicBezTo>
                      <a:pt x="78" y="9"/>
                      <a:pt x="65" y="9"/>
                      <a:pt x="52" y="9"/>
                    </a:cubicBezTo>
                    <a:cubicBezTo>
                      <a:pt x="58" y="13"/>
                      <a:pt x="64" y="17"/>
                      <a:pt x="70" y="21"/>
                    </a:cubicBezTo>
                    <a:cubicBezTo>
                      <a:pt x="80" y="24"/>
                      <a:pt x="80" y="24"/>
                      <a:pt x="80" y="24"/>
                    </a:cubicBezTo>
                    <a:lnTo>
                      <a:pt x="95" y="25"/>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5" name="Freeform 430"/>
              <p:cNvSpPr>
                <a:spLocks noEditPoints="1"/>
              </p:cNvSpPr>
              <p:nvPr/>
            </p:nvSpPr>
            <p:spPr bwMode="auto">
              <a:xfrm>
                <a:off x="42279888" y="1609726"/>
                <a:ext cx="512763" cy="90488"/>
              </a:xfrm>
              <a:custGeom>
                <a:avLst/>
                <a:gdLst>
                  <a:gd name="T0" fmla="*/ 92 w 137"/>
                  <a:gd name="T1" fmla="*/ 24 h 24"/>
                  <a:gd name="T2" fmla="*/ 36 w 137"/>
                  <a:gd name="T3" fmla="*/ 20 h 24"/>
                  <a:gd name="T4" fmla="*/ 5 w 137"/>
                  <a:gd name="T5" fmla="*/ 12 h 24"/>
                  <a:gd name="T6" fmla="*/ 8 w 137"/>
                  <a:gd name="T7" fmla="*/ 3 h 24"/>
                  <a:gd name="T8" fmla="*/ 50 w 137"/>
                  <a:gd name="T9" fmla="*/ 0 h 24"/>
                  <a:gd name="T10" fmla="*/ 98 w 137"/>
                  <a:gd name="T11" fmla="*/ 3 h 24"/>
                  <a:gd name="T12" fmla="*/ 126 w 137"/>
                  <a:gd name="T13" fmla="*/ 10 h 24"/>
                  <a:gd name="T14" fmla="*/ 130 w 137"/>
                  <a:gd name="T15" fmla="*/ 13 h 24"/>
                  <a:gd name="T16" fmla="*/ 37 w 137"/>
                  <a:gd name="T17" fmla="*/ 13 h 24"/>
                  <a:gd name="T18" fmla="*/ 55 w 137"/>
                  <a:gd name="T19" fmla="*/ 18 h 24"/>
                  <a:gd name="T20" fmla="*/ 87 w 137"/>
                  <a:gd name="T21" fmla="*/ 20 h 24"/>
                  <a:gd name="T22" fmla="*/ 110 w 137"/>
                  <a:gd name="T23" fmla="*/ 19 h 24"/>
                  <a:gd name="T24" fmla="*/ 131 w 137"/>
                  <a:gd name="T25" fmla="*/ 18 h 24"/>
                  <a:gd name="T26" fmla="*/ 137 w 137"/>
                  <a:gd name="T27" fmla="*/ 22 h 24"/>
                  <a:gd name="T28" fmla="*/ 117 w 137"/>
                  <a:gd name="T29" fmla="*/ 23 h 24"/>
                  <a:gd name="T30" fmla="*/ 92 w 137"/>
                  <a:gd name="T31" fmla="*/ 24 h 24"/>
                  <a:gd name="T32" fmla="*/ 56 w 137"/>
                  <a:gd name="T33" fmla="*/ 4 h 24"/>
                  <a:gd name="T34" fmla="*/ 35 w 137"/>
                  <a:gd name="T35" fmla="*/ 5 h 24"/>
                  <a:gd name="T36" fmla="*/ 32 w 137"/>
                  <a:gd name="T37" fmla="*/ 9 h 24"/>
                  <a:gd name="T38" fmla="*/ 95 w 137"/>
                  <a:gd name="T39" fmla="*/ 9 h 24"/>
                  <a:gd name="T40" fmla="*/ 80 w 137"/>
                  <a:gd name="T41" fmla="*/ 5 h 24"/>
                  <a:gd name="T42" fmla="*/ 56 w 137"/>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24">
                    <a:moveTo>
                      <a:pt x="92" y="24"/>
                    </a:moveTo>
                    <a:cubicBezTo>
                      <a:pt x="70" y="24"/>
                      <a:pt x="52" y="23"/>
                      <a:pt x="36" y="20"/>
                    </a:cubicBezTo>
                    <a:cubicBezTo>
                      <a:pt x="21" y="18"/>
                      <a:pt x="5" y="12"/>
                      <a:pt x="5" y="12"/>
                    </a:cubicBezTo>
                    <a:cubicBezTo>
                      <a:pt x="5" y="12"/>
                      <a:pt x="0" y="5"/>
                      <a:pt x="8" y="3"/>
                    </a:cubicBezTo>
                    <a:cubicBezTo>
                      <a:pt x="16" y="1"/>
                      <a:pt x="30" y="0"/>
                      <a:pt x="50" y="0"/>
                    </a:cubicBezTo>
                    <a:cubicBezTo>
                      <a:pt x="69" y="0"/>
                      <a:pt x="84" y="1"/>
                      <a:pt x="98" y="3"/>
                    </a:cubicBezTo>
                    <a:cubicBezTo>
                      <a:pt x="111" y="4"/>
                      <a:pt x="126" y="10"/>
                      <a:pt x="126" y="10"/>
                    </a:cubicBezTo>
                    <a:cubicBezTo>
                      <a:pt x="130" y="13"/>
                      <a:pt x="130" y="13"/>
                      <a:pt x="130" y="13"/>
                    </a:cubicBezTo>
                    <a:cubicBezTo>
                      <a:pt x="99" y="13"/>
                      <a:pt x="68" y="13"/>
                      <a:pt x="37" y="13"/>
                    </a:cubicBezTo>
                    <a:cubicBezTo>
                      <a:pt x="37" y="13"/>
                      <a:pt x="47" y="17"/>
                      <a:pt x="55" y="18"/>
                    </a:cubicBezTo>
                    <a:cubicBezTo>
                      <a:pt x="64" y="19"/>
                      <a:pt x="75" y="20"/>
                      <a:pt x="87" y="20"/>
                    </a:cubicBezTo>
                    <a:cubicBezTo>
                      <a:pt x="96" y="20"/>
                      <a:pt x="103" y="20"/>
                      <a:pt x="110" y="19"/>
                    </a:cubicBezTo>
                    <a:cubicBezTo>
                      <a:pt x="117" y="19"/>
                      <a:pt x="124" y="19"/>
                      <a:pt x="131" y="18"/>
                    </a:cubicBezTo>
                    <a:cubicBezTo>
                      <a:pt x="137" y="22"/>
                      <a:pt x="137" y="22"/>
                      <a:pt x="137" y="22"/>
                    </a:cubicBezTo>
                    <a:cubicBezTo>
                      <a:pt x="131" y="23"/>
                      <a:pt x="124" y="23"/>
                      <a:pt x="117" y="23"/>
                    </a:cubicBezTo>
                    <a:cubicBezTo>
                      <a:pt x="110" y="23"/>
                      <a:pt x="102" y="24"/>
                      <a:pt x="92" y="24"/>
                    </a:cubicBezTo>
                    <a:close/>
                    <a:moveTo>
                      <a:pt x="56" y="4"/>
                    </a:moveTo>
                    <a:cubicBezTo>
                      <a:pt x="46" y="4"/>
                      <a:pt x="35" y="5"/>
                      <a:pt x="35" y="5"/>
                    </a:cubicBezTo>
                    <a:cubicBezTo>
                      <a:pt x="32" y="9"/>
                      <a:pt x="32" y="9"/>
                      <a:pt x="32" y="9"/>
                    </a:cubicBezTo>
                    <a:cubicBezTo>
                      <a:pt x="53" y="9"/>
                      <a:pt x="74" y="9"/>
                      <a:pt x="95" y="9"/>
                    </a:cubicBezTo>
                    <a:cubicBezTo>
                      <a:pt x="95" y="9"/>
                      <a:pt x="87" y="6"/>
                      <a:pt x="80" y="5"/>
                    </a:cubicBezTo>
                    <a:cubicBezTo>
                      <a:pt x="73" y="4"/>
                      <a:pt x="65" y="4"/>
                      <a:pt x="56" y="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6" name="Freeform 431"/>
              <p:cNvSpPr>
                <a:spLocks/>
              </p:cNvSpPr>
              <p:nvPr/>
            </p:nvSpPr>
            <p:spPr bwMode="auto">
              <a:xfrm>
                <a:off x="42437050" y="3448051"/>
                <a:ext cx="363538" cy="104775"/>
              </a:xfrm>
              <a:custGeom>
                <a:avLst/>
                <a:gdLst>
                  <a:gd name="T0" fmla="*/ 76 w 97"/>
                  <a:gd name="T1" fmla="*/ 0 h 28"/>
                  <a:gd name="T2" fmla="*/ 92 w 97"/>
                  <a:gd name="T3" fmla="*/ 0 h 28"/>
                  <a:gd name="T4" fmla="*/ 97 w 97"/>
                  <a:gd name="T5" fmla="*/ 6 h 28"/>
                  <a:gd name="T6" fmla="*/ 82 w 97"/>
                  <a:gd name="T7" fmla="*/ 5 h 28"/>
                  <a:gd name="T8" fmla="*/ 54 w 97"/>
                  <a:gd name="T9" fmla="*/ 8 h 28"/>
                  <a:gd name="T10" fmla="*/ 51 w 97"/>
                  <a:gd name="T11" fmla="*/ 14 h 28"/>
                  <a:gd name="T12" fmla="*/ 71 w 97"/>
                  <a:gd name="T13" fmla="*/ 28 h 28"/>
                  <a:gd name="T14" fmla="*/ 39 w 97"/>
                  <a:gd name="T15" fmla="*/ 28 h 28"/>
                  <a:gd name="T16" fmla="*/ 0 w 97"/>
                  <a:gd name="T17" fmla="*/ 1 h 28"/>
                  <a:gd name="T18" fmla="*/ 26 w 97"/>
                  <a:gd name="T19" fmla="*/ 1 h 28"/>
                  <a:gd name="T20" fmla="*/ 36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3" y="0"/>
                      <a:pt x="92" y="0"/>
                      <a:pt x="92" y="0"/>
                    </a:cubicBezTo>
                    <a:cubicBezTo>
                      <a:pt x="97" y="6"/>
                      <a:pt x="97" y="6"/>
                      <a:pt x="97" y="6"/>
                    </a:cubicBezTo>
                    <a:cubicBezTo>
                      <a:pt x="82" y="5"/>
                      <a:pt x="82" y="5"/>
                      <a:pt x="82" y="5"/>
                    </a:cubicBezTo>
                    <a:cubicBezTo>
                      <a:pt x="69" y="5"/>
                      <a:pt x="54" y="8"/>
                      <a:pt x="54" y="8"/>
                    </a:cubicBezTo>
                    <a:cubicBezTo>
                      <a:pt x="51" y="14"/>
                      <a:pt x="51" y="14"/>
                      <a:pt x="51" y="14"/>
                    </a:cubicBezTo>
                    <a:cubicBezTo>
                      <a:pt x="57" y="18"/>
                      <a:pt x="64" y="23"/>
                      <a:pt x="71" y="28"/>
                    </a:cubicBezTo>
                    <a:cubicBezTo>
                      <a:pt x="60" y="28"/>
                      <a:pt x="49" y="28"/>
                      <a:pt x="39" y="28"/>
                    </a:cubicBezTo>
                    <a:cubicBezTo>
                      <a:pt x="26" y="19"/>
                      <a:pt x="13" y="9"/>
                      <a:pt x="0" y="1"/>
                    </a:cubicBezTo>
                    <a:cubicBezTo>
                      <a:pt x="9" y="1"/>
                      <a:pt x="17" y="1"/>
                      <a:pt x="26" y="1"/>
                    </a:cubicBezTo>
                    <a:cubicBezTo>
                      <a:pt x="36" y="5"/>
                      <a:pt x="36" y="5"/>
                      <a:pt x="36"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7" name="Freeform 432"/>
              <p:cNvSpPr>
                <a:spLocks noEditPoints="1"/>
              </p:cNvSpPr>
              <p:nvPr/>
            </p:nvSpPr>
            <p:spPr bwMode="auto">
              <a:xfrm>
                <a:off x="42905363" y="3448051"/>
                <a:ext cx="558800" cy="104775"/>
              </a:xfrm>
              <a:custGeom>
                <a:avLst/>
                <a:gdLst>
                  <a:gd name="T0" fmla="*/ 101 w 149"/>
                  <a:gd name="T1" fmla="*/ 28 h 28"/>
                  <a:gd name="T2" fmla="*/ 40 w 149"/>
                  <a:gd name="T3" fmla="*/ 24 h 28"/>
                  <a:gd name="T4" fmla="*/ 6 w 149"/>
                  <a:gd name="T5" fmla="*/ 14 h 28"/>
                  <a:gd name="T6" fmla="*/ 10 w 149"/>
                  <a:gd name="T7" fmla="*/ 4 h 28"/>
                  <a:gd name="T8" fmla="*/ 55 w 149"/>
                  <a:gd name="T9" fmla="*/ 0 h 28"/>
                  <a:gd name="T10" fmla="*/ 107 w 149"/>
                  <a:gd name="T11" fmla="*/ 3 h 28"/>
                  <a:gd name="T12" fmla="*/ 137 w 149"/>
                  <a:gd name="T13" fmla="*/ 12 h 28"/>
                  <a:gd name="T14" fmla="*/ 141 w 149"/>
                  <a:gd name="T15" fmla="*/ 15 h 28"/>
                  <a:gd name="T16" fmla="*/ 41 w 149"/>
                  <a:gd name="T17" fmla="*/ 15 h 28"/>
                  <a:gd name="T18" fmla="*/ 61 w 149"/>
                  <a:gd name="T19" fmla="*/ 21 h 28"/>
                  <a:gd name="T20" fmla="*/ 96 w 149"/>
                  <a:gd name="T21" fmla="*/ 23 h 28"/>
                  <a:gd name="T22" fmla="*/ 120 w 149"/>
                  <a:gd name="T23" fmla="*/ 23 h 28"/>
                  <a:gd name="T24" fmla="*/ 143 w 149"/>
                  <a:gd name="T25" fmla="*/ 21 h 28"/>
                  <a:gd name="T26" fmla="*/ 149 w 149"/>
                  <a:gd name="T27" fmla="*/ 26 h 28"/>
                  <a:gd name="T28" fmla="*/ 128 w 149"/>
                  <a:gd name="T29" fmla="*/ 28 h 28"/>
                  <a:gd name="T30" fmla="*/ 101 w 149"/>
                  <a:gd name="T31" fmla="*/ 28 h 28"/>
                  <a:gd name="T32" fmla="*/ 61 w 149"/>
                  <a:gd name="T33" fmla="*/ 4 h 28"/>
                  <a:gd name="T34" fmla="*/ 39 w 149"/>
                  <a:gd name="T35" fmla="*/ 6 h 28"/>
                  <a:gd name="T36" fmla="*/ 35 w 149"/>
                  <a:gd name="T37" fmla="*/ 11 h 28"/>
                  <a:gd name="T38" fmla="*/ 103 w 149"/>
                  <a:gd name="T39" fmla="*/ 11 h 28"/>
                  <a:gd name="T40" fmla="*/ 87 w 149"/>
                  <a:gd name="T41" fmla="*/ 6 h 28"/>
                  <a:gd name="T42" fmla="*/ 61 w 149"/>
                  <a:gd name="T4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28">
                    <a:moveTo>
                      <a:pt x="101" y="28"/>
                    </a:moveTo>
                    <a:cubicBezTo>
                      <a:pt x="77" y="28"/>
                      <a:pt x="57" y="27"/>
                      <a:pt x="40" y="24"/>
                    </a:cubicBezTo>
                    <a:cubicBezTo>
                      <a:pt x="24" y="22"/>
                      <a:pt x="12" y="19"/>
                      <a:pt x="6" y="14"/>
                    </a:cubicBezTo>
                    <a:cubicBezTo>
                      <a:pt x="0" y="10"/>
                      <a:pt x="1" y="7"/>
                      <a:pt x="10" y="4"/>
                    </a:cubicBezTo>
                    <a:cubicBezTo>
                      <a:pt x="18" y="2"/>
                      <a:pt x="33" y="0"/>
                      <a:pt x="55" y="0"/>
                    </a:cubicBezTo>
                    <a:cubicBezTo>
                      <a:pt x="75" y="0"/>
                      <a:pt x="92" y="1"/>
                      <a:pt x="107" y="3"/>
                    </a:cubicBezTo>
                    <a:cubicBezTo>
                      <a:pt x="121" y="6"/>
                      <a:pt x="137" y="12"/>
                      <a:pt x="137" y="12"/>
                    </a:cubicBezTo>
                    <a:cubicBezTo>
                      <a:pt x="141" y="15"/>
                      <a:pt x="141" y="15"/>
                      <a:pt x="141" y="15"/>
                    </a:cubicBezTo>
                    <a:cubicBezTo>
                      <a:pt x="108" y="15"/>
                      <a:pt x="74" y="15"/>
                      <a:pt x="41" y="15"/>
                    </a:cubicBezTo>
                    <a:cubicBezTo>
                      <a:pt x="41" y="15"/>
                      <a:pt x="52" y="20"/>
                      <a:pt x="61" y="21"/>
                    </a:cubicBezTo>
                    <a:cubicBezTo>
                      <a:pt x="71" y="23"/>
                      <a:pt x="82" y="23"/>
                      <a:pt x="96" y="23"/>
                    </a:cubicBezTo>
                    <a:cubicBezTo>
                      <a:pt x="105" y="23"/>
                      <a:pt x="113" y="23"/>
                      <a:pt x="120" y="23"/>
                    </a:cubicBezTo>
                    <a:cubicBezTo>
                      <a:pt x="127" y="23"/>
                      <a:pt x="135" y="22"/>
                      <a:pt x="143" y="21"/>
                    </a:cubicBezTo>
                    <a:cubicBezTo>
                      <a:pt x="149" y="26"/>
                      <a:pt x="149" y="26"/>
                      <a:pt x="149" y="26"/>
                    </a:cubicBezTo>
                    <a:cubicBezTo>
                      <a:pt x="143" y="27"/>
                      <a:pt x="135" y="27"/>
                      <a:pt x="128" y="28"/>
                    </a:cubicBezTo>
                    <a:cubicBezTo>
                      <a:pt x="120" y="28"/>
                      <a:pt x="111" y="28"/>
                      <a:pt x="101" y="28"/>
                    </a:cubicBezTo>
                    <a:close/>
                    <a:moveTo>
                      <a:pt x="61" y="4"/>
                    </a:moveTo>
                    <a:cubicBezTo>
                      <a:pt x="51" y="4"/>
                      <a:pt x="39" y="6"/>
                      <a:pt x="39" y="6"/>
                    </a:cubicBezTo>
                    <a:cubicBezTo>
                      <a:pt x="35" y="11"/>
                      <a:pt x="35" y="11"/>
                      <a:pt x="35" y="11"/>
                    </a:cubicBezTo>
                    <a:cubicBezTo>
                      <a:pt x="58" y="11"/>
                      <a:pt x="81" y="11"/>
                      <a:pt x="103" y="11"/>
                    </a:cubicBezTo>
                    <a:cubicBezTo>
                      <a:pt x="103" y="11"/>
                      <a:pt x="95" y="8"/>
                      <a:pt x="87" y="6"/>
                    </a:cubicBezTo>
                    <a:cubicBezTo>
                      <a:pt x="80" y="5"/>
                      <a:pt x="71" y="4"/>
                      <a:pt x="61" y="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8" name="Freeform 433"/>
              <p:cNvSpPr>
                <a:spLocks/>
              </p:cNvSpPr>
              <p:nvPr/>
            </p:nvSpPr>
            <p:spPr bwMode="auto">
              <a:xfrm>
                <a:off x="43434000" y="3429001"/>
                <a:ext cx="498475" cy="123825"/>
              </a:xfrm>
              <a:custGeom>
                <a:avLst/>
                <a:gdLst>
                  <a:gd name="T0" fmla="*/ 104 w 133"/>
                  <a:gd name="T1" fmla="*/ 28 h 33"/>
                  <a:gd name="T2" fmla="*/ 127 w 133"/>
                  <a:gd name="T3" fmla="*/ 28 h 33"/>
                  <a:gd name="T4" fmla="*/ 133 w 133"/>
                  <a:gd name="T5" fmla="*/ 32 h 33"/>
                  <a:gd name="T6" fmla="*/ 121 w 133"/>
                  <a:gd name="T7" fmla="*/ 33 h 33"/>
                  <a:gd name="T8" fmla="*/ 103 w 133"/>
                  <a:gd name="T9" fmla="*/ 33 h 33"/>
                  <a:gd name="T10" fmla="*/ 45 w 133"/>
                  <a:gd name="T11" fmla="*/ 24 h 33"/>
                  <a:gd name="T12" fmla="*/ 24 w 133"/>
                  <a:gd name="T13" fmla="*/ 10 h 33"/>
                  <a:gd name="T14" fmla="*/ 4 w 133"/>
                  <a:gd name="T15" fmla="*/ 10 h 33"/>
                  <a:gd name="T16" fmla="*/ 0 w 133"/>
                  <a:gd name="T17" fmla="*/ 8 h 33"/>
                  <a:gd name="T18" fmla="*/ 19 w 133"/>
                  <a:gd name="T19" fmla="*/ 5 h 33"/>
                  <a:gd name="T20" fmla="*/ 22 w 133"/>
                  <a:gd name="T21" fmla="*/ 0 h 33"/>
                  <a:gd name="T22" fmla="*/ 41 w 133"/>
                  <a:gd name="T23" fmla="*/ 0 h 33"/>
                  <a:gd name="T24" fmla="*/ 50 w 133"/>
                  <a:gd name="T25" fmla="*/ 6 h 33"/>
                  <a:gd name="T26" fmla="*/ 93 w 133"/>
                  <a:gd name="T27" fmla="*/ 6 h 33"/>
                  <a:gd name="T28" fmla="*/ 99 w 133"/>
                  <a:gd name="T29" fmla="*/ 10 h 33"/>
                  <a:gd name="T30" fmla="*/ 56 w 133"/>
                  <a:gd name="T31" fmla="*/ 10 h 33"/>
                  <a:gd name="T32" fmla="*/ 77 w 133"/>
                  <a:gd name="T33" fmla="*/ 24 h 33"/>
                  <a:gd name="T34" fmla="*/ 88 w 133"/>
                  <a:gd name="T35" fmla="*/ 27 h 33"/>
                  <a:gd name="T36" fmla="*/ 104 w 133"/>
                  <a:gd name="T3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
                    <a:moveTo>
                      <a:pt x="104" y="28"/>
                    </a:moveTo>
                    <a:cubicBezTo>
                      <a:pt x="112" y="28"/>
                      <a:pt x="120" y="28"/>
                      <a:pt x="127" y="28"/>
                    </a:cubicBezTo>
                    <a:cubicBezTo>
                      <a:pt x="133" y="32"/>
                      <a:pt x="133" y="32"/>
                      <a:pt x="133" y="32"/>
                    </a:cubicBezTo>
                    <a:cubicBezTo>
                      <a:pt x="121" y="33"/>
                      <a:pt x="121" y="33"/>
                      <a:pt x="121" y="33"/>
                    </a:cubicBezTo>
                    <a:cubicBezTo>
                      <a:pt x="103" y="33"/>
                      <a:pt x="103" y="33"/>
                      <a:pt x="103" y="33"/>
                    </a:cubicBezTo>
                    <a:cubicBezTo>
                      <a:pt x="73" y="33"/>
                      <a:pt x="54" y="30"/>
                      <a:pt x="45" y="24"/>
                    </a:cubicBezTo>
                    <a:cubicBezTo>
                      <a:pt x="38" y="20"/>
                      <a:pt x="31" y="15"/>
                      <a:pt x="24" y="10"/>
                    </a:cubicBezTo>
                    <a:cubicBezTo>
                      <a:pt x="17" y="10"/>
                      <a:pt x="11" y="10"/>
                      <a:pt x="4" y="10"/>
                    </a:cubicBezTo>
                    <a:cubicBezTo>
                      <a:pt x="0" y="8"/>
                      <a:pt x="0" y="8"/>
                      <a:pt x="0" y="8"/>
                    </a:cubicBezTo>
                    <a:cubicBezTo>
                      <a:pt x="6" y="7"/>
                      <a:pt x="13" y="6"/>
                      <a:pt x="19" y="5"/>
                    </a:cubicBezTo>
                    <a:cubicBezTo>
                      <a:pt x="22" y="0"/>
                      <a:pt x="22" y="0"/>
                      <a:pt x="22" y="0"/>
                    </a:cubicBezTo>
                    <a:cubicBezTo>
                      <a:pt x="28" y="0"/>
                      <a:pt x="35" y="0"/>
                      <a:pt x="41" y="0"/>
                    </a:cubicBezTo>
                    <a:cubicBezTo>
                      <a:pt x="50" y="6"/>
                      <a:pt x="50" y="6"/>
                      <a:pt x="50" y="6"/>
                    </a:cubicBezTo>
                    <a:cubicBezTo>
                      <a:pt x="64" y="6"/>
                      <a:pt x="79" y="6"/>
                      <a:pt x="93" y="6"/>
                    </a:cubicBezTo>
                    <a:cubicBezTo>
                      <a:pt x="99" y="10"/>
                      <a:pt x="99" y="10"/>
                      <a:pt x="99" y="10"/>
                    </a:cubicBezTo>
                    <a:cubicBezTo>
                      <a:pt x="85" y="10"/>
                      <a:pt x="71" y="10"/>
                      <a:pt x="56" y="10"/>
                    </a:cubicBezTo>
                    <a:cubicBezTo>
                      <a:pt x="63" y="15"/>
                      <a:pt x="71" y="20"/>
                      <a:pt x="77" y="24"/>
                    </a:cubicBezTo>
                    <a:cubicBezTo>
                      <a:pt x="88" y="27"/>
                      <a:pt x="88" y="27"/>
                      <a:pt x="88" y="27"/>
                    </a:cubicBezTo>
                    <a:cubicBezTo>
                      <a:pt x="88" y="27"/>
                      <a:pt x="98" y="28"/>
                      <a:pt x="104" y="2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9" name="Freeform 434"/>
              <p:cNvSpPr>
                <a:spLocks/>
              </p:cNvSpPr>
              <p:nvPr/>
            </p:nvSpPr>
            <p:spPr bwMode="auto">
              <a:xfrm>
                <a:off x="43895963" y="3451226"/>
                <a:ext cx="649288" cy="101600"/>
              </a:xfrm>
              <a:custGeom>
                <a:avLst/>
                <a:gdLst>
                  <a:gd name="T0" fmla="*/ 148 w 173"/>
                  <a:gd name="T1" fmla="*/ 27 h 27"/>
                  <a:gd name="T2" fmla="*/ 138 w 173"/>
                  <a:gd name="T3" fmla="*/ 23 h 27"/>
                  <a:gd name="T4" fmla="*/ 136 w 173"/>
                  <a:gd name="T5" fmla="*/ 23 h 27"/>
                  <a:gd name="T6" fmla="*/ 121 w 173"/>
                  <a:gd name="T7" fmla="*/ 26 h 27"/>
                  <a:gd name="T8" fmla="*/ 95 w 173"/>
                  <a:gd name="T9" fmla="*/ 27 h 27"/>
                  <a:gd name="T10" fmla="*/ 50 w 173"/>
                  <a:gd name="T11" fmla="*/ 24 h 27"/>
                  <a:gd name="T12" fmla="*/ 26 w 173"/>
                  <a:gd name="T13" fmla="*/ 17 h 27"/>
                  <a:gd name="T14" fmla="*/ 0 w 173"/>
                  <a:gd name="T15" fmla="*/ 0 h 27"/>
                  <a:gd name="T16" fmla="*/ 32 w 173"/>
                  <a:gd name="T17" fmla="*/ 0 h 27"/>
                  <a:gd name="T18" fmla="*/ 57 w 173"/>
                  <a:gd name="T19" fmla="*/ 16 h 27"/>
                  <a:gd name="T20" fmla="*/ 71 w 173"/>
                  <a:gd name="T21" fmla="*/ 21 h 27"/>
                  <a:gd name="T22" fmla="*/ 95 w 173"/>
                  <a:gd name="T23" fmla="*/ 22 h 27"/>
                  <a:gd name="T24" fmla="*/ 122 w 173"/>
                  <a:gd name="T25" fmla="*/ 20 h 27"/>
                  <a:gd name="T26" fmla="*/ 120 w 173"/>
                  <a:gd name="T27" fmla="*/ 13 h 27"/>
                  <a:gd name="T28" fmla="*/ 101 w 173"/>
                  <a:gd name="T29" fmla="*/ 0 h 27"/>
                  <a:gd name="T30" fmla="*/ 133 w 173"/>
                  <a:gd name="T31" fmla="*/ 0 h 27"/>
                  <a:gd name="T32" fmla="*/ 173 w 173"/>
                  <a:gd name="T33" fmla="*/ 27 h 27"/>
                  <a:gd name="T34" fmla="*/ 148 w 173"/>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27">
                    <a:moveTo>
                      <a:pt x="148" y="27"/>
                    </a:moveTo>
                    <a:cubicBezTo>
                      <a:pt x="138" y="23"/>
                      <a:pt x="138" y="23"/>
                      <a:pt x="138" y="23"/>
                    </a:cubicBezTo>
                    <a:cubicBezTo>
                      <a:pt x="136" y="23"/>
                      <a:pt x="136" y="23"/>
                      <a:pt x="136" y="23"/>
                    </a:cubicBezTo>
                    <a:cubicBezTo>
                      <a:pt x="136" y="23"/>
                      <a:pt x="129" y="25"/>
                      <a:pt x="121" y="26"/>
                    </a:cubicBezTo>
                    <a:cubicBezTo>
                      <a:pt x="114" y="27"/>
                      <a:pt x="106" y="27"/>
                      <a:pt x="95" y="27"/>
                    </a:cubicBezTo>
                    <a:cubicBezTo>
                      <a:pt x="77" y="27"/>
                      <a:pt x="62" y="26"/>
                      <a:pt x="50" y="24"/>
                    </a:cubicBezTo>
                    <a:cubicBezTo>
                      <a:pt x="39" y="23"/>
                      <a:pt x="26" y="17"/>
                      <a:pt x="26" y="17"/>
                    </a:cubicBezTo>
                    <a:cubicBezTo>
                      <a:pt x="17" y="11"/>
                      <a:pt x="9" y="6"/>
                      <a:pt x="0" y="0"/>
                    </a:cubicBezTo>
                    <a:cubicBezTo>
                      <a:pt x="11" y="0"/>
                      <a:pt x="21" y="0"/>
                      <a:pt x="32" y="0"/>
                    </a:cubicBezTo>
                    <a:cubicBezTo>
                      <a:pt x="41" y="5"/>
                      <a:pt x="49" y="10"/>
                      <a:pt x="57" y="16"/>
                    </a:cubicBezTo>
                    <a:cubicBezTo>
                      <a:pt x="71" y="21"/>
                      <a:pt x="71" y="21"/>
                      <a:pt x="71" y="21"/>
                    </a:cubicBezTo>
                    <a:cubicBezTo>
                      <a:pt x="77" y="22"/>
                      <a:pt x="85" y="22"/>
                      <a:pt x="95" y="22"/>
                    </a:cubicBezTo>
                    <a:cubicBezTo>
                      <a:pt x="109" y="22"/>
                      <a:pt x="122" y="20"/>
                      <a:pt x="122" y="20"/>
                    </a:cubicBezTo>
                    <a:cubicBezTo>
                      <a:pt x="120" y="13"/>
                      <a:pt x="120" y="13"/>
                      <a:pt x="120" y="13"/>
                    </a:cubicBezTo>
                    <a:cubicBezTo>
                      <a:pt x="114" y="9"/>
                      <a:pt x="107" y="4"/>
                      <a:pt x="101" y="0"/>
                    </a:cubicBezTo>
                    <a:cubicBezTo>
                      <a:pt x="111" y="0"/>
                      <a:pt x="122" y="0"/>
                      <a:pt x="133" y="0"/>
                    </a:cubicBezTo>
                    <a:cubicBezTo>
                      <a:pt x="146" y="9"/>
                      <a:pt x="159" y="18"/>
                      <a:pt x="173" y="27"/>
                    </a:cubicBezTo>
                    <a:cubicBezTo>
                      <a:pt x="164" y="27"/>
                      <a:pt x="156" y="27"/>
                      <a:pt x="148" y="27"/>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0" name="Freeform 435"/>
              <p:cNvSpPr>
                <a:spLocks/>
              </p:cNvSpPr>
              <p:nvPr/>
            </p:nvSpPr>
            <p:spPr bwMode="auto">
              <a:xfrm>
                <a:off x="44562713" y="3448051"/>
                <a:ext cx="365125" cy="104775"/>
              </a:xfrm>
              <a:custGeom>
                <a:avLst/>
                <a:gdLst>
                  <a:gd name="T0" fmla="*/ 76 w 97"/>
                  <a:gd name="T1" fmla="*/ 0 h 28"/>
                  <a:gd name="T2" fmla="*/ 92 w 97"/>
                  <a:gd name="T3" fmla="*/ 0 h 28"/>
                  <a:gd name="T4" fmla="*/ 97 w 97"/>
                  <a:gd name="T5" fmla="*/ 6 h 28"/>
                  <a:gd name="T6" fmla="*/ 82 w 97"/>
                  <a:gd name="T7" fmla="*/ 5 h 28"/>
                  <a:gd name="T8" fmla="*/ 55 w 97"/>
                  <a:gd name="T9" fmla="*/ 8 h 28"/>
                  <a:gd name="T10" fmla="*/ 51 w 97"/>
                  <a:gd name="T11" fmla="*/ 14 h 28"/>
                  <a:gd name="T12" fmla="*/ 73 w 97"/>
                  <a:gd name="T13" fmla="*/ 28 h 28"/>
                  <a:gd name="T14" fmla="*/ 41 w 97"/>
                  <a:gd name="T15" fmla="*/ 28 h 28"/>
                  <a:gd name="T16" fmla="*/ 0 w 97"/>
                  <a:gd name="T17" fmla="*/ 1 h 28"/>
                  <a:gd name="T18" fmla="*/ 25 w 97"/>
                  <a:gd name="T19" fmla="*/ 1 h 28"/>
                  <a:gd name="T20" fmla="*/ 37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2" y="0"/>
                      <a:pt x="92" y="0"/>
                      <a:pt x="92" y="0"/>
                    </a:cubicBezTo>
                    <a:cubicBezTo>
                      <a:pt x="97" y="6"/>
                      <a:pt x="97" y="6"/>
                      <a:pt x="97" y="6"/>
                    </a:cubicBezTo>
                    <a:cubicBezTo>
                      <a:pt x="82" y="5"/>
                      <a:pt x="82" y="5"/>
                      <a:pt x="82" y="5"/>
                    </a:cubicBezTo>
                    <a:cubicBezTo>
                      <a:pt x="70" y="5"/>
                      <a:pt x="55" y="8"/>
                      <a:pt x="55" y="8"/>
                    </a:cubicBezTo>
                    <a:cubicBezTo>
                      <a:pt x="51" y="14"/>
                      <a:pt x="51" y="14"/>
                      <a:pt x="51" y="14"/>
                    </a:cubicBezTo>
                    <a:cubicBezTo>
                      <a:pt x="58" y="18"/>
                      <a:pt x="66" y="23"/>
                      <a:pt x="73" y="28"/>
                    </a:cubicBezTo>
                    <a:cubicBezTo>
                      <a:pt x="62" y="28"/>
                      <a:pt x="51" y="28"/>
                      <a:pt x="41" y="28"/>
                    </a:cubicBezTo>
                    <a:cubicBezTo>
                      <a:pt x="27" y="19"/>
                      <a:pt x="14" y="9"/>
                      <a:pt x="0" y="1"/>
                    </a:cubicBezTo>
                    <a:cubicBezTo>
                      <a:pt x="9" y="1"/>
                      <a:pt x="17" y="1"/>
                      <a:pt x="25" y="1"/>
                    </a:cubicBezTo>
                    <a:cubicBezTo>
                      <a:pt x="37" y="5"/>
                      <a:pt x="37" y="5"/>
                      <a:pt x="37"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1" name="Freeform 436"/>
              <p:cNvSpPr>
                <a:spLocks/>
              </p:cNvSpPr>
              <p:nvPr/>
            </p:nvSpPr>
            <p:spPr bwMode="auto">
              <a:xfrm>
                <a:off x="45013563" y="3448051"/>
                <a:ext cx="652463" cy="104775"/>
              </a:xfrm>
              <a:custGeom>
                <a:avLst/>
                <a:gdLst>
                  <a:gd name="T0" fmla="*/ 174 w 174"/>
                  <a:gd name="T1" fmla="*/ 28 h 28"/>
                  <a:gd name="T2" fmla="*/ 142 w 174"/>
                  <a:gd name="T3" fmla="*/ 28 h 28"/>
                  <a:gd name="T4" fmla="*/ 116 w 174"/>
                  <a:gd name="T5" fmla="*/ 11 h 28"/>
                  <a:gd name="T6" fmla="*/ 102 w 174"/>
                  <a:gd name="T7" fmla="*/ 6 h 28"/>
                  <a:gd name="T8" fmla="*/ 78 w 174"/>
                  <a:gd name="T9" fmla="*/ 5 h 28"/>
                  <a:gd name="T10" fmla="*/ 51 w 174"/>
                  <a:gd name="T11" fmla="*/ 7 h 28"/>
                  <a:gd name="T12" fmla="*/ 53 w 174"/>
                  <a:gd name="T13" fmla="*/ 14 h 28"/>
                  <a:gd name="T14" fmla="*/ 73 w 174"/>
                  <a:gd name="T15" fmla="*/ 28 h 28"/>
                  <a:gd name="T16" fmla="*/ 41 w 174"/>
                  <a:gd name="T17" fmla="*/ 28 h 28"/>
                  <a:gd name="T18" fmla="*/ 0 w 174"/>
                  <a:gd name="T19" fmla="*/ 1 h 28"/>
                  <a:gd name="T20" fmla="*/ 25 w 174"/>
                  <a:gd name="T21" fmla="*/ 1 h 28"/>
                  <a:gd name="T22" fmla="*/ 35 w 174"/>
                  <a:gd name="T23" fmla="*/ 4 h 28"/>
                  <a:gd name="T24" fmla="*/ 37 w 174"/>
                  <a:gd name="T25" fmla="*/ 4 h 28"/>
                  <a:gd name="T26" fmla="*/ 52 w 174"/>
                  <a:gd name="T27" fmla="*/ 1 h 28"/>
                  <a:gd name="T28" fmla="*/ 78 w 174"/>
                  <a:gd name="T29" fmla="*/ 0 h 28"/>
                  <a:gd name="T30" fmla="*/ 147 w 174"/>
                  <a:gd name="T31" fmla="*/ 10 h 28"/>
                  <a:gd name="T32" fmla="*/ 174 w 174"/>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28">
                    <a:moveTo>
                      <a:pt x="174" y="28"/>
                    </a:moveTo>
                    <a:cubicBezTo>
                      <a:pt x="163" y="28"/>
                      <a:pt x="153" y="28"/>
                      <a:pt x="142" y="28"/>
                    </a:cubicBezTo>
                    <a:cubicBezTo>
                      <a:pt x="133" y="22"/>
                      <a:pt x="125" y="16"/>
                      <a:pt x="116" y="11"/>
                    </a:cubicBezTo>
                    <a:cubicBezTo>
                      <a:pt x="116" y="11"/>
                      <a:pt x="108" y="8"/>
                      <a:pt x="102" y="6"/>
                    </a:cubicBezTo>
                    <a:cubicBezTo>
                      <a:pt x="96" y="5"/>
                      <a:pt x="88" y="5"/>
                      <a:pt x="78" y="5"/>
                    </a:cubicBezTo>
                    <a:cubicBezTo>
                      <a:pt x="64" y="5"/>
                      <a:pt x="51" y="7"/>
                      <a:pt x="51" y="7"/>
                    </a:cubicBezTo>
                    <a:cubicBezTo>
                      <a:pt x="53" y="14"/>
                      <a:pt x="53" y="14"/>
                      <a:pt x="53" y="14"/>
                    </a:cubicBezTo>
                    <a:cubicBezTo>
                      <a:pt x="60" y="19"/>
                      <a:pt x="66" y="23"/>
                      <a:pt x="73" y="28"/>
                    </a:cubicBezTo>
                    <a:cubicBezTo>
                      <a:pt x="62" y="28"/>
                      <a:pt x="52" y="28"/>
                      <a:pt x="41" y="28"/>
                    </a:cubicBezTo>
                    <a:cubicBezTo>
                      <a:pt x="27" y="19"/>
                      <a:pt x="14" y="9"/>
                      <a:pt x="0" y="1"/>
                    </a:cubicBezTo>
                    <a:cubicBezTo>
                      <a:pt x="9" y="1"/>
                      <a:pt x="17" y="1"/>
                      <a:pt x="25" y="1"/>
                    </a:cubicBezTo>
                    <a:cubicBezTo>
                      <a:pt x="35" y="4"/>
                      <a:pt x="35" y="4"/>
                      <a:pt x="35" y="4"/>
                    </a:cubicBezTo>
                    <a:cubicBezTo>
                      <a:pt x="37" y="4"/>
                      <a:pt x="37" y="4"/>
                      <a:pt x="37" y="4"/>
                    </a:cubicBezTo>
                    <a:cubicBezTo>
                      <a:pt x="37" y="4"/>
                      <a:pt x="44" y="2"/>
                      <a:pt x="52" y="1"/>
                    </a:cubicBezTo>
                    <a:cubicBezTo>
                      <a:pt x="59" y="1"/>
                      <a:pt x="68" y="0"/>
                      <a:pt x="78" y="0"/>
                    </a:cubicBezTo>
                    <a:cubicBezTo>
                      <a:pt x="114" y="0"/>
                      <a:pt x="137" y="4"/>
                      <a:pt x="147" y="10"/>
                    </a:cubicBezTo>
                    <a:cubicBezTo>
                      <a:pt x="156" y="16"/>
                      <a:pt x="165" y="22"/>
                      <a:pt x="174" y="2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2" name="Freeform 437"/>
              <p:cNvSpPr>
                <a:spLocks noEditPoints="1"/>
              </p:cNvSpPr>
              <p:nvPr/>
            </p:nvSpPr>
            <p:spPr bwMode="auto">
              <a:xfrm>
                <a:off x="42883138" y="2986088"/>
                <a:ext cx="423863" cy="77788"/>
              </a:xfrm>
              <a:custGeom>
                <a:avLst/>
                <a:gdLst>
                  <a:gd name="T0" fmla="*/ 76 w 113"/>
                  <a:gd name="T1" fmla="*/ 21 h 21"/>
                  <a:gd name="T2" fmla="*/ 30 w 113"/>
                  <a:gd name="T3" fmla="*/ 18 h 21"/>
                  <a:gd name="T4" fmla="*/ 4 w 113"/>
                  <a:gd name="T5" fmla="*/ 11 h 21"/>
                  <a:gd name="T6" fmla="*/ 7 w 113"/>
                  <a:gd name="T7" fmla="*/ 3 h 21"/>
                  <a:gd name="T8" fmla="*/ 41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0 w 113"/>
                  <a:gd name="T23" fmla="*/ 17 h 21"/>
                  <a:gd name="T24" fmla="*/ 107 w 113"/>
                  <a:gd name="T25" fmla="*/ 16 h 21"/>
                  <a:gd name="T26" fmla="*/ 113 w 113"/>
                  <a:gd name="T27" fmla="*/ 20 h 21"/>
                  <a:gd name="T28" fmla="*/ 96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6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8" y="21"/>
                      <a:pt x="43" y="20"/>
                      <a:pt x="30" y="18"/>
                    </a:cubicBezTo>
                    <a:cubicBezTo>
                      <a:pt x="17" y="17"/>
                      <a:pt x="4" y="11"/>
                      <a:pt x="4" y="11"/>
                    </a:cubicBezTo>
                    <a:cubicBezTo>
                      <a:pt x="4" y="11"/>
                      <a:pt x="0" y="5"/>
                      <a:pt x="7" y="3"/>
                    </a:cubicBezTo>
                    <a:cubicBezTo>
                      <a:pt x="13" y="1"/>
                      <a:pt x="24" y="0"/>
                      <a:pt x="41" y="0"/>
                    </a:cubicBezTo>
                    <a:cubicBezTo>
                      <a:pt x="56"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0" y="17"/>
                      <a:pt x="90" y="17"/>
                    </a:cubicBezTo>
                    <a:cubicBezTo>
                      <a:pt x="90" y="17"/>
                      <a:pt x="102" y="17"/>
                      <a:pt x="107" y="16"/>
                    </a:cubicBezTo>
                    <a:cubicBezTo>
                      <a:pt x="113" y="20"/>
                      <a:pt x="113" y="20"/>
                      <a:pt x="113" y="20"/>
                    </a:cubicBezTo>
                    <a:cubicBezTo>
                      <a:pt x="96" y="21"/>
                      <a:pt x="96" y="21"/>
                      <a:pt x="96" y="21"/>
                    </a:cubicBezTo>
                    <a:cubicBezTo>
                      <a:pt x="96" y="21"/>
                      <a:pt x="84" y="21"/>
                      <a:pt x="76" y="21"/>
                    </a:cubicBezTo>
                    <a:close/>
                    <a:moveTo>
                      <a:pt x="45" y="4"/>
                    </a:moveTo>
                    <a:cubicBezTo>
                      <a:pt x="38" y="4"/>
                      <a:pt x="29" y="5"/>
                      <a:pt x="29" y="5"/>
                    </a:cubicBezTo>
                    <a:cubicBezTo>
                      <a:pt x="26" y="9"/>
                      <a:pt x="26" y="9"/>
                      <a:pt x="26" y="9"/>
                    </a:cubicBezTo>
                    <a:cubicBezTo>
                      <a:pt x="43" y="9"/>
                      <a:pt x="61" y="9"/>
                      <a:pt x="78" y="9"/>
                    </a:cubicBezTo>
                    <a:cubicBezTo>
                      <a:pt x="66" y="5"/>
                      <a:pt x="66" y="5"/>
                      <a:pt x="66" y="5"/>
                    </a:cubicBezTo>
                    <a:cubicBezTo>
                      <a:pt x="66" y="5"/>
                      <a:pt x="53" y="4"/>
                      <a:pt x="45" y="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3" name="Freeform 438"/>
              <p:cNvSpPr>
                <a:spLocks/>
              </p:cNvSpPr>
              <p:nvPr/>
            </p:nvSpPr>
            <p:spPr bwMode="auto">
              <a:xfrm>
                <a:off x="43326050" y="2986088"/>
                <a:ext cx="487363" cy="77788"/>
              </a:xfrm>
              <a:custGeom>
                <a:avLst/>
                <a:gdLst>
                  <a:gd name="T0" fmla="*/ 130 w 130"/>
                  <a:gd name="T1" fmla="*/ 21 h 21"/>
                  <a:gd name="T2" fmla="*/ 106 w 130"/>
                  <a:gd name="T3" fmla="*/ 21 h 21"/>
                  <a:gd name="T4" fmla="*/ 88 w 130"/>
                  <a:gd name="T5" fmla="*/ 8 h 21"/>
                  <a:gd name="T6" fmla="*/ 77 w 130"/>
                  <a:gd name="T7" fmla="*/ 5 h 21"/>
                  <a:gd name="T8" fmla="*/ 58 w 130"/>
                  <a:gd name="T9" fmla="*/ 4 h 21"/>
                  <a:gd name="T10" fmla="*/ 38 w 130"/>
                  <a:gd name="T11" fmla="*/ 5 h 21"/>
                  <a:gd name="T12" fmla="*/ 39 w 130"/>
                  <a:gd name="T13" fmla="*/ 11 h 21"/>
                  <a:gd name="T14" fmla="*/ 54 w 130"/>
                  <a:gd name="T15" fmla="*/ 21 h 21"/>
                  <a:gd name="T16" fmla="*/ 30 w 130"/>
                  <a:gd name="T17" fmla="*/ 21 h 21"/>
                  <a:gd name="T18" fmla="*/ 0 w 130"/>
                  <a:gd name="T19" fmla="*/ 1 h 21"/>
                  <a:gd name="T20" fmla="*/ 19 w 130"/>
                  <a:gd name="T21" fmla="*/ 1 h 21"/>
                  <a:gd name="T22" fmla="*/ 26 w 130"/>
                  <a:gd name="T23" fmla="*/ 4 h 21"/>
                  <a:gd name="T24" fmla="*/ 27 w 130"/>
                  <a:gd name="T25" fmla="*/ 4 h 21"/>
                  <a:gd name="T26" fmla="*/ 39 w 130"/>
                  <a:gd name="T27" fmla="*/ 1 h 21"/>
                  <a:gd name="T28" fmla="*/ 59 w 130"/>
                  <a:gd name="T29" fmla="*/ 0 h 21"/>
                  <a:gd name="T30" fmla="*/ 111 w 130"/>
                  <a:gd name="T31" fmla="*/ 8 h 21"/>
                  <a:gd name="T32" fmla="*/ 130 w 13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21">
                    <a:moveTo>
                      <a:pt x="130" y="21"/>
                    </a:moveTo>
                    <a:cubicBezTo>
                      <a:pt x="122" y="21"/>
                      <a:pt x="114" y="21"/>
                      <a:pt x="106" y="21"/>
                    </a:cubicBezTo>
                    <a:cubicBezTo>
                      <a:pt x="100" y="17"/>
                      <a:pt x="94" y="13"/>
                      <a:pt x="88" y="8"/>
                    </a:cubicBezTo>
                    <a:cubicBezTo>
                      <a:pt x="77" y="5"/>
                      <a:pt x="77" y="5"/>
                      <a:pt x="77" y="5"/>
                    </a:cubicBezTo>
                    <a:cubicBezTo>
                      <a:pt x="77" y="5"/>
                      <a:pt x="66" y="4"/>
                      <a:pt x="58" y="4"/>
                    </a:cubicBezTo>
                    <a:cubicBezTo>
                      <a:pt x="48" y="4"/>
                      <a:pt x="38" y="5"/>
                      <a:pt x="38" y="5"/>
                    </a:cubicBezTo>
                    <a:cubicBezTo>
                      <a:pt x="39" y="11"/>
                      <a:pt x="39" y="11"/>
                      <a:pt x="39" y="11"/>
                    </a:cubicBezTo>
                    <a:cubicBezTo>
                      <a:pt x="54" y="21"/>
                      <a:pt x="54" y="21"/>
                      <a:pt x="54" y="21"/>
                    </a:cubicBezTo>
                    <a:cubicBezTo>
                      <a:pt x="46" y="21"/>
                      <a:pt x="38" y="21"/>
                      <a:pt x="30" y="21"/>
                    </a:cubicBezTo>
                    <a:cubicBezTo>
                      <a:pt x="20" y="14"/>
                      <a:pt x="10" y="7"/>
                      <a:pt x="0" y="1"/>
                    </a:cubicBezTo>
                    <a:cubicBezTo>
                      <a:pt x="6" y="1"/>
                      <a:pt x="13" y="1"/>
                      <a:pt x="19" y="1"/>
                    </a:cubicBezTo>
                    <a:cubicBezTo>
                      <a:pt x="26" y="4"/>
                      <a:pt x="26" y="4"/>
                      <a:pt x="26" y="4"/>
                    </a:cubicBezTo>
                    <a:cubicBezTo>
                      <a:pt x="27" y="4"/>
                      <a:pt x="27" y="4"/>
                      <a:pt x="27" y="4"/>
                    </a:cubicBezTo>
                    <a:cubicBezTo>
                      <a:pt x="39" y="1"/>
                      <a:pt x="39" y="1"/>
                      <a:pt x="39" y="1"/>
                    </a:cubicBezTo>
                    <a:cubicBezTo>
                      <a:pt x="39" y="1"/>
                      <a:pt x="51" y="0"/>
                      <a:pt x="59" y="0"/>
                    </a:cubicBezTo>
                    <a:cubicBezTo>
                      <a:pt x="86" y="0"/>
                      <a:pt x="104" y="3"/>
                      <a:pt x="111" y="8"/>
                    </a:cubicBezTo>
                    <a:cubicBezTo>
                      <a:pt x="117" y="12"/>
                      <a:pt x="124" y="16"/>
                      <a:pt x="130" y="2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4" name="Freeform 439"/>
              <p:cNvSpPr>
                <a:spLocks/>
              </p:cNvSpPr>
              <p:nvPr/>
            </p:nvSpPr>
            <p:spPr bwMode="auto">
              <a:xfrm>
                <a:off x="43786425" y="2973388"/>
                <a:ext cx="379413" cy="90488"/>
              </a:xfrm>
              <a:custGeom>
                <a:avLst/>
                <a:gdLst>
                  <a:gd name="T0" fmla="*/ 79 w 101"/>
                  <a:gd name="T1" fmla="*/ 21 h 24"/>
                  <a:gd name="T2" fmla="*/ 96 w 101"/>
                  <a:gd name="T3" fmla="*/ 20 h 24"/>
                  <a:gd name="T4" fmla="*/ 101 w 101"/>
                  <a:gd name="T5" fmla="*/ 23 h 24"/>
                  <a:gd name="T6" fmla="*/ 92 w 101"/>
                  <a:gd name="T7" fmla="*/ 24 h 24"/>
                  <a:gd name="T8" fmla="*/ 79 w 101"/>
                  <a:gd name="T9" fmla="*/ 24 h 24"/>
                  <a:gd name="T10" fmla="*/ 34 w 101"/>
                  <a:gd name="T11" fmla="*/ 18 h 24"/>
                  <a:gd name="T12" fmla="*/ 18 w 101"/>
                  <a:gd name="T13" fmla="*/ 7 h 24"/>
                  <a:gd name="T14" fmla="*/ 3 w 101"/>
                  <a:gd name="T15" fmla="*/ 7 h 24"/>
                  <a:gd name="T16" fmla="*/ 0 w 101"/>
                  <a:gd name="T17" fmla="*/ 5 h 24"/>
                  <a:gd name="T18" fmla="*/ 14 w 101"/>
                  <a:gd name="T19" fmla="*/ 4 h 24"/>
                  <a:gd name="T20" fmla="*/ 16 w 101"/>
                  <a:gd name="T21" fmla="*/ 0 h 24"/>
                  <a:gd name="T22" fmla="*/ 31 w 101"/>
                  <a:gd name="T23" fmla="*/ 0 h 24"/>
                  <a:gd name="T24" fmla="*/ 38 w 101"/>
                  <a:gd name="T25" fmla="*/ 4 h 24"/>
                  <a:gd name="T26" fmla="*/ 70 w 101"/>
                  <a:gd name="T27" fmla="*/ 4 h 24"/>
                  <a:gd name="T28" fmla="*/ 75 w 101"/>
                  <a:gd name="T29" fmla="*/ 7 h 24"/>
                  <a:gd name="T30" fmla="*/ 43 w 101"/>
                  <a:gd name="T31" fmla="*/ 7 h 24"/>
                  <a:gd name="T32" fmla="*/ 59 w 101"/>
                  <a:gd name="T33" fmla="*/ 18 h 24"/>
                  <a:gd name="T34" fmla="*/ 67 w 101"/>
                  <a:gd name="T35" fmla="*/ 20 h 24"/>
                  <a:gd name="T36" fmla="*/ 79 w 101"/>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4">
                    <a:moveTo>
                      <a:pt x="79" y="21"/>
                    </a:moveTo>
                    <a:cubicBezTo>
                      <a:pt x="96" y="20"/>
                      <a:pt x="96" y="20"/>
                      <a:pt x="96" y="20"/>
                    </a:cubicBezTo>
                    <a:cubicBezTo>
                      <a:pt x="101" y="23"/>
                      <a:pt x="101" y="23"/>
                      <a:pt x="101" y="23"/>
                    </a:cubicBezTo>
                    <a:cubicBezTo>
                      <a:pt x="92" y="24"/>
                      <a:pt x="92" y="24"/>
                      <a:pt x="92" y="24"/>
                    </a:cubicBezTo>
                    <a:cubicBezTo>
                      <a:pt x="79" y="24"/>
                      <a:pt x="79" y="24"/>
                      <a:pt x="79" y="24"/>
                    </a:cubicBezTo>
                    <a:cubicBezTo>
                      <a:pt x="55" y="24"/>
                      <a:pt x="41" y="22"/>
                      <a:pt x="34" y="18"/>
                    </a:cubicBezTo>
                    <a:cubicBezTo>
                      <a:pt x="18" y="7"/>
                      <a:pt x="18" y="7"/>
                      <a:pt x="18" y="7"/>
                    </a:cubicBezTo>
                    <a:cubicBezTo>
                      <a:pt x="3" y="7"/>
                      <a:pt x="3" y="7"/>
                      <a:pt x="3" y="7"/>
                    </a:cubicBezTo>
                    <a:cubicBezTo>
                      <a:pt x="0" y="5"/>
                      <a:pt x="0" y="5"/>
                      <a:pt x="0" y="5"/>
                    </a:cubicBezTo>
                    <a:cubicBezTo>
                      <a:pt x="14" y="4"/>
                      <a:pt x="14" y="4"/>
                      <a:pt x="14" y="4"/>
                    </a:cubicBezTo>
                    <a:cubicBezTo>
                      <a:pt x="16" y="0"/>
                      <a:pt x="16" y="0"/>
                      <a:pt x="16" y="0"/>
                    </a:cubicBezTo>
                    <a:cubicBezTo>
                      <a:pt x="31" y="0"/>
                      <a:pt x="31" y="0"/>
                      <a:pt x="31" y="0"/>
                    </a:cubicBezTo>
                    <a:cubicBezTo>
                      <a:pt x="38" y="4"/>
                      <a:pt x="38" y="4"/>
                      <a:pt x="38" y="4"/>
                    </a:cubicBezTo>
                    <a:cubicBezTo>
                      <a:pt x="49" y="4"/>
                      <a:pt x="59" y="4"/>
                      <a:pt x="70" y="4"/>
                    </a:cubicBezTo>
                    <a:cubicBezTo>
                      <a:pt x="75" y="7"/>
                      <a:pt x="75" y="7"/>
                      <a:pt x="75" y="7"/>
                    </a:cubicBezTo>
                    <a:cubicBezTo>
                      <a:pt x="65" y="7"/>
                      <a:pt x="53" y="7"/>
                      <a:pt x="43" y="7"/>
                    </a:cubicBezTo>
                    <a:cubicBezTo>
                      <a:pt x="59" y="18"/>
                      <a:pt x="59" y="18"/>
                      <a:pt x="59" y="18"/>
                    </a:cubicBezTo>
                    <a:cubicBezTo>
                      <a:pt x="67" y="20"/>
                      <a:pt x="67" y="20"/>
                      <a:pt x="67" y="20"/>
                    </a:cubicBezTo>
                    <a:lnTo>
                      <a:pt x="79" y="2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5" name="Freeform 440"/>
              <p:cNvSpPr>
                <a:spLocks noEditPoints="1"/>
              </p:cNvSpPr>
              <p:nvPr/>
            </p:nvSpPr>
            <p:spPr bwMode="auto">
              <a:xfrm>
                <a:off x="44157900" y="2986088"/>
                <a:ext cx="423863" cy="77788"/>
              </a:xfrm>
              <a:custGeom>
                <a:avLst/>
                <a:gdLst>
                  <a:gd name="T0" fmla="*/ 76 w 113"/>
                  <a:gd name="T1" fmla="*/ 21 h 21"/>
                  <a:gd name="T2" fmla="*/ 30 w 113"/>
                  <a:gd name="T3" fmla="*/ 18 h 21"/>
                  <a:gd name="T4" fmla="*/ 4 w 113"/>
                  <a:gd name="T5" fmla="*/ 11 h 21"/>
                  <a:gd name="T6" fmla="*/ 6 w 113"/>
                  <a:gd name="T7" fmla="*/ 3 h 21"/>
                  <a:gd name="T8" fmla="*/ 40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1 w 113"/>
                  <a:gd name="T23" fmla="*/ 17 h 21"/>
                  <a:gd name="T24" fmla="*/ 108 w 113"/>
                  <a:gd name="T25" fmla="*/ 16 h 21"/>
                  <a:gd name="T26" fmla="*/ 113 w 113"/>
                  <a:gd name="T27" fmla="*/ 20 h 21"/>
                  <a:gd name="T28" fmla="*/ 97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5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9" y="21"/>
                      <a:pt x="43" y="20"/>
                      <a:pt x="30" y="18"/>
                    </a:cubicBezTo>
                    <a:cubicBezTo>
                      <a:pt x="18" y="17"/>
                      <a:pt x="4" y="11"/>
                      <a:pt x="4" y="11"/>
                    </a:cubicBezTo>
                    <a:cubicBezTo>
                      <a:pt x="4" y="11"/>
                      <a:pt x="0" y="5"/>
                      <a:pt x="6" y="3"/>
                    </a:cubicBezTo>
                    <a:cubicBezTo>
                      <a:pt x="13" y="1"/>
                      <a:pt x="24" y="0"/>
                      <a:pt x="40" y="0"/>
                    </a:cubicBezTo>
                    <a:cubicBezTo>
                      <a:pt x="55"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1" y="17"/>
                      <a:pt x="91" y="17"/>
                    </a:cubicBezTo>
                    <a:cubicBezTo>
                      <a:pt x="108" y="16"/>
                      <a:pt x="108" y="16"/>
                      <a:pt x="108" y="16"/>
                    </a:cubicBezTo>
                    <a:cubicBezTo>
                      <a:pt x="113" y="20"/>
                      <a:pt x="113" y="20"/>
                      <a:pt x="113" y="20"/>
                    </a:cubicBezTo>
                    <a:cubicBezTo>
                      <a:pt x="97" y="21"/>
                      <a:pt x="97" y="21"/>
                      <a:pt x="97" y="21"/>
                    </a:cubicBezTo>
                    <a:cubicBezTo>
                      <a:pt x="97" y="21"/>
                      <a:pt x="84" y="21"/>
                      <a:pt x="76" y="21"/>
                    </a:cubicBezTo>
                    <a:close/>
                    <a:moveTo>
                      <a:pt x="45" y="4"/>
                    </a:moveTo>
                    <a:cubicBezTo>
                      <a:pt x="37" y="4"/>
                      <a:pt x="29" y="5"/>
                      <a:pt x="29" y="5"/>
                    </a:cubicBezTo>
                    <a:cubicBezTo>
                      <a:pt x="26" y="9"/>
                      <a:pt x="26" y="9"/>
                      <a:pt x="26" y="9"/>
                    </a:cubicBezTo>
                    <a:cubicBezTo>
                      <a:pt x="43" y="9"/>
                      <a:pt x="61" y="9"/>
                      <a:pt x="78" y="9"/>
                    </a:cubicBezTo>
                    <a:cubicBezTo>
                      <a:pt x="65" y="5"/>
                      <a:pt x="65" y="5"/>
                      <a:pt x="65" y="5"/>
                    </a:cubicBezTo>
                    <a:cubicBezTo>
                      <a:pt x="65" y="5"/>
                      <a:pt x="53" y="4"/>
                      <a:pt x="45" y="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6" name="Freeform 441"/>
              <p:cNvSpPr>
                <a:spLocks/>
              </p:cNvSpPr>
              <p:nvPr/>
            </p:nvSpPr>
            <p:spPr bwMode="auto">
              <a:xfrm>
                <a:off x="44597638" y="2986088"/>
                <a:ext cx="276225" cy="77788"/>
              </a:xfrm>
              <a:custGeom>
                <a:avLst/>
                <a:gdLst>
                  <a:gd name="T0" fmla="*/ 58 w 74"/>
                  <a:gd name="T1" fmla="*/ 0 h 21"/>
                  <a:gd name="T2" fmla="*/ 70 w 74"/>
                  <a:gd name="T3" fmla="*/ 1 h 21"/>
                  <a:gd name="T4" fmla="*/ 74 w 74"/>
                  <a:gd name="T5" fmla="*/ 5 h 21"/>
                  <a:gd name="T6" fmla="*/ 63 w 74"/>
                  <a:gd name="T7" fmla="*/ 4 h 21"/>
                  <a:gd name="T8" fmla="*/ 42 w 74"/>
                  <a:gd name="T9" fmla="*/ 6 h 21"/>
                  <a:gd name="T10" fmla="*/ 39 w 74"/>
                  <a:gd name="T11" fmla="*/ 10 h 21"/>
                  <a:gd name="T12" fmla="*/ 55 w 74"/>
                  <a:gd name="T13" fmla="*/ 21 h 21"/>
                  <a:gd name="T14" fmla="*/ 31 w 74"/>
                  <a:gd name="T15" fmla="*/ 21 h 21"/>
                  <a:gd name="T16" fmla="*/ 0 w 74"/>
                  <a:gd name="T17" fmla="*/ 1 h 21"/>
                  <a:gd name="T18" fmla="*/ 19 w 74"/>
                  <a:gd name="T19" fmla="*/ 1 h 21"/>
                  <a:gd name="T20" fmla="*/ 28 w 74"/>
                  <a:gd name="T21" fmla="*/ 4 h 21"/>
                  <a:gd name="T22" fmla="*/ 29 w 74"/>
                  <a:gd name="T23" fmla="*/ 4 h 21"/>
                  <a:gd name="T24" fmla="*/ 40 w 74"/>
                  <a:gd name="T25" fmla="*/ 1 h 21"/>
                  <a:gd name="T26" fmla="*/ 58 w 74"/>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
                    <a:moveTo>
                      <a:pt x="58" y="0"/>
                    </a:moveTo>
                    <a:cubicBezTo>
                      <a:pt x="70" y="1"/>
                      <a:pt x="70" y="1"/>
                      <a:pt x="70" y="1"/>
                    </a:cubicBezTo>
                    <a:cubicBezTo>
                      <a:pt x="74" y="5"/>
                      <a:pt x="74" y="5"/>
                      <a:pt x="74" y="5"/>
                    </a:cubicBezTo>
                    <a:cubicBezTo>
                      <a:pt x="63" y="4"/>
                      <a:pt x="63" y="4"/>
                      <a:pt x="63" y="4"/>
                    </a:cubicBezTo>
                    <a:cubicBezTo>
                      <a:pt x="53" y="4"/>
                      <a:pt x="42" y="6"/>
                      <a:pt x="42" y="6"/>
                    </a:cubicBezTo>
                    <a:cubicBezTo>
                      <a:pt x="39" y="10"/>
                      <a:pt x="39" y="10"/>
                      <a:pt x="39" y="10"/>
                    </a:cubicBezTo>
                    <a:cubicBezTo>
                      <a:pt x="55" y="21"/>
                      <a:pt x="55" y="21"/>
                      <a:pt x="55" y="21"/>
                    </a:cubicBezTo>
                    <a:cubicBezTo>
                      <a:pt x="47" y="21"/>
                      <a:pt x="39" y="21"/>
                      <a:pt x="31" y="21"/>
                    </a:cubicBezTo>
                    <a:cubicBezTo>
                      <a:pt x="21" y="14"/>
                      <a:pt x="11" y="7"/>
                      <a:pt x="0" y="1"/>
                    </a:cubicBezTo>
                    <a:cubicBezTo>
                      <a:pt x="7" y="1"/>
                      <a:pt x="13" y="1"/>
                      <a:pt x="19" y="1"/>
                    </a:cubicBezTo>
                    <a:cubicBezTo>
                      <a:pt x="28" y="4"/>
                      <a:pt x="28" y="4"/>
                      <a:pt x="28" y="4"/>
                    </a:cubicBezTo>
                    <a:cubicBezTo>
                      <a:pt x="29" y="4"/>
                      <a:pt x="29" y="4"/>
                      <a:pt x="29" y="4"/>
                    </a:cubicBezTo>
                    <a:cubicBezTo>
                      <a:pt x="40" y="1"/>
                      <a:pt x="40" y="1"/>
                      <a:pt x="40" y="1"/>
                    </a:cubicBezTo>
                    <a:cubicBezTo>
                      <a:pt x="40" y="1"/>
                      <a:pt x="51" y="0"/>
                      <a:pt x="58"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7" name="Freeform 442"/>
              <p:cNvSpPr>
                <a:spLocks/>
              </p:cNvSpPr>
              <p:nvPr/>
            </p:nvSpPr>
            <p:spPr bwMode="auto">
              <a:xfrm>
                <a:off x="-32070675" y="2466976"/>
                <a:ext cx="401638" cy="112713"/>
              </a:xfrm>
              <a:custGeom>
                <a:avLst/>
                <a:gdLst>
                  <a:gd name="T0" fmla="*/ 53 w 107"/>
                  <a:gd name="T1" fmla="*/ 26 h 30"/>
                  <a:gd name="T2" fmla="*/ 77 w 107"/>
                  <a:gd name="T3" fmla="*/ 25 h 30"/>
                  <a:gd name="T4" fmla="*/ 71 w 107"/>
                  <a:gd name="T5" fmla="*/ 29 h 30"/>
                  <a:gd name="T6" fmla="*/ 56 w 107"/>
                  <a:gd name="T7" fmla="*/ 30 h 30"/>
                  <a:gd name="T8" fmla="*/ 39 w 107"/>
                  <a:gd name="T9" fmla="*/ 30 h 30"/>
                  <a:gd name="T10" fmla="*/ 8 w 107"/>
                  <a:gd name="T11" fmla="*/ 22 h 30"/>
                  <a:gd name="T12" fmla="*/ 29 w 107"/>
                  <a:gd name="T13" fmla="*/ 9 h 30"/>
                  <a:gd name="T14" fmla="*/ 9 w 107"/>
                  <a:gd name="T15" fmla="*/ 9 h 30"/>
                  <a:gd name="T16" fmla="*/ 12 w 107"/>
                  <a:gd name="T17" fmla="*/ 7 h 30"/>
                  <a:gd name="T18" fmla="*/ 36 w 107"/>
                  <a:gd name="T19" fmla="*/ 5 h 30"/>
                  <a:gd name="T20" fmla="*/ 55 w 107"/>
                  <a:gd name="T21" fmla="*/ 0 h 30"/>
                  <a:gd name="T22" fmla="*/ 74 w 107"/>
                  <a:gd name="T23" fmla="*/ 0 h 30"/>
                  <a:gd name="T24" fmla="*/ 66 w 107"/>
                  <a:gd name="T25" fmla="*/ 5 h 30"/>
                  <a:gd name="T26" fmla="*/ 107 w 107"/>
                  <a:gd name="T27" fmla="*/ 5 h 30"/>
                  <a:gd name="T28" fmla="*/ 101 w 107"/>
                  <a:gd name="T29" fmla="*/ 9 h 30"/>
                  <a:gd name="T30" fmla="*/ 59 w 107"/>
                  <a:gd name="T31" fmla="*/ 9 h 30"/>
                  <a:gd name="T32" fmla="*/ 39 w 107"/>
                  <a:gd name="T33" fmla="*/ 22 h 30"/>
                  <a:gd name="T34" fmla="*/ 40 w 107"/>
                  <a:gd name="T35" fmla="*/ 25 h 30"/>
                  <a:gd name="T36" fmla="*/ 53 w 107"/>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0">
                    <a:moveTo>
                      <a:pt x="53" y="26"/>
                    </a:moveTo>
                    <a:cubicBezTo>
                      <a:pt x="61" y="26"/>
                      <a:pt x="69" y="26"/>
                      <a:pt x="77" y="25"/>
                    </a:cubicBezTo>
                    <a:cubicBezTo>
                      <a:pt x="71" y="29"/>
                      <a:pt x="71" y="29"/>
                      <a:pt x="71" y="29"/>
                    </a:cubicBezTo>
                    <a:cubicBezTo>
                      <a:pt x="56" y="30"/>
                      <a:pt x="56" y="30"/>
                      <a:pt x="56" y="30"/>
                    </a:cubicBezTo>
                    <a:cubicBezTo>
                      <a:pt x="39" y="30"/>
                      <a:pt x="39" y="30"/>
                      <a:pt x="39" y="30"/>
                    </a:cubicBezTo>
                    <a:cubicBezTo>
                      <a:pt x="10" y="30"/>
                      <a:pt x="0" y="28"/>
                      <a:pt x="8" y="22"/>
                    </a:cubicBezTo>
                    <a:cubicBezTo>
                      <a:pt x="15" y="18"/>
                      <a:pt x="22" y="14"/>
                      <a:pt x="29" y="9"/>
                    </a:cubicBezTo>
                    <a:cubicBezTo>
                      <a:pt x="22" y="9"/>
                      <a:pt x="15" y="9"/>
                      <a:pt x="9" y="9"/>
                    </a:cubicBezTo>
                    <a:cubicBezTo>
                      <a:pt x="12" y="7"/>
                      <a:pt x="12" y="7"/>
                      <a:pt x="12" y="7"/>
                    </a:cubicBezTo>
                    <a:cubicBezTo>
                      <a:pt x="21" y="6"/>
                      <a:pt x="28" y="5"/>
                      <a:pt x="36" y="5"/>
                    </a:cubicBezTo>
                    <a:cubicBezTo>
                      <a:pt x="43" y="3"/>
                      <a:pt x="49" y="2"/>
                      <a:pt x="55" y="0"/>
                    </a:cubicBezTo>
                    <a:cubicBezTo>
                      <a:pt x="61" y="0"/>
                      <a:pt x="68" y="0"/>
                      <a:pt x="74" y="0"/>
                    </a:cubicBezTo>
                    <a:cubicBezTo>
                      <a:pt x="66" y="5"/>
                      <a:pt x="66" y="5"/>
                      <a:pt x="66" y="5"/>
                    </a:cubicBezTo>
                    <a:cubicBezTo>
                      <a:pt x="79" y="5"/>
                      <a:pt x="93" y="5"/>
                      <a:pt x="107" y="5"/>
                    </a:cubicBezTo>
                    <a:cubicBezTo>
                      <a:pt x="101" y="9"/>
                      <a:pt x="101" y="9"/>
                      <a:pt x="101" y="9"/>
                    </a:cubicBezTo>
                    <a:cubicBezTo>
                      <a:pt x="87" y="9"/>
                      <a:pt x="73" y="9"/>
                      <a:pt x="59" y="9"/>
                    </a:cubicBezTo>
                    <a:cubicBezTo>
                      <a:pt x="53" y="14"/>
                      <a:pt x="46" y="18"/>
                      <a:pt x="39" y="22"/>
                    </a:cubicBezTo>
                    <a:cubicBezTo>
                      <a:pt x="40" y="25"/>
                      <a:pt x="40" y="25"/>
                      <a:pt x="40" y="25"/>
                    </a:cubicBezTo>
                    <a:cubicBezTo>
                      <a:pt x="40" y="25"/>
                      <a:pt x="47" y="26"/>
                      <a:pt x="53" y="26"/>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8" name="Freeform 443"/>
              <p:cNvSpPr>
                <a:spLocks noEditPoints="1"/>
              </p:cNvSpPr>
              <p:nvPr/>
            </p:nvSpPr>
            <p:spPr bwMode="auto">
              <a:xfrm>
                <a:off x="-31696025" y="2486026"/>
                <a:ext cx="525463" cy="93663"/>
              </a:xfrm>
              <a:custGeom>
                <a:avLst/>
                <a:gdLst>
                  <a:gd name="T0" fmla="*/ 90 w 140"/>
                  <a:gd name="T1" fmla="*/ 25 h 25"/>
                  <a:gd name="T2" fmla="*/ 89 w 140"/>
                  <a:gd name="T3" fmla="*/ 21 h 25"/>
                  <a:gd name="T4" fmla="*/ 88 w 140"/>
                  <a:gd name="T5" fmla="*/ 21 h 25"/>
                  <a:gd name="T6" fmla="*/ 62 w 140"/>
                  <a:gd name="T7" fmla="*/ 24 h 25"/>
                  <a:gd name="T8" fmla="*/ 34 w 140"/>
                  <a:gd name="T9" fmla="*/ 25 h 25"/>
                  <a:gd name="T10" fmla="*/ 3 w 140"/>
                  <a:gd name="T11" fmla="*/ 23 h 25"/>
                  <a:gd name="T12" fmla="*/ 0 w 140"/>
                  <a:gd name="T13" fmla="*/ 18 h 25"/>
                  <a:gd name="T14" fmla="*/ 25 w 140"/>
                  <a:gd name="T15" fmla="*/ 12 h 25"/>
                  <a:gd name="T16" fmla="*/ 79 w 140"/>
                  <a:gd name="T17" fmla="*/ 10 h 25"/>
                  <a:gd name="T18" fmla="*/ 104 w 140"/>
                  <a:gd name="T19" fmla="*/ 10 h 25"/>
                  <a:gd name="T20" fmla="*/ 106 w 140"/>
                  <a:gd name="T21" fmla="*/ 9 h 25"/>
                  <a:gd name="T22" fmla="*/ 105 w 140"/>
                  <a:gd name="T23" fmla="*/ 5 h 25"/>
                  <a:gd name="T24" fmla="*/ 87 w 140"/>
                  <a:gd name="T25" fmla="*/ 4 h 25"/>
                  <a:gd name="T26" fmla="*/ 65 w 140"/>
                  <a:gd name="T27" fmla="*/ 4 h 25"/>
                  <a:gd name="T28" fmla="*/ 43 w 140"/>
                  <a:gd name="T29" fmla="*/ 6 h 25"/>
                  <a:gd name="T30" fmla="*/ 39 w 140"/>
                  <a:gd name="T31" fmla="*/ 2 h 25"/>
                  <a:gd name="T32" fmla="*/ 67 w 140"/>
                  <a:gd name="T33" fmla="*/ 0 h 25"/>
                  <a:gd name="T34" fmla="*/ 94 w 140"/>
                  <a:gd name="T35" fmla="*/ 0 h 25"/>
                  <a:gd name="T36" fmla="*/ 133 w 140"/>
                  <a:gd name="T37" fmla="*/ 2 h 25"/>
                  <a:gd name="T38" fmla="*/ 137 w 140"/>
                  <a:gd name="T39" fmla="*/ 8 h 25"/>
                  <a:gd name="T40" fmla="*/ 112 w 140"/>
                  <a:gd name="T41" fmla="*/ 25 h 25"/>
                  <a:gd name="T42" fmla="*/ 90 w 140"/>
                  <a:gd name="T43" fmla="*/ 25 h 25"/>
                  <a:gd name="T44" fmla="*/ 50 w 140"/>
                  <a:gd name="T45" fmla="*/ 21 h 25"/>
                  <a:gd name="T46" fmla="*/ 79 w 140"/>
                  <a:gd name="T47" fmla="*/ 20 h 25"/>
                  <a:gd name="T48" fmla="*/ 96 w 140"/>
                  <a:gd name="T49" fmla="*/ 15 h 25"/>
                  <a:gd name="T50" fmla="*/ 99 w 140"/>
                  <a:gd name="T51" fmla="*/ 13 h 25"/>
                  <a:gd name="T52" fmla="*/ 80 w 140"/>
                  <a:gd name="T53" fmla="*/ 13 h 25"/>
                  <a:gd name="T54" fmla="*/ 47 w 140"/>
                  <a:gd name="T55" fmla="*/ 14 h 25"/>
                  <a:gd name="T56" fmla="*/ 32 w 140"/>
                  <a:gd name="T57" fmla="*/ 18 h 25"/>
                  <a:gd name="T58" fmla="*/ 34 w 140"/>
                  <a:gd name="T59" fmla="*/ 20 h 25"/>
                  <a:gd name="T60" fmla="*/ 50 w 140"/>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25">
                    <a:moveTo>
                      <a:pt x="90" y="25"/>
                    </a:moveTo>
                    <a:cubicBezTo>
                      <a:pt x="89" y="21"/>
                      <a:pt x="89" y="21"/>
                      <a:pt x="89" y="21"/>
                    </a:cubicBezTo>
                    <a:cubicBezTo>
                      <a:pt x="88" y="21"/>
                      <a:pt x="88" y="21"/>
                      <a:pt x="88" y="21"/>
                    </a:cubicBezTo>
                    <a:cubicBezTo>
                      <a:pt x="79" y="23"/>
                      <a:pt x="70" y="24"/>
                      <a:pt x="62" y="24"/>
                    </a:cubicBezTo>
                    <a:cubicBezTo>
                      <a:pt x="54" y="25"/>
                      <a:pt x="45" y="25"/>
                      <a:pt x="34" y="25"/>
                    </a:cubicBezTo>
                    <a:cubicBezTo>
                      <a:pt x="19" y="25"/>
                      <a:pt x="3" y="23"/>
                      <a:pt x="3" y="23"/>
                    </a:cubicBezTo>
                    <a:cubicBezTo>
                      <a:pt x="0" y="18"/>
                      <a:pt x="0" y="18"/>
                      <a:pt x="0" y="18"/>
                    </a:cubicBezTo>
                    <a:cubicBezTo>
                      <a:pt x="0" y="18"/>
                      <a:pt x="12" y="13"/>
                      <a:pt x="25" y="12"/>
                    </a:cubicBezTo>
                    <a:cubicBezTo>
                      <a:pt x="39" y="11"/>
                      <a:pt x="56" y="10"/>
                      <a:pt x="79" y="10"/>
                    </a:cubicBezTo>
                    <a:cubicBezTo>
                      <a:pt x="88" y="10"/>
                      <a:pt x="96" y="10"/>
                      <a:pt x="104" y="10"/>
                    </a:cubicBezTo>
                    <a:cubicBezTo>
                      <a:pt x="106" y="9"/>
                      <a:pt x="106" y="9"/>
                      <a:pt x="106" y="9"/>
                    </a:cubicBezTo>
                    <a:cubicBezTo>
                      <a:pt x="105" y="5"/>
                      <a:pt x="105" y="5"/>
                      <a:pt x="105" y="5"/>
                    </a:cubicBezTo>
                    <a:cubicBezTo>
                      <a:pt x="105" y="5"/>
                      <a:pt x="96" y="4"/>
                      <a:pt x="87" y="4"/>
                    </a:cubicBezTo>
                    <a:cubicBezTo>
                      <a:pt x="80" y="4"/>
                      <a:pt x="72" y="4"/>
                      <a:pt x="65" y="4"/>
                    </a:cubicBezTo>
                    <a:cubicBezTo>
                      <a:pt x="58" y="5"/>
                      <a:pt x="50" y="5"/>
                      <a:pt x="43" y="6"/>
                    </a:cubicBezTo>
                    <a:cubicBezTo>
                      <a:pt x="39" y="2"/>
                      <a:pt x="39" y="2"/>
                      <a:pt x="39" y="2"/>
                    </a:cubicBezTo>
                    <a:cubicBezTo>
                      <a:pt x="48" y="1"/>
                      <a:pt x="57" y="1"/>
                      <a:pt x="67" y="0"/>
                    </a:cubicBezTo>
                    <a:cubicBezTo>
                      <a:pt x="77" y="0"/>
                      <a:pt x="86" y="0"/>
                      <a:pt x="94" y="0"/>
                    </a:cubicBezTo>
                    <a:cubicBezTo>
                      <a:pt x="113" y="0"/>
                      <a:pt x="126" y="0"/>
                      <a:pt x="133" y="2"/>
                    </a:cubicBezTo>
                    <a:cubicBezTo>
                      <a:pt x="140" y="3"/>
                      <a:pt x="137" y="8"/>
                      <a:pt x="137" y="8"/>
                    </a:cubicBezTo>
                    <a:cubicBezTo>
                      <a:pt x="129" y="14"/>
                      <a:pt x="120" y="19"/>
                      <a:pt x="112" y="25"/>
                    </a:cubicBezTo>
                    <a:cubicBezTo>
                      <a:pt x="105" y="25"/>
                      <a:pt x="97" y="25"/>
                      <a:pt x="90" y="25"/>
                    </a:cubicBezTo>
                    <a:close/>
                    <a:moveTo>
                      <a:pt x="50" y="21"/>
                    </a:moveTo>
                    <a:cubicBezTo>
                      <a:pt x="61" y="21"/>
                      <a:pt x="71" y="21"/>
                      <a:pt x="79" y="20"/>
                    </a:cubicBezTo>
                    <a:cubicBezTo>
                      <a:pt x="87" y="19"/>
                      <a:pt x="96" y="15"/>
                      <a:pt x="96" y="15"/>
                    </a:cubicBezTo>
                    <a:cubicBezTo>
                      <a:pt x="99" y="13"/>
                      <a:pt x="99" y="13"/>
                      <a:pt x="99" y="13"/>
                    </a:cubicBezTo>
                    <a:cubicBezTo>
                      <a:pt x="93" y="13"/>
                      <a:pt x="87" y="13"/>
                      <a:pt x="80" y="13"/>
                    </a:cubicBezTo>
                    <a:cubicBezTo>
                      <a:pt x="66" y="13"/>
                      <a:pt x="54" y="14"/>
                      <a:pt x="47" y="14"/>
                    </a:cubicBezTo>
                    <a:cubicBezTo>
                      <a:pt x="39" y="15"/>
                      <a:pt x="32" y="18"/>
                      <a:pt x="32" y="18"/>
                    </a:cubicBezTo>
                    <a:cubicBezTo>
                      <a:pt x="34" y="20"/>
                      <a:pt x="34" y="20"/>
                      <a:pt x="34" y="20"/>
                    </a:cubicBezTo>
                    <a:cubicBezTo>
                      <a:pt x="34" y="20"/>
                      <a:pt x="42" y="21"/>
                      <a:pt x="50" y="2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9" name="Freeform 444"/>
              <p:cNvSpPr>
                <a:spLocks noEditPoints="1"/>
              </p:cNvSpPr>
              <p:nvPr/>
            </p:nvSpPr>
            <p:spPr bwMode="auto">
              <a:xfrm>
                <a:off x="-31115000" y="2447926"/>
                <a:ext cx="585788" cy="131763"/>
              </a:xfrm>
              <a:custGeom>
                <a:avLst/>
                <a:gdLst>
                  <a:gd name="T0" fmla="*/ 112 w 156"/>
                  <a:gd name="T1" fmla="*/ 10 h 35"/>
                  <a:gd name="T2" fmla="*/ 149 w 156"/>
                  <a:gd name="T3" fmla="*/ 13 h 35"/>
                  <a:gd name="T4" fmla="*/ 150 w 156"/>
                  <a:gd name="T5" fmla="*/ 22 h 35"/>
                  <a:gd name="T6" fmla="*/ 121 w 156"/>
                  <a:gd name="T7" fmla="*/ 32 h 35"/>
                  <a:gd name="T8" fmla="*/ 73 w 156"/>
                  <a:gd name="T9" fmla="*/ 35 h 35"/>
                  <a:gd name="T10" fmla="*/ 35 w 156"/>
                  <a:gd name="T11" fmla="*/ 32 h 35"/>
                  <a:gd name="T12" fmla="*/ 33 w 156"/>
                  <a:gd name="T13" fmla="*/ 32 h 35"/>
                  <a:gd name="T14" fmla="*/ 23 w 156"/>
                  <a:gd name="T15" fmla="*/ 35 h 35"/>
                  <a:gd name="T16" fmla="*/ 0 w 156"/>
                  <a:gd name="T17" fmla="*/ 35 h 35"/>
                  <a:gd name="T18" fmla="*/ 53 w 156"/>
                  <a:gd name="T19" fmla="*/ 0 h 35"/>
                  <a:gd name="T20" fmla="*/ 83 w 156"/>
                  <a:gd name="T21" fmla="*/ 0 h 35"/>
                  <a:gd name="T22" fmla="*/ 71 w 156"/>
                  <a:gd name="T23" fmla="*/ 8 h 35"/>
                  <a:gd name="T24" fmla="*/ 66 w 156"/>
                  <a:gd name="T25" fmla="*/ 11 h 35"/>
                  <a:gd name="T26" fmla="*/ 62 w 156"/>
                  <a:gd name="T27" fmla="*/ 13 h 35"/>
                  <a:gd name="T28" fmla="*/ 63 w 156"/>
                  <a:gd name="T29" fmla="*/ 13 h 35"/>
                  <a:gd name="T30" fmla="*/ 112 w 156"/>
                  <a:gd name="T31" fmla="*/ 10 h 35"/>
                  <a:gd name="T32" fmla="*/ 98 w 156"/>
                  <a:gd name="T33" fmla="*/ 14 h 35"/>
                  <a:gd name="T34" fmla="*/ 68 w 156"/>
                  <a:gd name="T35" fmla="*/ 16 h 35"/>
                  <a:gd name="T36" fmla="*/ 50 w 156"/>
                  <a:gd name="T37" fmla="*/ 22 h 35"/>
                  <a:gd name="T38" fmla="*/ 50 w 156"/>
                  <a:gd name="T39" fmla="*/ 22 h 35"/>
                  <a:gd name="T40" fmla="*/ 48 w 156"/>
                  <a:gd name="T41" fmla="*/ 29 h 35"/>
                  <a:gd name="T42" fmla="*/ 73 w 156"/>
                  <a:gd name="T43" fmla="*/ 31 h 35"/>
                  <a:gd name="T44" fmla="*/ 101 w 156"/>
                  <a:gd name="T45" fmla="*/ 29 h 35"/>
                  <a:gd name="T46" fmla="*/ 119 w 156"/>
                  <a:gd name="T47" fmla="*/ 22 h 35"/>
                  <a:gd name="T48" fmla="*/ 98 w 156"/>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35">
                    <a:moveTo>
                      <a:pt x="112" y="10"/>
                    </a:moveTo>
                    <a:cubicBezTo>
                      <a:pt x="130" y="10"/>
                      <a:pt x="143" y="11"/>
                      <a:pt x="149" y="13"/>
                    </a:cubicBezTo>
                    <a:cubicBezTo>
                      <a:pt x="156" y="15"/>
                      <a:pt x="150" y="22"/>
                      <a:pt x="150" y="22"/>
                    </a:cubicBezTo>
                    <a:cubicBezTo>
                      <a:pt x="144" y="27"/>
                      <a:pt x="135" y="30"/>
                      <a:pt x="121" y="32"/>
                    </a:cubicBezTo>
                    <a:cubicBezTo>
                      <a:pt x="107" y="34"/>
                      <a:pt x="91" y="35"/>
                      <a:pt x="73" y="35"/>
                    </a:cubicBezTo>
                    <a:cubicBezTo>
                      <a:pt x="55" y="35"/>
                      <a:pt x="42" y="34"/>
                      <a:pt x="35" y="32"/>
                    </a:cubicBezTo>
                    <a:cubicBezTo>
                      <a:pt x="33" y="32"/>
                      <a:pt x="33" y="32"/>
                      <a:pt x="33" y="32"/>
                    </a:cubicBezTo>
                    <a:cubicBezTo>
                      <a:pt x="23" y="35"/>
                      <a:pt x="23" y="35"/>
                      <a:pt x="23" y="35"/>
                    </a:cubicBezTo>
                    <a:cubicBezTo>
                      <a:pt x="15" y="35"/>
                      <a:pt x="8" y="35"/>
                      <a:pt x="0" y="35"/>
                    </a:cubicBezTo>
                    <a:cubicBezTo>
                      <a:pt x="18" y="23"/>
                      <a:pt x="35" y="12"/>
                      <a:pt x="53" y="0"/>
                    </a:cubicBezTo>
                    <a:cubicBezTo>
                      <a:pt x="63" y="0"/>
                      <a:pt x="73" y="0"/>
                      <a:pt x="83" y="0"/>
                    </a:cubicBezTo>
                    <a:cubicBezTo>
                      <a:pt x="71" y="8"/>
                      <a:pt x="71" y="8"/>
                      <a:pt x="71" y="8"/>
                    </a:cubicBezTo>
                    <a:cubicBezTo>
                      <a:pt x="66" y="11"/>
                      <a:pt x="66" y="11"/>
                      <a:pt x="66" y="11"/>
                    </a:cubicBezTo>
                    <a:cubicBezTo>
                      <a:pt x="62" y="13"/>
                      <a:pt x="62" y="13"/>
                      <a:pt x="62" y="13"/>
                    </a:cubicBezTo>
                    <a:cubicBezTo>
                      <a:pt x="63" y="13"/>
                      <a:pt x="63" y="13"/>
                      <a:pt x="63" y="13"/>
                    </a:cubicBezTo>
                    <a:cubicBezTo>
                      <a:pt x="77" y="11"/>
                      <a:pt x="93" y="10"/>
                      <a:pt x="112" y="10"/>
                    </a:cubicBezTo>
                    <a:close/>
                    <a:moveTo>
                      <a:pt x="98" y="14"/>
                    </a:moveTo>
                    <a:cubicBezTo>
                      <a:pt x="85" y="14"/>
                      <a:pt x="75" y="15"/>
                      <a:pt x="68" y="16"/>
                    </a:cubicBezTo>
                    <a:cubicBezTo>
                      <a:pt x="61" y="17"/>
                      <a:pt x="50" y="22"/>
                      <a:pt x="50" y="22"/>
                    </a:cubicBezTo>
                    <a:cubicBezTo>
                      <a:pt x="50" y="22"/>
                      <a:pt x="50" y="22"/>
                      <a:pt x="50" y="22"/>
                    </a:cubicBezTo>
                    <a:cubicBezTo>
                      <a:pt x="48" y="29"/>
                      <a:pt x="48" y="29"/>
                      <a:pt x="48" y="29"/>
                    </a:cubicBezTo>
                    <a:cubicBezTo>
                      <a:pt x="48" y="29"/>
                      <a:pt x="60" y="31"/>
                      <a:pt x="73" y="31"/>
                    </a:cubicBezTo>
                    <a:cubicBezTo>
                      <a:pt x="84" y="31"/>
                      <a:pt x="93" y="30"/>
                      <a:pt x="101" y="29"/>
                    </a:cubicBezTo>
                    <a:cubicBezTo>
                      <a:pt x="109" y="27"/>
                      <a:pt x="119" y="22"/>
                      <a:pt x="119" y="22"/>
                    </a:cubicBezTo>
                    <a:cubicBezTo>
                      <a:pt x="127" y="17"/>
                      <a:pt x="120" y="14"/>
                      <a:pt x="98" y="14"/>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0" name="Freeform 445"/>
              <p:cNvSpPr>
                <a:spLocks/>
              </p:cNvSpPr>
              <p:nvPr/>
            </p:nvSpPr>
            <p:spPr bwMode="auto">
              <a:xfrm>
                <a:off x="-15073313" y="4135438"/>
                <a:ext cx="1316038" cy="244475"/>
              </a:xfrm>
              <a:custGeom>
                <a:avLst/>
                <a:gdLst>
                  <a:gd name="T0" fmla="*/ 311 w 351"/>
                  <a:gd name="T1" fmla="*/ 65 h 65"/>
                  <a:gd name="T2" fmla="*/ 243 w 351"/>
                  <a:gd name="T3" fmla="*/ 65 h 65"/>
                  <a:gd name="T4" fmla="*/ 174 w 351"/>
                  <a:gd name="T5" fmla="*/ 38 h 65"/>
                  <a:gd name="T6" fmla="*/ 63 w 351"/>
                  <a:gd name="T7" fmla="*/ 65 h 65"/>
                  <a:gd name="T8" fmla="*/ 0 w 351"/>
                  <a:gd name="T9" fmla="*/ 65 h 65"/>
                  <a:gd name="T10" fmla="*/ 145 w 351"/>
                  <a:gd name="T11" fmla="*/ 31 h 65"/>
                  <a:gd name="T12" fmla="*/ 60 w 351"/>
                  <a:gd name="T13" fmla="*/ 0 h 65"/>
                  <a:gd name="T14" fmla="*/ 124 w 351"/>
                  <a:gd name="T15" fmla="*/ 0 h 65"/>
                  <a:gd name="T16" fmla="*/ 187 w 351"/>
                  <a:gd name="T17" fmla="*/ 24 h 65"/>
                  <a:gd name="T18" fmla="*/ 289 w 351"/>
                  <a:gd name="T19" fmla="*/ 0 h 65"/>
                  <a:gd name="T20" fmla="*/ 351 w 351"/>
                  <a:gd name="T21" fmla="*/ 0 h 65"/>
                  <a:gd name="T22" fmla="*/ 216 w 351"/>
                  <a:gd name="T23" fmla="*/ 31 h 65"/>
                  <a:gd name="T24" fmla="*/ 311 w 35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65">
                    <a:moveTo>
                      <a:pt x="311" y="65"/>
                    </a:moveTo>
                    <a:cubicBezTo>
                      <a:pt x="288" y="65"/>
                      <a:pt x="266" y="65"/>
                      <a:pt x="243" y="65"/>
                    </a:cubicBezTo>
                    <a:cubicBezTo>
                      <a:pt x="220" y="56"/>
                      <a:pt x="197" y="47"/>
                      <a:pt x="174" y="38"/>
                    </a:cubicBezTo>
                    <a:cubicBezTo>
                      <a:pt x="137" y="47"/>
                      <a:pt x="100" y="56"/>
                      <a:pt x="63" y="65"/>
                    </a:cubicBezTo>
                    <a:cubicBezTo>
                      <a:pt x="42" y="65"/>
                      <a:pt x="21" y="65"/>
                      <a:pt x="0" y="65"/>
                    </a:cubicBezTo>
                    <a:cubicBezTo>
                      <a:pt x="48" y="53"/>
                      <a:pt x="97" y="42"/>
                      <a:pt x="145" y="31"/>
                    </a:cubicBezTo>
                    <a:cubicBezTo>
                      <a:pt x="117" y="20"/>
                      <a:pt x="88" y="10"/>
                      <a:pt x="60" y="0"/>
                    </a:cubicBezTo>
                    <a:cubicBezTo>
                      <a:pt x="81" y="0"/>
                      <a:pt x="103" y="0"/>
                      <a:pt x="124" y="0"/>
                    </a:cubicBezTo>
                    <a:cubicBezTo>
                      <a:pt x="145" y="8"/>
                      <a:pt x="166" y="16"/>
                      <a:pt x="187" y="24"/>
                    </a:cubicBezTo>
                    <a:cubicBezTo>
                      <a:pt x="221" y="16"/>
                      <a:pt x="255" y="8"/>
                      <a:pt x="289" y="0"/>
                    </a:cubicBezTo>
                    <a:cubicBezTo>
                      <a:pt x="309" y="0"/>
                      <a:pt x="330" y="0"/>
                      <a:pt x="351" y="0"/>
                    </a:cubicBezTo>
                    <a:cubicBezTo>
                      <a:pt x="306" y="10"/>
                      <a:pt x="261" y="21"/>
                      <a:pt x="216" y="31"/>
                    </a:cubicBezTo>
                    <a:cubicBezTo>
                      <a:pt x="247" y="42"/>
                      <a:pt x="279" y="54"/>
                      <a:pt x="311" y="6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1" name="Freeform 446"/>
              <p:cNvSpPr>
                <a:spLocks/>
              </p:cNvSpPr>
              <p:nvPr/>
            </p:nvSpPr>
            <p:spPr bwMode="auto">
              <a:xfrm>
                <a:off x="-9117013" y="4132263"/>
                <a:ext cx="1098550" cy="250825"/>
              </a:xfrm>
              <a:custGeom>
                <a:avLst/>
                <a:gdLst>
                  <a:gd name="T0" fmla="*/ 189 w 293"/>
                  <a:gd name="T1" fmla="*/ 9 h 67"/>
                  <a:gd name="T2" fmla="*/ 106 w 293"/>
                  <a:gd name="T3" fmla="*/ 15 h 67"/>
                  <a:gd name="T4" fmla="*/ 67 w 293"/>
                  <a:gd name="T5" fmla="*/ 33 h 67"/>
                  <a:gd name="T6" fmla="*/ 85 w 293"/>
                  <a:gd name="T7" fmla="*/ 51 h 67"/>
                  <a:gd name="T8" fmla="*/ 162 w 293"/>
                  <a:gd name="T9" fmla="*/ 57 h 67"/>
                  <a:gd name="T10" fmla="*/ 207 w 293"/>
                  <a:gd name="T11" fmla="*/ 57 h 67"/>
                  <a:gd name="T12" fmla="*/ 252 w 293"/>
                  <a:gd name="T13" fmla="*/ 55 h 67"/>
                  <a:gd name="T14" fmla="*/ 247 w 293"/>
                  <a:gd name="T15" fmla="*/ 64 h 67"/>
                  <a:gd name="T16" fmla="*/ 150 w 293"/>
                  <a:gd name="T17" fmla="*/ 67 h 67"/>
                  <a:gd name="T18" fmla="*/ 34 w 293"/>
                  <a:gd name="T19" fmla="*/ 58 h 67"/>
                  <a:gd name="T20" fmla="*/ 6 w 293"/>
                  <a:gd name="T21" fmla="*/ 33 h 67"/>
                  <a:gd name="T22" fmla="*/ 37 w 293"/>
                  <a:gd name="T23" fmla="*/ 15 h 67"/>
                  <a:gd name="T24" fmla="*/ 102 w 293"/>
                  <a:gd name="T25" fmla="*/ 4 h 67"/>
                  <a:gd name="T26" fmla="*/ 195 w 293"/>
                  <a:gd name="T27" fmla="*/ 0 h 67"/>
                  <a:gd name="T28" fmla="*/ 293 w 293"/>
                  <a:gd name="T29" fmla="*/ 4 h 67"/>
                  <a:gd name="T30" fmla="*/ 267 w 293"/>
                  <a:gd name="T31" fmla="*/ 13 h 67"/>
                  <a:gd name="T32" fmla="*/ 231 w 293"/>
                  <a:gd name="T33" fmla="*/ 10 h 67"/>
                  <a:gd name="T34" fmla="*/ 189 w 293"/>
                  <a:gd name="T35"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67">
                    <a:moveTo>
                      <a:pt x="189" y="9"/>
                    </a:moveTo>
                    <a:cubicBezTo>
                      <a:pt x="155" y="9"/>
                      <a:pt x="128" y="11"/>
                      <a:pt x="106" y="15"/>
                    </a:cubicBezTo>
                    <a:cubicBezTo>
                      <a:pt x="85" y="20"/>
                      <a:pt x="72" y="26"/>
                      <a:pt x="67" y="33"/>
                    </a:cubicBezTo>
                    <a:cubicBezTo>
                      <a:pt x="63" y="41"/>
                      <a:pt x="69" y="47"/>
                      <a:pt x="85" y="51"/>
                    </a:cubicBezTo>
                    <a:cubicBezTo>
                      <a:pt x="101" y="56"/>
                      <a:pt x="127" y="57"/>
                      <a:pt x="162" y="57"/>
                    </a:cubicBezTo>
                    <a:cubicBezTo>
                      <a:pt x="177" y="57"/>
                      <a:pt x="192" y="57"/>
                      <a:pt x="207" y="57"/>
                    </a:cubicBezTo>
                    <a:cubicBezTo>
                      <a:pt x="221" y="56"/>
                      <a:pt x="236" y="56"/>
                      <a:pt x="252" y="55"/>
                    </a:cubicBezTo>
                    <a:cubicBezTo>
                      <a:pt x="247" y="64"/>
                      <a:pt x="247" y="64"/>
                      <a:pt x="247" y="64"/>
                    </a:cubicBezTo>
                    <a:cubicBezTo>
                      <a:pt x="218" y="66"/>
                      <a:pt x="185" y="67"/>
                      <a:pt x="150" y="67"/>
                    </a:cubicBezTo>
                    <a:cubicBezTo>
                      <a:pt x="97" y="67"/>
                      <a:pt x="59" y="64"/>
                      <a:pt x="34" y="58"/>
                    </a:cubicBezTo>
                    <a:cubicBezTo>
                      <a:pt x="9" y="52"/>
                      <a:pt x="0" y="44"/>
                      <a:pt x="6" y="33"/>
                    </a:cubicBezTo>
                    <a:cubicBezTo>
                      <a:pt x="10" y="26"/>
                      <a:pt x="20" y="20"/>
                      <a:pt x="37" y="15"/>
                    </a:cubicBezTo>
                    <a:cubicBezTo>
                      <a:pt x="53" y="10"/>
                      <a:pt x="75" y="6"/>
                      <a:pt x="102" y="4"/>
                    </a:cubicBezTo>
                    <a:cubicBezTo>
                      <a:pt x="129" y="1"/>
                      <a:pt x="160" y="0"/>
                      <a:pt x="195" y="0"/>
                    </a:cubicBezTo>
                    <a:cubicBezTo>
                      <a:pt x="231" y="0"/>
                      <a:pt x="264" y="1"/>
                      <a:pt x="293" y="4"/>
                    </a:cubicBezTo>
                    <a:cubicBezTo>
                      <a:pt x="284" y="7"/>
                      <a:pt x="276" y="10"/>
                      <a:pt x="267" y="13"/>
                    </a:cubicBezTo>
                    <a:cubicBezTo>
                      <a:pt x="256" y="12"/>
                      <a:pt x="243" y="11"/>
                      <a:pt x="231" y="10"/>
                    </a:cubicBezTo>
                    <a:cubicBezTo>
                      <a:pt x="218" y="9"/>
                      <a:pt x="204" y="9"/>
                      <a:pt x="189" y="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2" name="Freeform 447"/>
              <p:cNvSpPr>
                <a:spLocks/>
              </p:cNvSpPr>
              <p:nvPr/>
            </p:nvSpPr>
            <p:spPr bwMode="auto">
              <a:xfrm>
                <a:off x="-3300413" y="4135438"/>
                <a:ext cx="1162050" cy="244475"/>
              </a:xfrm>
              <a:custGeom>
                <a:avLst/>
                <a:gdLst>
                  <a:gd name="T0" fmla="*/ 249 w 310"/>
                  <a:gd name="T1" fmla="*/ 0 h 65"/>
                  <a:gd name="T2" fmla="*/ 310 w 310"/>
                  <a:gd name="T3" fmla="*/ 0 h 65"/>
                  <a:gd name="T4" fmla="*/ 164 w 310"/>
                  <a:gd name="T5" fmla="*/ 65 h 65"/>
                  <a:gd name="T6" fmla="*/ 102 w 310"/>
                  <a:gd name="T7" fmla="*/ 65 h 65"/>
                  <a:gd name="T8" fmla="*/ 0 w 310"/>
                  <a:gd name="T9" fmla="*/ 0 h 65"/>
                  <a:gd name="T10" fmla="*/ 60 w 310"/>
                  <a:gd name="T11" fmla="*/ 0 h 65"/>
                  <a:gd name="T12" fmla="*/ 120 w 310"/>
                  <a:gd name="T13" fmla="*/ 40 h 65"/>
                  <a:gd name="T14" fmla="*/ 130 w 310"/>
                  <a:gd name="T15" fmla="*/ 48 h 65"/>
                  <a:gd name="T16" fmla="*/ 136 w 310"/>
                  <a:gd name="T17" fmla="*/ 54 h 65"/>
                  <a:gd name="T18" fmla="*/ 149 w 310"/>
                  <a:gd name="T19" fmla="*/ 46 h 65"/>
                  <a:gd name="T20" fmla="*/ 162 w 310"/>
                  <a:gd name="T21" fmla="*/ 40 h 65"/>
                  <a:gd name="T22" fmla="*/ 249 w 3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65">
                    <a:moveTo>
                      <a:pt x="249" y="0"/>
                    </a:moveTo>
                    <a:cubicBezTo>
                      <a:pt x="269" y="0"/>
                      <a:pt x="290" y="0"/>
                      <a:pt x="310" y="0"/>
                    </a:cubicBezTo>
                    <a:cubicBezTo>
                      <a:pt x="261" y="21"/>
                      <a:pt x="212" y="43"/>
                      <a:pt x="164" y="65"/>
                    </a:cubicBezTo>
                    <a:cubicBezTo>
                      <a:pt x="143" y="65"/>
                      <a:pt x="122" y="65"/>
                      <a:pt x="102" y="65"/>
                    </a:cubicBezTo>
                    <a:cubicBezTo>
                      <a:pt x="67" y="43"/>
                      <a:pt x="34" y="21"/>
                      <a:pt x="0" y="0"/>
                    </a:cubicBezTo>
                    <a:cubicBezTo>
                      <a:pt x="20" y="0"/>
                      <a:pt x="40" y="0"/>
                      <a:pt x="60" y="0"/>
                    </a:cubicBezTo>
                    <a:cubicBezTo>
                      <a:pt x="80" y="13"/>
                      <a:pt x="100" y="26"/>
                      <a:pt x="120" y="40"/>
                    </a:cubicBezTo>
                    <a:cubicBezTo>
                      <a:pt x="130" y="48"/>
                      <a:pt x="130" y="48"/>
                      <a:pt x="130" y="48"/>
                    </a:cubicBezTo>
                    <a:cubicBezTo>
                      <a:pt x="136" y="54"/>
                      <a:pt x="136" y="54"/>
                      <a:pt x="136" y="54"/>
                    </a:cubicBezTo>
                    <a:cubicBezTo>
                      <a:pt x="149" y="46"/>
                      <a:pt x="149" y="46"/>
                      <a:pt x="149" y="46"/>
                    </a:cubicBezTo>
                    <a:cubicBezTo>
                      <a:pt x="162" y="40"/>
                      <a:pt x="162" y="40"/>
                      <a:pt x="162" y="40"/>
                    </a:cubicBezTo>
                    <a:cubicBezTo>
                      <a:pt x="191" y="26"/>
                      <a:pt x="220" y="13"/>
                      <a:pt x="249"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3" name="Freeform 448"/>
              <p:cNvSpPr>
                <a:spLocks noEditPoints="1"/>
              </p:cNvSpPr>
              <p:nvPr/>
            </p:nvSpPr>
            <p:spPr bwMode="auto">
              <a:xfrm>
                <a:off x="2565400" y="4135438"/>
                <a:ext cx="971550" cy="244475"/>
              </a:xfrm>
              <a:custGeom>
                <a:avLst/>
                <a:gdLst>
                  <a:gd name="T0" fmla="*/ 8 w 259"/>
                  <a:gd name="T1" fmla="*/ 0 h 65"/>
                  <a:gd name="T2" fmla="*/ 114 w 259"/>
                  <a:gd name="T3" fmla="*/ 0 h 65"/>
                  <a:gd name="T4" fmla="*/ 220 w 259"/>
                  <a:gd name="T5" fmla="*/ 4 h 65"/>
                  <a:gd name="T6" fmla="*/ 251 w 259"/>
                  <a:gd name="T7" fmla="*/ 16 h 65"/>
                  <a:gd name="T8" fmla="*/ 234 w 259"/>
                  <a:gd name="T9" fmla="*/ 25 h 65"/>
                  <a:gd name="T10" fmla="*/ 187 w 259"/>
                  <a:gd name="T11" fmla="*/ 30 h 65"/>
                  <a:gd name="T12" fmla="*/ 187 w 259"/>
                  <a:gd name="T13" fmla="*/ 30 h 65"/>
                  <a:gd name="T14" fmla="*/ 242 w 259"/>
                  <a:gd name="T15" fmla="*/ 36 h 65"/>
                  <a:gd name="T16" fmla="*/ 259 w 259"/>
                  <a:gd name="T17" fmla="*/ 46 h 65"/>
                  <a:gd name="T18" fmla="*/ 224 w 259"/>
                  <a:gd name="T19" fmla="*/ 60 h 65"/>
                  <a:gd name="T20" fmla="*/ 129 w 259"/>
                  <a:gd name="T21" fmla="*/ 65 h 65"/>
                  <a:gd name="T22" fmla="*/ 0 w 259"/>
                  <a:gd name="T23" fmla="*/ 65 h 65"/>
                  <a:gd name="T24" fmla="*/ 8 w 259"/>
                  <a:gd name="T25" fmla="*/ 0 h 65"/>
                  <a:gd name="T26" fmla="*/ 63 w 259"/>
                  <a:gd name="T27" fmla="*/ 26 h 65"/>
                  <a:gd name="T28" fmla="*/ 119 w 259"/>
                  <a:gd name="T29" fmla="*/ 26 h 65"/>
                  <a:gd name="T30" fmla="*/ 173 w 259"/>
                  <a:gd name="T31" fmla="*/ 24 h 65"/>
                  <a:gd name="T32" fmla="*/ 191 w 259"/>
                  <a:gd name="T33" fmla="*/ 17 h 65"/>
                  <a:gd name="T34" fmla="*/ 173 w 259"/>
                  <a:gd name="T35" fmla="*/ 11 h 65"/>
                  <a:gd name="T36" fmla="*/ 116 w 259"/>
                  <a:gd name="T37" fmla="*/ 9 h 65"/>
                  <a:gd name="T38" fmla="*/ 65 w 259"/>
                  <a:gd name="T39" fmla="*/ 9 h 65"/>
                  <a:gd name="T40" fmla="*/ 63 w 259"/>
                  <a:gd name="T41" fmla="*/ 26 h 65"/>
                  <a:gd name="T42" fmla="*/ 62 w 259"/>
                  <a:gd name="T43" fmla="*/ 35 h 65"/>
                  <a:gd name="T44" fmla="*/ 59 w 259"/>
                  <a:gd name="T45" fmla="*/ 56 h 65"/>
                  <a:gd name="T46" fmla="*/ 122 w 259"/>
                  <a:gd name="T47" fmla="*/ 56 h 65"/>
                  <a:gd name="T48" fmla="*/ 178 w 259"/>
                  <a:gd name="T49" fmla="*/ 53 h 65"/>
                  <a:gd name="T50" fmla="*/ 197 w 259"/>
                  <a:gd name="T51" fmla="*/ 45 h 65"/>
                  <a:gd name="T52" fmla="*/ 179 w 259"/>
                  <a:gd name="T53" fmla="*/ 38 h 65"/>
                  <a:gd name="T54" fmla="*/ 121 w 259"/>
                  <a:gd name="T55" fmla="*/ 35 h 65"/>
                  <a:gd name="T56" fmla="*/ 62 w 259"/>
                  <a:gd name="T5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65">
                    <a:moveTo>
                      <a:pt x="8" y="0"/>
                    </a:moveTo>
                    <a:cubicBezTo>
                      <a:pt x="44" y="0"/>
                      <a:pt x="79" y="0"/>
                      <a:pt x="114" y="0"/>
                    </a:cubicBezTo>
                    <a:cubicBezTo>
                      <a:pt x="163" y="0"/>
                      <a:pt x="198" y="1"/>
                      <a:pt x="220" y="4"/>
                    </a:cubicBezTo>
                    <a:cubicBezTo>
                      <a:pt x="241" y="6"/>
                      <a:pt x="251" y="16"/>
                      <a:pt x="251" y="16"/>
                    </a:cubicBezTo>
                    <a:cubicBezTo>
                      <a:pt x="251" y="16"/>
                      <a:pt x="245" y="23"/>
                      <a:pt x="234" y="25"/>
                    </a:cubicBezTo>
                    <a:cubicBezTo>
                      <a:pt x="223" y="28"/>
                      <a:pt x="208" y="29"/>
                      <a:pt x="187" y="30"/>
                    </a:cubicBezTo>
                    <a:cubicBezTo>
                      <a:pt x="187" y="30"/>
                      <a:pt x="187" y="30"/>
                      <a:pt x="187" y="30"/>
                    </a:cubicBezTo>
                    <a:cubicBezTo>
                      <a:pt x="212" y="31"/>
                      <a:pt x="231" y="33"/>
                      <a:pt x="242" y="36"/>
                    </a:cubicBezTo>
                    <a:cubicBezTo>
                      <a:pt x="254" y="38"/>
                      <a:pt x="259" y="46"/>
                      <a:pt x="259" y="46"/>
                    </a:cubicBezTo>
                    <a:cubicBezTo>
                      <a:pt x="259" y="46"/>
                      <a:pt x="246" y="56"/>
                      <a:pt x="224" y="60"/>
                    </a:cubicBezTo>
                    <a:cubicBezTo>
                      <a:pt x="201" y="63"/>
                      <a:pt x="169" y="65"/>
                      <a:pt x="129" y="65"/>
                    </a:cubicBezTo>
                    <a:cubicBezTo>
                      <a:pt x="86" y="65"/>
                      <a:pt x="43" y="65"/>
                      <a:pt x="0" y="65"/>
                    </a:cubicBezTo>
                    <a:cubicBezTo>
                      <a:pt x="3" y="43"/>
                      <a:pt x="6" y="21"/>
                      <a:pt x="8" y="0"/>
                    </a:cubicBezTo>
                    <a:close/>
                    <a:moveTo>
                      <a:pt x="63" y="26"/>
                    </a:moveTo>
                    <a:cubicBezTo>
                      <a:pt x="82" y="26"/>
                      <a:pt x="101" y="26"/>
                      <a:pt x="119" y="26"/>
                    </a:cubicBezTo>
                    <a:cubicBezTo>
                      <a:pt x="144" y="26"/>
                      <a:pt x="162" y="26"/>
                      <a:pt x="173" y="24"/>
                    </a:cubicBezTo>
                    <a:cubicBezTo>
                      <a:pt x="184" y="23"/>
                      <a:pt x="191" y="17"/>
                      <a:pt x="191" y="17"/>
                    </a:cubicBezTo>
                    <a:cubicBezTo>
                      <a:pt x="191" y="17"/>
                      <a:pt x="185" y="12"/>
                      <a:pt x="173" y="11"/>
                    </a:cubicBezTo>
                    <a:cubicBezTo>
                      <a:pt x="161" y="9"/>
                      <a:pt x="142" y="9"/>
                      <a:pt x="116" y="9"/>
                    </a:cubicBezTo>
                    <a:cubicBezTo>
                      <a:pt x="99" y="9"/>
                      <a:pt x="82" y="9"/>
                      <a:pt x="65" y="9"/>
                    </a:cubicBezTo>
                    <a:cubicBezTo>
                      <a:pt x="65" y="14"/>
                      <a:pt x="64" y="20"/>
                      <a:pt x="63" y="26"/>
                    </a:cubicBezTo>
                    <a:close/>
                    <a:moveTo>
                      <a:pt x="62" y="35"/>
                    </a:moveTo>
                    <a:cubicBezTo>
                      <a:pt x="61" y="42"/>
                      <a:pt x="60" y="49"/>
                      <a:pt x="59" y="56"/>
                    </a:cubicBezTo>
                    <a:cubicBezTo>
                      <a:pt x="80" y="56"/>
                      <a:pt x="101" y="56"/>
                      <a:pt x="122" y="56"/>
                    </a:cubicBezTo>
                    <a:cubicBezTo>
                      <a:pt x="146" y="56"/>
                      <a:pt x="165" y="55"/>
                      <a:pt x="178" y="53"/>
                    </a:cubicBezTo>
                    <a:cubicBezTo>
                      <a:pt x="190" y="51"/>
                      <a:pt x="197" y="45"/>
                      <a:pt x="197" y="45"/>
                    </a:cubicBezTo>
                    <a:cubicBezTo>
                      <a:pt x="197" y="45"/>
                      <a:pt x="191" y="39"/>
                      <a:pt x="179" y="38"/>
                    </a:cubicBezTo>
                    <a:cubicBezTo>
                      <a:pt x="166" y="36"/>
                      <a:pt x="147" y="35"/>
                      <a:pt x="121" y="35"/>
                    </a:cubicBezTo>
                    <a:cubicBezTo>
                      <a:pt x="102" y="35"/>
                      <a:pt x="82" y="35"/>
                      <a:pt x="62" y="3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4" name="Freeform 449"/>
              <p:cNvSpPr>
                <a:spLocks/>
              </p:cNvSpPr>
              <p:nvPr/>
            </p:nvSpPr>
            <p:spPr bwMode="auto">
              <a:xfrm>
                <a:off x="8175625" y="4135438"/>
                <a:ext cx="1139825" cy="244475"/>
              </a:xfrm>
              <a:custGeom>
                <a:avLst/>
                <a:gdLst>
                  <a:gd name="T0" fmla="*/ 304 w 304"/>
                  <a:gd name="T1" fmla="*/ 65 h 65"/>
                  <a:gd name="T2" fmla="*/ 232 w 304"/>
                  <a:gd name="T3" fmla="*/ 65 h 65"/>
                  <a:gd name="T4" fmla="*/ 51 w 304"/>
                  <a:gd name="T5" fmla="*/ 13 h 65"/>
                  <a:gd name="T6" fmla="*/ 49 w 304"/>
                  <a:gd name="T7" fmla="*/ 13 h 65"/>
                  <a:gd name="T8" fmla="*/ 50 w 304"/>
                  <a:gd name="T9" fmla="*/ 16 h 65"/>
                  <a:gd name="T10" fmla="*/ 55 w 304"/>
                  <a:gd name="T11" fmla="*/ 31 h 65"/>
                  <a:gd name="T12" fmla="*/ 58 w 304"/>
                  <a:gd name="T13" fmla="*/ 65 h 65"/>
                  <a:gd name="T14" fmla="*/ 5 w 304"/>
                  <a:gd name="T15" fmla="*/ 65 h 65"/>
                  <a:gd name="T16" fmla="*/ 0 w 304"/>
                  <a:gd name="T17" fmla="*/ 0 h 65"/>
                  <a:gd name="T18" fmla="*/ 70 w 304"/>
                  <a:gd name="T19" fmla="*/ 0 h 65"/>
                  <a:gd name="T20" fmla="*/ 250 w 304"/>
                  <a:gd name="T21" fmla="*/ 51 h 65"/>
                  <a:gd name="T22" fmla="*/ 252 w 304"/>
                  <a:gd name="T23" fmla="*/ 51 h 65"/>
                  <a:gd name="T24" fmla="*/ 249 w 304"/>
                  <a:gd name="T25" fmla="*/ 44 h 65"/>
                  <a:gd name="T26" fmla="*/ 246 w 304"/>
                  <a:gd name="T27" fmla="*/ 34 h 65"/>
                  <a:gd name="T28" fmla="*/ 242 w 304"/>
                  <a:gd name="T29" fmla="*/ 0 h 65"/>
                  <a:gd name="T30" fmla="*/ 296 w 304"/>
                  <a:gd name="T31" fmla="*/ 0 h 65"/>
                  <a:gd name="T32" fmla="*/ 304 w 304"/>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65">
                    <a:moveTo>
                      <a:pt x="304" y="65"/>
                    </a:moveTo>
                    <a:cubicBezTo>
                      <a:pt x="280" y="65"/>
                      <a:pt x="256" y="65"/>
                      <a:pt x="232" y="65"/>
                    </a:cubicBezTo>
                    <a:cubicBezTo>
                      <a:pt x="171" y="48"/>
                      <a:pt x="111" y="30"/>
                      <a:pt x="51" y="13"/>
                    </a:cubicBezTo>
                    <a:cubicBezTo>
                      <a:pt x="49" y="13"/>
                      <a:pt x="49" y="13"/>
                      <a:pt x="49" y="13"/>
                    </a:cubicBezTo>
                    <a:cubicBezTo>
                      <a:pt x="50" y="16"/>
                      <a:pt x="50" y="16"/>
                      <a:pt x="50" y="16"/>
                    </a:cubicBezTo>
                    <a:cubicBezTo>
                      <a:pt x="55" y="31"/>
                      <a:pt x="55" y="31"/>
                      <a:pt x="55" y="31"/>
                    </a:cubicBezTo>
                    <a:cubicBezTo>
                      <a:pt x="56" y="42"/>
                      <a:pt x="57" y="53"/>
                      <a:pt x="58" y="65"/>
                    </a:cubicBezTo>
                    <a:cubicBezTo>
                      <a:pt x="40" y="65"/>
                      <a:pt x="22" y="65"/>
                      <a:pt x="5" y="65"/>
                    </a:cubicBezTo>
                    <a:cubicBezTo>
                      <a:pt x="3" y="43"/>
                      <a:pt x="1" y="21"/>
                      <a:pt x="0" y="0"/>
                    </a:cubicBezTo>
                    <a:cubicBezTo>
                      <a:pt x="23" y="0"/>
                      <a:pt x="46" y="0"/>
                      <a:pt x="70" y="0"/>
                    </a:cubicBezTo>
                    <a:cubicBezTo>
                      <a:pt x="130" y="17"/>
                      <a:pt x="190" y="34"/>
                      <a:pt x="250" y="51"/>
                    </a:cubicBezTo>
                    <a:cubicBezTo>
                      <a:pt x="252" y="51"/>
                      <a:pt x="252" y="51"/>
                      <a:pt x="252" y="51"/>
                    </a:cubicBezTo>
                    <a:cubicBezTo>
                      <a:pt x="249" y="44"/>
                      <a:pt x="249" y="44"/>
                      <a:pt x="249" y="44"/>
                    </a:cubicBezTo>
                    <a:cubicBezTo>
                      <a:pt x="246" y="34"/>
                      <a:pt x="246" y="34"/>
                      <a:pt x="246" y="34"/>
                    </a:cubicBezTo>
                    <a:cubicBezTo>
                      <a:pt x="245" y="22"/>
                      <a:pt x="244" y="11"/>
                      <a:pt x="242" y="0"/>
                    </a:cubicBezTo>
                    <a:cubicBezTo>
                      <a:pt x="260" y="0"/>
                      <a:pt x="278" y="0"/>
                      <a:pt x="296" y="0"/>
                    </a:cubicBezTo>
                    <a:cubicBezTo>
                      <a:pt x="298" y="21"/>
                      <a:pt x="301" y="43"/>
                      <a:pt x="304" y="6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5" name="Freeform 450"/>
              <p:cNvSpPr>
                <a:spLocks/>
              </p:cNvSpPr>
              <p:nvPr/>
            </p:nvSpPr>
            <p:spPr bwMode="auto">
              <a:xfrm>
                <a:off x="13911263" y="4135438"/>
                <a:ext cx="1458913" cy="244475"/>
              </a:xfrm>
              <a:custGeom>
                <a:avLst/>
                <a:gdLst>
                  <a:gd name="T0" fmla="*/ 175 w 389"/>
                  <a:gd name="T1" fmla="*/ 65 h 65"/>
                  <a:gd name="T2" fmla="*/ 54 w 389"/>
                  <a:gd name="T3" fmla="*/ 10 h 65"/>
                  <a:gd name="T4" fmla="*/ 52 w 389"/>
                  <a:gd name="T5" fmla="*/ 10 h 65"/>
                  <a:gd name="T6" fmla="*/ 63 w 389"/>
                  <a:gd name="T7" fmla="*/ 33 h 65"/>
                  <a:gd name="T8" fmla="*/ 73 w 389"/>
                  <a:gd name="T9" fmla="*/ 65 h 65"/>
                  <a:gd name="T10" fmla="*/ 19 w 389"/>
                  <a:gd name="T11" fmla="*/ 65 h 65"/>
                  <a:gd name="T12" fmla="*/ 0 w 389"/>
                  <a:gd name="T13" fmla="*/ 0 h 65"/>
                  <a:gd name="T14" fmla="*/ 82 w 389"/>
                  <a:gd name="T15" fmla="*/ 0 h 65"/>
                  <a:gd name="T16" fmla="*/ 198 w 389"/>
                  <a:gd name="T17" fmla="*/ 51 h 65"/>
                  <a:gd name="T18" fmla="*/ 199 w 389"/>
                  <a:gd name="T19" fmla="*/ 51 h 65"/>
                  <a:gd name="T20" fmla="*/ 284 w 389"/>
                  <a:gd name="T21" fmla="*/ 0 h 65"/>
                  <a:gd name="T22" fmla="*/ 366 w 389"/>
                  <a:gd name="T23" fmla="*/ 0 h 65"/>
                  <a:gd name="T24" fmla="*/ 389 w 389"/>
                  <a:gd name="T25" fmla="*/ 65 h 65"/>
                  <a:gd name="T26" fmla="*/ 332 w 389"/>
                  <a:gd name="T27" fmla="*/ 65 h 65"/>
                  <a:gd name="T28" fmla="*/ 321 w 389"/>
                  <a:gd name="T29" fmla="*/ 33 h 65"/>
                  <a:gd name="T30" fmla="*/ 318 w 389"/>
                  <a:gd name="T31" fmla="*/ 20 h 65"/>
                  <a:gd name="T32" fmla="*/ 317 w 389"/>
                  <a:gd name="T33" fmla="*/ 10 h 65"/>
                  <a:gd name="T34" fmla="*/ 315 w 389"/>
                  <a:gd name="T35" fmla="*/ 10 h 65"/>
                  <a:gd name="T36" fmla="*/ 226 w 389"/>
                  <a:gd name="T37" fmla="*/ 65 h 65"/>
                  <a:gd name="T38" fmla="*/ 175 w 389"/>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9" h="65">
                    <a:moveTo>
                      <a:pt x="175" y="65"/>
                    </a:moveTo>
                    <a:cubicBezTo>
                      <a:pt x="134" y="46"/>
                      <a:pt x="94" y="29"/>
                      <a:pt x="54" y="10"/>
                    </a:cubicBezTo>
                    <a:cubicBezTo>
                      <a:pt x="52" y="10"/>
                      <a:pt x="52" y="10"/>
                      <a:pt x="52" y="10"/>
                    </a:cubicBezTo>
                    <a:cubicBezTo>
                      <a:pt x="57" y="18"/>
                      <a:pt x="61" y="26"/>
                      <a:pt x="63" y="33"/>
                    </a:cubicBezTo>
                    <a:cubicBezTo>
                      <a:pt x="66" y="44"/>
                      <a:pt x="70" y="54"/>
                      <a:pt x="73" y="65"/>
                    </a:cubicBezTo>
                    <a:cubicBezTo>
                      <a:pt x="55" y="65"/>
                      <a:pt x="37" y="65"/>
                      <a:pt x="19" y="65"/>
                    </a:cubicBezTo>
                    <a:cubicBezTo>
                      <a:pt x="13" y="43"/>
                      <a:pt x="6" y="21"/>
                      <a:pt x="0" y="0"/>
                    </a:cubicBezTo>
                    <a:cubicBezTo>
                      <a:pt x="27" y="0"/>
                      <a:pt x="55" y="0"/>
                      <a:pt x="82" y="0"/>
                    </a:cubicBezTo>
                    <a:cubicBezTo>
                      <a:pt x="120" y="17"/>
                      <a:pt x="159" y="34"/>
                      <a:pt x="198" y="51"/>
                    </a:cubicBezTo>
                    <a:cubicBezTo>
                      <a:pt x="199" y="51"/>
                      <a:pt x="199" y="51"/>
                      <a:pt x="199" y="51"/>
                    </a:cubicBezTo>
                    <a:cubicBezTo>
                      <a:pt x="227" y="34"/>
                      <a:pt x="256" y="17"/>
                      <a:pt x="284" y="0"/>
                    </a:cubicBezTo>
                    <a:cubicBezTo>
                      <a:pt x="311" y="0"/>
                      <a:pt x="339" y="0"/>
                      <a:pt x="366" y="0"/>
                    </a:cubicBezTo>
                    <a:cubicBezTo>
                      <a:pt x="374" y="21"/>
                      <a:pt x="381" y="43"/>
                      <a:pt x="389" y="65"/>
                    </a:cubicBezTo>
                    <a:cubicBezTo>
                      <a:pt x="370" y="65"/>
                      <a:pt x="351" y="65"/>
                      <a:pt x="332" y="65"/>
                    </a:cubicBezTo>
                    <a:cubicBezTo>
                      <a:pt x="329" y="54"/>
                      <a:pt x="325" y="43"/>
                      <a:pt x="321" y="33"/>
                    </a:cubicBezTo>
                    <a:cubicBezTo>
                      <a:pt x="318" y="20"/>
                      <a:pt x="318" y="20"/>
                      <a:pt x="318" y="20"/>
                    </a:cubicBezTo>
                    <a:cubicBezTo>
                      <a:pt x="317" y="10"/>
                      <a:pt x="317" y="10"/>
                      <a:pt x="317" y="10"/>
                    </a:cubicBezTo>
                    <a:cubicBezTo>
                      <a:pt x="315" y="10"/>
                      <a:pt x="315" y="10"/>
                      <a:pt x="315" y="10"/>
                    </a:cubicBezTo>
                    <a:cubicBezTo>
                      <a:pt x="286" y="29"/>
                      <a:pt x="256" y="46"/>
                      <a:pt x="226" y="65"/>
                    </a:cubicBezTo>
                    <a:cubicBezTo>
                      <a:pt x="209" y="65"/>
                      <a:pt x="192" y="65"/>
                      <a:pt x="175" y="6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6" name="Freeform 451"/>
              <p:cNvSpPr>
                <a:spLocks/>
              </p:cNvSpPr>
              <p:nvPr/>
            </p:nvSpPr>
            <p:spPr bwMode="auto">
              <a:xfrm>
                <a:off x="22315488" y="3165476"/>
                <a:ext cx="908050" cy="230188"/>
              </a:xfrm>
              <a:custGeom>
                <a:avLst/>
                <a:gdLst>
                  <a:gd name="T0" fmla="*/ 39 w 242"/>
                  <a:gd name="T1" fmla="*/ 61 h 61"/>
                  <a:gd name="T2" fmla="*/ 0 w 242"/>
                  <a:gd name="T3" fmla="*/ 0 h 61"/>
                  <a:gd name="T4" fmla="*/ 56 w 242"/>
                  <a:gd name="T5" fmla="*/ 0 h 61"/>
                  <a:gd name="T6" fmla="*/ 90 w 242"/>
                  <a:gd name="T7" fmla="*/ 52 h 61"/>
                  <a:gd name="T8" fmla="*/ 236 w 242"/>
                  <a:gd name="T9" fmla="*/ 52 h 61"/>
                  <a:gd name="T10" fmla="*/ 242 w 242"/>
                  <a:gd name="T11" fmla="*/ 61 h 61"/>
                  <a:gd name="T12" fmla="*/ 39 w 24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42" h="61">
                    <a:moveTo>
                      <a:pt x="39" y="61"/>
                    </a:moveTo>
                    <a:cubicBezTo>
                      <a:pt x="26" y="41"/>
                      <a:pt x="13" y="21"/>
                      <a:pt x="0" y="0"/>
                    </a:cubicBezTo>
                    <a:cubicBezTo>
                      <a:pt x="19" y="0"/>
                      <a:pt x="38" y="0"/>
                      <a:pt x="56" y="0"/>
                    </a:cubicBezTo>
                    <a:cubicBezTo>
                      <a:pt x="68" y="18"/>
                      <a:pt x="79" y="35"/>
                      <a:pt x="90" y="52"/>
                    </a:cubicBezTo>
                    <a:cubicBezTo>
                      <a:pt x="139" y="52"/>
                      <a:pt x="188" y="52"/>
                      <a:pt x="236" y="52"/>
                    </a:cubicBezTo>
                    <a:cubicBezTo>
                      <a:pt x="242" y="61"/>
                      <a:pt x="242" y="61"/>
                      <a:pt x="242" y="61"/>
                    </a:cubicBezTo>
                    <a:cubicBezTo>
                      <a:pt x="174" y="61"/>
                      <a:pt x="107" y="61"/>
                      <a:pt x="39" y="61"/>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7" name="Freeform 452"/>
              <p:cNvSpPr>
                <a:spLocks noEditPoints="1"/>
              </p:cNvSpPr>
              <p:nvPr/>
            </p:nvSpPr>
            <p:spPr bwMode="auto">
              <a:xfrm>
                <a:off x="25750838" y="2206626"/>
                <a:ext cx="869950" cy="211138"/>
              </a:xfrm>
              <a:custGeom>
                <a:avLst/>
                <a:gdLst>
                  <a:gd name="T0" fmla="*/ 232 w 232"/>
                  <a:gd name="T1" fmla="*/ 17 h 56"/>
                  <a:gd name="T2" fmla="*/ 209 w 232"/>
                  <a:gd name="T3" fmla="*/ 30 h 56"/>
                  <a:gd name="T4" fmla="*/ 116 w 232"/>
                  <a:gd name="T5" fmla="*/ 34 h 56"/>
                  <a:gd name="T6" fmla="*/ 82 w 232"/>
                  <a:gd name="T7" fmla="*/ 34 h 56"/>
                  <a:gd name="T8" fmla="*/ 99 w 232"/>
                  <a:gd name="T9" fmla="*/ 56 h 56"/>
                  <a:gd name="T10" fmla="*/ 45 w 232"/>
                  <a:gd name="T11" fmla="*/ 56 h 56"/>
                  <a:gd name="T12" fmla="*/ 0 w 232"/>
                  <a:gd name="T13" fmla="*/ 0 h 56"/>
                  <a:gd name="T14" fmla="*/ 94 w 232"/>
                  <a:gd name="T15" fmla="*/ 0 h 56"/>
                  <a:gd name="T16" fmla="*/ 190 w 232"/>
                  <a:gd name="T17" fmla="*/ 4 h 56"/>
                  <a:gd name="T18" fmla="*/ 232 w 232"/>
                  <a:gd name="T19" fmla="*/ 17 h 56"/>
                  <a:gd name="T20" fmla="*/ 76 w 232"/>
                  <a:gd name="T21" fmla="*/ 27 h 56"/>
                  <a:gd name="T22" fmla="*/ 104 w 232"/>
                  <a:gd name="T23" fmla="*/ 27 h 56"/>
                  <a:gd name="T24" fmla="*/ 163 w 232"/>
                  <a:gd name="T25" fmla="*/ 24 h 56"/>
                  <a:gd name="T26" fmla="*/ 176 w 232"/>
                  <a:gd name="T27" fmla="*/ 17 h 56"/>
                  <a:gd name="T28" fmla="*/ 153 w 232"/>
                  <a:gd name="T29" fmla="*/ 10 h 56"/>
                  <a:gd name="T30" fmla="*/ 97 w 232"/>
                  <a:gd name="T31" fmla="*/ 7 h 56"/>
                  <a:gd name="T32" fmla="*/ 60 w 232"/>
                  <a:gd name="T33" fmla="*/ 7 h 56"/>
                  <a:gd name="T34" fmla="*/ 76 w 232"/>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56">
                    <a:moveTo>
                      <a:pt x="232" y="17"/>
                    </a:moveTo>
                    <a:cubicBezTo>
                      <a:pt x="232" y="17"/>
                      <a:pt x="229" y="27"/>
                      <a:pt x="209" y="30"/>
                    </a:cubicBezTo>
                    <a:cubicBezTo>
                      <a:pt x="189" y="33"/>
                      <a:pt x="158" y="34"/>
                      <a:pt x="116" y="34"/>
                    </a:cubicBezTo>
                    <a:cubicBezTo>
                      <a:pt x="105" y="34"/>
                      <a:pt x="93" y="34"/>
                      <a:pt x="82" y="34"/>
                    </a:cubicBezTo>
                    <a:cubicBezTo>
                      <a:pt x="88" y="42"/>
                      <a:pt x="93" y="48"/>
                      <a:pt x="99" y="56"/>
                    </a:cubicBezTo>
                    <a:cubicBezTo>
                      <a:pt x="81" y="56"/>
                      <a:pt x="63" y="56"/>
                      <a:pt x="45" y="56"/>
                    </a:cubicBezTo>
                    <a:cubicBezTo>
                      <a:pt x="30" y="37"/>
                      <a:pt x="15" y="18"/>
                      <a:pt x="0" y="0"/>
                    </a:cubicBezTo>
                    <a:cubicBezTo>
                      <a:pt x="31" y="0"/>
                      <a:pt x="63" y="0"/>
                      <a:pt x="94" y="0"/>
                    </a:cubicBezTo>
                    <a:cubicBezTo>
                      <a:pt x="136" y="0"/>
                      <a:pt x="168" y="1"/>
                      <a:pt x="190" y="4"/>
                    </a:cubicBezTo>
                    <a:cubicBezTo>
                      <a:pt x="213" y="7"/>
                      <a:pt x="232" y="17"/>
                      <a:pt x="232" y="17"/>
                    </a:cubicBezTo>
                    <a:close/>
                    <a:moveTo>
                      <a:pt x="76" y="27"/>
                    </a:moveTo>
                    <a:cubicBezTo>
                      <a:pt x="85" y="27"/>
                      <a:pt x="95" y="27"/>
                      <a:pt x="104" y="27"/>
                    </a:cubicBezTo>
                    <a:cubicBezTo>
                      <a:pt x="132" y="27"/>
                      <a:pt x="152" y="26"/>
                      <a:pt x="163" y="24"/>
                    </a:cubicBezTo>
                    <a:cubicBezTo>
                      <a:pt x="175" y="23"/>
                      <a:pt x="176" y="17"/>
                      <a:pt x="176" y="17"/>
                    </a:cubicBezTo>
                    <a:cubicBezTo>
                      <a:pt x="176" y="17"/>
                      <a:pt x="166" y="11"/>
                      <a:pt x="153" y="10"/>
                    </a:cubicBezTo>
                    <a:cubicBezTo>
                      <a:pt x="140" y="8"/>
                      <a:pt x="122" y="7"/>
                      <a:pt x="97" y="7"/>
                    </a:cubicBezTo>
                    <a:cubicBezTo>
                      <a:pt x="85" y="7"/>
                      <a:pt x="72" y="7"/>
                      <a:pt x="60" y="7"/>
                    </a:cubicBezTo>
                    <a:cubicBezTo>
                      <a:pt x="65" y="14"/>
                      <a:pt x="70" y="20"/>
                      <a:pt x="76" y="27"/>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8" name="Freeform 453"/>
              <p:cNvSpPr>
                <a:spLocks/>
              </p:cNvSpPr>
              <p:nvPr/>
            </p:nvSpPr>
            <p:spPr bwMode="auto">
              <a:xfrm>
                <a:off x="31107063" y="2105026"/>
                <a:ext cx="606425" cy="211138"/>
              </a:xfrm>
              <a:custGeom>
                <a:avLst/>
                <a:gdLst>
                  <a:gd name="T0" fmla="*/ 62 w 162"/>
                  <a:gd name="T1" fmla="*/ 37 h 56"/>
                  <a:gd name="T2" fmla="*/ 6 w 162"/>
                  <a:gd name="T3" fmla="*/ 31 h 56"/>
                  <a:gd name="T4" fmla="*/ 0 w 162"/>
                  <a:gd name="T5" fmla="*/ 25 h 56"/>
                  <a:gd name="T6" fmla="*/ 36 w 162"/>
                  <a:gd name="T7" fmla="*/ 24 h 56"/>
                  <a:gd name="T8" fmla="*/ 43 w 162"/>
                  <a:gd name="T9" fmla="*/ 19 h 56"/>
                  <a:gd name="T10" fmla="*/ 33 w 162"/>
                  <a:gd name="T11" fmla="*/ 10 h 56"/>
                  <a:gd name="T12" fmla="*/ 46 w 162"/>
                  <a:gd name="T13" fmla="*/ 3 h 56"/>
                  <a:gd name="T14" fmla="*/ 104 w 162"/>
                  <a:gd name="T15" fmla="*/ 0 h 56"/>
                  <a:gd name="T16" fmla="*/ 109 w 162"/>
                  <a:gd name="T17" fmla="*/ 6 h 56"/>
                  <a:gd name="T18" fmla="*/ 80 w 162"/>
                  <a:gd name="T19" fmla="*/ 7 h 56"/>
                  <a:gd name="T20" fmla="*/ 75 w 162"/>
                  <a:gd name="T21" fmla="*/ 11 h 56"/>
                  <a:gd name="T22" fmla="*/ 85 w 162"/>
                  <a:gd name="T23" fmla="*/ 20 h 56"/>
                  <a:gd name="T24" fmla="*/ 50 w 162"/>
                  <a:gd name="T25" fmla="*/ 27 h 56"/>
                  <a:gd name="T26" fmla="*/ 50 w 162"/>
                  <a:gd name="T27" fmla="*/ 28 h 56"/>
                  <a:gd name="T28" fmla="*/ 101 w 162"/>
                  <a:gd name="T29" fmla="*/ 35 h 56"/>
                  <a:gd name="T30" fmla="*/ 110 w 162"/>
                  <a:gd name="T31" fmla="*/ 45 h 56"/>
                  <a:gd name="T32" fmla="*/ 124 w 162"/>
                  <a:gd name="T33" fmla="*/ 49 h 56"/>
                  <a:gd name="T34" fmla="*/ 156 w 162"/>
                  <a:gd name="T35" fmla="*/ 50 h 56"/>
                  <a:gd name="T36" fmla="*/ 162 w 162"/>
                  <a:gd name="T37" fmla="*/ 56 h 56"/>
                  <a:gd name="T38" fmla="*/ 98 w 162"/>
                  <a:gd name="T39" fmla="*/ 53 h 56"/>
                  <a:gd name="T40" fmla="*/ 71 w 162"/>
                  <a:gd name="T41" fmla="*/ 45 h 56"/>
                  <a:gd name="T42" fmla="*/ 62 w 162"/>
                  <a:gd name="T43"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56">
                    <a:moveTo>
                      <a:pt x="62" y="37"/>
                    </a:moveTo>
                    <a:cubicBezTo>
                      <a:pt x="62" y="37"/>
                      <a:pt x="39" y="31"/>
                      <a:pt x="6" y="31"/>
                    </a:cubicBezTo>
                    <a:cubicBezTo>
                      <a:pt x="0" y="25"/>
                      <a:pt x="0" y="25"/>
                      <a:pt x="0" y="25"/>
                    </a:cubicBezTo>
                    <a:cubicBezTo>
                      <a:pt x="17" y="25"/>
                      <a:pt x="29" y="24"/>
                      <a:pt x="36" y="24"/>
                    </a:cubicBezTo>
                    <a:cubicBezTo>
                      <a:pt x="43" y="22"/>
                      <a:pt x="43" y="19"/>
                      <a:pt x="43" y="19"/>
                    </a:cubicBezTo>
                    <a:cubicBezTo>
                      <a:pt x="33" y="10"/>
                      <a:pt x="33" y="10"/>
                      <a:pt x="33" y="10"/>
                    </a:cubicBezTo>
                    <a:cubicBezTo>
                      <a:pt x="33" y="10"/>
                      <a:pt x="34" y="4"/>
                      <a:pt x="46" y="3"/>
                    </a:cubicBezTo>
                    <a:cubicBezTo>
                      <a:pt x="58" y="1"/>
                      <a:pt x="77" y="0"/>
                      <a:pt x="104" y="0"/>
                    </a:cubicBezTo>
                    <a:cubicBezTo>
                      <a:pt x="109" y="6"/>
                      <a:pt x="109" y="6"/>
                      <a:pt x="109" y="6"/>
                    </a:cubicBezTo>
                    <a:cubicBezTo>
                      <a:pt x="96" y="6"/>
                      <a:pt x="80" y="7"/>
                      <a:pt x="80" y="7"/>
                    </a:cubicBezTo>
                    <a:cubicBezTo>
                      <a:pt x="75" y="11"/>
                      <a:pt x="75" y="11"/>
                      <a:pt x="75" y="11"/>
                    </a:cubicBezTo>
                    <a:cubicBezTo>
                      <a:pt x="85" y="20"/>
                      <a:pt x="85" y="20"/>
                      <a:pt x="85" y="20"/>
                    </a:cubicBezTo>
                    <a:cubicBezTo>
                      <a:pt x="85" y="20"/>
                      <a:pt x="77" y="27"/>
                      <a:pt x="50" y="27"/>
                    </a:cubicBezTo>
                    <a:cubicBezTo>
                      <a:pt x="50" y="28"/>
                      <a:pt x="50" y="28"/>
                      <a:pt x="50" y="28"/>
                    </a:cubicBezTo>
                    <a:cubicBezTo>
                      <a:pt x="79" y="29"/>
                      <a:pt x="101" y="35"/>
                      <a:pt x="101" y="35"/>
                    </a:cubicBezTo>
                    <a:cubicBezTo>
                      <a:pt x="110" y="45"/>
                      <a:pt x="110" y="45"/>
                      <a:pt x="110" y="45"/>
                    </a:cubicBezTo>
                    <a:cubicBezTo>
                      <a:pt x="110" y="45"/>
                      <a:pt x="117" y="48"/>
                      <a:pt x="124" y="49"/>
                    </a:cubicBezTo>
                    <a:cubicBezTo>
                      <a:pt x="131" y="49"/>
                      <a:pt x="142" y="50"/>
                      <a:pt x="156" y="50"/>
                    </a:cubicBezTo>
                    <a:cubicBezTo>
                      <a:pt x="162" y="56"/>
                      <a:pt x="162" y="56"/>
                      <a:pt x="162" y="56"/>
                    </a:cubicBezTo>
                    <a:cubicBezTo>
                      <a:pt x="134" y="56"/>
                      <a:pt x="112" y="55"/>
                      <a:pt x="98" y="53"/>
                    </a:cubicBezTo>
                    <a:cubicBezTo>
                      <a:pt x="84" y="52"/>
                      <a:pt x="71" y="45"/>
                      <a:pt x="71" y="45"/>
                    </a:cubicBezTo>
                    <a:lnTo>
                      <a:pt x="62" y="3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9" name="Freeform 454"/>
              <p:cNvSpPr>
                <a:spLocks/>
              </p:cNvSpPr>
              <p:nvPr/>
            </p:nvSpPr>
            <p:spPr bwMode="auto">
              <a:xfrm>
                <a:off x="31459488" y="2414588"/>
                <a:ext cx="554038" cy="214313"/>
              </a:xfrm>
              <a:custGeom>
                <a:avLst/>
                <a:gdLst>
                  <a:gd name="T0" fmla="*/ 148 w 148"/>
                  <a:gd name="T1" fmla="*/ 57 h 57"/>
                  <a:gd name="T2" fmla="*/ 59 w 148"/>
                  <a:gd name="T3" fmla="*/ 57 h 57"/>
                  <a:gd name="T4" fmla="*/ 0 w 148"/>
                  <a:gd name="T5" fmla="*/ 0 h 57"/>
                  <a:gd name="T6" fmla="*/ 88 w 148"/>
                  <a:gd name="T7" fmla="*/ 0 h 57"/>
                  <a:gd name="T8" fmla="*/ 94 w 148"/>
                  <a:gd name="T9" fmla="*/ 6 h 57"/>
                  <a:gd name="T10" fmla="*/ 46 w 148"/>
                  <a:gd name="T11" fmla="*/ 6 h 57"/>
                  <a:gd name="T12" fmla="*/ 94 w 148"/>
                  <a:gd name="T13" fmla="*/ 51 h 57"/>
                  <a:gd name="T14" fmla="*/ 142 w 148"/>
                  <a:gd name="T15" fmla="*/ 51 h 57"/>
                  <a:gd name="T16" fmla="*/ 148 w 148"/>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57">
                    <a:moveTo>
                      <a:pt x="148" y="57"/>
                    </a:moveTo>
                    <a:cubicBezTo>
                      <a:pt x="118" y="57"/>
                      <a:pt x="89" y="57"/>
                      <a:pt x="59" y="57"/>
                    </a:cubicBezTo>
                    <a:cubicBezTo>
                      <a:pt x="39" y="38"/>
                      <a:pt x="19" y="19"/>
                      <a:pt x="0" y="0"/>
                    </a:cubicBezTo>
                    <a:cubicBezTo>
                      <a:pt x="29" y="0"/>
                      <a:pt x="58" y="0"/>
                      <a:pt x="88" y="0"/>
                    </a:cubicBezTo>
                    <a:cubicBezTo>
                      <a:pt x="94" y="6"/>
                      <a:pt x="94" y="6"/>
                      <a:pt x="94" y="6"/>
                    </a:cubicBezTo>
                    <a:cubicBezTo>
                      <a:pt x="78" y="6"/>
                      <a:pt x="62" y="6"/>
                      <a:pt x="46" y="6"/>
                    </a:cubicBezTo>
                    <a:cubicBezTo>
                      <a:pt x="62" y="21"/>
                      <a:pt x="78" y="36"/>
                      <a:pt x="94" y="51"/>
                    </a:cubicBezTo>
                    <a:cubicBezTo>
                      <a:pt x="110" y="51"/>
                      <a:pt x="126" y="51"/>
                      <a:pt x="142" y="51"/>
                    </a:cubicBezTo>
                    <a:lnTo>
                      <a:pt x="148" y="5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0" name="Freeform 455"/>
              <p:cNvSpPr>
                <a:spLocks noEditPoints="1"/>
              </p:cNvSpPr>
              <p:nvPr/>
            </p:nvSpPr>
            <p:spPr bwMode="auto">
              <a:xfrm>
                <a:off x="27960638" y="3041651"/>
                <a:ext cx="306388" cy="146050"/>
              </a:xfrm>
              <a:custGeom>
                <a:avLst/>
                <a:gdLst>
                  <a:gd name="T0" fmla="*/ 0 w 82"/>
                  <a:gd name="T1" fmla="*/ 5 h 39"/>
                  <a:gd name="T2" fmla="*/ 24 w 82"/>
                  <a:gd name="T3" fmla="*/ 0 h 39"/>
                  <a:gd name="T4" fmla="*/ 46 w 82"/>
                  <a:gd name="T5" fmla="*/ 2 h 39"/>
                  <a:gd name="T6" fmla="*/ 57 w 82"/>
                  <a:gd name="T7" fmla="*/ 5 h 39"/>
                  <a:gd name="T8" fmla="*/ 53 w 82"/>
                  <a:gd name="T9" fmla="*/ 9 h 39"/>
                  <a:gd name="T10" fmla="*/ 33 w 82"/>
                  <a:gd name="T11" fmla="*/ 10 h 39"/>
                  <a:gd name="T12" fmla="*/ 10 w 82"/>
                  <a:gd name="T13" fmla="*/ 9 h 39"/>
                  <a:gd name="T14" fmla="*/ 0 w 82"/>
                  <a:gd name="T15" fmla="*/ 5 h 39"/>
                  <a:gd name="T16" fmla="*/ 25 w 82"/>
                  <a:gd name="T17" fmla="*/ 34 h 39"/>
                  <a:gd name="T18" fmla="*/ 29 w 82"/>
                  <a:gd name="T19" fmla="*/ 30 h 39"/>
                  <a:gd name="T20" fmla="*/ 49 w 82"/>
                  <a:gd name="T21" fmla="*/ 29 h 39"/>
                  <a:gd name="T22" fmla="*/ 71 w 82"/>
                  <a:gd name="T23" fmla="*/ 30 h 39"/>
                  <a:gd name="T24" fmla="*/ 82 w 82"/>
                  <a:gd name="T25" fmla="*/ 34 h 39"/>
                  <a:gd name="T26" fmla="*/ 78 w 82"/>
                  <a:gd name="T27" fmla="*/ 38 h 39"/>
                  <a:gd name="T28" fmla="*/ 58 w 82"/>
                  <a:gd name="T29" fmla="*/ 39 h 39"/>
                  <a:gd name="T30" fmla="*/ 35 w 82"/>
                  <a:gd name="T31" fmla="*/ 38 h 39"/>
                  <a:gd name="T32" fmla="*/ 25 w 82"/>
                  <a:gd name="T33"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39">
                    <a:moveTo>
                      <a:pt x="0" y="5"/>
                    </a:moveTo>
                    <a:cubicBezTo>
                      <a:pt x="0" y="5"/>
                      <a:pt x="5" y="0"/>
                      <a:pt x="24" y="0"/>
                    </a:cubicBezTo>
                    <a:cubicBezTo>
                      <a:pt x="33" y="0"/>
                      <a:pt x="46" y="2"/>
                      <a:pt x="46" y="2"/>
                    </a:cubicBezTo>
                    <a:cubicBezTo>
                      <a:pt x="57" y="5"/>
                      <a:pt x="57" y="5"/>
                      <a:pt x="57" y="5"/>
                    </a:cubicBezTo>
                    <a:cubicBezTo>
                      <a:pt x="53" y="9"/>
                      <a:pt x="53" y="9"/>
                      <a:pt x="53" y="9"/>
                    </a:cubicBezTo>
                    <a:cubicBezTo>
                      <a:pt x="53" y="9"/>
                      <a:pt x="42" y="10"/>
                      <a:pt x="33" y="10"/>
                    </a:cubicBezTo>
                    <a:cubicBezTo>
                      <a:pt x="23" y="10"/>
                      <a:pt x="10" y="9"/>
                      <a:pt x="10" y="9"/>
                    </a:cubicBezTo>
                    <a:lnTo>
                      <a:pt x="0" y="5"/>
                    </a:lnTo>
                    <a:close/>
                    <a:moveTo>
                      <a:pt x="25" y="34"/>
                    </a:moveTo>
                    <a:cubicBezTo>
                      <a:pt x="29" y="30"/>
                      <a:pt x="29" y="30"/>
                      <a:pt x="29" y="30"/>
                    </a:cubicBezTo>
                    <a:cubicBezTo>
                      <a:pt x="29" y="30"/>
                      <a:pt x="40" y="29"/>
                      <a:pt x="49" y="29"/>
                    </a:cubicBezTo>
                    <a:cubicBezTo>
                      <a:pt x="58" y="29"/>
                      <a:pt x="71" y="30"/>
                      <a:pt x="71" y="30"/>
                    </a:cubicBezTo>
                    <a:cubicBezTo>
                      <a:pt x="82" y="34"/>
                      <a:pt x="82" y="34"/>
                      <a:pt x="82" y="34"/>
                    </a:cubicBezTo>
                    <a:cubicBezTo>
                      <a:pt x="78" y="38"/>
                      <a:pt x="78" y="38"/>
                      <a:pt x="78" y="38"/>
                    </a:cubicBezTo>
                    <a:cubicBezTo>
                      <a:pt x="78" y="38"/>
                      <a:pt x="67" y="39"/>
                      <a:pt x="58" y="39"/>
                    </a:cubicBezTo>
                    <a:cubicBezTo>
                      <a:pt x="49" y="39"/>
                      <a:pt x="35" y="38"/>
                      <a:pt x="35" y="38"/>
                    </a:cubicBezTo>
                    <a:lnTo>
                      <a:pt x="25" y="34"/>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1" name="Freeform 456"/>
              <p:cNvSpPr>
                <a:spLocks noEditPoints="1"/>
              </p:cNvSpPr>
              <p:nvPr/>
            </p:nvSpPr>
            <p:spPr bwMode="auto">
              <a:xfrm>
                <a:off x="28260675" y="3376613"/>
                <a:ext cx="292100" cy="179388"/>
              </a:xfrm>
              <a:custGeom>
                <a:avLst/>
                <a:gdLst>
                  <a:gd name="T0" fmla="*/ 74 w 78"/>
                  <a:gd name="T1" fmla="*/ 30 h 48"/>
                  <a:gd name="T2" fmla="*/ 78 w 78"/>
                  <a:gd name="T3" fmla="*/ 31 h 48"/>
                  <a:gd name="T4" fmla="*/ 58 w 78"/>
                  <a:gd name="T5" fmla="*/ 48 h 48"/>
                  <a:gd name="T6" fmla="*/ 24 w 78"/>
                  <a:gd name="T7" fmla="*/ 48 h 48"/>
                  <a:gd name="T8" fmla="*/ 29 w 78"/>
                  <a:gd name="T9" fmla="*/ 30 h 48"/>
                  <a:gd name="T10" fmla="*/ 74 w 78"/>
                  <a:gd name="T11" fmla="*/ 30 h 48"/>
                  <a:gd name="T12" fmla="*/ 0 w 78"/>
                  <a:gd name="T13" fmla="*/ 5 h 48"/>
                  <a:gd name="T14" fmla="*/ 24 w 78"/>
                  <a:gd name="T15" fmla="*/ 0 h 48"/>
                  <a:gd name="T16" fmla="*/ 47 w 78"/>
                  <a:gd name="T17" fmla="*/ 1 h 48"/>
                  <a:gd name="T18" fmla="*/ 58 w 78"/>
                  <a:gd name="T19" fmla="*/ 5 h 48"/>
                  <a:gd name="T20" fmla="*/ 53 w 78"/>
                  <a:gd name="T21" fmla="*/ 9 h 48"/>
                  <a:gd name="T22" fmla="*/ 33 w 78"/>
                  <a:gd name="T23" fmla="*/ 10 h 48"/>
                  <a:gd name="T24" fmla="*/ 11 w 78"/>
                  <a:gd name="T25" fmla="*/ 9 h 48"/>
                  <a:gd name="T26" fmla="*/ 0 w 78"/>
                  <a:gd name="T2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8">
                    <a:moveTo>
                      <a:pt x="74" y="30"/>
                    </a:moveTo>
                    <a:cubicBezTo>
                      <a:pt x="78" y="31"/>
                      <a:pt x="78" y="31"/>
                      <a:pt x="78" y="31"/>
                    </a:cubicBezTo>
                    <a:cubicBezTo>
                      <a:pt x="78" y="31"/>
                      <a:pt x="69" y="41"/>
                      <a:pt x="58" y="48"/>
                    </a:cubicBezTo>
                    <a:cubicBezTo>
                      <a:pt x="47" y="48"/>
                      <a:pt x="35" y="48"/>
                      <a:pt x="24" y="48"/>
                    </a:cubicBezTo>
                    <a:cubicBezTo>
                      <a:pt x="27" y="41"/>
                      <a:pt x="29" y="30"/>
                      <a:pt x="29" y="30"/>
                    </a:cubicBezTo>
                    <a:cubicBezTo>
                      <a:pt x="44" y="30"/>
                      <a:pt x="59" y="30"/>
                      <a:pt x="74" y="30"/>
                    </a:cubicBezTo>
                    <a:close/>
                    <a:moveTo>
                      <a:pt x="0" y="5"/>
                    </a:moveTo>
                    <a:cubicBezTo>
                      <a:pt x="0" y="5"/>
                      <a:pt x="5" y="0"/>
                      <a:pt x="24" y="0"/>
                    </a:cubicBezTo>
                    <a:cubicBezTo>
                      <a:pt x="34" y="0"/>
                      <a:pt x="47" y="1"/>
                      <a:pt x="47" y="1"/>
                    </a:cubicBezTo>
                    <a:cubicBezTo>
                      <a:pt x="58" y="5"/>
                      <a:pt x="58" y="5"/>
                      <a:pt x="58" y="5"/>
                    </a:cubicBezTo>
                    <a:cubicBezTo>
                      <a:pt x="53" y="9"/>
                      <a:pt x="53" y="9"/>
                      <a:pt x="53" y="9"/>
                    </a:cubicBezTo>
                    <a:cubicBezTo>
                      <a:pt x="53" y="9"/>
                      <a:pt x="43" y="10"/>
                      <a:pt x="33" y="10"/>
                    </a:cubicBezTo>
                    <a:cubicBezTo>
                      <a:pt x="24" y="10"/>
                      <a:pt x="11" y="9"/>
                      <a:pt x="11" y="9"/>
                    </a:cubicBezTo>
                    <a:lnTo>
                      <a:pt x="0" y="5"/>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2" name="Freeform 457"/>
              <p:cNvSpPr>
                <a:spLocks/>
              </p:cNvSpPr>
              <p:nvPr/>
            </p:nvSpPr>
            <p:spPr bwMode="auto">
              <a:xfrm>
                <a:off x="20046950" y="4041776"/>
                <a:ext cx="771525" cy="138113"/>
              </a:xfrm>
              <a:custGeom>
                <a:avLst/>
                <a:gdLst>
                  <a:gd name="T0" fmla="*/ 206 w 206"/>
                  <a:gd name="T1" fmla="*/ 37 h 37"/>
                  <a:gd name="T2" fmla="*/ 2 w 206"/>
                  <a:gd name="T3" fmla="*/ 22 h 37"/>
                  <a:gd name="T4" fmla="*/ 0 w 206"/>
                  <a:gd name="T5" fmla="*/ 17 h 37"/>
                  <a:gd name="T6" fmla="*/ 185 w 206"/>
                  <a:gd name="T7" fmla="*/ 0 h 37"/>
                  <a:gd name="T8" fmla="*/ 189 w 206"/>
                  <a:gd name="T9" fmla="*/ 7 h 37"/>
                  <a:gd name="T10" fmla="*/ 49 w 206"/>
                  <a:gd name="T11" fmla="*/ 19 h 37"/>
                  <a:gd name="T12" fmla="*/ 202 w 206"/>
                  <a:gd name="T13" fmla="*/ 30 h 37"/>
                  <a:gd name="T14" fmla="*/ 206 w 20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7">
                    <a:moveTo>
                      <a:pt x="206" y="37"/>
                    </a:moveTo>
                    <a:cubicBezTo>
                      <a:pt x="138" y="32"/>
                      <a:pt x="70" y="27"/>
                      <a:pt x="2" y="22"/>
                    </a:cubicBezTo>
                    <a:cubicBezTo>
                      <a:pt x="0" y="17"/>
                      <a:pt x="0" y="17"/>
                      <a:pt x="0" y="17"/>
                    </a:cubicBezTo>
                    <a:cubicBezTo>
                      <a:pt x="62" y="11"/>
                      <a:pt x="123" y="5"/>
                      <a:pt x="185" y="0"/>
                    </a:cubicBezTo>
                    <a:cubicBezTo>
                      <a:pt x="189" y="7"/>
                      <a:pt x="189" y="7"/>
                      <a:pt x="189" y="7"/>
                    </a:cubicBezTo>
                    <a:cubicBezTo>
                      <a:pt x="142" y="11"/>
                      <a:pt x="96" y="15"/>
                      <a:pt x="49" y="19"/>
                    </a:cubicBezTo>
                    <a:cubicBezTo>
                      <a:pt x="100" y="23"/>
                      <a:pt x="151" y="26"/>
                      <a:pt x="202" y="30"/>
                    </a:cubicBezTo>
                    <a:lnTo>
                      <a:pt x="206" y="37"/>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3" name="Freeform 458"/>
              <p:cNvSpPr>
                <a:spLocks/>
              </p:cNvSpPr>
              <p:nvPr/>
            </p:nvSpPr>
            <p:spPr bwMode="auto">
              <a:xfrm>
                <a:off x="20523200" y="4503738"/>
                <a:ext cx="228600" cy="71438"/>
              </a:xfrm>
              <a:custGeom>
                <a:avLst/>
                <a:gdLst>
                  <a:gd name="T0" fmla="*/ 61 w 61"/>
                  <a:gd name="T1" fmla="*/ 1 h 19"/>
                  <a:gd name="T2" fmla="*/ 35 w 61"/>
                  <a:gd name="T3" fmla="*/ 19 h 19"/>
                  <a:gd name="T4" fmla="*/ 0 w 61"/>
                  <a:gd name="T5" fmla="*/ 19 h 19"/>
                  <a:gd name="T6" fmla="*/ 11 w 61"/>
                  <a:gd name="T7" fmla="*/ 0 h 19"/>
                  <a:gd name="T8" fmla="*/ 57 w 61"/>
                  <a:gd name="T9" fmla="*/ 0 h 19"/>
                  <a:gd name="T10" fmla="*/ 61 w 61"/>
                  <a:gd name="T11" fmla="*/ 1 h 19"/>
                </a:gdLst>
                <a:ahLst/>
                <a:cxnLst>
                  <a:cxn ang="0">
                    <a:pos x="T0" y="T1"/>
                  </a:cxn>
                  <a:cxn ang="0">
                    <a:pos x="T2" y="T3"/>
                  </a:cxn>
                  <a:cxn ang="0">
                    <a:pos x="T4" y="T5"/>
                  </a:cxn>
                  <a:cxn ang="0">
                    <a:pos x="T6" y="T7"/>
                  </a:cxn>
                  <a:cxn ang="0">
                    <a:pos x="T8" y="T9"/>
                  </a:cxn>
                  <a:cxn ang="0">
                    <a:pos x="T10" y="T11"/>
                  </a:cxn>
                </a:cxnLst>
                <a:rect l="0" t="0" r="r" b="b"/>
                <a:pathLst>
                  <a:path w="61" h="19">
                    <a:moveTo>
                      <a:pt x="61" y="1"/>
                    </a:moveTo>
                    <a:cubicBezTo>
                      <a:pt x="61" y="1"/>
                      <a:pt x="48" y="11"/>
                      <a:pt x="35" y="19"/>
                    </a:cubicBezTo>
                    <a:cubicBezTo>
                      <a:pt x="23" y="19"/>
                      <a:pt x="12" y="19"/>
                      <a:pt x="0" y="19"/>
                    </a:cubicBezTo>
                    <a:cubicBezTo>
                      <a:pt x="6" y="12"/>
                      <a:pt x="11" y="0"/>
                      <a:pt x="11" y="0"/>
                    </a:cubicBezTo>
                    <a:cubicBezTo>
                      <a:pt x="26" y="0"/>
                      <a:pt x="42" y="0"/>
                      <a:pt x="57" y="0"/>
                    </a:cubicBezTo>
                    <a:lnTo>
                      <a:pt x="61" y="1"/>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4" name="Freeform 459"/>
              <p:cNvSpPr>
                <a:spLocks/>
              </p:cNvSpPr>
              <p:nvPr/>
            </p:nvSpPr>
            <p:spPr bwMode="auto">
              <a:xfrm>
                <a:off x="25803225" y="4041776"/>
                <a:ext cx="795338" cy="138113"/>
              </a:xfrm>
              <a:custGeom>
                <a:avLst/>
                <a:gdLst>
                  <a:gd name="T0" fmla="*/ 23 w 212"/>
                  <a:gd name="T1" fmla="*/ 30 h 37"/>
                  <a:gd name="T2" fmla="*/ 162 w 212"/>
                  <a:gd name="T3" fmla="*/ 19 h 37"/>
                  <a:gd name="T4" fmla="*/ 6 w 212"/>
                  <a:gd name="T5" fmla="*/ 7 h 37"/>
                  <a:gd name="T6" fmla="*/ 0 w 212"/>
                  <a:gd name="T7" fmla="*/ 0 h 37"/>
                  <a:gd name="T8" fmla="*/ 209 w 212"/>
                  <a:gd name="T9" fmla="*/ 17 h 37"/>
                  <a:gd name="T10" fmla="*/ 212 w 212"/>
                  <a:gd name="T11" fmla="*/ 22 h 37"/>
                  <a:gd name="T12" fmla="*/ 29 w 212"/>
                  <a:gd name="T13" fmla="*/ 37 h 37"/>
                  <a:gd name="T14" fmla="*/ 23 w 21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37">
                    <a:moveTo>
                      <a:pt x="23" y="30"/>
                    </a:moveTo>
                    <a:cubicBezTo>
                      <a:pt x="69" y="26"/>
                      <a:pt x="115" y="23"/>
                      <a:pt x="162" y="19"/>
                    </a:cubicBezTo>
                    <a:cubicBezTo>
                      <a:pt x="109" y="15"/>
                      <a:pt x="57" y="11"/>
                      <a:pt x="6" y="7"/>
                    </a:cubicBezTo>
                    <a:cubicBezTo>
                      <a:pt x="0" y="0"/>
                      <a:pt x="0" y="0"/>
                      <a:pt x="0" y="0"/>
                    </a:cubicBezTo>
                    <a:cubicBezTo>
                      <a:pt x="70" y="5"/>
                      <a:pt x="139" y="11"/>
                      <a:pt x="209" y="17"/>
                    </a:cubicBezTo>
                    <a:cubicBezTo>
                      <a:pt x="212" y="22"/>
                      <a:pt x="212" y="22"/>
                      <a:pt x="212" y="22"/>
                    </a:cubicBezTo>
                    <a:cubicBezTo>
                      <a:pt x="151" y="27"/>
                      <a:pt x="90" y="32"/>
                      <a:pt x="29" y="37"/>
                    </a:cubicBezTo>
                    <a:lnTo>
                      <a:pt x="23" y="3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5" name="Freeform 460"/>
              <p:cNvSpPr>
                <a:spLocks/>
              </p:cNvSpPr>
              <p:nvPr/>
            </p:nvSpPr>
            <p:spPr bwMode="auto">
              <a:xfrm>
                <a:off x="26441400" y="4495801"/>
                <a:ext cx="223838" cy="46038"/>
              </a:xfrm>
              <a:custGeom>
                <a:avLst/>
                <a:gdLst>
                  <a:gd name="T0" fmla="*/ 0 w 60"/>
                  <a:gd name="T1" fmla="*/ 6 h 12"/>
                  <a:gd name="T2" fmla="*/ 4 w 60"/>
                  <a:gd name="T3" fmla="*/ 2 h 12"/>
                  <a:gd name="T4" fmla="*/ 26 w 60"/>
                  <a:gd name="T5" fmla="*/ 0 h 12"/>
                  <a:gd name="T6" fmla="*/ 49 w 60"/>
                  <a:gd name="T7" fmla="*/ 2 h 12"/>
                  <a:gd name="T8" fmla="*/ 60 w 60"/>
                  <a:gd name="T9" fmla="*/ 6 h 12"/>
                  <a:gd name="T10" fmla="*/ 56 w 60"/>
                  <a:gd name="T11" fmla="*/ 11 h 12"/>
                  <a:gd name="T12" fmla="*/ 34 w 60"/>
                  <a:gd name="T13" fmla="*/ 12 h 12"/>
                  <a:gd name="T14" fmla="*/ 11 w 60"/>
                  <a:gd name="T15" fmla="*/ 11 h 12"/>
                  <a:gd name="T16" fmla="*/ 0 w 60"/>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0" y="6"/>
                    </a:moveTo>
                    <a:cubicBezTo>
                      <a:pt x="4" y="2"/>
                      <a:pt x="4" y="2"/>
                      <a:pt x="4" y="2"/>
                    </a:cubicBezTo>
                    <a:cubicBezTo>
                      <a:pt x="4" y="2"/>
                      <a:pt x="16" y="0"/>
                      <a:pt x="26" y="0"/>
                    </a:cubicBezTo>
                    <a:cubicBezTo>
                      <a:pt x="35" y="0"/>
                      <a:pt x="49" y="2"/>
                      <a:pt x="49" y="2"/>
                    </a:cubicBezTo>
                    <a:cubicBezTo>
                      <a:pt x="55" y="3"/>
                      <a:pt x="60" y="6"/>
                      <a:pt x="60" y="6"/>
                    </a:cubicBezTo>
                    <a:cubicBezTo>
                      <a:pt x="56" y="11"/>
                      <a:pt x="56" y="11"/>
                      <a:pt x="56" y="11"/>
                    </a:cubicBezTo>
                    <a:cubicBezTo>
                      <a:pt x="56" y="11"/>
                      <a:pt x="44" y="12"/>
                      <a:pt x="34" y="12"/>
                    </a:cubicBezTo>
                    <a:cubicBezTo>
                      <a:pt x="25" y="12"/>
                      <a:pt x="17" y="12"/>
                      <a:pt x="11" y="11"/>
                    </a:cubicBezTo>
                    <a:lnTo>
                      <a:pt x="0" y="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6" name="Freeform 461"/>
              <p:cNvSpPr>
                <a:spLocks noEditPoints="1"/>
              </p:cNvSpPr>
              <p:nvPr/>
            </p:nvSpPr>
            <p:spPr bwMode="auto">
              <a:xfrm>
                <a:off x="31413450" y="4011613"/>
                <a:ext cx="676275" cy="203200"/>
              </a:xfrm>
              <a:custGeom>
                <a:avLst/>
                <a:gdLst>
                  <a:gd name="T0" fmla="*/ 86 w 180"/>
                  <a:gd name="T1" fmla="*/ 37 h 54"/>
                  <a:gd name="T2" fmla="*/ 83 w 180"/>
                  <a:gd name="T3" fmla="*/ 35 h 54"/>
                  <a:gd name="T4" fmla="*/ 85 w 180"/>
                  <a:gd name="T5" fmla="*/ 28 h 54"/>
                  <a:gd name="T6" fmla="*/ 107 w 180"/>
                  <a:gd name="T7" fmla="*/ 23 h 54"/>
                  <a:gd name="T8" fmla="*/ 133 w 180"/>
                  <a:gd name="T9" fmla="*/ 17 h 54"/>
                  <a:gd name="T10" fmla="*/ 135 w 180"/>
                  <a:gd name="T11" fmla="*/ 13 h 54"/>
                  <a:gd name="T12" fmla="*/ 120 w 180"/>
                  <a:gd name="T13" fmla="*/ 8 h 54"/>
                  <a:gd name="T14" fmla="*/ 86 w 180"/>
                  <a:gd name="T15" fmla="*/ 7 h 54"/>
                  <a:gd name="T16" fmla="*/ 52 w 180"/>
                  <a:gd name="T17" fmla="*/ 8 h 54"/>
                  <a:gd name="T18" fmla="*/ 23 w 180"/>
                  <a:gd name="T19" fmla="*/ 10 h 54"/>
                  <a:gd name="T20" fmla="*/ 0 w 180"/>
                  <a:gd name="T21" fmla="*/ 4 h 54"/>
                  <a:gd name="T22" fmla="*/ 82 w 180"/>
                  <a:gd name="T23" fmla="*/ 0 h 54"/>
                  <a:gd name="T24" fmla="*/ 148 w 180"/>
                  <a:gd name="T25" fmla="*/ 3 h 54"/>
                  <a:gd name="T26" fmla="*/ 180 w 180"/>
                  <a:gd name="T27" fmla="*/ 13 h 54"/>
                  <a:gd name="T28" fmla="*/ 180 w 180"/>
                  <a:gd name="T29" fmla="*/ 17 h 54"/>
                  <a:gd name="T30" fmla="*/ 171 w 180"/>
                  <a:gd name="T31" fmla="*/ 21 h 54"/>
                  <a:gd name="T32" fmla="*/ 145 w 180"/>
                  <a:gd name="T33" fmla="*/ 26 h 54"/>
                  <a:gd name="T34" fmla="*/ 125 w 180"/>
                  <a:gd name="T35" fmla="*/ 31 h 54"/>
                  <a:gd name="T36" fmla="*/ 123 w 180"/>
                  <a:gd name="T37" fmla="*/ 35 h 54"/>
                  <a:gd name="T38" fmla="*/ 125 w 180"/>
                  <a:gd name="T39" fmla="*/ 37 h 54"/>
                  <a:gd name="T40" fmla="*/ 86 w 180"/>
                  <a:gd name="T41" fmla="*/ 37 h 54"/>
                  <a:gd name="T42" fmla="*/ 89 w 180"/>
                  <a:gd name="T43" fmla="*/ 49 h 54"/>
                  <a:gd name="T44" fmla="*/ 113 w 180"/>
                  <a:gd name="T45" fmla="*/ 43 h 54"/>
                  <a:gd name="T46" fmla="*/ 136 w 180"/>
                  <a:gd name="T47" fmla="*/ 45 h 54"/>
                  <a:gd name="T48" fmla="*/ 148 w 180"/>
                  <a:gd name="T49" fmla="*/ 49 h 54"/>
                  <a:gd name="T50" fmla="*/ 144 w 180"/>
                  <a:gd name="T51" fmla="*/ 53 h 54"/>
                  <a:gd name="T52" fmla="*/ 124 w 180"/>
                  <a:gd name="T53" fmla="*/ 54 h 54"/>
                  <a:gd name="T54" fmla="*/ 100 w 180"/>
                  <a:gd name="T55" fmla="*/ 53 h 54"/>
                  <a:gd name="T56" fmla="*/ 89 w 180"/>
                  <a:gd name="T57"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54">
                    <a:moveTo>
                      <a:pt x="86" y="37"/>
                    </a:moveTo>
                    <a:cubicBezTo>
                      <a:pt x="83" y="35"/>
                      <a:pt x="83" y="35"/>
                      <a:pt x="83" y="35"/>
                    </a:cubicBezTo>
                    <a:cubicBezTo>
                      <a:pt x="85" y="28"/>
                      <a:pt x="85" y="28"/>
                      <a:pt x="85" y="28"/>
                    </a:cubicBezTo>
                    <a:cubicBezTo>
                      <a:pt x="85" y="28"/>
                      <a:pt x="96" y="25"/>
                      <a:pt x="107" y="23"/>
                    </a:cubicBezTo>
                    <a:cubicBezTo>
                      <a:pt x="121" y="20"/>
                      <a:pt x="133" y="17"/>
                      <a:pt x="133" y="17"/>
                    </a:cubicBezTo>
                    <a:cubicBezTo>
                      <a:pt x="135" y="13"/>
                      <a:pt x="135" y="13"/>
                      <a:pt x="135" y="13"/>
                    </a:cubicBezTo>
                    <a:cubicBezTo>
                      <a:pt x="135" y="13"/>
                      <a:pt x="128" y="9"/>
                      <a:pt x="120" y="8"/>
                    </a:cubicBezTo>
                    <a:cubicBezTo>
                      <a:pt x="111" y="7"/>
                      <a:pt x="100" y="7"/>
                      <a:pt x="86" y="7"/>
                    </a:cubicBezTo>
                    <a:cubicBezTo>
                      <a:pt x="73" y="7"/>
                      <a:pt x="62" y="7"/>
                      <a:pt x="52" y="8"/>
                    </a:cubicBezTo>
                    <a:cubicBezTo>
                      <a:pt x="42" y="8"/>
                      <a:pt x="32" y="9"/>
                      <a:pt x="23" y="10"/>
                    </a:cubicBezTo>
                    <a:cubicBezTo>
                      <a:pt x="15" y="8"/>
                      <a:pt x="7" y="6"/>
                      <a:pt x="0" y="4"/>
                    </a:cubicBezTo>
                    <a:cubicBezTo>
                      <a:pt x="24" y="1"/>
                      <a:pt x="52" y="0"/>
                      <a:pt x="82" y="0"/>
                    </a:cubicBezTo>
                    <a:cubicBezTo>
                      <a:pt x="108" y="0"/>
                      <a:pt x="130" y="1"/>
                      <a:pt x="148" y="3"/>
                    </a:cubicBezTo>
                    <a:cubicBezTo>
                      <a:pt x="165" y="5"/>
                      <a:pt x="180" y="13"/>
                      <a:pt x="180" y="13"/>
                    </a:cubicBezTo>
                    <a:cubicBezTo>
                      <a:pt x="180" y="17"/>
                      <a:pt x="180" y="17"/>
                      <a:pt x="180" y="17"/>
                    </a:cubicBezTo>
                    <a:cubicBezTo>
                      <a:pt x="171" y="21"/>
                      <a:pt x="171" y="21"/>
                      <a:pt x="171" y="21"/>
                    </a:cubicBezTo>
                    <a:cubicBezTo>
                      <a:pt x="171" y="21"/>
                      <a:pt x="158" y="24"/>
                      <a:pt x="145" y="26"/>
                    </a:cubicBezTo>
                    <a:cubicBezTo>
                      <a:pt x="135" y="28"/>
                      <a:pt x="125" y="31"/>
                      <a:pt x="125" y="31"/>
                    </a:cubicBezTo>
                    <a:cubicBezTo>
                      <a:pt x="123" y="35"/>
                      <a:pt x="123" y="35"/>
                      <a:pt x="123" y="35"/>
                    </a:cubicBezTo>
                    <a:cubicBezTo>
                      <a:pt x="125" y="37"/>
                      <a:pt x="125" y="37"/>
                      <a:pt x="125" y="37"/>
                    </a:cubicBezTo>
                    <a:cubicBezTo>
                      <a:pt x="112" y="37"/>
                      <a:pt x="99" y="37"/>
                      <a:pt x="86" y="37"/>
                    </a:cubicBezTo>
                    <a:close/>
                    <a:moveTo>
                      <a:pt x="89" y="49"/>
                    </a:moveTo>
                    <a:cubicBezTo>
                      <a:pt x="89" y="49"/>
                      <a:pt x="93" y="43"/>
                      <a:pt x="113" y="43"/>
                    </a:cubicBezTo>
                    <a:cubicBezTo>
                      <a:pt x="122" y="43"/>
                      <a:pt x="130" y="44"/>
                      <a:pt x="136" y="45"/>
                    </a:cubicBezTo>
                    <a:cubicBezTo>
                      <a:pt x="148" y="49"/>
                      <a:pt x="148" y="49"/>
                      <a:pt x="148" y="49"/>
                    </a:cubicBezTo>
                    <a:cubicBezTo>
                      <a:pt x="144" y="53"/>
                      <a:pt x="144" y="53"/>
                      <a:pt x="144" y="53"/>
                    </a:cubicBezTo>
                    <a:cubicBezTo>
                      <a:pt x="144" y="53"/>
                      <a:pt x="133" y="54"/>
                      <a:pt x="124" y="54"/>
                    </a:cubicBezTo>
                    <a:cubicBezTo>
                      <a:pt x="114" y="54"/>
                      <a:pt x="100" y="53"/>
                      <a:pt x="100" y="53"/>
                    </a:cubicBezTo>
                    <a:cubicBezTo>
                      <a:pt x="95" y="52"/>
                      <a:pt x="89" y="49"/>
                      <a:pt x="89" y="4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7" name="Freeform 462"/>
              <p:cNvSpPr>
                <a:spLocks/>
              </p:cNvSpPr>
              <p:nvPr/>
            </p:nvSpPr>
            <p:spPr bwMode="auto">
              <a:xfrm>
                <a:off x="31996063" y="4352926"/>
                <a:ext cx="377825" cy="207963"/>
              </a:xfrm>
              <a:custGeom>
                <a:avLst/>
                <a:gdLst>
                  <a:gd name="T0" fmla="*/ 101 w 101"/>
                  <a:gd name="T1" fmla="*/ 0 h 55"/>
                  <a:gd name="T2" fmla="*/ 45 w 101"/>
                  <a:gd name="T3" fmla="*/ 55 h 55"/>
                  <a:gd name="T4" fmla="*/ 0 w 101"/>
                  <a:gd name="T5" fmla="*/ 55 h 55"/>
                  <a:gd name="T6" fmla="*/ 57 w 101"/>
                  <a:gd name="T7" fmla="*/ 0 h 55"/>
                  <a:gd name="T8" fmla="*/ 101 w 101"/>
                  <a:gd name="T9" fmla="*/ 0 h 55"/>
                </a:gdLst>
                <a:ahLst/>
                <a:cxnLst>
                  <a:cxn ang="0">
                    <a:pos x="T0" y="T1"/>
                  </a:cxn>
                  <a:cxn ang="0">
                    <a:pos x="T2" y="T3"/>
                  </a:cxn>
                  <a:cxn ang="0">
                    <a:pos x="T4" y="T5"/>
                  </a:cxn>
                  <a:cxn ang="0">
                    <a:pos x="T6" y="T7"/>
                  </a:cxn>
                  <a:cxn ang="0">
                    <a:pos x="T8" y="T9"/>
                  </a:cxn>
                </a:cxnLst>
                <a:rect l="0" t="0" r="r" b="b"/>
                <a:pathLst>
                  <a:path w="101" h="55">
                    <a:moveTo>
                      <a:pt x="101" y="0"/>
                    </a:moveTo>
                    <a:cubicBezTo>
                      <a:pt x="83" y="19"/>
                      <a:pt x="64" y="36"/>
                      <a:pt x="45" y="55"/>
                    </a:cubicBezTo>
                    <a:cubicBezTo>
                      <a:pt x="30" y="55"/>
                      <a:pt x="15" y="55"/>
                      <a:pt x="0" y="55"/>
                    </a:cubicBezTo>
                    <a:cubicBezTo>
                      <a:pt x="19" y="36"/>
                      <a:pt x="38" y="19"/>
                      <a:pt x="57" y="0"/>
                    </a:cubicBezTo>
                    <a:cubicBezTo>
                      <a:pt x="72" y="0"/>
                      <a:pt x="87" y="0"/>
                      <a:pt x="101" y="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8" name="Freeform 463"/>
              <p:cNvSpPr>
                <a:spLocks/>
              </p:cNvSpPr>
              <p:nvPr/>
            </p:nvSpPr>
            <p:spPr bwMode="auto">
              <a:xfrm>
                <a:off x="-29290963" y="1304926"/>
                <a:ext cx="700088" cy="30163"/>
              </a:xfrm>
              <a:custGeom>
                <a:avLst/>
                <a:gdLst>
                  <a:gd name="T0" fmla="*/ 47 w 187"/>
                  <a:gd name="T1" fmla="*/ 5 h 8"/>
                  <a:gd name="T2" fmla="*/ 26 w 187"/>
                  <a:gd name="T3" fmla="*/ 5 h 8"/>
                  <a:gd name="T4" fmla="*/ 0 w 187"/>
                  <a:gd name="T5" fmla="*/ 8 h 8"/>
                  <a:gd name="T6" fmla="*/ 8 w 187"/>
                  <a:gd name="T7" fmla="*/ 2 h 8"/>
                  <a:gd name="T8" fmla="*/ 58 w 187"/>
                  <a:gd name="T9" fmla="*/ 0 h 8"/>
                  <a:gd name="T10" fmla="*/ 79 w 187"/>
                  <a:gd name="T11" fmla="*/ 0 h 8"/>
                  <a:gd name="T12" fmla="*/ 103 w 187"/>
                  <a:gd name="T13" fmla="*/ 1 h 8"/>
                  <a:gd name="T14" fmla="*/ 140 w 187"/>
                  <a:gd name="T15" fmla="*/ 3 h 8"/>
                  <a:gd name="T16" fmla="*/ 162 w 187"/>
                  <a:gd name="T17" fmla="*/ 2 h 8"/>
                  <a:gd name="T18" fmla="*/ 187 w 187"/>
                  <a:gd name="T19" fmla="*/ 0 h 8"/>
                  <a:gd name="T20" fmla="*/ 179 w 187"/>
                  <a:gd name="T21" fmla="*/ 5 h 8"/>
                  <a:gd name="T22" fmla="*/ 130 w 187"/>
                  <a:gd name="T23" fmla="*/ 8 h 8"/>
                  <a:gd name="T24" fmla="*/ 108 w 187"/>
                  <a:gd name="T25" fmla="*/ 7 h 8"/>
                  <a:gd name="T26" fmla="*/ 84 w 187"/>
                  <a:gd name="T27" fmla="*/ 6 h 8"/>
                  <a:gd name="T28" fmla="*/ 47 w 187"/>
                  <a:gd name="T2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8">
                    <a:moveTo>
                      <a:pt x="47" y="5"/>
                    </a:moveTo>
                    <a:cubicBezTo>
                      <a:pt x="47" y="5"/>
                      <a:pt x="34" y="5"/>
                      <a:pt x="26" y="5"/>
                    </a:cubicBezTo>
                    <a:cubicBezTo>
                      <a:pt x="18" y="6"/>
                      <a:pt x="9" y="7"/>
                      <a:pt x="0" y="8"/>
                    </a:cubicBezTo>
                    <a:cubicBezTo>
                      <a:pt x="8" y="2"/>
                      <a:pt x="8" y="2"/>
                      <a:pt x="8" y="2"/>
                    </a:cubicBezTo>
                    <a:cubicBezTo>
                      <a:pt x="23" y="1"/>
                      <a:pt x="40" y="0"/>
                      <a:pt x="58" y="0"/>
                    </a:cubicBezTo>
                    <a:cubicBezTo>
                      <a:pt x="65" y="0"/>
                      <a:pt x="73" y="0"/>
                      <a:pt x="79" y="0"/>
                    </a:cubicBezTo>
                    <a:cubicBezTo>
                      <a:pt x="86" y="0"/>
                      <a:pt x="94" y="1"/>
                      <a:pt x="103" y="1"/>
                    </a:cubicBezTo>
                    <a:cubicBezTo>
                      <a:pt x="117" y="2"/>
                      <a:pt x="130" y="3"/>
                      <a:pt x="140" y="3"/>
                    </a:cubicBezTo>
                    <a:cubicBezTo>
                      <a:pt x="146" y="3"/>
                      <a:pt x="154" y="2"/>
                      <a:pt x="162" y="2"/>
                    </a:cubicBezTo>
                    <a:cubicBezTo>
                      <a:pt x="170" y="1"/>
                      <a:pt x="179" y="1"/>
                      <a:pt x="187" y="0"/>
                    </a:cubicBezTo>
                    <a:cubicBezTo>
                      <a:pt x="179" y="5"/>
                      <a:pt x="179" y="5"/>
                      <a:pt x="179" y="5"/>
                    </a:cubicBezTo>
                    <a:cubicBezTo>
                      <a:pt x="163" y="7"/>
                      <a:pt x="147" y="8"/>
                      <a:pt x="130" y="8"/>
                    </a:cubicBezTo>
                    <a:cubicBezTo>
                      <a:pt x="122" y="8"/>
                      <a:pt x="115" y="8"/>
                      <a:pt x="108" y="7"/>
                    </a:cubicBezTo>
                    <a:cubicBezTo>
                      <a:pt x="101" y="7"/>
                      <a:pt x="93" y="7"/>
                      <a:pt x="84" y="6"/>
                    </a:cubicBezTo>
                    <a:cubicBezTo>
                      <a:pt x="70" y="5"/>
                      <a:pt x="58" y="5"/>
                      <a:pt x="47" y="5"/>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9" name="Freeform 464"/>
              <p:cNvSpPr>
                <a:spLocks/>
              </p:cNvSpPr>
              <p:nvPr/>
            </p:nvSpPr>
            <p:spPr bwMode="auto">
              <a:xfrm>
                <a:off x="-29430663" y="1541463"/>
                <a:ext cx="280988" cy="38100"/>
              </a:xfrm>
              <a:custGeom>
                <a:avLst/>
                <a:gdLst>
                  <a:gd name="T0" fmla="*/ 46 w 75"/>
                  <a:gd name="T1" fmla="*/ 10 h 10"/>
                  <a:gd name="T2" fmla="*/ 21 w 75"/>
                  <a:gd name="T3" fmla="*/ 5 h 10"/>
                  <a:gd name="T4" fmla="*/ 0 w 75"/>
                  <a:gd name="T5" fmla="*/ 1 h 10"/>
                  <a:gd name="T6" fmla="*/ 1 w 75"/>
                  <a:gd name="T7" fmla="*/ 0 h 10"/>
                  <a:gd name="T8" fmla="*/ 50 w 75"/>
                  <a:gd name="T9" fmla="*/ 0 h 10"/>
                  <a:gd name="T10" fmla="*/ 62 w 75"/>
                  <a:gd name="T11" fmla="*/ 5 h 10"/>
                  <a:gd name="T12" fmla="*/ 75 w 75"/>
                  <a:gd name="T13" fmla="*/ 9 h 10"/>
                  <a:gd name="T14" fmla="*/ 74 w 75"/>
                  <a:gd name="T15" fmla="*/ 10 h 10"/>
                  <a:gd name="T16" fmla="*/ 46 w 75"/>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0">
                    <a:moveTo>
                      <a:pt x="46" y="10"/>
                    </a:moveTo>
                    <a:cubicBezTo>
                      <a:pt x="39" y="8"/>
                      <a:pt x="31" y="7"/>
                      <a:pt x="21" y="5"/>
                    </a:cubicBezTo>
                    <a:cubicBezTo>
                      <a:pt x="11" y="3"/>
                      <a:pt x="0" y="1"/>
                      <a:pt x="0" y="1"/>
                    </a:cubicBezTo>
                    <a:cubicBezTo>
                      <a:pt x="1" y="0"/>
                      <a:pt x="1" y="0"/>
                      <a:pt x="1" y="0"/>
                    </a:cubicBezTo>
                    <a:cubicBezTo>
                      <a:pt x="18" y="0"/>
                      <a:pt x="34" y="0"/>
                      <a:pt x="50" y="0"/>
                    </a:cubicBezTo>
                    <a:cubicBezTo>
                      <a:pt x="62" y="5"/>
                      <a:pt x="62" y="5"/>
                      <a:pt x="62" y="5"/>
                    </a:cubicBezTo>
                    <a:cubicBezTo>
                      <a:pt x="75" y="9"/>
                      <a:pt x="75" y="9"/>
                      <a:pt x="75" y="9"/>
                    </a:cubicBezTo>
                    <a:cubicBezTo>
                      <a:pt x="74" y="10"/>
                      <a:pt x="74" y="10"/>
                      <a:pt x="74" y="10"/>
                    </a:cubicBezTo>
                    <a:cubicBezTo>
                      <a:pt x="65" y="10"/>
                      <a:pt x="55" y="10"/>
                      <a:pt x="46" y="10"/>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0" name="Freeform 465"/>
              <p:cNvSpPr>
                <a:spLocks/>
              </p:cNvSpPr>
              <p:nvPr/>
            </p:nvSpPr>
            <p:spPr bwMode="auto">
              <a:xfrm>
                <a:off x="-24366538" y="1538288"/>
                <a:ext cx="468313" cy="161925"/>
              </a:xfrm>
              <a:custGeom>
                <a:avLst/>
                <a:gdLst>
                  <a:gd name="T0" fmla="*/ 70 w 125"/>
                  <a:gd name="T1" fmla="*/ 43 h 43"/>
                  <a:gd name="T2" fmla="*/ 27 w 125"/>
                  <a:gd name="T3" fmla="*/ 43 h 43"/>
                  <a:gd name="T4" fmla="*/ 63 w 125"/>
                  <a:gd name="T5" fmla="*/ 15 h 43"/>
                  <a:gd name="T6" fmla="*/ 75 w 125"/>
                  <a:gd name="T7" fmla="*/ 7 h 43"/>
                  <a:gd name="T8" fmla="*/ 63 w 125"/>
                  <a:gd name="T9" fmla="*/ 9 h 43"/>
                  <a:gd name="T10" fmla="*/ 15 w 125"/>
                  <a:gd name="T11" fmla="*/ 14 h 43"/>
                  <a:gd name="T12" fmla="*/ 0 w 125"/>
                  <a:gd name="T13" fmla="*/ 10 h 43"/>
                  <a:gd name="T14" fmla="*/ 90 w 125"/>
                  <a:gd name="T15" fmla="*/ 0 h 43"/>
                  <a:gd name="T16" fmla="*/ 125 w 125"/>
                  <a:gd name="T17" fmla="*/ 0 h 43"/>
                  <a:gd name="T18" fmla="*/ 70 w 125"/>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3">
                    <a:moveTo>
                      <a:pt x="70" y="43"/>
                    </a:moveTo>
                    <a:cubicBezTo>
                      <a:pt x="56" y="43"/>
                      <a:pt x="42" y="43"/>
                      <a:pt x="27" y="43"/>
                    </a:cubicBezTo>
                    <a:cubicBezTo>
                      <a:pt x="39" y="34"/>
                      <a:pt x="51" y="24"/>
                      <a:pt x="63" y="15"/>
                    </a:cubicBezTo>
                    <a:cubicBezTo>
                      <a:pt x="75" y="7"/>
                      <a:pt x="75" y="7"/>
                      <a:pt x="75" y="7"/>
                    </a:cubicBezTo>
                    <a:cubicBezTo>
                      <a:pt x="63" y="9"/>
                      <a:pt x="63" y="9"/>
                      <a:pt x="63" y="9"/>
                    </a:cubicBezTo>
                    <a:cubicBezTo>
                      <a:pt x="63" y="9"/>
                      <a:pt x="42" y="11"/>
                      <a:pt x="15" y="14"/>
                    </a:cubicBezTo>
                    <a:cubicBezTo>
                      <a:pt x="0" y="10"/>
                      <a:pt x="0" y="10"/>
                      <a:pt x="0" y="10"/>
                    </a:cubicBezTo>
                    <a:cubicBezTo>
                      <a:pt x="30" y="7"/>
                      <a:pt x="60" y="3"/>
                      <a:pt x="90" y="0"/>
                    </a:cubicBezTo>
                    <a:cubicBezTo>
                      <a:pt x="102" y="0"/>
                      <a:pt x="114" y="0"/>
                      <a:pt x="125" y="0"/>
                    </a:cubicBezTo>
                    <a:cubicBezTo>
                      <a:pt x="107" y="14"/>
                      <a:pt x="88" y="29"/>
                      <a:pt x="70" y="4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1" name="Freeform 466"/>
              <p:cNvSpPr>
                <a:spLocks noEditPoints="1"/>
              </p:cNvSpPr>
              <p:nvPr/>
            </p:nvSpPr>
            <p:spPr bwMode="auto">
              <a:xfrm>
                <a:off x="-29400500" y="827088"/>
                <a:ext cx="427038" cy="71438"/>
              </a:xfrm>
              <a:custGeom>
                <a:avLst/>
                <a:gdLst>
                  <a:gd name="T0" fmla="*/ 48 w 114"/>
                  <a:gd name="T1" fmla="*/ 19 h 19"/>
                  <a:gd name="T2" fmla="*/ 8 w 114"/>
                  <a:gd name="T3" fmla="*/ 17 h 19"/>
                  <a:gd name="T4" fmla="*/ 4 w 114"/>
                  <a:gd name="T5" fmla="*/ 10 h 19"/>
                  <a:gd name="T6" fmla="*/ 29 w 114"/>
                  <a:gd name="T7" fmla="*/ 2 h 19"/>
                  <a:gd name="T8" fmla="*/ 73 w 114"/>
                  <a:gd name="T9" fmla="*/ 0 h 19"/>
                  <a:gd name="T10" fmla="*/ 107 w 114"/>
                  <a:gd name="T11" fmla="*/ 2 h 19"/>
                  <a:gd name="T12" fmla="*/ 111 w 114"/>
                  <a:gd name="T13" fmla="*/ 8 h 19"/>
                  <a:gd name="T14" fmla="*/ 108 w 114"/>
                  <a:gd name="T15" fmla="*/ 10 h 19"/>
                  <a:gd name="T16" fmla="*/ 29 w 114"/>
                  <a:gd name="T17" fmla="*/ 10 h 19"/>
                  <a:gd name="T18" fmla="*/ 31 w 114"/>
                  <a:gd name="T19" fmla="*/ 15 h 19"/>
                  <a:gd name="T20" fmla="*/ 54 w 114"/>
                  <a:gd name="T21" fmla="*/ 16 h 19"/>
                  <a:gd name="T22" fmla="*/ 74 w 114"/>
                  <a:gd name="T23" fmla="*/ 16 h 19"/>
                  <a:gd name="T24" fmla="*/ 95 w 114"/>
                  <a:gd name="T25" fmla="*/ 15 h 19"/>
                  <a:gd name="T26" fmla="*/ 90 w 114"/>
                  <a:gd name="T27" fmla="*/ 18 h 19"/>
                  <a:gd name="T28" fmla="*/ 70 w 114"/>
                  <a:gd name="T29" fmla="*/ 19 h 19"/>
                  <a:gd name="T30" fmla="*/ 48 w 114"/>
                  <a:gd name="T31" fmla="*/ 19 h 19"/>
                  <a:gd name="T32" fmla="*/ 69 w 114"/>
                  <a:gd name="T33" fmla="*/ 3 h 19"/>
                  <a:gd name="T34" fmla="*/ 48 w 114"/>
                  <a:gd name="T35" fmla="*/ 4 h 19"/>
                  <a:gd name="T36" fmla="*/ 33 w 114"/>
                  <a:gd name="T37" fmla="*/ 8 h 19"/>
                  <a:gd name="T38" fmla="*/ 87 w 114"/>
                  <a:gd name="T39" fmla="*/ 8 h 19"/>
                  <a:gd name="T40" fmla="*/ 86 w 114"/>
                  <a:gd name="T41" fmla="*/ 4 h 19"/>
                  <a:gd name="T42" fmla="*/ 69 w 114"/>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9">
                    <a:moveTo>
                      <a:pt x="48" y="19"/>
                    </a:moveTo>
                    <a:cubicBezTo>
                      <a:pt x="29" y="19"/>
                      <a:pt x="16" y="19"/>
                      <a:pt x="8" y="17"/>
                    </a:cubicBezTo>
                    <a:cubicBezTo>
                      <a:pt x="0" y="15"/>
                      <a:pt x="4" y="10"/>
                      <a:pt x="4" y="10"/>
                    </a:cubicBezTo>
                    <a:cubicBezTo>
                      <a:pt x="4" y="10"/>
                      <a:pt x="17" y="4"/>
                      <a:pt x="29" y="2"/>
                    </a:cubicBezTo>
                    <a:cubicBezTo>
                      <a:pt x="42" y="1"/>
                      <a:pt x="56" y="0"/>
                      <a:pt x="73" y="0"/>
                    </a:cubicBezTo>
                    <a:cubicBezTo>
                      <a:pt x="89" y="0"/>
                      <a:pt x="100" y="0"/>
                      <a:pt x="107" y="2"/>
                    </a:cubicBezTo>
                    <a:cubicBezTo>
                      <a:pt x="114" y="4"/>
                      <a:pt x="111" y="8"/>
                      <a:pt x="111" y="8"/>
                    </a:cubicBezTo>
                    <a:cubicBezTo>
                      <a:pt x="108" y="10"/>
                      <a:pt x="108" y="10"/>
                      <a:pt x="108" y="10"/>
                    </a:cubicBezTo>
                    <a:cubicBezTo>
                      <a:pt x="81" y="10"/>
                      <a:pt x="55" y="10"/>
                      <a:pt x="29" y="10"/>
                    </a:cubicBezTo>
                    <a:cubicBezTo>
                      <a:pt x="31" y="15"/>
                      <a:pt x="31" y="15"/>
                      <a:pt x="31" y="15"/>
                    </a:cubicBezTo>
                    <a:cubicBezTo>
                      <a:pt x="31" y="15"/>
                      <a:pt x="43" y="16"/>
                      <a:pt x="54" y="16"/>
                    </a:cubicBezTo>
                    <a:cubicBezTo>
                      <a:pt x="61" y="16"/>
                      <a:pt x="68" y="16"/>
                      <a:pt x="74" y="16"/>
                    </a:cubicBezTo>
                    <a:cubicBezTo>
                      <a:pt x="80" y="15"/>
                      <a:pt x="87" y="15"/>
                      <a:pt x="95" y="15"/>
                    </a:cubicBezTo>
                    <a:cubicBezTo>
                      <a:pt x="90" y="18"/>
                      <a:pt x="90" y="18"/>
                      <a:pt x="90" y="18"/>
                    </a:cubicBezTo>
                    <a:cubicBezTo>
                      <a:pt x="83" y="19"/>
                      <a:pt x="76" y="19"/>
                      <a:pt x="70" y="19"/>
                    </a:cubicBezTo>
                    <a:cubicBezTo>
                      <a:pt x="63" y="19"/>
                      <a:pt x="56" y="19"/>
                      <a:pt x="48" y="19"/>
                    </a:cubicBezTo>
                    <a:close/>
                    <a:moveTo>
                      <a:pt x="69" y="3"/>
                    </a:moveTo>
                    <a:cubicBezTo>
                      <a:pt x="61" y="3"/>
                      <a:pt x="54" y="3"/>
                      <a:pt x="48" y="4"/>
                    </a:cubicBezTo>
                    <a:cubicBezTo>
                      <a:pt x="33" y="8"/>
                      <a:pt x="33" y="8"/>
                      <a:pt x="33" y="8"/>
                    </a:cubicBezTo>
                    <a:cubicBezTo>
                      <a:pt x="51" y="8"/>
                      <a:pt x="69" y="8"/>
                      <a:pt x="87" y="8"/>
                    </a:cubicBezTo>
                    <a:cubicBezTo>
                      <a:pt x="86" y="4"/>
                      <a:pt x="86" y="4"/>
                      <a:pt x="86" y="4"/>
                    </a:cubicBezTo>
                    <a:cubicBezTo>
                      <a:pt x="86" y="4"/>
                      <a:pt x="77" y="3"/>
                      <a:pt x="69" y="3"/>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2" name="Freeform 467"/>
              <p:cNvSpPr>
                <a:spLocks/>
              </p:cNvSpPr>
              <p:nvPr/>
            </p:nvSpPr>
            <p:spPr bwMode="auto">
              <a:xfrm>
                <a:off x="-28960763" y="827088"/>
                <a:ext cx="419100" cy="71438"/>
              </a:xfrm>
              <a:custGeom>
                <a:avLst/>
                <a:gdLst>
                  <a:gd name="T0" fmla="*/ 95 w 112"/>
                  <a:gd name="T1" fmla="*/ 14 h 19"/>
                  <a:gd name="T2" fmla="*/ 75 w 112"/>
                  <a:gd name="T3" fmla="*/ 18 h 19"/>
                  <a:gd name="T4" fmla="*/ 37 w 112"/>
                  <a:gd name="T5" fmla="*/ 19 h 19"/>
                  <a:gd name="T6" fmla="*/ 0 w 112"/>
                  <a:gd name="T7" fmla="*/ 18 h 19"/>
                  <a:gd name="T8" fmla="*/ 6 w 112"/>
                  <a:gd name="T9" fmla="*/ 15 h 19"/>
                  <a:gd name="T10" fmla="*/ 42 w 112"/>
                  <a:gd name="T11" fmla="*/ 16 h 19"/>
                  <a:gd name="T12" fmla="*/ 69 w 112"/>
                  <a:gd name="T13" fmla="*/ 14 h 19"/>
                  <a:gd name="T14" fmla="*/ 68 w 112"/>
                  <a:gd name="T15" fmla="*/ 13 h 19"/>
                  <a:gd name="T16" fmla="*/ 61 w 112"/>
                  <a:gd name="T17" fmla="*/ 12 h 19"/>
                  <a:gd name="T18" fmla="*/ 47 w 112"/>
                  <a:gd name="T19" fmla="*/ 11 h 19"/>
                  <a:gd name="T20" fmla="*/ 23 w 112"/>
                  <a:gd name="T21" fmla="*/ 8 h 19"/>
                  <a:gd name="T22" fmla="*/ 20 w 112"/>
                  <a:gd name="T23" fmla="*/ 5 h 19"/>
                  <a:gd name="T24" fmla="*/ 38 w 112"/>
                  <a:gd name="T25" fmla="*/ 1 h 19"/>
                  <a:gd name="T26" fmla="*/ 74 w 112"/>
                  <a:gd name="T27" fmla="*/ 0 h 19"/>
                  <a:gd name="T28" fmla="*/ 112 w 112"/>
                  <a:gd name="T29" fmla="*/ 1 h 19"/>
                  <a:gd name="T30" fmla="*/ 99 w 112"/>
                  <a:gd name="T31" fmla="*/ 4 h 19"/>
                  <a:gd name="T32" fmla="*/ 68 w 112"/>
                  <a:gd name="T33" fmla="*/ 3 h 19"/>
                  <a:gd name="T34" fmla="*/ 46 w 112"/>
                  <a:gd name="T35" fmla="*/ 5 h 19"/>
                  <a:gd name="T36" fmla="*/ 49 w 112"/>
                  <a:gd name="T37" fmla="*/ 6 h 19"/>
                  <a:gd name="T38" fmla="*/ 69 w 112"/>
                  <a:gd name="T39" fmla="*/ 8 h 19"/>
                  <a:gd name="T40" fmla="*/ 87 w 112"/>
                  <a:gd name="T41" fmla="*/ 9 h 19"/>
                  <a:gd name="T42" fmla="*/ 95 w 112"/>
                  <a:gd name="T43" fmla="*/ 11 h 19"/>
                  <a:gd name="T44" fmla="*/ 95 w 112"/>
                  <a:gd name="T4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
                    <a:moveTo>
                      <a:pt x="95" y="14"/>
                    </a:moveTo>
                    <a:cubicBezTo>
                      <a:pt x="95" y="14"/>
                      <a:pt x="85" y="17"/>
                      <a:pt x="75" y="18"/>
                    </a:cubicBezTo>
                    <a:cubicBezTo>
                      <a:pt x="65" y="19"/>
                      <a:pt x="52" y="19"/>
                      <a:pt x="37" y="19"/>
                    </a:cubicBezTo>
                    <a:cubicBezTo>
                      <a:pt x="21" y="19"/>
                      <a:pt x="9" y="19"/>
                      <a:pt x="0" y="18"/>
                    </a:cubicBezTo>
                    <a:cubicBezTo>
                      <a:pt x="6" y="15"/>
                      <a:pt x="6" y="15"/>
                      <a:pt x="6" y="15"/>
                    </a:cubicBezTo>
                    <a:cubicBezTo>
                      <a:pt x="18" y="16"/>
                      <a:pt x="30" y="16"/>
                      <a:pt x="42" y="16"/>
                    </a:cubicBezTo>
                    <a:cubicBezTo>
                      <a:pt x="58" y="16"/>
                      <a:pt x="69" y="14"/>
                      <a:pt x="69" y="14"/>
                    </a:cubicBezTo>
                    <a:cubicBezTo>
                      <a:pt x="68" y="13"/>
                      <a:pt x="68" y="13"/>
                      <a:pt x="68" y="13"/>
                    </a:cubicBezTo>
                    <a:cubicBezTo>
                      <a:pt x="61" y="12"/>
                      <a:pt x="61" y="12"/>
                      <a:pt x="61" y="12"/>
                    </a:cubicBezTo>
                    <a:cubicBezTo>
                      <a:pt x="61" y="12"/>
                      <a:pt x="53" y="11"/>
                      <a:pt x="47" y="11"/>
                    </a:cubicBezTo>
                    <a:cubicBezTo>
                      <a:pt x="34" y="10"/>
                      <a:pt x="23" y="8"/>
                      <a:pt x="23" y="8"/>
                    </a:cubicBezTo>
                    <a:cubicBezTo>
                      <a:pt x="20" y="5"/>
                      <a:pt x="20" y="5"/>
                      <a:pt x="20" y="5"/>
                    </a:cubicBezTo>
                    <a:cubicBezTo>
                      <a:pt x="20" y="5"/>
                      <a:pt x="29" y="2"/>
                      <a:pt x="38" y="1"/>
                    </a:cubicBezTo>
                    <a:cubicBezTo>
                      <a:pt x="48" y="0"/>
                      <a:pt x="60" y="0"/>
                      <a:pt x="74" y="0"/>
                    </a:cubicBezTo>
                    <a:cubicBezTo>
                      <a:pt x="88" y="0"/>
                      <a:pt x="100" y="0"/>
                      <a:pt x="112" y="1"/>
                    </a:cubicBezTo>
                    <a:cubicBezTo>
                      <a:pt x="99" y="4"/>
                      <a:pt x="99" y="4"/>
                      <a:pt x="99" y="4"/>
                    </a:cubicBezTo>
                    <a:cubicBezTo>
                      <a:pt x="87" y="3"/>
                      <a:pt x="77" y="3"/>
                      <a:pt x="68" y="3"/>
                    </a:cubicBezTo>
                    <a:cubicBezTo>
                      <a:pt x="55" y="3"/>
                      <a:pt x="46" y="5"/>
                      <a:pt x="46" y="5"/>
                    </a:cubicBezTo>
                    <a:cubicBezTo>
                      <a:pt x="49" y="6"/>
                      <a:pt x="49" y="6"/>
                      <a:pt x="49" y="6"/>
                    </a:cubicBezTo>
                    <a:cubicBezTo>
                      <a:pt x="49" y="6"/>
                      <a:pt x="58" y="7"/>
                      <a:pt x="69" y="8"/>
                    </a:cubicBezTo>
                    <a:cubicBezTo>
                      <a:pt x="77" y="8"/>
                      <a:pt x="87" y="9"/>
                      <a:pt x="87" y="9"/>
                    </a:cubicBezTo>
                    <a:cubicBezTo>
                      <a:pt x="95" y="11"/>
                      <a:pt x="95" y="11"/>
                      <a:pt x="95" y="11"/>
                    </a:cubicBezTo>
                    <a:lnTo>
                      <a:pt x="95" y="14"/>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3" name="Freeform 468"/>
              <p:cNvSpPr>
                <a:spLocks/>
              </p:cNvSpPr>
              <p:nvPr/>
            </p:nvSpPr>
            <p:spPr bwMode="auto">
              <a:xfrm>
                <a:off x="-28522613" y="827088"/>
                <a:ext cx="404813" cy="71438"/>
              </a:xfrm>
              <a:custGeom>
                <a:avLst/>
                <a:gdLst>
                  <a:gd name="T0" fmla="*/ 44 w 108"/>
                  <a:gd name="T1" fmla="*/ 19 h 19"/>
                  <a:gd name="T2" fmla="*/ 7 w 108"/>
                  <a:gd name="T3" fmla="*/ 17 h 19"/>
                  <a:gd name="T4" fmla="*/ 4 w 108"/>
                  <a:gd name="T5" fmla="*/ 10 h 19"/>
                  <a:gd name="T6" fmla="*/ 29 w 108"/>
                  <a:gd name="T7" fmla="*/ 2 h 19"/>
                  <a:gd name="T8" fmla="*/ 76 w 108"/>
                  <a:gd name="T9" fmla="*/ 0 h 19"/>
                  <a:gd name="T10" fmla="*/ 108 w 108"/>
                  <a:gd name="T11" fmla="*/ 1 h 19"/>
                  <a:gd name="T12" fmla="*/ 95 w 108"/>
                  <a:gd name="T13" fmla="*/ 4 h 19"/>
                  <a:gd name="T14" fmla="*/ 70 w 108"/>
                  <a:gd name="T15" fmla="*/ 3 h 19"/>
                  <a:gd name="T16" fmla="*/ 30 w 108"/>
                  <a:gd name="T17" fmla="*/ 10 h 19"/>
                  <a:gd name="T18" fmla="*/ 30 w 108"/>
                  <a:gd name="T19" fmla="*/ 14 h 19"/>
                  <a:gd name="T20" fmla="*/ 50 w 108"/>
                  <a:gd name="T21" fmla="*/ 16 h 19"/>
                  <a:gd name="T22" fmla="*/ 84 w 108"/>
                  <a:gd name="T23" fmla="*/ 15 h 19"/>
                  <a:gd name="T24" fmla="*/ 79 w 108"/>
                  <a:gd name="T25" fmla="*/ 18 h 19"/>
                  <a:gd name="T26" fmla="*/ 63 w 108"/>
                  <a:gd name="T27" fmla="*/ 19 h 19"/>
                  <a:gd name="T28" fmla="*/ 44 w 108"/>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9">
                    <a:moveTo>
                      <a:pt x="44" y="19"/>
                    </a:moveTo>
                    <a:cubicBezTo>
                      <a:pt x="26" y="19"/>
                      <a:pt x="14" y="19"/>
                      <a:pt x="7" y="17"/>
                    </a:cubicBezTo>
                    <a:cubicBezTo>
                      <a:pt x="0" y="15"/>
                      <a:pt x="4" y="10"/>
                      <a:pt x="4" y="10"/>
                    </a:cubicBezTo>
                    <a:cubicBezTo>
                      <a:pt x="4" y="10"/>
                      <a:pt x="17" y="4"/>
                      <a:pt x="29" y="2"/>
                    </a:cubicBezTo>
                    <a:cubicBezTo>
                      <a:pt x="42" y="1"/>
                      <a:pt x="57" y="0"/>
                      <a:pt x="76" y="0"/>
                    </a:cubicBezTo>
                    <a:cubicBezTo>
                      <a:pt x="88" y="0"/>
                      <a:pt x="99" y="0"/>
                      <a:pt x="108" y="1"/>
                    </a:cubicBezTo>
                    <a:cubicBezTo>
                      <a:pt x="95" y="4"/>
                      <a:pt x="95" y="4"/>
                      <a:pt x="95" y="4"/>
                    </a:cubicBezTo>
                    <a:cubicBezTo>
                      <a:pt x="86" y="3"/>
                      <a:pt x="77" y="3"/>
                      <a:pt x="70" y="3"/>
                    </a:cubicBezTo>
                    <a:cubicBezTo>
                      <a:pt x="50" y="3"/>
                      <a:pt x="36" y="5"/>
                      <a:pt x="30" y="10"/>
                    </a:cubicBezTo>
                    <a:cubicBezTo>
                      <a:pt x="30" y="14"/>
                      <a:pt x="30" y="14"/>
                      <a:pt x="30" y="14"/>
                    </a:cubicBezTo>
                    <a:cubicBezTo>
                      <a:pt x="30" y="14"/>
                      <a:pt x="41" y="16"/>
                      <a:pt x="50" y="16"/>
                    </a:cubicBezTo>
                    <a:cubicBezTo>
                      <a:pt x="62" y="16"/>
                      <a:pt x="73" y="15"/>
                      <a:pt x="84" y="15"/>
                    </a:cubicBezTo>
                    <a:cubicBezTo>
                      <a:pt x="79" y="18"/>
                      <a:pt x="79" y="18"/>
                      <a:pt x="79" y="18"/>
                    </a:cubicBezTo>
                    <a:cubicBezTo>
                      <a:pt x="63" y="19"/>
                      <a:pt x="63" y="19"/>
                      <a:pt x="63" y="19"/>
                    </a:cubicBezTo>
                    <a:cubicBezTo>
                      <a:pt x="63" y="19"/>
                      <a:pt x="52" y="19"/>
                      <a:pt x="44" y="19"/>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4" name="Freeform 470"/>
              <p:cNvSpPr>
                <a:spLocks/>
              </p:cNvSpPr>
              <p:nvPr/>
            </p:nvSpPr>
            <p:spPr bwMode="auto">
              <a:xfrm>
                <a:off x="-20867688" y="881063"/>
                <a:ext cx="311150" cy="66675"/>
              </a:xfrm>
              <a:custGeom>
                <a:avLst/>
                <a:gdLst>
                  <a:gd name="T0" fmla="*/ 18 w 83"/>
                  <a:gd name="T1" fmla="*/ 18 h 18"/>
                  <a:gd name="T2" fmla="*/ 0 w 83"/>
                  <a:gd name="T3" fmla="*/ 18 h 18"/>
                  <a:gd name="T4" fmla="*/ 21 w 83"/>
                  <a:gd name="T5" fmla="*/ 0 h 18"/>
                  <a:gd name="T6" fmla="*/ 83 w 83"/>
                  <a:gd name="T7" fmla="*/ 0 h 18"/>
                  <a:gd name="T8" fmla="*/ 80 w 83"/>
                  <a:gd name="T9" fmla="*/ 3 h 18"/>
                  <a:gd name="T10" fmla="*/ 36 w 83"/>
                  <a:gd name="T11" fmla="*/ 3 h 18"/>
                  <a:gd name="T12" fmla="*/ 29 w 83"/>
                  <a:gd name="T13" fmla="*/ 8 h 18"/>
                  <a:gd name="T14" fmla="*/ 71 w 83"/>
                  <a:gd name="T15" fmla="*/ 8 h 18"/>
                  <a:gd name="T16" fmla="*/ 68 w 83"/>
                  <a:gd name="T17" fmla="*/ 11 h 18"/>
                  <a:gd name="T18" fmla="*/ 27 w 83"/>
                  <a:gd name="T19" fmla="*/ 11 h 18"/>
                  <a:gd name="T20" fmla="*/ 18 w 8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
                    <a:moveTo>
                      <a:pt x="18" y="18"/>
                    </a:moveTo>
                    <a:cubicBezTo>
                      <a:pt x="0" y="18"/>
                      <a:pt x="0" y="18"/>
                      <a:pt x="0" y="18"/>
                    </a:cubicBezTo>
                    <a:cubicBezTo>
                      <a:pt x="7" y="12"/>
                      <a:pt x="14" y="7"/>
                      <a:pt x="21" y="0"/>
                    </a:cubicBezTo>
                    <a:cubicBezTo>
                      <a:pt x="42" y="0"/>
                      <a:pt x="62" y="0"/>
                      <a:pt x="83" y="0"/>
                    </a:cubicBezTo>
                    <a:cubicBezTo>
                      <a:pt x="80" y="3"/>
                      <a:pt x="80" y="3"/>
                      <a:pt x="80" y="3"/>
                    </a:cubicBezTo>
                    <a:cubicBezTo>
                      <a:pt x="66" y="3"/>
                      <a:pt x="51" y="3"/>
                      <a:pt x="36" y="3"/>
                    </a:cubicBezTo>
                    <a:cubicBezTo>
                      <a:pt x="29" y="8"/>
                      <a:pt x="29" y="8"/>
                      <a:pt x="29" y="8"/>
                    </a:cubicBezTo>
                    <a:cubicBezTo>
                      <a:pt x="43" y="8"/>
                      <a:pt x="57" y="8"/>
                      <a:pt x="71" y="8"/>
                    </a:cubicBezTo>
                    <a:cubicBezTo>
                      <a:pt x="68" y="11"/>
                      <a:pt x="68" y="11"/>
                      <a:pt x="68" y="11"/>
                    </a:cubicBezTo>
                    <a:cubicBezTo>
                      <a:pt x="54" y="11"/>
                      <a:pt x="40" y="11"/>
                      <a:pt x="27"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5" name="Freeform 471"/>
              <p:cNvSpPr>
                <a:spLocks/>
              </p:cNvSpPr>
              <p:nvPr/>
            </p:nvSpPr>
            <p:spPr bwMode="auto">
              <a:xfrm>
                <a:off x="-20512088" y="881063"/>
                <a:ext cx="200025" cy="66675"/>
              </a:xfrm>
              <a:custGeom>
                <a:avLst/>
                <a:gdLst>
                  <a:gd name="T0" fmla="*/ 32 w 53"/>
                  <a:gd name="T1" fmla="*/ 18 h 18"/>
                  <a:gd name="T2" fmla="*/ 14 w 53"/>
                  <a:gd name="T3" fmla="*/ 18 h 18"/>
                  <a:gd name="T4" fmla="*/ 28 w 53"/>
                  <a:gd name="T5" fmla="*/ 7 h 18"/>
                  <a:gd name="T6" fmla="*/ 32 w 53"/>
                  <a:gd name="T7" fmla="*/ 4 h 18"/>
                  <a:gd name="T8" fmla="*/ 27 w 53"/>
                  <a:gd name="T9" fmla="*/ 4 h 18"/>
                  <a:gd name="T10" fmla="*/ 7 w 53"/>
                  <a:gd name="T11" fmla="*/ 7 h 18"/>
                  <a:gd name="T12" fmla="*/ 0 w 53"/>
                  <a:gd name="T13" fmla="*/ 5 h 18"/>
                  <a:gd name="T14" fmla="*/ 38 w 53"/>
                  <a:gd name="T15" fmla="*/ 0 h 18"/>
                  <a:gd name="T16" fmla="*/ 53 w 53"/>
                  <a:gd name="T17" fmla="*/ 0 h 18"/>
                  <a:gd name="T18" fmla="*/ 32 w 5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8">
                    <a:moveTo>
                      <a:pt x="32" y="18"/>
                    </a:moveTo>
                    <a:cubicBezTo>
                      <a:pt x="14" y="18"/>
                      <a:pt x="14" y="18"/>
                      <a:pt x="14" y="18"/>
                    </a:cubicBezTo>
                    <a:cubicBezTo>
                      <a:pt x="28" y="7"/>
                      <a:pt x="28" y="7"/>
                      <a:pt x="28" y="7"/>
                    </a:cubicBezTo>
                    <a:cubicBezTo>
                      <a:pt x="32" y="4"/>
                      <a:pt x="32" y="4"/>
                      <a:pt x="32" y="4"/>
                    </a:cubicBezTo>
                    <a:cubicBezTo>
                      <a:pt x="27" y="4"/>
                      <a:pt x="27" y="4"/>
                      <a:pt x="27" y="4"/>
                    </a:cubicBezTo>
                    <a:cubicBezTo>
                      <a:pt x="27" y="4"/>
                      <a:pt x="18" y="5"/>
                      <a:pt x="7" y="7"/>
                    </a:cubicBezTo>
                    <a:cubicBezTo>
                      <a:pt x="0" y="5"/>
                      <a:pt x="0" y="5"/>
                      <a:pt x="0" y="5"/>
                    </a:cubicBezTo>
                    <a:cubicBezTo>
                      <a:pt x="13" y="3"/>
                      <a:pt x="25" y="2"/>
                      <a:pt x="38" y="0"/>
                    </a:cubicBezTo>
                    <a:cubicBezTo>
                      <a:pt x="53" y="0"/>
                      <a:pt x="53" y="0"/>
                      <a:pt x="53" y="0"/>
                    </a:cubicBezTo>
                    <a:cubicBezTo>
                      <a:pt x="46" y="7"/>
                      <a:pt x="39" y="12"/>
                      <a:pt x="3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6" name="Freeform 472"/>
              <p:cNvSpPr>
                <a:spLocks/>
              </p:cNvSpPr>
              <p:nvPr/>
            </p:nvSpPr>
            <p:spPr bwMode="auto">
              <a:xfrm>
                <a:off x="-15794038" y="881063"/>
                <a:ext cx="300038" cy="66675"/>
              </a:xfrm>
              <a:custGeom>
                <a:avLst/>
                <a:gdLst>
                  <a:gd name="T0" fmla="*/ 18 w 80"/>
                  <a:gd name="T1" fmla="*/ 18 h 18"/>
                  <a:gd name="T2" fmla="*/ 0 w 80"/>
                  <a:gd name="T3" fmla="*/ 18 h 18"/>
                  <a:gd name="T4" fmla="*/ 17 w 80"/>
                  <a:gd name="T5" fmla="*/ 0 h 18"/>
                  <a:gd name="T6" fmla="*/ 80 w 80"/>
                  <a:gd name="T7" fmla="*/ 0 h 18"/>
                  <a:gd name="T8" fmla="*/ 77 w 80"/>
                  <a:gd name="T9" fmla="*/ 3 h 18"/>
                  <a:gd name="T10" fmla="*/ 33 w 80"/>
                  <a:gd name="T11" fmla="*/ 3 h 18"/>
                  <a:gd name="T12" fmla="*/ 28 w 80"/>
                  <a:gd name="T13" fmla="*/ 8 h 18"/>
                  <a:gd name="T14" fmla="*/ 69 w 80"/>
                  <a:gd name="T15" fmla="*/ 8 h 18"/>
                  <a:gd name="T16" fmla="*/ 67 w 80"/>
                  <a:gd name="T17" fmla="*/ 11 h 18"/>
                  <a:gd name="T18" fmla="*/ 25 w 80"/>
                  <a:gd name="T19" fmla="*/ 11 h 18"/>
                  <a:gd name="T20" fmla="*/ 18 w 8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8">
                    <a:moveTo>
                      <a:pt x="18" y="18"/>
                    </a:moveTo>
                    <a:cubicBezTo>
                      <a:pt x="12" y="18"/>
                      <a:pt x="6" y="18"/>
                      <a:pt x="0" y="18"/>
                    </a:cubicBezTo>
                    <a:cubicBezTo>
                      <a:pt x="17" y="0"/>
                      <a:pt x="17" y="0"/>
                      <a:pt x="17" y="0"/>
                    </a:cubicBezTo>
                    <a:cubicBezTo>
                      <a:pt x="38" y="0"/>
                      <a:pt x="59" y="0"/>
                      <a:pt x="80" y="0"/>
                    </a:cubicBezTo>
                    <a:cubicBezTo>
                      <a:pt x="77" y="3"/>
                      <a:pt x="77" y="3"/>
                      <a:pt x="77" y="3"/>
                    </a:cubicBezTo>
                    <a:cubicBezTo>
                      <a:pt x="63" y="3"/>
                      <a:pt x="48" y="3"/>
                      <a:pt x="33" y="3"/>
                    </a:cubicBezTo>
                    <a:cubicBezTo>
                      <a:pt x="28" y="8"/>
                      <a:pt x="28" y="8"/>
                      <a:pt x="28" y="8"/>
                    </a:cubicBezTo>
                    <a:cubicBezTo>
                      <a:pt x="42" y="8"/>
                      <a:pt x="56" y="8"/>
                      <a:pt x="69" y="8"/>
                    </a:cubicBezTo>
                    <a:cubicBezTo>
                      <a:pt x="67" y="11"/>
                      <a:pt x="67" y="11"/>
                      <a:pt x="67" y="11"/>
                    </a:cubicBezTo>
                    <a:cubicBezTo>
                      <a:pt x="53" y="11"/>
                      <a:pt x="39" y="11"/>
                      <a:pt x="25"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7" name="Freeform 473"/>
              <p:cNvSpPr>
                <a:spLocks/>
              </p:cNvSpPr>
              <p:nvPr/>
            </p:nvSpPr>
            <p:spPr bwMode="auto">
              <a:xfrm>
                <a:off x="-15511463" y="881063"/>
                <a:ext cx="314325" cy="66675"/>
              </a:xfrm>
              <a:custGeom>
                <a:avLst/>
                <a:gdLst>
                  <a:gd name="T0" fmla="*/ 76 w 84"/>
                  <a:gd name="T1" fmla="*/ 18 h 18"/>
                  <a:gd name="T2" fmla="*/ 0 w 84"/>
                  <a:gd name="T3" fmla="*/ 18 h 18"/>
                  <a:gd name="T4" fmla="*/ 2 w 84"/>
                  <a:gd name="T5" fmla="*/ 16 h 18"/>
                  <a:gd name="T6" fmla="*/ 35 w 84"/>
                  <a:gd name="T7" fmla="*/ 11 h 18"/>
                  <a:gd name="T8" fmla="*/ 55 w 84"/>
                  <a:gd name="T9" fmla="*/ 9 h 18"/>
                  <a:gd name="T10" fmla="*/ 62 w 84"/>
                  <a:gd name="T11" fmla="*/ 7 h 18"/>
                  <a:gd name="T12" fmla="*/ 66 w 84"/>
                  <a:gd name="T13" fmla="*/ 5 h 18"/>
                  <a:gd name="T14" fmla="*/ 63 w 84"/>
                  <a:gd name="T15" fmla="*/ 3 h 18"/>
                  <a:gd name="T16" fmla="*/ 51 w 84"/>
                  <a:gd name="T17" fmla="*/ 3 h 18"/>
                  <a:gd name="T18" fmla="*/ 38 w 84"/>
                  <a:gd name="T19" fmla="*/ 3 h 18"/>
                  <a:gd name="T20" fmla="*/ 23 w 84"/>
                  <a:gd name="T21" fmla="*/ 5 h 18"/>
                  <a:gd name="T22" fmla="*/ 16 w 84"/>
                  <a:gd name="T23" fmla="*/ 3 h 18"/>
                  <a:gd name="T24" fmla="*/ 35 w 84"/>
                  <a:gd name="T25" fmla="*/ 1 h 18"/>
                  <a:gd name="T26" fmla="*/ 54 w 84"/>
                  <a:gd name="T27" fmla="*/ 0 h 18"/>
                  <a:gd name="T28" fmla="*/ 78 w 84"/>
                  <a:gd name="T29" fmla="*/ 1 h 18"/>
                  <a:gd name="T30" fmla="*/ 84 w 84"/>
                  <a:gd name="T31" fmla="*/ 5 h 18"/>
                  <a:gd name="T32" fmla="*/ 79 w 84"/>
                  <a:gd name="T33" fmla="*/ 7 h 18"/>
                  <a:gd name="T34" fmla="*/ 69 w 84"/>
                  <a:gd name="T35" fmla="*/ 9 h 18"/>
                  <a:gd name="T36" fmla="*/ 47 w 84"/>
                  <a:gd name="T37" fmla="*/ 13 h 18"/>
                  <a:gd name="T38" fmla="*/ 25 w 84"/>
                  <a:gd name="T39" fmla="*/ 15 h 18"/>
                  <a:gd name="T40" fmla="*/ 25 w 84"/>
                  <a:gd name="T41" fmla="*/ 16 h 18"/>
                  <a:gd name="T42" fmla="*/ 78 w 84"/>
                  <a:gd name="T43" fmla="*/ 16 h 18"/>
                  <a:gd name="T44" fmla="*/ 76 w 8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8">
                    <a:moveTo>
                      <a:pt x="76" y="18"/>
                    </a:moveTo>
                    <a:cubicBezTo>
                      <a:pt x="50" y="18"/>
                      <a:pt x="25" y="18"/>
                      <a:pt x="0" y="18"/>
                    </a:cubicBezTo>
                    <a:cubicBezTo>
                      <a:pt x="2" y="16"/>
                      <a:pt x="2" y="16"/>
                      <a:pt x="2" y="16"/>
                    </a:cubicBezTo>
                    <a:cubicBezTo>
                      <a:pt x="13" y="15"/>
                      <a:pt x="24" y="13"/>
                      <a:pt x="35" y="11"/>
                    </a:cubicBezTo>
                    <a:cubicBezTo>
                      <a:pt x="45" y="10"/>
                      <a:pt x="55" y="9"/>
                      <a:pt x="55" y="9"/>
                    </a:cubicBezTo>
                    <a:cubicBezTo>
                      <a:pt x="62" y="7"/>
                      <a:pt x="62" y="7"/>
                      <a:pt x="62" y="7"/>
                    </a:cubicBezTo>
                    <a:cubicBezTo>
                      <a:pt x="66" y="5"/>
                      <a:pt x="66" y="5"/>
                      <a:pt x="66" y="5"/>
                    </a:cubicBezTo>
                    <a:cubicBezTo>
                      <a:pt x="63" y="3"/>
                      <a:pt x="63" y="3"/>
                      <a:pt x="63" y="3"/>
                    </a:cubicBezTo>
                    <a:cubicBezTo>
                      <a:pt x="51" y="3"/>
                      <a:pt x="51" y="3"/>
                      <a:pt x="51" y="3"/>
                    </a:cubicBezTo>
                    <a:cubicBezTo>
                      <a:pt x="38" y="3"/>
                      <a:pt x="38" y="3"/>
                      <a:pt x="38" y="3"/>
                    </a:cubicBezTo>
                    <a:cubicBezTo>
                      <a:pt x="23" y="5"/>
                      <a:pt x="23" y="5"/>
                      <a:pt x="23" y="5"/>
                    </a:cubicBezTo>
                    <a:cubicBezTo>
                      <a:pt x="16" y="3"/>
                      <a:pt x="16" y="3"/>
                      <a:pt x="16" y="3"/>
                    </a:cubicBezTo>
                    <a:cubicBezTo>
                      <a:pt x="22" y="2"/>
                      <a:pt x="29" y="1"/>
                      <a:pt x="35" y="1"/>
                    </a:cubicBezTo>
                    <a:cubicBezTo>
                      <a:pt x="41" y="0"/>
                      <a:pt x="48" y="0"/>
                      <a:pt x="54" y="0"/>
                    </a:cubicBezTo>
                    <a:cubicBezTo>
                      <a:pt x="64" y="0"/>
                      <a:pt x="78" y="1"/>
                      <a:pt x="78" y="1"/>
                    </a:cubicBezTo>
                    <a:cubicBezTo>
                      <a:pt x="84" y="5"/>
                      <a:pt x="84" y="5"/>
                      <a:pt x="84" y="5"/>
                    </a:cubicBezTo>
                    <a:cubicBezTo>
                      <a:pt x="79" y="7"/>
                      <a:pt x="79" y="7"/>
                      <a:pt x="79" y="7"/>
                    </a:cubicBezTo>
                    <a:cubicBezTo>
                      <a:pt x="69" y="9"/>
                      <a:pt x="69" y="9"/>
                      <a:pt x="69" y="9"/>
                    </a:cubicBezTo>
                    <a:cubicBezTo>
                      <a:pt x="69" y="9"/>
                      <a:pt x="57" y="11"/>
                      <a:pt x="47" y="13"/>
                    </a:cubicBezTo>
                    <a:cubicBezTo>
                      <a:pt x="40" y="14"/>
                      <a:pt x="33" y="15"/>
                      <a:pt x="25" y="15"/>
                    </a:cubicBezTo>
                    <a:cubicBezTo>
                      <a:pt x="25" y="16"/>
                      <a:pt x="25" y="16"/>
                      <a:pt x="25" y="16"/>
                    </a:cubicBezTo>
                    <a:cubicBezTo>
                      <a:pt x="43" y="16"/>
                      <a:pt x="60" y="16"/>
                      <a:pt x="78" y="16"/>
                    </a:cubicBezTo>
                    <a:lnTo>
                      <a:pt x="7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8" name="Freeform 474"/>
              <p:cNvSpPr>
                <a:spLocks/>
              </p:cNvSpPr>
              <p:nvPr/>
            </p:nvSpPr>
            <p:spPr bwMode="auto">
              <a:xfrm>
                <a:off x="-10715625" y="881063"/>
                <a:ext cx="280988" cy="66675"/>
              </a:xfrm>
              <a:custGeom>
                <a:avLst/>
                <a:gdLst>
                  <a:gd name="T0" fmla="*/ 18 w 75"/>
                  <a:gd name="T1" fmla="*/ 18 h 18"/>
                  <a:gd name="T2" fmla="*/ 0 w 75"/>
                  <a:gd name="T3" fmla="*/ 18 h 18"/>
                  <a:gd name="T4" fmla="*/ 13 w 75"/>
                  <a:gd name="T5" fmla="*/ 0 h 18"/>
                  <a:gd name="T6" fmla="*/ 75 w 75"/>
                  <a:gd name="T7" fmla="*/ 0 h 18"/>
                  <a:gd name="T8" fmla="*/ 73 w 75"/>
                  <a:gd name="T9" fmla="*/ 3 h 18"/>
                  <a:gd name="T10" fmla="*/ 29 w 75"/>
                  <a:gd name="T11" fmla="*/ 3 h 18"/>
                  <a:gd name="T12" fmla="*/ 25 w 75"/>
                  <a:gd name="T13" fmla="*/ 8 h 18"/>
                  <a:gd name="T14" fmla="*/ 66 w 75"/>
                  <a:gd name="T15" fmla="*/ 8 h 18"/>
                  <a:gd name="T16" fmla="*/ 65 w 75"/>
                  <a:gd name="T17" fmla="*/ 11 h 18"/>
                  <a:gd name="T18" fmla="*/ 23 w 75"/>
                  <a:gd name="T19" fmla="*/ 11 h 18"/>
                  <a:gd name="T20" fmla="*/ 18 w 75"/>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8">
                    <a:moveTo>
                      <a:pt x="18" y="18"/>
                    </a:moveTo>
                    <a:cubicBezTo>
                      <a:pt x="12" y="18"/>
                      <a:pt x="6" y="18"/>
                      <a:pt x="0" y="18"/>
                    </a:cubicBezTo>
                    <a:cubicBezTo>
                      <a:pt x="13" y="0"/>
                      <a:pt x="13" y="0"/>
                      <a:pt x="13" y="0"/>
                    </a:cubicBezTo>
                    <a:cubicBezTo>
                      <a:pt x="33" y="0"/>
                      <a:pt x="54" y="0"/>
                      <a:pt x="75" y="0"/>
                    </a:cubicBezTo>
                    <a:cubicBezTo>
                      <a:pt x="73" y="3"/>
                      <a:pt x="73" y="3"/>
                      <a:pt x="73" y="3"/>
                    </a:cubicBezTo>
                    <a:cubicBezTo>
                      <a:pt x="58" y="3"/>
                      <a:pt x="44" y="3"/>
                      <a:pt x="29" y="3"/>
                    </a:cubicBezTo>
                    <a:cubicBezTo>
                      <a:pt x="25" y="8"/>
                      <a:pt x="25" y="8"/>
                      <a:pt x="25" y="8"/>
                    </a:cubicBezTo>
                    <a:cubicBezTo>
                      <a:pt x="39" y="8"/>
                      <a:pt x="53" y="8"/>
                      <a:pt x="66" y="8"/>
                    </a:cubicBezTo>
                    <a:cubicBezTo>
                      <a:pt x="65" y="11"/>
                      <a:pt x="65" y="11"/>
                      <a:pt x="65" y="11"/>
                    </a:cubicBezTo>
                    <a:cubicBezTo>
                      <a:pt x="51" y="11"/>
                      <a:pt x="37" y="11"/>
                      <a:pt x="23"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49" name="Freeform 475"/>
              <p:cNvSpPr>
                <a:spLocks/>
              </p:cNvSpPr>
              <p:nvPr/>
            </p:nvSpPr>
            <p:spPr bwMode="auto">
              <a:xfrm>
                <a:off x="-10434638" y="881063"/>
                <a:ext cx="300038" cy="66675"/>
              </a:xfrm>
              <a:custGeom>
                <a:avLst/>
                <a:gdLst>
                  <a:gd name="T0" fmla="*/ 80 w 80"/>
                  <a:gd name="T1" fmla="*/ 5 h 18"/>
                  <a:gd name="T2" fmla="*/ 72 w 80"/>
                  <a:gd name="T3" fmla="*/ 7 h 18"/>
                  <a:gd name="T4" fmla="*/ 54 w 80"/>
                  <a:gd name="T5" fmla="*/ 9 h 18"/>
                  <a:gd name="T6" fmla="*/ 54 w 80"/>
                  <a:gd name="T7" fmla="*/ 9 h 18"/>
                  <a:gd name="T8" fmla="*/ 73 w 80"/>
                  <a:gd name="T9" fmla="*/ 10 h 18"/>
                  <a:gd name="T10" fmla="*/ 77 w 80"/>
                  <a:gd name="T11" fmla="*/ 13 h 18"/>
                  <a:gd name="T12" fmla="*/ 63 w 80"/>
                  <a:gd name="T13" fmla="*/ 17 h 18"/>
                  <a:gd name="T14" fmla="*/ 30 w 80"/>
                  <a:gd name="T15" fmla="*/ 18 h 18"/>
                  <a:gd name="T16" fmla="*/ 0 w 80"/>
                  <a:gd name="T17" fmla="*/ 18 h 18"/>
                  <a:gd name="T18" fmla="*/ 2 w 80"/>
                  <a:gd name="T19" fmla="*/ 15 h 18"/>
                  <a:gd name="T20" fmla="*/ 16 w 80"/>
                  <a:gd name="T21" fmla="*/ 16 h 18"/>
                  <a:gd name="T22" fmla="*/ 31 w 80"/>
                  <a:gd name="T23" fmla="*/ 16 h 18"/>
                  <a:gd name="T24" fmla="*/ 51 w 80"/>
                  <a:gd name="T25" fmla="*/ 15 h 18"/>
                  <a:gd name="T26" fmla="*/ 59 w 80"/>
                  <a:gd name="T27" fmla="*/ 13 h 18"/>
                  <a:gd name="T28" fmla="*/ 53 w 80"/>
                  <a:gd name="T29" fmla="*/ 11 h 18"/>
                  <a:gd name="T30" fmla="*/ 31 w 80"/>
                  <a:gd name="T31" fmla="*/ 10 h 18"/>
                  <a:gd name="T32" fmla="*/ 22 w 80"/>
                  <a:gd name="T33" fmla="*/ 10 h 18"/>
                  <a:gd name="T34" fmla="*/ 23 w 80"/>
                  <a:gd name="T35" fmla="*/ 8 h 18"/>
                  <a:gd name="T36" fmla="*/ 33 w 80"/>
                  <a:gd name="T37" fmla="*/ 8 h 18"/>
                  <a:gd name="T38" fmla="*/ 62 w 80"/>
                  <a:gd name="T39" fmla="*/ 5 h 18"/>
                  <a:gd name="T40" fmla="*/ 58 w 80"/>
                  <a:gd name="T41" fmla="*/ 3 h 18"/>
                  <a:gd name="T42" fmla="*/ 45 w 80"/>
                  <a:gd name="T43" fmla="*/ 3 h 18"/>
                  <a:gd name="T44" fmla="*/ 33 w 80"/>
                  <a:gd name="T45" fmla="*/ 3 h 18"/>
                  <a:gd name="T46" fmla="*/ 19 w 80"/>
                  <a:gd name="T47" fmla="*/ 4 h 18"/>
                  <a:gd name="T48" fmla="*/ 11 w 80"/>
                  <a:gd name="T49" fmla="*/ 2 h 18"/>
                  <a:gd name="T50" fmla="*/ 48 w 80"/>
                  <a:gd name="T51" fmla="*/ 0 h 18"/>
                  <a:gd name="T52" fmla="*/ 73 w 80"/>
                  <a:gd name="T53" fmla="*/ 1 h 18"/>
                  <a:gd name="T54" fmla="*/ 80 w 80"/>
                  <a:gd name="T5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8">
                    <a:moveTo>
                      <a:pt x="80" y="5"/>
                    </a:moveTo>
                    <a:cubicBezTo>
                      <a:pt x="72" y="7"/>
                      <a:pt x="72" y="7"/>
                      <a:pt x="72" y="7"/>
                    </a:cubicBezTo>
                    <a:cubicBezTo>
                      <a:pt x="72" y="7"/>
                      <a:pt x="61" y="9"/>
                      <a:pt x="54" y="9"/>
                    </a:cubicBezTo>
                    <a:cubicBezTo>
                      <a:pt x="54" y="9"/>
                      <a:pt x="54" y="9"/>
                      <a:pt x="54" y="9"/>
                    </a:cubicBezTo>
                    <a:cubicBezTo>
                      <a:pt x="62" y="9"/>
                      <a:pt x="73" y="10"/>
                      <a:pt x="73" y="10"/>
                    </a:cubicBezTo>
                    <a:cubicBezTo>
                      <a:pt x="77" y="13"/>
                      <a:pt x="77" y="13"/>
                      <a:pt x="77" y="13"/>
                    </a:cubicBezTo>
                    <a:cubicBezTo>
                      <a:pt x="77" y="13"/>
                      <a:pt x="72" y="16"/>
                      <a:pt x="63" y="17"/>
                    </a:cubicBezTo>
                    <a:cubicBezTo>
                      <a:pt x="55" y="18"/>
                      <a:pt x="44" y="18"/>
                      <a:pt x="30" y="18"/>
                    </a:cubicBezTo>
                    <a:cubicBezTo>
                      <a:pt x="18" y="18"/>
                      <a:pt x="8" y="18"/>
                      <a:pt x="0" y="18"/>
                    </a:cubicBezTo>
                    <a:cubicBezTo>
                      <a:pt x="2" y="15"/>
                      <a:pt x="2" y="15"/>
                      <a:pt x="2" y="15"/>
                    </a:cubicBezTo>
                    <a:cubicBezTo>
                      <a:pt x="16" y="16"/>
                      <a:pt x="16" y="16"/>
                      <a:pt x="16" y="16"/>
                    </a:cubicBezTo>
                    <a:cubicBezTo>
                      <a:pt x="31" y="16"/>
                      <a:pt x="31" y="16"/>
                      <a:pt x="31" y="16"/>
                    </a:cubicBezTo>
                    <a:cubicBezTo>
                      <a:pt x="39" y="16"/>
                      <a:pt x="51" y="15"/>
                      <a:pt x="51" y="15"/>
                    </a:cubicBezTo>
                    <a:cubicBezTo>
                      <a:pt x="59" y="13"/>
                      <a:pt x="59" y="13"/>
                      <a:pt x="59" y="13"/>
                    </a:cubicBezTo>
                    <a:cubicBezTo>
                      <a:pt x="53" y="11"/>
                      <a:pt x="53" y="11"/>
                      <a:pt x="53" y="11"/>
                    </a:cubicBezTo>
                    <a:cubicBezTo>
                      <a:pt x="53" y="11"/>
                      <a:pt x="42" y="10"/>
                      <a:pt x="31" y="10"/>
                    </a:cubicBezTo>
                    <a:cubicBezTo>
                      <a:pt x="22" y="10"/>
                      <a:pt x="22" y="10"/>
                      <a:pt x="22" y="10"/>
                    </a:cubicBezTo>
                    <a:cubicBezTo>
                      <a:pt x="23" y="8"/>
                      <a:pt x="23" y="8"/>
                      <a:pt x="23" y="8"/>
                    </a:cubicBezTo>
                    <a:cubicBezTo>
                      <a:pt x="33" y="8"/>
                      <a:pt x="33" y="8"/>
                      <a:pt x="33" y="8"/>
                    </a:cubicBezTo>
                    <a:cubicBezTo>
                      <a:pt x="51" y="8"/>
                      <a:pt x="62" y="5"/>
                      <a:pt x="62" y="5"/>
                    </a:cubicBezTo>
                    <a:cubicBezTo>
                      <a:pt x="58" y="3"/>
                      <a:pt x="58" y="3"/>
                      <a:pt x="58" y="3"/>
                    </a:cubicBezTo>
                    <a:cubicBezTo>
                      <a:pt x="58" y="3"/>
                      <a:pt x="51" y="3"/>
                      <a:pt x="45" y="3"/>
                    </a:cubicBezTo>
                    <a:cubicBezTo>
                      <a:pt x="33" y="3"/>
                      <a:pt x="33" y="3"/>
                      <a:pt x="33" y="3"/>
                    </a:cubicBezTo>
                    <a:cubicBezTo>
                      <a:pt x="19" y="4"/>
                      <a:pt x="19" y="4"/>
                      <a:pt x="19" y="4"/>
                    </a:cubicBezTo>
                    <a:cubicBezTo>
                      <a:pt x="11" y="2"/>
                      <a:pt x="11" y="2"/>
                      <a:pt x="11" y="2"/>
                    </a:cubicBezTo>
                    <a:cubicBezTo>
                      <a:pt x="22" y="1"/>
                      <a:pt x="34" y="0"/>
                      <a:pt x="48" y="0"/>
                    </a:cubicBezTo>
                    <a:cubicBezTo>
                      <a:pt x="59" y="0"/>
                      <a:pt x="73" y="1"/>
                      <a:pt x="73" y="1"/>
                    </a:cubicBezTo>
                    <a:lnTo>
                      <a:pt x="8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0" name="Freeform 476"/>
              <p:cNvSpPr>
                <a:spLocks/>
              </p:cNvSpPr>
              <p:nvPr/>
            </p:nvSpPr>
            <p:spPr bwMode="auto">
              <a:xfrm>
                <a:off x="-5640388" y="881063"/>
                <a:ext cx="269875" cy="66675"/>
              </a:xfrm>
              <a:custGeom>
                <a:avLst/>
                <a:gdLst>
                  <a:gd name="T0" fmla="*/ 18 w 72"/>
                  <a:gd name="T1" fmla="*/ 18 h 18"/>
                  <a:gd name="T2" fmla="*/ 0 w 72"/>
                  <a:gd name="T3" fmla="*/ 18 h 18"/>
                  <a:gd name="T4" fmla="*/ 9 w 72"/>
                  <a:gd name="T5" fmla="*/ 0 h 18"/>
                  <a:gd name="T6" fmla="*/ 72 w 72"/>
                  <a:gd name="T7" fmla="*/ 0 h 18"/>
                  <a:gd name="T8" fmla="*/ 70 w 72"/>
                  <a:gd name="T9" fmla="*/ 3 h 18"/>
                  <a:gd name="T10" fmla="*/ 26 w 72"/>
                  <a:gd name="T11" fmla="*/ 3 h 18"/>
                  <a:gd name="T12" fmla="*/ 23 w 72"/>
                  <a:gd name="T13" fmla="*/ 8 h 18"/>
                  <a:gd name="T14" fmla="*/ 65 w 72"/>
                  <a:gd name="T15" fmla="*/ 8 h 18"/>
                  <a:gd name="T16" fmla="*/ 63 w 72"/>
                  <a:gd name="T17" fmla="*/ 11 h 18"/>
                  <a:gd name="T18" fmla="*/ 22 w 72"/>
                  <a:gd name="T19" fmla="*/ 11 h 18"/>
                  <a:gd name="T20" fmla="*/ 18 w 7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8">
                    <a:moveTo>
                      <a:pt x="18" y="18"/>
                    </a:moveTo>
                    <a:cubicBezTo>
                      <a:pt x="12" y="18"/>
                      <a:pt x="6" y="18"/>
                      <a:pt x="0" y="18"/>
                    </a:cubicBezTo>
                    <a:cubicBezTo>
                      <a:pt x="9" y="0"/>
                      <a:pt x="9" y="0"/>
                      <a:pt x="9" y="0"/>
                    </a:cubicBezTo>
                    <a:cubicBezTo>
                      <a:pt x="30" y="0"/>
                      <a:pt x="51" y="0"/>
                      <a:pt x="72" y="0"/>
                    </a:cubicBezTo>
                    <a:cubicBezTo>
                      <a:pt x="70" y="3"/>
                      <a:pt x="70" y="3"/>
                      <a:pt x="70" y="3"/>
                    </a:cubicBezTo>
                    <a:cubicBezTo>
                      <a:pt x="56" y="3"/>
                      <a:pt x="41" y="3"/>
                      <a:pt x="26" y="3"/>
                    </a:cubicBezTo>
                    <a:cubicBezTo>
                      <a:pt x="23" y="8"/>
                      <a:pt x="23" y="8"/>
                      <a:pt x="23" y="8"/>
                    </a:cubicBezTo>
                    <a:cubicBezTo>
                      <a:pt x="37" y="8"/>
                      <a:pt x="51" y="8"/>
                      <a:pt x="65" y="8"/>
                    </a:cubicBezTo>
                    <a:cubicBezTo>
                      <a:pt x="63" y="11"/>
                      <a:pt x="63" y="11"/>
                      <a:pt x="63" y="11"/>
                    </a:cubicBezTo>
                    <a:cubicBezTo>
                      <a:pt x="50" y="11"/>
                      <a:pt x="36" y="11"/>
                      <a:pt x="22"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1" name="Freeform 477"/>
              <p:cNvSpPr>
                <a:spLocks noEditPoints="1"/>
              </p:cNvSpPr>
              <p:nvPr/>
            </p:nvSpPr>
            <p:spPr bwMode="auto">
              <a:xfrm>
                <a:off x="-5367338" y="881063"/>
                <a:ext cx="315913" cy="66675"/>
              </a:xfrm>
              <a:custGeom>
                <a:avLst/>
                <a:gdLst>
                  <a:gd name="T0" fmla="*/ 83 w 84"/>
                  <a:gd name="T1" fmla="*/ 14 h 18"/>
                  <a:gd name="T2" fmla="*/ 68 w 84"/>
                  <a:gd name="T3" fmla="*/ 14 h 18"/>
                  <a:gd name="T4" fmla="*/ 66 w 84"/>
                  <a:gd name="T5" fmla="*/ 18 h 18"/>
                  <a:gd name="T6" fmla="*/ 49 w 84"/>
                  <a:gd name="T7" fmla="*/ 18 h 18"/>
                  <a:gd name="T8" fmla="*/ 51 w 84"/>
                  <a:gd name="T9" fmla="*/ 14 h 18"/>
                  <a:gd name="T10" fmla="*/ 0 w 84"/>
                  <a:gd name="T11" fmla="*/ 14 h 18"/>
                  <a:gd name="T12" fmla="*/ 1 w 84"/>
                  <a:gd name="T13" fmla="*/ 12 h 18"/>
                  <a:gd name="T14" fmla="*/ 57 w 84"/>
                  <a:gd name="T15" fmla="*/ 0 h 18"/>
                  <a:gd name="T16" fmla="*/ 75 w 84"/>
                  <a:gd name="T17" fmla="*/ 0 h 18"/>
                  <a:gd name="T18" fmla="*/ 69 w 84"/>
                  <a:gd name="T19" fmla="*/ 12 h 18"/>
                  <a:gd name="T20" fmla="*/ 84 w 84"/>
                  <a:gd name="T21" fmla="*/ 12 h 18"/>
                  <a:gd name="T22" fmla="*/ 83 w 84"/>
                  <a:gd name="T23" fmla="*/ 14 h 18"/>
                  <a:gd name="T24" fmla="*/ 52 w 84"/>
                  <a:gd name="T25" fmla="*/ 12 h 18"/>
                  <a:gd name="T26" fmla="*/ 54 w 84"/>
                  <a:gd name="T27" fmla="*/ 8 h 18"/>
                  <a:gd name="T28" fmla="*/ 57 w 84"/>
                  <a:gd name="T29" fmla="*/ 4 h 18"/>
                  <a:gd name="T30" fmla="*/ 56 w 84"/>
                  <a:gd name="T31" fmla="*/ 4 h 18"/>
                  <a:gd name="T32" fmla="*/ 48 w 84"/>
                  <a:gd name="T33" fmla="*/ 6 h 18"/>
                  <a:gd name="T34" fmla="*/ 18 w 84"/>
                  <a:gd name="T35" fmla="*/ 12 h 18"/>
                  <a:gd name="T36" fmla="*/ 52 w 84"/>
                  <a:gd name="T3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8">
                    <a:moveTo>
                      <a:pt x="83" y="14"/>
                    </a:moveTo>
                    <a:cubicBezTo>
                      <a:pt x="68" y="14"/>
                      <a:pt x="68" y="14"/>
                      <a:pt x="68" y="14"/>
                    </a:cubicBezTo>
                    <a:cubicBezTo>
                      <a:pt x="66" y="18"/>
                      <a:pt x="66" y="18"/>
                      <a:pt x="66" y="18"/>
                    </a:cubicBezTo>
                    <a:cubicBezTo>
                      <a:pt x="49" y="18"/>
                      <a:pt x="49" y="18"/>
                      <a:pt x="49" y="18"/>
                    </a:cubicBezTo>
                    <a:cubicBezTo>
                      <a:pt x="51" y="14"/>
                      <a:pt x="51" y="14"/>
                      <a:pt x="51" y="14"/>
                    </a:cubicBezTo>
                    <a:cubicBezTo>
                      <a:pt x="34" y="14"/>
                      <a:pt x="17" y="14"/>
                      <a:pt x="0" y="14"/>
                    </a:cubicBezTo>
                    <a:cubicBezTo>
                      <a:pt x="1" y="12"/>
                      <a:pt x="1" y="12"/>
                      <a:pt x="1" y="12"/>
                    </a:cubicBezTo>
                    <a:cubicBezTo>
                      <a:pt x="20" y="8"/>
                      <a:pt x="39" y="4"/>
                      <a:pt x="57" y="0"/>
                    </a:cubicBezTo>
                    <a:cubicBezTo>
                      <a:pt x="75" y="0"/>
                      <a:pt x="75" y="0"/>
                      <a:pt x="75" y="0"/>
                    </a:cubicBezTo>
                    <a:cubicBezTo>
                      <a:pt x="69" y="12"/>
                      <a:pt x="69" y="12"/>
                      <a:pt x="69" y="12"/>
                    </a:cubicBezTo>
                    <a:cubicBezTo>
                      <a:pt x="84" y="12"/>
                      <a:pt x="84" y="12"/>
                      <a:pt x="84" y="12"/>
                    </a:cubicBezTo>
                    <a:lnTo>
                      <a:pt x="83" y="14"/>
                    </a:lnTo>
                    <a:close/>
                    <a:moveTo>
                      <a:pt x="52" y="12"/>
                    </a:moveTo>
                    <a:cubicBezTo>
                      <a:pt x="54" y="8"/>
                      <a:pt x="54" y="8"/>
                      <a:pt x="54" y="8"/>
                    </a:cubicBezTo>
                    <a:cubicBezTo>
                      <a:pt x="57" y="4"/>
                      <a:pt x="57" y="4"/>
                      <a:pt x="57" y="4"/>
                    </a:cubicBezTo>
                    <a:cubicBezTo>
                      <a:pt x="56" y="4"/>
                      <a:pt x="56" y="4"/>
                      <a:pt x="56" y="4"/>
                    </a:cubicBezTo>
                    <a:cubicBezTo>
                      <a:pt x="48" y="6"/>
                      <a:pt x="48" y="6"/>
                      <a:pt x="48" y="6"/>
                    </a:cubicBezTo>
                    <a:cubicBezTo>
                      <a:pt x="38" y="8"/>
                      <a:pt x="28" y="10"/>
                      <a:pt x="18" y="12"/>
                    </a:cubicBezTo>
                    <a:cubicBezTo>
                      <a:pt x="29" y="12"/>
                      <a:pt x="40" y="12"/>
                      <a:pt x="5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2" name="Freeform 478"/>
              <p:cNvSpPr>
                <a:spLocks/>
              </p:cNvSpPr>
              <p:nvPr/>
            </p:nvSpPr>
            <p:spPr bwMode="auto">
              <a:xfrm>
                <a:off x="-566738" y="881063"/>
                <a:ext cx="255588" cy="66675"/>
              </a:xfrm>
              <a:custGeom>
                <a:avLst/>
                <a:gdLst>
                  <a:gd name="T0" fmla="*/ 18 w 68"/>
                  <a:gd name="T1" fmla="*/ 18 h 18"/>
                  <a:gd name="T2" fmla="*/ 0 w 68"/>
                  <a:gd name="T3" fmla="*/ 18 h 18"/>
                  <a:gd name="T4" fmla="*/ 5 w 68"/>
                  <a:gd name="T5" fmla="*/ 0 h 18"/>
                  <a:gd name="T6" fmla="*/ 68 w 68"/>
                  <a:gd name="T7" fmla="*/ 0 h 18"/>
                  <a:gd name="T8" fmla="*/ 67 w 68"/>
                  <a:gd name="T9" fmla="*/ 3 h 18"/>
                  <a:gd name="T10" fmla="*/ 23 w 68"/>
                  <a:gd name="T11" fmla="*/ 3 h 18"/>
                  <a:gd name="T12" fmla="*/ 21 w 68"/>
                  <a:gd name="T13" fmla="*/ 8 h 18"/>
                  <a:gd name="T14" fmla="*/ 63 w 68"/>
                  <a:gd name="T15" fmla="*/ 8 h 18"/>
                  <a:gd name="T16" fmla="*/ 62 w 68"/>
                  <a:gd name="T17" fmla="*/ 11 h 18"/>
                  <a:gd name="T18" fmla="*/ 20 w 68"/>
                  <a:gd name="T19" fmla="*/ 11 h 18"/>
                  <a:gd name="T20" fmla="*/ 18 w 6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8">
                    <a:moveTo>
                      <a:pt x="18" y="18"/>
                    </a:moveTo>
                    <a:cubicBezTo>
                      <a:pt x="12" y="18"/>
                      <a:pt x="6" y="18"/>
                      <a:pt x="0" y="18"/>
                    </a:cubicBezTo>
                    <a:cubicBezTo>
                      <a:pt x="5" y="0"/>
                      <a:pt x="5" y="0"/>
                      <a:pt x="5" y="0"/>
                    </a:cubicBezTo>
                    <a:cubicBezTo>
                      <a:pt x="26" y="0"/>
                      <a:pt x="47" y="0"/>
                      <a:pt x="68" y="0"/>
                    </a:cubicBezTo>
                    <a:cubicBezTo>
                      <a:pt x="67" y="3"/>
                      <a:pt x="67" y="3"/>
                      <a:pt x="67" y="3"/>
                    </a:cubicBezTo>
                    <a:cubicBezTo>
                      <a:pt x="52" y="3"/>
                      <a:pt x="38" y="3"/>
                      <a:pt x="23" y="3"/>
                    </a:cubicBezTo>
                    <a:cubicBezTo>
                      <a:pt x="21" y="8"/>
                      <a:pt x="21" y="8"/>
                      <a:pt x="21" y="8"/>
                    </a:cubicBezTo>
                    <a:cubicBezTo>
                      <a:pt x="35" y="8"/>
                      <a:pt x="49" y="8"/>
                      <a:pt x="63" y="8"/>
                    </a:cubicBezTo>
                    <a:cubicBezTo>
                      <a:pt x="62" y="11"/>
                      <a:pt x="62" y="11"/>
                      <a:pt x="62" y="11"/>
                    </a:cubicBezTo>
                    <a:cubicBezTo>
                      <a:pt x="48" y="11"/>
                      <a:pt x="34" y="11"/>
                      <a:pt x="20"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3" name="Freeform 479"/>
              <p:cNvSpPr>
                <a:spLocks/>
              </p:cNvSpPr>
              <p:nvPr/>
            </p:nvSpPr>
            <p:spPr bwMode="auto">
              <a:xfrm>
                <a:off x="-274638" y="881063"/>
                <a:ext cx="274638" cy="66675"/>
              </a:xfrm>
              <a:custGeom>
                <a:avLst/>
                <a:gdLst>
                  <a:gd name="T0" fmla="*/ 38 w 73"/>
                  <a:gd name="T1" fmla="*/ 7 h 18"/>
                  <a:gd name="T2" fmla="*/ 64 w 73"/>
                  <a:gd name="T3" fmla="*/ 9 h 18"/>
                  <a:gd name="T4" fmla="*/ 73 w 73"/>
                  <a:gd name="T5" fmla="*/ 12 h 18"/>
                  <a:gd name="T6" fmla="*/ 60 w 73"/>
                  <a:gd name="T7" fmla="*/ 17 h 18"/>
                  <a:gd name="T8" fmla="*/ 28 w 73"/>
                  <a:gd name="T9" fmla="*/ 18 h 18"/>
                  <a:gd name="T10" fmla="*/ 0 w 73"/>
                  <a:gd name="T11" fmla="*/ 18 h 18"/>
                  <a:gd name="T12" fmla="*/ 0 w 73"/>
                  <a:gd name="T13" fmla="*/ 15 h 18"/>
                  <a:gd name="T14" fmla="*/ 14 w 73"/>
                  <a:gd name="T15" fmla="*/ 16 h 18"/>
                  <a:gd name="T16" fmla="*/ 29 w 73"/>
                  <a:gd name="T17" fmla="*/ 16 h 18"/>
                  <a:gd name="T18" fmla="*/ 47 w 73"/>
                  <a:gd name="T19" fmla="*/ 15 h 18"/>
                  <a:gd name="T20" fmla="*/ 54 w 73"/>
                  <a:gd name="T21" fmla="*/ 13 h 18"/>
                  <a:gd name="T22" fmla="*/ 30 w 73"/>
                  <a:gd name="T23" fmla="*/ 9 h 18"/>
                  <a:gd name="T24" fmla="*/ 21 w 73"/>
                  <a:gd name="T25" fmla="*/ 10 h 18"/>
                  <a:gd name="T26" fmla="*/ 12 w 73"/>
                  <a:gd name="T27" fmla="*/ 10 h 18"/>
                  <a:gd name="T28" fmla="*/ 4 w 73"/>
                  <a:gd name="T29" fmla="*/ 9 h 18"/>
                  <a:gd name="T30" fmla="*/ 11 w 73"/>
                  <a:gd name="T31" fmla="*/ 0 h 18"/>
                  <a:gd name="T32" fmla="*/ 68 w 73"/>
                  <a:gd name="T33" fmla="*/ 0 h 18"/>
                  <a:gd name="T34" fmla="*/ 67 w 73"/>
                  <a:gd name="T35" fmla="*/ 3 h 18"/>
                  <a:gd name="T36" fmla="*/ 26 w 73"/>
                  <a:gd name="T37" fmla="*/ 3 h 18"/>
                  <a:gd name="T38" fmla="*/ 22 w 73"/>
                  <a:gd name="T39" fmla="*/ 8 h 18"/>
                  <a:gd name="T40" fmla="*/ 29 w 73"/>
                  <a:gd name="T41" fmla="*/ 7 h 18"/>
                  <a:gd name="T42" fmla="*/ 38 w 73"/>
                  <a:gd name="T4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8">
                    <a:moveTo>
                      <a:pt x="38" y="7"/>
                    </a:moveTo>
                    <a:cubicBezTo>
                      <a:pt x="49" y="7"/>
                      <a:pt x="58" y="8"/>
                      <a:pt x="64" y="9"/>
                    </a:cubicBezTo>
                    <a:cubicBezTo>
                      <a:pt x="70" y="9"/>
                      <a:pt x="73" y="12"/>
                      <a:pt x="73" y="12"/>
                    </a:cubicBezTo>
                    <a:cubicBezTo>
                      <a:pt x="73" y="12"/>
                      <a:pt x="68" y="16"/>
                      <a:pt x="60" y="17"/>
                    </a:cubicBezTo>
                    <a:cubicBezTo>
                      <a:pt x="53" y="18"/>
                      <a:pt x="42" y="18"/>
                      <a:pt x="28" y="18"/>
                    </a:cubicBezTo>
                    <a:cubicBezTo>
                      <a:pt x="16" y="18"/>
                      <a:pt x="6" y="18"/>
                      <a:pt x="0" y="18"/>
                    </a:cubicBezTo>
                    <a:cubicBezTo>
                      <a:pt x="0" y="15"/>
                      <a:pt x="0" y="15"/>
                      <a:pt x="0" y="15"/>
                    </a:cubicBezTo>
                    <a:cubicBezTo>
                      <a:pt x="14" y="16"/>
                      <a:pt x="14" y="16"/>
                      <a:pt x="14" y="16"/>
                    </a:cubicBezTo>
                    <a:cubicBezTo>
                      <a:pt x="29" y="16"/>
                      <a:pt x="29" y="16"/>
                      <a:pt x="29" y="16"/>
                    </a:cubicBezTo>
                    <a:cubicBezTo>
                      <a:pt x="37" y="16"/>
                      <a:pt x="47" y="15"/>
                      <a:pt x="47" y="15"/>
                    </a:cubicBezTo>
                    <a:cubicBezTo>
                      <a:pt x="54" y="13"/>
                      <a:pt x="54" y="13"/>
                      <a:pt x="54" y="13"/>
                    </a:cubicBezTo>
                    <a:cubicBezTo>
                      <a:pt x="54" y="13"/>
                      <a:pt x="47" y="9"/>
                      <a:pt x="30" y="9"/>
                    </a:cubicBezTo>
                    <a:cubicBezTo>
                      <a:pt x="21" y="10"/>
                      <a:pt x="21" y="10"/>
                      <a:pt x="21" y="10"/>
                    </a:cubicBezTo>
                    <a:cubicBezTo>
                      <a:pt x="12" y="10"/>
                      <a:pt x="12" y="10"/>
                      <a:pt x="12" y="10"/>
                    </a:cubicBezTo>
                    <a:cubicBezTo>
                      <a:pt x="4" y="9"/>
                      <a:pt x="4" y="9"/>
                      <a:pt x="4" y="9"/>
                    </a:cubicBezTo>
                    <a:cubicBezTo>
                      <a:pt x="11" y="0"/>
                      <a:pt x="11" y="0"/>
                      <a:pt x="11" y="0"/>
                    </a:cubicBezTo>
                    <a:cubicBezTo>
                      <a:pt x="30" y="0"/>
                      <a:pt x="49" y="0"/>
                      <a:pt x="68" y="0"/>
                    </a:cubicBezTo>
                    <a:cubicBezTo>
                      <a:pt x="67" y="3"/>
                      <a:pt x="67" y="3"/>
                      <a:pt x="67" y="3"/>
                    </a:cubicBezTo>
                    <a:cubicBezTo>
                      <a:pt x="54" y="3"/>
                      <a:pt x="40" y="3"/>
                      <a:pt x="26" y="3"/>
                    </a:cubicBezTo>
                    <a:cubicBezTo>
                      <a:pt x="22" y="8"/>
                      <a:pt x="22" y="8"/>
                      <a:pt x="22" y="8"/>
                    </a:cubicBezTo>
                    <a:cubicBezTo>
                      <a:pt x="29" y="7"/>
                      <a:pt x="29" y="7"/>
                      <a:pt x="29" y="7"/>
                    </a:cubicBezTo>
                    <a:lnTo>
                      <a:pt x="3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4" name="Freeform 480"/>
              <p:cNvSpPr>
                <a:spLocks/>
              </p:cNvSpPr>
              <p:nvPr/>
            </p:nvSpPr>
            <p:spPr bwMode="auto">
              <a:xfrm>
                <a:off x="4511675" y="881063"/>
                <a:ext cx="236538" cy="66675"/>
              </a:xfrm>
              <a:custGeom>
                <a:avLst/>
                <a:gdLst>
                  <a:gd name="T0" fmla="*/ 18 w 63"/>
                  <a:gd name="T1" fmla="*/ 18 h 18"/>
                  <a:gd name="T2" fmla="*/ 0 w 63"/>
                  <a:gd name="T3" fmla="*/ 18 h 18"/>
                  <a:gd name="T4" fmla="*/ 1 w 63"/>
                  <a:gd name="T5" fmla="*/ 0 h 18"/>
                  <a:gd name="T6" fmla="*/ 63 w 63"/>
                  <a:gd name="T7" fmla="*/ 0 h 18"/>
                  <a:gd name="T8" fmla="*/ 63 w 63"/>
                  <a:gd name="T9" fmla="*/ 3 h 18"/>
                  <a:gd name="T10" fmla="*/ 19 w 63"/>
                  <a:gd name="T11" fmla="*/ 3 h 18"/>
                  <a:gd name="T12" fmla="*/ 18 w 63"/>
                  <a:gd name="T13" fmla="*/ 8 h 18"/>
                  <a:gd name="T14" fmla="*/ 60 w 63"/>
                  <a:gd name="T15" fmla="*/ 8 h 18"/>
                  <a:gd name="T16" fmla="*/ 60 w 63"/>
                  <a:gd name="T17" fmla="*/ 11 h 18"/>
                  <a:gd name="T18" fmla="*/ 18 w 63"/>
                  <a:gd name="T19" fmla="*/ 11 h 18"/>
                  <a:gd name="T20" fmla="*/ 18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18" y="18"/>
                    </a:moveTo>
                    <a:cubicBezTo>
                      <a:pt x="12" y="18"/>
                      <a:pt x="6" y="18"/>
                      <a:pt x="0" y="18"/>
                    </a:cubicBezTo>
                    <a:cubicBezTo>
                      <a:pt x="1" y="0"/>
                      <a:pt x="1" y="0"/>
                      <a:pt x="1" y="0"/>
                    </a:cubicBezTo>
                    <a:cubicBezTo>
                      <a:pt x="22" y="0"/>
                      <a:pt x="43" y="0"/>
                      <a:pt x="63" y="0"/>
                    </a:cubicBezTo>
                    <a:cubicBezTo>
                      <a:pt x="63" y="3"/>
                      <a:pt x="63" y="3"/>
                      <a:pt x="63" y="3"/>
                    </a:cubicBezTo>
                    <a:cubicBezTo>
                      <a:pt x="48" y="3"/>
                      <a:pt x="34" y="3"/>
                      <a:pt x="19" y="3"/>
                    </a:cubicBezTo>
                    <a:cubicBezTo>
                      <a:pt x="18" y="8"/>
                      <a:pt x="18" y="8"/>
                      <a:pt x="18" y="8"/>
                    </a:cubicBezTo>
                    <a:cubicBezTo>
                      <a:pt x="32" y="8"/>
                      <a:pt x="46" y="8"/>
                      <a:pt x="60" y="8"/>
                    </a:cubicBezTo>
                    <a:cubicBezTo>
                      <a:pt x="60" y="11"/>
                      <a:pt x="60" y="11"/>
                      <a:pt x="60" y="11"/>
                    </a:cubicBezTo>
                    <a:cubicBezTo>
                      <a:pt x="46" y="11"/>
                      <a:pt x="32" y="11"/>
                      <a:pt x="18"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5" name="Freeform 481"/>
              <p:cNvSpPr>
                <a:spLocks noEditPoints="1"/>
              </p:cNvSpPr>
              <p:nvPr/>
            </p:nvSpPr>
            <p:spPr bwMode="auto">
              <a:xfrm>
                <a:off x="4792663" y="881063"/>
                <a:ext cx="280988" cy="66675"/>
              </a:xfrm>
              <a:custGeom>
                <a:avLst/>
                <a:gdLst>
                  <a:gd name="T0" fmla="*/ 0 w 75"/>
                  <a:gd name="T1" fmla="*/ 11 h 18"/>
                  <a:gd name="T2" fmla="*/ 54 w 75"/>
                  <a:gd name="T3" fmla="*/ 0 h 18"/>
                  <a:gd name="T4" fmla="*/ 68 w 75"/>
                  <a:gd name="T5" fmla="*/ 0 h 18"/>
                  <a:gd name="T6" fmla="*/ 68 w 75"/>
                  <a:gd name="T7" fmla="*/ 3 h 18"/>
                  <a:gd name="T8" fmla="*/ 54 w 75"/>
                  <a:gd name="T9" fmla="*/ 3 h 18"/>
                  <a:gd name="T10" fmla="*/ 28 w 75"/>
                  <a:gd name="T11" fmla="*/ 4 h 18"/>
                  <a:gd name="T12" fmla="*/ 18 w 75"/>
                  <a:gd name="T13" fmla="*/ 9 h 18"/>
                  <a:gd name="T14" fmla="*/ 19 w 75"/>
                  <a:gd name="T15" fmla="*/ 9 h 18"/>
                  <a:gd name="T16" fmla="*/ 29 w 75"/>
                  <a:gd name="T17" fmla="*/ 8 h 18"/>
                  <a:gd name="T18" fmla="*/ 44 w 75"/>
                  <a:gd name="T19" fmla="*/ 7 h 18"/>
                  <a:gd name="T20" fmla="*/ 67 w 75"/>
                  <a:gd name="T21" fmla="*/ 8 h 18"/>
                  <a:gd name="T22" fmla="*/ 75 w 75"/>
                  <a:gd name="T23" fmla="*/ 12 h 18"/>
                  <a:gd name="T24" fmla="*/ 66 w 75"/>
                  <a:gd name="T25" fmla="*/ 17 h 18"/>
                  <a:gd name="T26" fmla="*/ 39 w 75"/>
                  <a:gd name="T27" fmla="*/ 18 h 18"/>
                  <a:gd name="T28" fmla="*/ 18 w 75"/>
                  <a:gd name="T29" fmla="*/ 18 h 18"/>
                  <a:gd name="T30" fmla="*/ 5 w 75"/>
                  <a:gd name="T31" fmla="*/ 15 h 18"/>
                  <a:gd name="T32" fmla="*/ 0 w 75"/>
                  <a:gd name="T33" fmla="*/ 11 h 18"/>
                  <a:gd name="T34" fmla="*/ 39 w 75"/>
                  <a:gd name="T35" fmla="*/ 16 h 18"/>
                  <a:gd name="T36" fmla="*/ 53 w 75"/>
                  <a:gd name="T37" fmla="*/ 15 h 18"/>
                  <a:gd name="T38" fmla="*/ 58 w 75"/>
                  <a:gd name="T39" fmla="*/ 12 h 18"/>
                  <a:gd name="T40" fmla="*/ 53 w 75"/>
                  <a:gd name="T41" fmla="*/ 10 h 18"/>
                  <a:gd name="T42" fmla="*/ 39 w 75"/>
                  <a:gd name="T43" fmla="*/ 9 h 18"/>
                  <a:gd name="T44" fmla="*/ 29 w 75"/>
                  <a:gd name="T45" fmla="*/ 10 h 18"/>
                  <a:gd name="T46" fmla="*/ 21 w 75"/>
                  <a:gd name="T47" fmla="*/ 11 h 18"/>
                  <a:gd name="T48" fmla="*/ 18 w 75"/>
                  <a:gd name="T49" fmla="*/ 12 h 18"/>
                  <a:gd name="T50" fmla="*/ 24 w 75"/>
                  <a:gd name="T51" fmla="*/ 15 h 18"/>
                  <a:gd name="T52" fmla="*/ 39 w 75"/>
                  <a:gd name="T5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8">
                    <a:moveTo>
                      <a:pt x="0" y="11"/>
                    </a:moveTo>
                    <a:cubicBezTo>
                      <a:pt x="1" y="4"/>
                      <a:pt x="19" y="0"/>
                      <a:pt x="54" y="0"/>
                    </a:cubicBezTo>
                    <a:cubicBezTo>
                      <a:pt x="68" y="0"/>
                      <a:pt x="68" y="0"/>
                      <a:pt x="68" y="0"/>
                    </a:cubicBezTo>
                    <a:cubicBezTo>
                      <a:pt x="68" y="3"/>
                      <a:pt x="68" y="3"/>
                      <a:pt x="68" y="3"/>
                    </a:cubicBezTo>
                    <a:cubicBezTo>
                      <a:pt x="54" y="3"/>
                      <a:pt x="54" y="3"/>
                      <a:pt x="54" y="3"/>
                    </a:cubicBezTo>
                    <a:cubicBezTo>
                      <a:pt x="43" y="3"/>
                      <a:pt x="34" y="3"/>
                      <a:pt x="28" y="4"/>
                    </a:cubicBezTo>
                    <a:cubicBezTo>
                      <a:pt x="22" y="5"/>
                      <a:pt x="18" y="9"/>
                      <a:pt x="18" y="9"/>
                    </a:cubicBezTo>
                    <a:cubicBezTo>
                      <a:pt x="19" y="9"/>
                      <a:pt x="19" y="9"/>
                      <a:pt x="19" y="9"/>
                    </a:cubicBezTo>
                    <a:cubicBezTo>
                      <a:pt x="29" y="8"/>
                      <a:pt x="29" y="8"/>
                      <a:pt x="29" y="8"/>
                    </a:cubicBezTo>
                    <a:cubicBezTo>
                      <a:pt x="44" y="7"/>
                      <a:pt x="44" y="7"/>
                      <a:pt x="44" y="7"/>
                    </a:cubicBezTo>
                    <a:cubicBezTo>
                      <a:pt x="54" y="7"/>
                      <a:pt x="67" y="8"/>
                      <a:pt x="67" y="8"/>
                    </a:cubicBezTo>
                    <a:cubicBezTo>
                      <a:pt x="75" y="12"/>
                      <a:pt x="75" y="12"/>
                      <a:pt x="75" y="12"/>
                    </a:cubicBezTo>
                    <a:cubicBezTo>
                      <a:pt x="75" y="12"/>
                      <a:pt x="72" y="16"/>
                      <a:pt x="66" y="17"/>
                    </a:cubicBezTo>
                    <a:cubicBezTo>
                      <a:pt x="59" y="18"/>
                      <a:pt x="50" y="18"/>
                      <a:pt x="39" y="18"/>
                    </a:cubicBezTo>
                    <a:cubicBezTo>
                      <a:pt x="31" y="18"/>
                      <a:pt x="18" y="18"/>
                      <a:pt x="18" y="18"/>
                    </a:cubicBezTo>
                    <a:cubicBezTo>
                      <a:pt x="5" y="15"/>
                      <a:pt x="5" y="15"/>
                      <a:pt x="5" y="15"/>
                    </a:cubicBezTo>
                    <a:lnTo>
                      <a:pt x="0" y="11"/>
                    </a:lnTo>
                    <a:close/>
                    <a:moveTo>
                      <a:pt x="39" y="16"/>
                    </a:moveTo>
                    <a:cubicBezTo>
                      <a:pt x="45" y="16"/>
                      <a:pt x="53" y="15"/>
                      <a:pt x="53" y="15"/>
                    </a:cubicBezTo>
                    <a:cubicBezTo>
                      <a:pt x="58" y="12"/>
                      <a:pt x="58" y="12"/>
                      <a:pt x="58" y="12"/>
                    </a:cubicBezTo>
                    <a:cubicBezTo>
                      <a:pt x="53" y="10"/>
                      <a:pt x="53" y="10"/>
                      <a:pt x="53" y="10"/>
                    </a:cubicBezTo>
                    <a:cubicBezTo>
                      <a:pt x="53" y="10"/>
                      <a:pt x="46" y="9"/>
                      <a:pt x="39" y="9"/>
                    </a:cubicBezTo>
                    <a:cubicBezTo>
                      <a:pt x="29" y="10"/>
                      <a:pt x="29" y="10"/>
                      <a:pt x="29" y="10"/>
                    </a:cubicBezTo>
                    <a:cubicBezTo>
                      <a:pt x="21" y="11"/>
                      <a:pt x="21" y="11"/>
                      <a:pt x="21" y="11"/>
                    </a:cubicBezTo>
                    <a:cubicBezTo>
                      <a:pt x="18" y="12"/>
                      <a:pt x="18" y="12"/>
                      <a:pt x="18" y="12"/>
                    </a:cubicBezTo>
                    <a:cubicBezTo>
                      <a:pt x="24" y="15"/>
                      <a:pt x="24" y="15"/>
                      <a:pt x="24" y="15"/>
                    </a:cubicBezTo>
                    <a:cubicBezTo>
                      <a:pt x="24" y="15"/>
                      <a:pt x="33" y="16"/>
                      <a:pt x="3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6" name="Freeform 482"/>
              <p:cNvSpPr>
                <a:spLocks/>
              </p:cNvSpPr>
              <p:nvPr/>
            </p:nvSpPr>
            <p:spPr bwMode="auto">
              <a:xfrm>
                <a:off x="9574213" y="881063"/>
                <a:ext cx="236538" cy="66675"/>
              </a:xfrm>
              <a:custGeom>
                <a:avLst/>
                <a:gdLst>
                  <a:gd name="T0" fmla="*/ 21 w 63"/>
                  <a:gd name="T1" fmla="*/ 18 h 18"/>
                  <a:gd name="T2" fmla="*/ 3 w 63"/>
                  <a:gd name="T3" fmla="*/ 18 h 18"/>
                  <a:gd name="T4" fmla="*/ 0 w 63"/>
                  <a:gd name="T5" fmla="*/ 0 h 18"/>
                  <a:gd name="T6" fmla="*/ 63 w 63"/>
                  <a:gd name="T7" fmla="*/ 0 h 18"/>
                  <a:gd name="T8" fmla="*/ 63 w 63"/>
                  <a:gd name="T9" fmla="*/ 3 h 18"/>
                  <a:gd name="T10" fmla="*/ 19 w 63"/>
                  <a:gd name="T11" fmla="*/ 3 h 18"/>
                  <a:gd name="T12" fmla="*/ 19 w 63"/>
                  <a:gd name="T13" fmla="*/ 8 h 18"/>
                  <a:gd name="T14" fmla="*/ 61 w 63"/>
                  <a:gd name="T15" fmla="*/ 8 h 18"/>
                  <a:gd name="T16" fmla="*/ 62 w 63"/>
                  <a:gd name="T17" fmla="*/ 11 h 18"/>
                  <a:gd name="T18" fmla="*/ 20 w 63"/>
                  <a:gd name="T19" fmla="*/ 11 h 18"/>
                  <a:gd name="T20" fmla="*/ 21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1" y="18"/>
                    </a:moveTo>
                    <a:cubicBezTo>
                      <a:pt x="15" y="18"/>
                      <a:pt x="9" y="18"/>
                      <a:pt x="3" y="18"/>
                    </a:cubicBezTo>
                    <a:cubicBezTo>
                      <a:pt x="0" y="0"/>
                      <a:pt x="0" y="0"/>
                      <a:pt x="0" y="0"/>
                    </a:cubicBezTo>
                    <a:cubicBezTo>
                      <a:pt x="21" y="0"/>
                      <a:pt x="42" y="0"/>
                      <a:pt x="63" y="0"/>
                    </a:cubicBezTo>
                    <a:cubicBezTo>
                      <a:pt x="63" y="3"/>
                      <a:pt x="63" y="3"/>
                      <a:pt x="63" y="3"/>
                    </a:cubicBezTo>
                    <a:cubicBezTo>
                      <a:pt x="48" y="3"/>
                      <a:pt x="34" y="3"/>
                      <a:pt x="19" y="3"/>
                    </a:cubicBezTo>
                    <a:cubicBezTo>
                      <a:pt x="19" y="8"/>
                      <a:pt x="19" y="8"/>
                      <a:pt x="19" y="8"/>
                    </a:cubicBezTo>
                    <a:cubicBezTo>
                      <a:pt x="33" y="8"/>
                      <a:pt x="47" y="8"/>
                      <a:pt x="61" y="8"/>
                    </a:cubicBezTo>
                    <a:cubicBezTo>
                      <a:pt x="62" y="11"/>
                      <a:pt x="62" y="11"/>
                      <a:pt x="62" y="11"/>
                    </a:cubicBezTo>
                    <a:cubicBezTo>
                      <a:pt x="48" y="11"/>
                      <a:pt x="34" y="11"/>
                      <a:pt x="20" y="11"/>
                    </a:cubicBez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7" name="Freeform 483"/>
              <p:cNvSpPr>
                <a:spLocks/>
              </p:cNvSpPr>
              <p:nvPr/>
            </p:nvSpPr>
            <p:spPr bwMode="auto">
              <a:xfrm>
                <a:off x="9852025" y="881063"/>
                <a:ext cx="288925" cy="66675"/>
              </a:xfrm>
              <a:custGeom>
                <a:avLst/>
                <a:gdLst>
                  <a:gd name="T0" fmla="*/ 16 w 77"/>
                  <a:gd name="T1" fmla="*/ 18 h 18"/>
                  <a:gd name="T2" fmla="*/ 58 w 77"/>
                  <a:gd name="T3" fmla="*/ 3 h 18"/>
                  <a:gd name="T4" fmla="*/ 0 w 77"/>
                  <a:gd name="T5" fmla="*/ 3 h 18"/>
                  <a:gd name="T6" fmla="*/ 0 w 77"/>
                  <a:gd name="T7" fmla="*/ 0 h 18"/>
                  <a:gd name="T8" fmla="*/ 76 w 77"/>
                  <a:gd name="T9" fmla="*/ 0 h 18"/>
                  <a:gd name="T10" fmla="*/ 77 w 77"/>
                  <a:gd name="T11" fmla="*/ 3 h 18"/>
                  <a:gd name="T12" fmla="*/ 36 w 77"/>
                  <a:gd name="T13" fmla="*/ 18 h 18"/>
                  <a:gd name="T14" fmla="*/ 16 w 7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
                    <a:moveTo>
                      <a:pt x="16" y="18"/>
                    </a:moveTo>
                    <a:cubicBezTo>
                      <a:pt x="30" y="13"/>
                      <a:pt x="44" y="8"/>
                      <a:pt x="58" y="3"/>
                    </a:cubicBezTo>
                    <a:cubicBezTo>
                      <a:pt x="39" y="3"/>
                      <a:pt x="19" y="3"/>
                      <a:pt x="0" y="3"/>
                    </a:cubicBezTo>
                    <a:cubicBezTo>
                      <a:pt x="0" y="0"/>
                      <a:pt x="0" y="0"/>
                      <a:pt x="0" y="0"/>
                    </a:cubicBezTo>
                    <a:cubicBezTo>
                      <a:pt x="25" y="0"/>
                      <a:pt x="51" y="0"/>
                      <a:pt x="76" y="0"/>
                    </a:cubicBezTo>
                    <a:cubicBezTo>
                      <a:pt x="77" y="3"/>
                      <a:pt x="77" y="3"/>
                      <a:pt x="77" y="3"/>
                    </a:cubicBezTo>
                    <a:cubicBezTo>
                      <a:pt x="63" y="8"/>
                      <a:pt x="49" y="13"/>
                      <a:pt x="36" y="18"/>
                    </a:cubicBezTo>
                    <a:cubicBezTo>
                      <a:pt x="29" y="18"/>
                      <a:pt x="23" y="18"/>
                      <a:pt x="1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8" name="Freeform 484"/>
              <p:cNvSpPr>
                <a:spLocks/>
              </p:cNvSpPr>
              <p:nvPr/>
            </p:nvSpPr>
            <p:spPr bwMode="auto">
              <a:xfrm>
                <a:off x="14638338" y="881063"/>
                <a:ext cx="236538" cy="66675"/>
              </a:xfrm>
              <a:custGeom>
                <a:avLst/>
                <a:gdLst>
                  <a:gd name="T0" fmla="*/ 24 w 63"/>
                  <a:gd name="T1" fmla="*/ 18 h 18"/>
                  <a:gd name="T2" fmla="*/ 6 w 63"/>
                  <a:gd name="T3" fmla="*/ 18 h 18"/>
                  <a:gd name="T4" fmla="*/ 0 w 63"/>
                  <a:gd name="T5" fmla="*/ 0 h 18"/>
                  <a:gd name="T6" fmla="*/ 62 w 63"/>
                  <a:gd name="T7" fmla="*/ 0 h 18"/>
                  <a:gd name="T8" fmla="*/ 63 w 63"/>
                  <a:gd name="T9" fmla="*/ 3 h 18"/>
                  <a:gd name="T10" fmla="*/ 19 w 63"/>
                  <a:gd name="T11" fmla="*/ 3 h 18"/>
                  <a:gd name="T12" fmla="*/ 21 w 63"/>
                  <a:gd name="T13" fmla="*/ 8 h 18"/>
                  <a:gd name="T14" fmla="*/ 63 w 63"/>
                  <a:gd name="T15" fmla="*/ 8 h 18"/>
                  <a:gd name="T16" fmla="*/ 63 w 63"/>
                  <a:gd name="T17" fmla="*/ 11 h 18"/>
                  <a:gd name="T18" fmla="*/ 22 w 63"/>
                  <a:gd name="T19" fmla="*/ 11 h 18"/>
                  <a:gd name="T20" fmla="*/ 24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4" y="18"/>
                    </a:moveTo>
                    <a:cubicBezTo>
                      <a:pt x="18" y="18"/>
                      <a:pt x="12" y="18"/>
                      <a:pt x="6" y="18"/>
                    </a:cubicBezTo>
                    <a:cubicBezTo>
                      <a:pt x="0" y="0"/>
                      <a:pt x="0" y="0"/>
                      <a:pt x="0" y="0"/>
                    </a:cubicBezTo>
                    <a:cubicBezTo>
                      <a:pt x="20" y="0"/>
                      <a:pt x="41" y="0"/>
                      <a:pt x="62" y="0"/>
                    </a:cubicBezTo>
                    <a:cubicBezTo>
                      <a:pt x="63" y="3"/>
                      <a:pt x="63" y="3"/>
                      <a:pt x="63" y="3"/>
                    </a:cubicBezTo>
                    <a:cubicBezTo>
                      <a:pt x="48" y="3"/>
                      <a:pt x="34" y="3"/>
                      <a:pt x="19" y="3"/>
                    </a:cubicBezTo>
                    <a:cubicBezTo>
                      <a:pt x="21" y="8"/>
                      <a:pt x="21" y="8"/>
                      <a:pt x="21" y="8"/>
                    </a:cubicBezTo>
                    <a:cubicBezTo>
                      <a:pt x="35" y="8"/>
                      <a:pt x="49" y="8"/>
                      <a:pt x="63" y="8"/>
                    </a:cubicBezTo>
                    <a:cubicBezTo>
                      <a:pt x="63" y="11"/>
                      <a:pt x="63" y="11"/>
                      <a:pt x="63" y="11"/>
                    </a:cubicBezTo>
                    <a:cubicBezTo>
                      <a:pt x="50" y="11"/>
                      <a:pt x="36" y="11"/>
                      <a:pt x="22" y="11"/>
                    </a:cubicBez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59" name="Freeform 485"/>
              <p:cNvSpPr>
                <a:spLocks noEditPoints="1"/>
              </p:cNvSpPr>
              <p:nvPr/>
            </p:nvSpPr>
            <p:spPr bwMode="auto">
              <a:xfrm>
                <a:off x="14933613" y="881063"/>
                <a:ext cx="285750" cy="66675"/>
              </a:xfrm>
              <a:custGeom>
                <a:avLst/>
                <a:gdLst>
                  <a:gd name="T0" fmla="*/ 33 w 76"/>
                  <a:gd name="T1" fmla="*/ 0 h 18"/>
                  <a:gd name="T2" fmla="*/ 58 w 76"/>
                  <a:gd name="T3" fmla="*/ 1 h 18"/>
                  <a:gd name="T4" fmla="*/ 68 w 76"/>
                  <a:gd name="T5" fmla="*/ 5 h 18"/>
                  <a:gd name="T6" fmla="*/ 50 w 76"/>
                  <a:gd name="T7" fmla="*/ 9 h 18"/>
                  <a:gd name="T8" fmla="*/ 69 w 76"/>
                  <a:gd name="T9" fmla="*/ 11 h 18"/>
                  <a:gd name="T10" fmla="*/ 76 w 76"/>
                  <a:gd name="T11" fmla="*/ 14 h 18"/>
                  <a:gd name="T12" fmla="*/ 67 w 76"/>
                  <a:gd name="T13" fmla="*/ 17 h 18"/>
                  <a:gd name="T14" fmla="*/ 40 w 76"/>
                  <a:gd name="T15" fmla="*/ 18 h 18"/>
                  <a:gd name="T16" fmla="*/ 12 w 76"/>
                  <a:gd name="T17" fmla="*/ 17 h 18"/>
                  <a:gd name="T18" fmla="*/ 0 w 76"/>
                  <a:gd name="T19" fmla="*/ 14 h 18"/>
                  <a:gd name="T20" fmla="*/ 5 w 76"/>
                  <a:gd name="T21" fmla="*/ 11 h 18"/>
                  <a:gd name="T22" fmla="*/ 21 w 76"/>
                  <a:gd name="T23" fmla="*/ 9 h 18"/>
                  <a:gd name="T24" fmla="*/ 5 w 76"/>
                  <a:gd name="T25" fmla="*/ 7 h 18"/>
                  <a:gd name="T26" fmla="*/ 0 w 76"/>
                  <a:gd name="T27" fmla="*/ 5 h 18"/>
                  <a:gd name="T28" fmla="*/ 9 w 76"/>
                  <a:gd name="T29" fmla="*/ 1 h 18"/>
                  <a:gd name="T30" fmla="*/ 33 w 76"/>
                  <a:gd name="T31" fmla="*/ 0 h 18"/>
                  <a:gd name="T32" fmla="*/ 17 w 76"/>
                  <a:gd name="T33" fmla="*/ 14 h 18"/>
                  <a:gd name="T34" fmla="*/ 24 w 76"/>
                  <a:gd name="T35" fmla="*/ 15 h 18"/>
                  <a:gd name="T36" fmla="*/ 39 w 76"/>
                  <a:gd name="T37" fmla="*/ 16 h 18"/>
                  <a:gd name="T38" fmla="*/ 54 w 76"/>
                  <a:gd name="T39" fmla="*/ 15 h 18"/>
                  <a:gd name="T40" fmla="*/ 59 w 76"/>
                  <a:gd name="T41" fmla="*/ 14 h 18"/>
                  <a:gd name="T42" fmla="*/ 53 w 76"/>
                  <a:gd name="T43" fmla="*/ 12 h 18"/>
                  <a:gd name="T44" fmla="*/ 37 w 76"/>
                  <a:gd name="T45" fmla="*/ 10 h 18"/>
                  <a:gd name="T46" fmla="*/ 35 w 76"/>
                  <a:gd name="T47" fmla="*/ 10 h 18"/>
                  <a:gd name="T48" fmla="*/ 21 w 76"/>
                  <a:gd name="T49" fmla="*/ 12 h 18"/>
                  <a:gd name="T50" fmla="*/ 17 w 76"/>
                  <a:gd name="T51" fmla="*/ 14 h 18"/>
                  <a:gd name="T52" fmla="*/ 33 w 76"/>
                  <a:gd name="T53" fmla="*/ 3 h 18"/>
                  <a:gd name="T54" fmla="*/ 21 w 76"/>
                  <a:gd name="T55" fmla="*/ 3 h 18"/>
                  <a:gd name="T56" fmla="*/ 17 w 76"/>
                  <a:gd name="T57" fmla="*/ 5 h 18"/>
                  <a:gd name="T58" fmla="*/ 20 w 76"/>
                  <a:gd name="T59" fmla="*/ 6 h 18"/>
                  <a:gd name="T60" fmla="*/ 25 w 76"/>
                  <a:gd name="T61" fmla="*/ 7 h 18"/>
                  <a:gd name="T62" fmla="*/ 36 w 76"/>
                  <a:gd name="T63" fmla="*/ 8 h 18"/>
                  <a:gd name="T64" fmla="*/ 48 w 76"/>
                  <a:gd name="T65" fmla="*/ 7 h 18"/>
                  <a:gd name="T66" fmla="*/ 51 w 76"/>
                  <a:gd name="T67" fmla="*/ 5 h 18"/>
                  <a:gd name="T68" fmla="*/ 46 w 76"/>
                  <a:gd name="T69" fmla="*/ 3 h 18"/>
                  <a:gd name="T70" fmla="*/ 33 w 76"/>
                  <a:gd name="T7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18">
                    <a:moveTo>
                      <a:pt x="33" y="0"/>
                    </a:moveTo>
                    <a:cubicBezTo>
                      <a:pt x="43" y="0"/>
                      <a:pt x="52" y="1"/>
                      <a:pt x="58" y="1"/>
                    </a:cubicBezTo>
                    <a:cubicBezTo>
                      <a:pt x="65" y="2"/>
                      <a:pt x="68" y="5"/>
                      <a:pt x="68" y="5"/>
                    </a:cubicBezTo>
                    <a:cubicBezTo>
                      <a:pt x="68" y="5"/>
                      <a:pt x="63" y="8"/>
                      <a:pt x="50" y="9"/>
                    </a:cubicBezTo>
                    <a:cubicBezTo>
                      <a:pt x="59" y="9"/>
                      <a:pt x="69" y="11"/>
                      <a:pt x="69" y="11"/>
                    </a:cubicBezTo>
                    <a:cubicBezTo>
                      <a:pt x="76" y="14"/>
                      <a:pt x="76" y="14"/>
                      <a:pt x="76" y="14"/>
                    </a:cubicBezTo>
                    <a:cubicBezTo>
                      <a:pt x="76" y="14"/>
                      <a:pt x="73" y="16"/>
                      <a:pt x="67" y="17"/>
                    </a:cubicBezTo>
                    <a:cubicBezTo>
                      <a:pt x="61" y="18"/>
                      <a:pt x="52" y="18"/>
                      <a:pt x="40" y="18"/>
                    </a:cubicBezTo>
                    <a:cubicBezTo>
                      <a:pt x="28" y="18"/>
                      <a:pt x="19" y="18"/>
                      <a:pt x="12" y="17"/>
                    </a:cubicBezTo>
                    <a:cubicBezTo>
                      <a:pt x="5" y="16"/>
                      <a:pt x="0" y="14"/>
                      <a:pt x="0" y="14"/>
                    </a:cubicBezTo>
                    <a:cubicBezTo>
                      <a:pt x="5" y="11"/>
                      <a:pt x="5" y="11"/>
                      <a:pt x="5" y="11"/>
                    </a:cubicBezTo>
                    <a:cubicBezTo>
                      <a:pt x="5" y="11"/>
                      <a:pt x="13" y="10"/>
                      <a:pt x="21" y="9"/>
                    </a:cubicBezTo>
                    <a:cubicBezTo>
                      <a:pt x="14" y="8"/>
                      <a:pt x="5" y="7"/>
                      <a:pt x="5" y="7"/>
                    </a:cubicBezTo>
                    <a:cubicBezTo>
                      <a:pt x="0" y="5"/>
                      <a:pt x="0" y="5"/>
                      <a:pt x="0" y="5"/>
                    </a:cubicBezTo>
                    <a:cubicBezTo>
                      <a:pt x="0" y="5"/>
                      <a:pt x="2" y="2"/>
                      <a:pt x="9" y="1"/>
                    </a:cubicBezTo>
                    <a:cubicBezTo>
                      <a:pt x="14" y="1"/>
                      <a:pt x="23" y="0"/>
                      <a:pt x="33" y="0"/>
                    </a:cubicBezTo>
                    <a:close/>
                    <a:moveTo>
                      <a:pt x="17" y="14"/>
                    </a:moveTo>
                    <a:cubicBezTo>
                      <a:pt x="24" y="15"/>
                      <a:pt x="24" y="15"/>
                      <a:pt x="24" y="15"/>
                    </a:cubicBezTo>
                    <a:cubicBezTo>
                      <a:pt x="24" y="15"/>
                      <a:pt x="33" y="16"/>
                      <a:pt x="39" y="16"/>
                    </a:cubicBezTo>
                    <a:cubicBezTo>
                      <a:pt x="45" y="16"/>
                      <a:pt x="54" y="15"/>
                      <a:pt x="54" y="15"/>
                    </a:cubicBezTo>
                    <a:cubicBezTo>
                      <a:pt x="59" y="14"/>
                      <a:pt x="59" y="14"/>
                      <a:pt x="59" y="14"/>
                    </a:cubicBezTo>
                    <a:cubicBezTo>
                      <a:pt x="53" y="12"/>
                      <a:pt x="53" y="12"/>
                      <a:pt x="53" y="12"/>
                    </a:cubicBezTo>
                    <a:cubicBezTo>
                      <a:pt x="53" y="12"/>
                      <a:pt x="44" y="11"/>
                      <a:pt x="37" y="10"/>
                    </a:cubicBezTo>
                    <a:cubicBezTo>
                      <a:pt x="35" y="10"/>
                      <a:pt x="35" y="10"/>
                      <a:pt x="35" y="10"/>
                    </a:cubicBezTo>
                    <a:cubicBezTo>
                      <a:pt x="29" y="11"/>
                      <a:pt x="21" y="12"/>
                      <a:pt x="21" y="12"/>
                    </a:cubicBezTo>
                    <a:lnTo>
                      <a:pt x="17" y="14"/>
                    </a:lnTo>
                    <a:close/>
                    <a:moveTo>
                      <a:pt x="33" y="3"/>
                    </a:moveTo>
                    <a:cubicBezTo>
                      <a:pt x="21" y="3"/>
                      <a:pt x="21" y="3"/>
                      <a:pt x="21" y="3"/>
                    </a:cubicBezTo>
                    <a:cubicBezTo>
                      <a:pt x="17" y="5"/>
                      <a:pt x="17" y="5"/>
                      <a:pt x="17" y="5"/>
                    </a:cubicBezTo>
                    <a:cubicBezTo>
                      <a:pt x="20" y="6"/>
                      <a:pt x="20" y="6"/>
                      <a:pt x="20" y="6"/>
                    </a:cubicBezTo>
                    <a:cubicBezTo>
                      <a:pt x="25" y="7"/>
                      <a:pt x="25" y="7"/>
                      <a:pt x="25" y="7"/>
                    </a:cubicBezTo>
                    <a:cubicBezTo>
                      <a:pt x="36" y="8"/>
                      <a:pt x="36" y="8"/>
                      <a:pt x="36" y="8"/>
                    </a:cubicBezTo>
                    <a:cubicBezTo>
                      <a:pt x="48" y="7"/>
                      <a:pt x="48" y="7"/>
                      <a:pt x="48" y="7"/>
                    </a:cubicBezTo>
                    <a:cubicBezTo>
                      <a:pt x="51" y="5"/>
                      <a:pt x="51" y="5"/>
                      <a:pt x="51" y="5"/>
                    </a:cubicBezTo>
                    <a:cubicBezTo>
                      <a:pt x="46" y="3"/>
                      <a:pt x="46" y="3"/>
                      <a:pt x="46" y="3"/>
                    </a:cubicBez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0" name="Freeform 486"/>
              <p:cNvSpPr>
                <a:spLocks/>
              </p:cNvSpPr>
              <p:nvPr/>
            </p:nvSpPr>
            <p:spPr bwMode="auto">
              <a:xfrm>
                <a:off x="19697700" y="881063"/>
                <a:ext cx="247650" cy="66675"/>
              </a:xfrm>
              <a:custGeom>
                <a:avLst/>
                <a:gdLst>
                  <a:gd name="T0" fmla="*/ 29 w 66"/>
                  <a:gd name="T1" fmla="*/ 18 h 18"/>
                  <a:gd name="T2" fmla="*/ 11 w 66"/>
                  <a:gd name="T3" fmla="*/ 18 h 18"/>
                  <a:gd name="T4" fmla="*/ 0 w 66"/>
                  <a:gd name="T5" fmla="*/ 0 h 18"/>
                  <a:gd name="T6" fmla="*/ 63 w 66"/>
                  <a:gd name="T7" fmla="*/ 0 h 18"/>
                  <a:gd name="T8" fmla="*/ 64 w 66"/>
                  <a:gd name="T9" fmla="*/ 3 h 18"/>
                  <a:gd name="T10" fmla="*/ 20 w 66"/>
                  <a:gd name="T11" fmla="*/ 3 h 18"/>
                  <a:gd name="T12" fmla="*/ 23 w 66"/>
                  <a:gd name="T13" fmla="*/ 8 h 18"/>
                  <a:gd name="T14" fmla="*/ 65 w 66"/>
                  <a:gd name="T15" fmla="*/ 8 h 18"/>
                  <a:gd name="T16" fmla="*/ 66 w 66"/>
                  <a:gd name="T17" fmla="*/ 11 h 18"/>
                  <a:gd name="T18" fmla="*/ 24 w 66"/>
                  <a:gd name="T19" fmla="*/ 11 h 18"/>
                  <a:gd name="T20" fmla="*/ 29 w 66"/>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8">
                    <a:moveTo>
                      <a:pt x="29" y="18"/>
                    </a:moveTo>
                    <a:cubicBezTo>
                      <a:pt x="23" y="18"/>
                      <a:pt x="17" y="18"/>
                      <a:pt x="11" y="18"/>
                    </a:cubicBezTo>
                    <a:cubicBezTo>
                      <a:pt x="0" y="0"/>
                      <a:pt x="0" y="0"/>
                      <a:pt x="0" y="0"/>
                    </a:cubicBezTo>
                    <a:cubicBezTo>
                      <a:pt x="21" y="0"/>
                      <a:pt x="42" y="0"/>
                      <a:pt x="63" y="0"/>
                    </a:cubicBezTo>
                    <a:cubicBezTo>
                      <a:pt x="64" y="3"/>
                      <a:pt x="64" y="3"/>
                      <a:pt x="64" y="3"/>
                    </a:cubicBezTo>
                    <a:cubicBezTo>
                      <a:pt x="49" y="3"/>
                      <a:pt x="35" y="3"/>
                      <a:pt x="20" y="3"/>
                    </a:cubicBezTo>
                    <a:cubicBezTo>
                      <a:pt x="23" y="8"/>
                      <a:pt x="23" y="8"/>
                      <a:pt x="23" y="8"/>
                    </a:cubicBezTo>
                    <a:cubicBezTo>
                      <a:pt x="37" y="8"/>
                      <a:pt x="51" y="8"/>
                      <a:pt x="65" y="8"/>
                    </a:cubicBezTo>
                    <a:cubicBezTo>
                      <a:pt x="66" y="11"/>
                      <a:pt x="66" y="11"/>
                      <a:pt x="66" y="11"/>
                    </a:cubicBezTo>
                    <a:cubicBezTo>
                      <a:pt x="52" y="11"/>
                      <a:pt x="38" y="11"/>
                      <a:pt x="24" y="11"/>
                    </a:cubicBez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1" name="Freeform 487"/>
              <p:cNvSpPr>
                <a:spLocks noEditPoints="1"/>
              </p:cNvSpPr>
              <p:nvPr/>
            </p:nvSpPr>
            <p:spPr bwMode="auto">
              <a:xfrm>
                <a:off x="19989800" y="881063"/>
                <a:ext cx="285750" cy="66675"/>
              </a:xfrm>
              <a:custGeom>
                <a:avLst/>
                <a:gdLst>
                  <a:gd name="T0" fmla="*/ 76 w 76"/>
                  <a:gd name="T1" fmla="*/ 8 h 18"/>
                  <a:gd name="T2" fmla="*/ 68 w 76"/>
                  <a:gd name="T3" fmla="*/ 16 h 18"/>
                  <a:gd name="T4" fmla="*/ 30 w 76"/>
                  <a:gd name="T5" fmla="*/ 18 h 18"/>
                  <a:gd name="T6" fmla="*/ 15 w 76"/>
                  <a:gd name="T7" fmla="*/ 18 h 18"/>
                  <a:gd name="T8" fmla="*/ 14 w 76"/>
                  <a:gd name="T9" fmla="*/ 16 h 18"/>
                  <a:gd name="T10" fmla="*/ 27 w 76"/>
                  <a:gd name="T11" fmla="*/ 16 h 18"/>
                  <a:gd name="T12" fmla="*/ 53 w 76"/>
                  <a:gd name="T13" fmla="*/ 15 h 18"/>
                  <a:gd name="T14" fmla="*/ 60 w 76"/>
                  <a:gd name="T15" fmla="*/ 10 h 18"/>
                  <a:gd name="T16" fmla="*/ 59 w 76"/>
                  <a:gd name="T17" fmla="*/ 10 h 18"/>
                  <a:gd name="T18" fmla="*/ 49 w 76"/>
                  <a:gd name="T19" fmla="*/ 11 h 18"/>
                  <a:gd name="T20" fmla="*/ 35 w 76"/>
                  <a:gd name="T21" fmla="*/ 12 h 18"/>
                  <a:gd name="T22" fmla="*/ 11 w 76"/>
                  <a:gd name="T23" fmla="*/ 10 h 18"/>
                  <a:gd name="T24" fmla="*/ 0 w 76"/>
                  <a:gd name="T25" fmla="*/ 6 h 18"/>
                  <a:gd name="T26" fmla="*/ 7 w 76"/>
                  <a:gd name="T27" fmla="*/ 2 h 18"/>
                  <a:gd name="T28" fmla="*/ 33 w 76"/>
                  <a:gd name="T29" fmla="*/ 0 h 18"/>
                  <a:gd name="T30" fmla="*/ 54 w 76"/>
                  <a:gd name="T31" fmla="*/ 1 h 18"/>
                  <a:gd name="T32" fmla="*/ 69 w 76"/>
                  <a:gd name="T33" fmla="*/ 4 h 18"/>
                  <a:gd name="T34" fmla="*/ 76 w 76"/>
                  <a:gd name="T35" fmla="*/ 8 h 18"/>
                  <a:gd name="T36" fmla="*/ 34 w 76"/>
                  <a:gd name="T37" fmla="*/ 3 h 18"/>
                  <a:gd name="T38" fmla="*/ 21 w 76"/>
                  <a:gd name="T39" fmla="*/ 4 h 18"/>
                  <a:gd name="T40" fmla="*/ 17 w 76"/>
                  <a:gd name="T41" fmla="*/ 6 h 18"/>
                  <a:gd name="T42" fmla="*/ 24 w 76"/>
                  <a:gd name="T43" fmla="*/ 9 h 18"/>
                  <a:gd name="T44" fmla="*/ 38 w 76"/>
                  <a:gd name="T45" fmla="*/ 9 h 18"/>
                  <a:gd name="T46" fmla="*/ 53 w 76"/>
                  <a:gd name="T47" fmla="*/ 9 h 18"/>
                  <a:gd name="T48" fmla="*/ 57 w 76"/>
                  <a:gd name="T49" fmla="*/ 7 h 18"/>
                  <a:gd name="T50" fmla="*/ 54 w 76"/>
                  <a:gd name="T51" fmla="*/ 5 h 18"/>
                  <a:gd name="T52" fmla="*/ 46 w 76"/>
                  <a:gd name="T53" fmla="*/ 3 h 18"/>
                  <a:gd name="T54" fmla="*/ 34 w 76"/>
                  <a:gd name="T5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8">
                    <a:moveTo>
                      <a:pt x="76" y="8"/>
                    </a:moveTo>
                    <a:cubicBezTo>
                      <a:pt x="76" y="8"/>
                      <a:pt x="76" y="14"/>
                      <a:pt x="68" y="16"/>
                    </a:cubicBezTo>
                    <a:cubicBezTo>
                      <a:pt x="60" y="18"/>
                      <a:pt x="47" y="18"/>
                      <a:pt x="30" y="18"/>
                    </a:cubicBezTo>
                    <a:cubicBezTo>
                      <a:pt x="23" y="18"/>
                      <a:pt x="15" y="18"/>
                      <a:pt x="15" y="18"/>
                    </a:cubicBezTo>
                    <a:cubicBezTo>
                      <a:pt x="14" y="16"/>
                      <a:pt x="14" y="16"/>
                      <a:pt x="14" y="16"/>
                    </a:cubicBezTo>
                    <a:cubicBezTo>
                      <a:pt x="27" y="16"/>
                      <a:pt x="27" y="16"/>
                      <a:pt x="27" y="16"/>
                    </a:cubicBezTo>
                    <a:cubicBezTo>
                      <a:pt x="39" y="16"/>
                      <a:pt x="53" y="15"/>
                      <a:pt x="53" y="15"/>
                    </a:cubicBezTo>
                    <a:cubicBezTo>
                      <a:pt x="60" y="10"/>
                      <a:pt x="60" y="10"/>
                      <a:pt x="60" y="10"/>
                    </a:cubicBezTo>
                    <a:cubicBezTo>
                      <a:pt x="59" y="10"/>
                      <a:pt x="59" y="10"/>
                      <a:pt x="59" y="10"/>
                    </a:cubicBezTo>
                    <a:cubicBezTo>
                      <a:pt x="49" y="11"/>
                      <a:pt x="49" y="11"/>
                      <a:pt x="49" y="11"/>
                    </a:cubicBezTo>
                    <a:cubicBezTo>
                      <a:pt x="35" y="12"/>
                      <a:pt x="35" y="12"/>
                      <a:pt x="35" y="12"/>
                    </a:cubicBezTo>
                    <a:cubicBezTo>
                      <a:pt x="25" y="12"/>
                      <a:pt x="17" y="11"/>
                      <a:pt x="11" y="10"/>
                    </a:cubicBezTo>
                    <a:cubicBezTo>
                      <a:pt x="5" y="9"/>
                      <a:pt x="0" y="6"/>
                      <a:pt x="0" y="6"/>
                    </a:cubicBezTo>
                    <a:cubicBezTo>
                      <a:pt x="7" y="2"/>
                      <a:pt x="7" y="2"/>
                      <a:pt x="7" y="2"/>
                    </a:cubicBezTo>
                    <a:cubicBezTo>
                      <a:pt x="7" y="2"/>
                      <a:pt x="21" y="0"/>
                      <a:pt x="33" y="0"/>
                    </a:cubicBezTo>
                    <a:cubicBezTo>
                      <a:pt x="40" y="0"/>
                      <a:pt x="47" y="1"/>
                      <a:pt x="54" y="1"/>
                    </a:cubicBezTo>
                    <a:cubicBezTo>
                      <a:pt x="60" y="2"/>
                      <a:pt x="69" y="4"/>
                      <a:pt x="69" y="4"/>
                    </a:cubicBezTo>
                    <a:lnTo>
                      <a:pt x="76" y="8"/>
                    </a:lnTo>
                    <a:close/>
                    <a:moveTo>
                      <a:pt x="34" y="3"/>
                    </a:moveTo>
                    <a:cubicBezTo>
                      <a:pt x="28" y="3"/>
                      <a:pt x="21" y="4"/>
                      <a:pt x="21" y="4"/>
                    </a:cubicBezTo>
                    <a:cubicBezTo>
                      <a:pt x="17" y="6"/>
                      <a:pt x="17" y="6"/>
                      <a:pt x="17" y="6"/>
                    </a:cubicBezTo>
                    <a:cubicBezTo>
                      <a:pt x="24" y="9"/>
                      <a:pt x="24" y="9"/>
                      <a:pt x="24" y="9"/>
                    </a:cubicBezTo>
                    <a:cubicBezTo>
                      <a:pt x="24" y="9"/>
                      <a:pt x="32" y="9"/>
                      <a:pt x="38" y="9"/>
                    </a:cubicBezTo>
                    <a:cubicBezTo>
                      <a:pt x="44" y="9"/>
                      <a:pt x="53" y="9"/>
                      <a:pt x="53" y="9"/>
                    </a:cubicBezTo>
                    <a:cubicBezTo>
                      <a:pt x="57" y="7"/>
                      <a:pt x="57" y="7"/>
                      <a:pt x="57" y="7"/>
                    </a:cubicBezTo>
                    <a:cubicBezTo>
                      <a:pt x="54" y="5"/>
                      <a:pt x="54" y="5"/>
                      <a:pt x="54" y="5"/>
                    </a:cubicBezTo>
                    <a:cubicBezTo>
                      <a:pt x="46" y="3"/>
                      <a:pt x="46" y="3"/>
                      <a:pt x="46" y="3"/>
                    </a:cubicBezTo>
                    <a:lnTo>
                      <a:pt x="3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2" name="Freeform 488"/>
              <p:cNvSpPr>
                <a:spLocks/>
              </p:cNvSpPr>
              <p:nvPr/>
            </p:nvSpPr>
            <p:spPr bwMode="auto">
              <a:xfrm>
                <a:off x="24591963" y="881063"/>
                <a:ext cx="258763" cy="66675"/>
              </a:xfrm>
              <a:custGeom>
                <a:avLst/>
                <a:gdLst>
                  <a:gd name="T0" fmla="*/ 33 w 69"/>
                  <a:gd name="T1" fmla="*/ 18 h 18"/>
                  <a:gd name="T2" fmla="*/ 15 w 69"/>
                  <a:gd name="T3" fmla="*/ 18 h 18"/>
                  <a:gd name="T4" fmla="*/ 0 w 69"/>
                  <a:gd name="T5" fmla="*/ 0 h 18"/>
                  <a:gd name="T6" fmla="*/ 63 w 69"/>
                  <a:gd name="T7" fmla="*/ 0 h 18"/>
                  <a:gd name="T8" fmla="*/ 65 w 69"/>
                  <a:gd name="T9" fmla="*/ 3 h 18"/>
                  <a:gd name="T10" fmla="*/ 20 w 69"/>
                  <a:gd name="T11" fmla="*/ 3 h 18"/>
                  <a:gd name="T12" fmla="*/ 25 w 69"/>
                  <a:gd name="T13" fmla="*/ 8 h 18"/>
                  <a:gd name="T14" fmla="*/ 67 w 69"/>
                  <a:gd name="T15" fmla="*/ 8 h 18"/>
                  <a:gd name="T16" fmla="*/ 69 w 69"/>
                  <a:gd name="T17" fmla="*/ 11 h 18"/>
                  <a:gd name="T18" fmla="*/ 27 w 69"/>
                  <a:gd name="T19" fmla="*/ 11 h 18"/>
                  <a:gd name="T20" fmla="*/ 33 w 69"/>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8">
                    <a:moveTo>
                      <a:pt x="33" y="18"/>
                    </a:moveTo>
                    <a:cubicBezTo>
                      <a:pt x="27" y="18"/>
                      <a:pt x="21" y="18"/>
                      <a:pt x="15" y="18"/>
                    </a:cubicBezTo>
                    <a:cubicBezTo>
                      <a:pt x="0" y="0"/>
                      <a:pt x="0" y="0"/>
                      <a:pt x="0" y="0"/>
                    </a:cubicBezTo>
                    <a:cubicBezTo>
                      <a:pt x="21" y="0"/>
                      <a:pt x="42" y="0"/>
                      <a:pt x="63" y="0"/>
                    </a:cubicBezTo>
                    <a:cubicBezTo>
                      <a:pt x="65" y="3"/>
                      <a:pt x="65" y="3"/>
                      <a:pt x="65" y="3"/>
                    </a:cubicBezTo>
                    <a:cubicBezTo>
                      <a:pt x="50" y="3"/>
                      <a:pt x="35" y="3"/>
                      <a:pt x="20" y="3"/>
                    </a:cubicBezTo>
                    <a:cubicBezTo>
                      <a:pt x="25" y="8"/>
                      <a:pt x="25" y="8"/>
                      <a:pt x="25" y="8"/>
                    </a:cubicBezTo>
                    <a:cubicBezTo>
                      <a:pt x="39" y="8"/>
                      <a:pt x="53" y="8"/>
                      <a:pt x="67" y="8"/>
                    </a:cubicBezTo>
                    <a:cubicBezTo>
                      <a:pt x="69" y="11"/>
                      <a:pt x="69" y="11"/>
                      <a:pt x="69" y="11"/>
                    </a:cubicBezTo>
                    <a:cubicBezTo>
                      <a:pt x="55" y="11"/>
                      <a:pt x="41" y="11"/>
                      <a:pt x="27" y="11"/>
                    </a:cubicBez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3" name="Freeform 489"/>
              <p:cNvSpPr>
                <a:spLocks/>
              </p:cNvSpPr>
              <p:nvPr/>
            </p:nvSpPr>
            <p:spPr bwMode="auto">
              <a:xfrm>
                <a:off x="24903113" y="881063"/>
                <a:ext cx="220663" cy="66675"/>
              </a:xfrm>
              <a:custGeom>
                <a:avLst/>
                <a:gdLst>
                  <a:gd name="T0" fmla="*/ 59 w 59"/>
                  <a:gd name="T1" fmla="*/ 18 h 18"/>
                  <a:gd name="T2" fmla="*/ 41 w 59"/>
                  <a:gd name="T3" fmla="*/ 18 h 18"/>
                  <a:gd name="T4" fmla="*/ 32 w 59"/>
                  <a:gd name="T5" fmla="*/ 7 h 18"/>
                  <a:gd name="T6" fmla="*/ 30 w 59"/>
                  <a:gd name="T7" fmla="*/ 4 h 18"/>
                  <a:gd name="T8" fmla="*/ 26 w 59"/>
                  <a:gd name="T9" fmla="*/ 4 h 18"/>
                  <a:gd name="T10" fmla="*/ 11 w 59"/>
                  <a:gd name="T11" fmla="*/ 7 h 18"/>
                  <a:gd name="T12" fmla="*/ 0 w 59"/>
                  <a:gd name="T13" fmla="*/ 5 h 18"/>
                  <a:gd name="T14" fmla="*/ 30 w 59"/>
                  <a:gd name="T15" fmla="*/ 0 h 18"/>
                  <a:gd name="T16" fmla="*/ 44 w 59"/>
                  <a:gd name="T17" fmla="*/ 0 h 18"/>
                  <a:gd name="T18" fmla="*/ 59 w 5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18"/>
                    </a:moveTo>
                    <a:cubicBezTo>
                      <a:pt x="41" y="18"/>
                      <a:pt x="41" y="18"/>
                      <a:pt x="41" y="18"/>
                    </a:cubicBezTo>
                    <a:cubicBezTo>
                      <a:pt x="32" y="7"/>
                      <a:pt x="32" y="7"/>
                      <a:pt x="32" y="7"/>
                    </a:cubicBezTo>
                    <a:cubicBezTo>
                      <a:pt x="30" y="4"/>
                      <a:pt x="30" y="4"/>
                      <a:pt x="30" y="4"/>
                    </a:cubicBezTo>
                    <a:cubicBezTo>
                      <a:pt x="26" y="4"/>
                      <a:pt x="26" y="4"/>
                      <a:pt x="26" y="4"/>
                    </a:cubicBezTo>
                    <a:cubicBezTo>
                      <a:pt x="26" y="4"/>
                      <a:pt x="19" y="5"/>
                      <a:pt x="11" y="7"/>
                    </a:cubicBezTo>
                    <a:cubicBezTo>
                      <a:pt x="0" y="5"/>
                      <a:pt x="0" y="5"/>
                      <a:pt x="0" y="5"/>
                    </a:cubicBezTo>
                    <a:cubicBezTo>
                      <a:pt x="10" y="3"/>
                      <a:pt x="20" y="2"/>
                      <a:pt x="30" y="0"/>
                    </a:cubicBezTo>
                    <a:cubicBezTo>
                      <a:pt x="44" y="0"/>
                      <a:pt x="44" y="0"/>
                      <a:pt x="44" y="0"/>
                    </a:cubicBezTo>
                    <a:lnTo>
                      <a:pt x="5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4" name="Freeform 490"/>
              <p:cNvSpPr>
                <a:spLocks noEditPoints="1"/>
              </p:cNvSpPr>
              <p:nvPr/>
            </p:nvSpPr>
            <p:spPr bwMode="auto">
              <a:xfrm>
                <a:off x="25233313" y="881063"/>
                <a:ext cx="280988" cy="66675"/>
              </a:xfrm>
              <a:custGeom>
                <a:avLst/>
                <a:gdLst>
                  <a:gd name="T0" fmla="*/ 75 w 75"/>
                  <a:gd name="T1" fmla="*/ 9 h 18"/>
                  <a:gd name="T2" fmla="*/ 71 w 75"/>
                  <a:gd name="T3" fmla="*/ 16 h 18"/>
                  <a:gd name="T4" fmla="*/ 45 w 75"/>
                  <a:gd name="T5" fmla="*/ 18 h 18"/>
                  <a:gd name="T6" fmla="*/ 15 w 75"/>
                  <a:gd name="T7" fmla="*/ 16 h 18"/>
                  <a:gd name="T8" fmla="*/ 0 w 75"/>
                  <a:gd name="T9" fmla="*/ 9 h 18"/>
                  <a:gd name="T10" fmla="*/ 3 w 75"/>
                  <a:gd name="T11" fmla="*/ 3 h 18"/>
                  <a:gd name="T12" fmla="*/ 30 w 75"/>
                  <a:gd name="T13" fmla="*/ 0 h 18"/>
                  <a:gd name="T14" fmla="*/ 60 w 75"/>
                  <a:gd name="T15" fmla="*/ 3 h 18"/>
                  <a:gd name="T16" fmla="*/ 75 w 75"/>
                  <a:gd name="T17" fmla="*/ 9 h 18"/>
                  <a:gd name="T18" fmla="*/ 18 w 75"/>
                  <a:gd name="T19" fmla="*/ 9 h 18"/>
                  <a:gd name="T20" fmla="*/ 27 w 75"/>
                  <a:gd name="T21" fmla="*/ 15 h 18"/>
                  <a:gd name="T22" fmla="*/ 43 w 75"/>
                  <a:gd name="T23" fmla="*/ 16 h 18"/>
                  <a:gd name="T24" fmla="*/ 57 w 75"/>
                  <a:gd name="T25" fmla="*/ 15 h 18"/>
                  <a:gd name="T26" fmla="*/ 57 w 75"/>
                  <a:gd name="T27" fmla="*/ 9 h 18"/>
                  <a:gd name="T28" fmla="*/ 48 w 75"/>
                  <a:gd name="T29" fmla="*/ 4 h 18"/>
                  <a:gd name="T30" fmla="*/ 32 w 75"/>
                  <a:gd name="T31" fmla="*/ 3 h 18"/>
                  <a:gd name="T32" fmla="*/ 18 w 75"/>
                  <a:gd name="T33" fmla="*/ 4 h 18"/>
                  <a:gd name="T34" fmla="*/ 18 w 75"/>
                  <a:gd name="T3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8">
                    <a:moveTo>
                      <a:pt x="75" y="9"/>
                    </a:moveTo>
                    <a:cubicBezTo>
                      <a:pt x="71" y="16"/>
                      <a:pt x="71" y="16"/>
                      <a:pt x="71" y="16"/>
                    </a:cubicBezTo>
                    <a:cubicBezTo>
                      <a:pt x="71" y="16"/>
                      <a:pt x="58" y="18"/>
                      <a:pt x="45" y="18"/>
                    </a:cubicBezTo>
                    <a:cubicBezTo>
                      <a:pt x="33" y="18"/>
                      <a:pt x="23" y="18"/>
                      <a:pt x="15" y="16"/>
                    </a:cubicBezTo>
                    <a:cubicBezTo>
                      <a:pt x="7" y="15"/>
                      <a:pt x="0" y="9"/>
                      <a:pt x="0" y="9"/>
                    </a:cubicBezTo>
                    <a:cubicBezTo>
                      <a:pt x="3" y="3"/>
                      <a:pt x="3" y="3"/>
                      <a:pt x="3" y="3"/>
                    </a:cubicBezTo>
                    <a:cubicBezTo>
                      <a:pt x="3" y="3"/>
                      <a:pt x="17" y="0"/>
                      <a:pt x="30" y="0"/>
                    </a:cubicBezTo>
                    <a:cubicBezTo>
                      <a:pt x="42" y="0"/>
                      <a:pt x="52" y="1"/>
                      <a:pt x="60" y="3"/>
                    </a:cubicBezTo>
                    <a:cubicBezTo>
                      <a:pt x="67" y="4"/>
                      <a:pt x="75" y="9"/>
                      <a:pt x="75" y="9"/>
                    </a:cubicBezTo>
                    <a:close/>
                    <a:moveTo>
                      <a:pt x="18" y="9"/>
                    </a:moveTo>
                    <a:cubicBezTo>
                      <a:pt x="27" y="15"/>
                      <a:pt x="27" y="15"/>
                      <a:pt x="27" y="15"/>
                    </a:cubicBezTo>
                    <a:cubicBezTo>
                      <a:pt x="27" y="15"/>
                      <a:pt x="36" y="16"/>
                      <a:pt x="43" y="16"/>
                    </a:cubicBezTo>
                    <a:cubicBezTo>
                      <a:pt x="50" y="16"/>
                      <a:pt x="57" y="15"/>
                      <a:pt x="57" y="15"/>
                    </a:cubicBezTo>
                    <a:cubicBezTo>
                      <a:pt x="57" y="9"/>
                      <a:pt x="57" y="9"/>
                      <a:pt x="57" y="9"/>
                    </a:cubicBezTo>
                    <a:cubicBezTo>
                      <a:pt x="48" y="4"/>
                      <a:pt x="48" y="4"/>
                      <a:pt x="48" y="4"/>
                    </a:cubicBezTo>
                    <a:cubicBezTo>
                      <a:pt x="48" y="4"/>
                      <a:pt x="38" y="3"/>
                      <a:pt x="32" y="3"/>
                    </a:cubicBezTo>
                    <a:cubicBezTo>
                      <a:pt x="25" y="3"/>
                      <a:pt x="18" y="4"/>
                      <a:pt x="18" y="4"/>
                    </a:cubicBezTo>
                    <a:lnTo>
                      <a:pt x="1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5" name="Freeform 491"/>
              <p:cNvSpPr>
                <a:spLocks/>
              </p:cNvSpPr>
              <p:nvPr/>
            </p:nvSpPr>
            <p:spPr bwMode="auto">
              <a:xfrm>
                <a:off x="29654500" y="881063"/>
                <a:ext cx="263525" cy="66675"/>
              </a:xfrm>
              <a:custGeom>
                <a:avLst/>
                <a:gdLst>
                  <a:gd name="T0" fmla="*/ 36 w 70"/>
                  <a:gd name="T1" fmla="*/ 18 h 18"/>
                  <a:gd name="T2" fmla="*/ 18 w 70"/>
                  <a:gd name="T3" fmla="*/ 18 h 18"/>
                  <a:gd name="T4" fmla="*/ 0 w 70"/>
                  <a:gd name="T5" fmla="*/ 0 h 18"/>
                  <a:gd name="T6" fmla="*/ 62 w 70"/>
                  <a:gd name="T7" fmla="*/ 0 h 18"/>
                  <a:gd name="T8" fmla="*/ 65 w 70"/>
                  <a:gd name="T9" fmla="*/ 3 h 18"/>
                  <a:gd name="T10" fmla="*/ 20 w 70"/>
                  <a:gd name="T11" fmla="*/ 3 h 18"/>
                  <a:gd name="T12" fmla="*/ 26 w 70"/>
                  <a:gd name="T13" fmla="*/ 8 h 18"/>
                  <a:gd name="T14" fmla="*/ 68 w 70"/>
                  <a:gd name="T15" fmla="*/ 8 h 18"/>
                  <a:gd name="T16" fmla="*/ 70 w 70"/>
                  <a:gd name="T17" fmla="*/ 11 h 18"/>
                  <a:gd name="T18" fmla="*/ 29 w 70"/>
                  <a:gd name="T19" fmla="*/ 11 h 18"/>
                  <a:gd name="T20" fmla="*/ 36 w 7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36" y="18"/>
                    </a:moveTo>
                    <a:cubicBezTo>
                      <a:pt x="30" y="18"/>
                      <a:pt x="24" y="18"/>
                      <a:pt x="18" y="18"/>
                    </a:cubicBezTo>
                    <a:cubicBezTo>
                      <a:pt x="0" y="0"/>
                      <a:pt x="0" y="0"/>
                      <a:pt x="0" y="0"/>
                    </a:cubicBezTo>
                    <a:cubicBezTo>
                      <a:pt x="21" y="0"/>
                      <a:pt x="41" y="0"/>
                      <a:pt x="62" y="0"/>
                    </a:cubicBezTo>
                    <a:cubicBezTo>
                      <a:pt x="65" y="3"/>
                      <a:pt x="65" y="3"/>
                      <a:pt x="65" y="3"/>
                    </a:cubicBezTo>
                    <a:cubicBezTo>
                      <a:pt x="50" y="3"/>
                      <a:pt x="35" y="3"/>
                      <a:pt x="20" y="3"/>
                    </a:cubicBezTo>
                    <a:cubicBezTo>
                      <a:pt x="26" y="8"/>
                      <a:pt x="26" y="8"/>
                      <a:pt x="26" y="8"/>
                    </a:cubicBezTo>
                    <a:cubicBezTo>
                      <a:pt x="40" y="8"/>
                      <a:pt x="54" y="8"/>
                      <a:pt x="68" y="8"/>
                    </a:cubicBezTo>
                    <a:cubicBezTo>
                      <a:pt x="70" y="11"/>
                      <a:pt x="70" y="11"/>
                      <a:pt x="70" y="11"/>
                    </a:cubicBezTo>
                    <a:cubicBezTo>
                      <a:pt x="56" y="11"/>
                      <a:pt x="43" y="11"/>
                      <a:pt x="29" y="11"/>
                    </a:cubicBez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6" name="Freeform 492"/>
              <p:cNvSpPr>
                <a:spLocks/>
              </p:cNvSpPr>
              <p:nvPr/>
            </p:nvSpPr>
            <p:spPr bwMode="auto">
              <a:xfrm>
                <a:off x="29970413" y="881063"/>
                <a:ext cx="228600" cy="66675"/>
              </a:xfrm>
              <a:custGeom>
                <a:avLst/>
                <a:gdLst>
                  <a:gd name="T0" fmla="*/ 61 w 61"/>
                  <a:gd name="T1" fmla="*/ 18 h 18"/>
                  <a:gd name="T2" fmla="*/ 43 w 61"/>
                  <a:gd name="T3" fmla="*/ 18 h 18"/>
                  <a:gd name="T4" fmla="*/ 32 w 61"/>
                  <a:gd name="T5" fmla="*/ 7 h 18"/>
                  <a:gd name="T6" fmla="*/ 29 w 61"/>
                  <a:gd name="T7" fmla="*/ 4 h 18"/>
                  <a:gd name="T8" fmla="*/ 25 w 61"/>
                  <a:gd name="T9" fmla="*/ 4 h 18"/>
                  <a:gd name="T10" fmla="*/ 11 w 61"/>
                  <a:gd name="T11" fmla="*/ 7 h 18"/>
                  <a:gd name="T12" fmla="*/ 0 w 61"/>
                  <a:gd name="T13" fmla="*/ 5 h 18"/>
                  <a:gd name="T14" fmla="*/ 28 w 61"/>
                  <a:gd name="T15" fmla="*/ 0 h 18"/>
                  <a:gd name="T16" fmla="*/ 43 w 61"/>
                  <a:gd name="T17" fmla="*/ 0 h 18"/>
                  <a:gd name="T18" fmla="*/ 61 w 61"/>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61" y="18"/>
                    </a:moveTo>
                    <a:cubicBezTo>
                      <a:pt x="55" y="18"/>
                      <a:pt x="43" y="18"/>
                      <a:pt x="43"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9" y="2"/>
                      <a:pt x="28" y="0"/>
                    </a:cubicBezTo>
                    <a:cubicBezTo>
                      <a:pt x="43" y="0"/>
                      <a:pt x="43" y="0"/>
                      <a:pt x="43" y="0"/>
                    </a:cubicBezTo>
                    <a:cubicBezTo>
                      <a:pt x="49" y="7"/>
                      <a:pt x="55" y="12"/>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7" name="Freeform 493"/>
              <p:cNvSpPr>
                <a:spLocks/>
              </p:cNvSpPr>
              <p:nvPr/>
            </p:nvSpPr>
            <p:spPr bwMode="auto">
              <a:xfrm>
                <a:off x="30300613" y="881063"/>
                <a:ext cx="231775" cy="66675"/>
              </a:xfrm>
              <a:custGeom>
                <a:avLst/>
                <a:gdLst>
                  <a:gd name="T0" fmla="*/ 62 w 62"/>
                  <a:gd name="T1" fmla="*/ 18 h 18"/>
                  <a:gd name="T2" fmla="*/ 44 w 62"/>
                  <a:gd name="T3" fmla="*/ 18 h 18"/>
                  <a:gd name="T4" fmla="*/ 32 w 62"/>
                  <a:gd name="T5" fmla="*/ 7 h 18"/>
                  <a:gd name="T6" fmla="*/ 29 w 62"/>
                  <a:gd name="T7" fmla="*/ 4 h 18"/>
                  <a:gd name="T8" fmla="*/ 26 w 62"/>
                  <a:gd name="T9" fmla="*/ 4 h 18"/>
                  <a:gd name="T10" fmla="*/ 11 w 62"/>
                  <a:gd name="T11" fmla="*/ 7 h 18"/>
                  <a:gd name="T12" fmla="*/ 0 w 62"/>
                  <a:gd name="T13" fmla="*/ 5 h 18"/>
                  <a:gd name="T14" fmla="*/ 28 w 62"/>
                  <a:gd name="T15" fmla="*/ 0 h 18"/>
                  <a:gd name="T16" fmla="*/ 43 w 62"/>
                  <a:gd name="T17" fmla="*/ 0 h 18"/>
                  <a:gd name="T18" fmla="*/ 62 w 6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62" y="18"/>
                    </a:moveTo>
                    <a:cubicBezTo>
                      <a:pt x="56" y="18"/>
                      <a:pt x="44" y="18"/>
                      <a:pt x="44" y="18"/>
                    </a:cubicBezTo>
                    <a:cubicBezTo>
                      <a:pt x="32" y="7"/>
                      <a:pt x="32" y="7"/>
                      <a:pt x="32" y="7"/>
                    </a:cubicBezTo>
                    <a:cubicBezTo>
                      <a:pt x="29" y="4"/>
                      <a:pt x="29" y="4"/>
                      <a:pt x="29" y="4"/>
                    </a:cubicBezTo>
                    <a:cubicBezTo>
                      <a:pt x="26" y="4"/>
                      <a:pt x="26" y="4"/>
                      <a:pt x="26" y="4"/>
                    </a:cubicBezTo>
                    <a:cubicBezTo>
                      <a:pt x="26" y="4"/>
                      <a:pt x="19" y="5"/>
                      <a:pt x="11" y="7"/>
                    </a:cubicBezTo>
                    <a:cubicBezTo>
                      <a:pt x="0" y="5"/>
                      <a:pt x="0" y="5"/>
                      <a:pt x="0" y="5"/>
                    </a:cubicBezTo>
                    <a:cubicBezTo>
                      <a:pt x="10" y="3"/>
                      <a:pt x="19" y="2"/>
                      <a:pt x="28" y="0"/>
                    </a:cubicBezTo>
                    <a:cubicBezTo>
                      <a:pt x="43" y="0"/>
                      <a:pt x="43" y="0"/>
                      <a:pt x="43" y="0"/>
                    </a:cubicBezTo>
                    <a:cubicBezTo>
                      <a:pt x="49" y="7"/>
                      <a:pt x="56" y="12"/>
                      <a:pt x="6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8" name="Freeform 494"/>
              <p:cNvSpPr>
                <a:spLocks/>
              </p:cNvSpPr>
              <p:nvPr/>
            </p:nvSpPr>
            <p:spPr bwMode="auto">
              <a:xfrm>
                <a:off x="34713863" y="881063"/>
                <a:ext cx="274638" cy="66675"/>
              </a:xfrm>
              <a:custGeom>
                <a:avLst/>
                <a:gdLst>
                  <a:gd name="T0" fmla="*/ 40 w 73"/>
                  <a:gd name="T1" fmla="*/ 18 h 18"/>
                  <a:gd name="T2" fmla="*/ 22 w 73"/>
                  <a:gd name="T3" fmla="*/ 18 h 18"/>
                  <a:gd name="T4" fmla="*/ 0 w 73"/>
                  <a:gd name="T5" fmla="*/ 0 h 18"/>
                  <a:gd name="T6" fmla="*/ 63 w 73"/>
                  <a:gd name="T7" fmla="*/ 0 h 18"/>
                  <a:gd name="T8" fmla="*/ 66 w 73"/>
                  <a:gd name="T9" fmla="*/ 3 h 18"/>
                  <a:gd name="T10" fmla="*/ 21 w 73"/>
                  <a:gd name="T11" fmla="*/ 3 h 18"/>
                  <a:gd name="T12" fmla="*/ 28 w 73"/>
                  <a:gd name="T13" fmla="*/ 8 h 18"/>
                  <a:gd name="T14" fmla="*/ 70 w 73"/>
                  <a:gd name="T15" fmla="*/ 8 h 18"/>
                  <a:gd name="T16" fmla="*/ 73 w 73"/>
                  <a:gd name="T17" fmla="*/ 11 h 18"/>
                  <a:gd name="T18" fmla="*/ 31 w 73"/>
                  <a:gd name="T19" fmla="*/ 11 h 18"/>
                  <a:gd name="T20" fmla="*/ 40 w 7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40" y="18"/>
                    </a:moveTo>
                    <a:cubicBezTo>
                      <a:pt x="22" y="18"/>
                      <a:pt x="22" y="18"/>
                      <a:pt x="22" y="18"/>
                    </a:cubicBezTo>
                    <a:cubicBezTo>
                      <a:pt x="15" y="12"/>
                      <a:pt x="8" y="7"/>
                      <a:pt x="0" y="0"/>
                    </a:cubicBezTo>
                    <a:cubicBezTo>
                      <a:pt x="21" y="0"/>
                      <a:pt x="42" y="0"/>
                      <a:pt x="63" y="0"/>
                    </a:cubicBezTo>
                    <a:cubicBezTo>
                      <a:pt x="66" y="3"/>
                      <a:pt x="66" y="3"/>
                      <a:pt x="66" y="3"/>
                    </a:cubicBezTo>
                    <a:cubicBezTo>
                      <a:pt x="51" y="3"/>
                      <a:pt x="36" y="3"/>
                      <a:pt x="21" y="3"/>
                    </a:cubicBezTo>
                    <a:cubicBezTo>
                      <a:pt x="28" y="8"/>
                      <a:pt x="28" y="8"/>
                      <a:pt x="28" y="8"/>
                    </a:cubicBezTo>
                    <a:cubicBezTo>
                      <a:pt x="42" y="8"/>
                      <a:pt x="56" y="8"/>
                      <a:pt x="70" y="8"/>
                    </a:cubicBezTo>
                    <a:cubicBezTo>
                      <a:pt x="73" y="11"/>
                      <a:pt x="73" y="11"/>
                      <a:pt x="73" y="11"/>
                    </a:cubicBezTo>
                    <a:cubicBezTo>
                      <a:pt x="59" y="11"/>
                      <a:pt x="45" y="11"/>
                      <a:pt x="31" y="11"/>
                    </a:cubicBezTo>
                    <a:lnTo>
                      <a:pt x="4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69" name="Freeform 495"/>
              <p:cNvSpPr>
                <a:spLocks/>
              </p:cNvSpPr>
              <p:nvPr/>
            </p:nvSpPr>
            <p:spPr bwMode="auto">
              <a:xfrm>
                <a:off x="35032950" y="881063"/>
                <a:ext cx="244475" cy="66675"/>
              </a:xfrm>
              <a:custGeom>
                <a:avLst/>
                <a:gdLst>
                  <a:gd name="T0" fmla="*/ 65 w 65"/>
                  <a:gd name="T1" fmla="*/ 18 h 18"/>
                  <a:gd name="T2" fmla="*/ 47 w 65"/>
                  <a:gd name="T3" fmla="*/ 18 h 18"/>
                  <a:gd name="T4" fmla="*/ 32 w 65"/>
                  <a:gd name="T5" fmla="*/ 7 h 18"/>
                  <a:gd name="T6" fmla="*/ 29 w 65"/>
                  <a:gd name="T7" fmla="*/ 4 h 18"/>
                  <a:gd name="T8" fmla="*/ 25 w 65"/>
                  <a:gd name="T9" fmla="*/ 4 h 18"/>
                  <a:gd name="T10" fmla="*/ 11 w 65"/>
                  <a:gd name="T11" fmla="*/ 7 h 18"/>
                  <a:gd name="T12" fmla="*/ 0 w 65"/>
                  <a:gd name="T13" fmla="*/ 5 h 18"/>
                  <a:gd name="T14" fmla="*/ 27 w 65"/>
                  <a:gd name="T15" fmla="*/ 0 h 18"/>
                  <a:gd name="T16" fmla="*/ 42 w 65"/>
                  <a:gd name="T17" fmla="*/ 0 h 18"/>
                  <a:gd name="T18" fmla="*/ 65 w 6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8">
                    <a:moveTo>
                      <a:pt x="65" y="18"/>
                    </a:moveTo>
                    <a:cubicBezTo>
                      <a:pt x="47" y="18"/>
                      <a:pt x="47" y="18"/>
                      <a:pt x="47"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8" y="2"/>
                      <a:pt x="27" y="0"/>
                    </a:cubicBezTo>
                    <a:cubicBezTo>
                      <a:pt x="42" y="0"/>
                      <a:pt x="42" y="0"/>
                      <a:pt x="42" y="0"/>
                    </a:cubicBezTo>
                    <a:cubicBezTo>
                      <a:pt x="50" y="7"/>
                      <a:pt x="57" y="12"/>
                      <a:pt x="6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0" name="Freeform 496"/>
              <p:cNvSpPr>
                <a:spLocks/>
              </p:cNvSpPr>
              <p:nvPr/>
            </p:nvSpPr>
            <p:spPr bwMode="auto">
              <a:xfrm>
                <a:off x="35340925" y="881063"/>
                <a:ext cx="352425" cy="66675"/>
              </a:xfrm>
              <a:custGeom>
                <a:avLst/>
                <a:gdLst>
                  <a:gd name="T0" fmla="*/ 94 w 94"/>
                  <a:gd name="T1" fmla="*/ 18 h 18"/>
                  <a:gd name="T2" fmla="*/ 19 w 94"/>
                  <a:gd name="T3" fmla="*/ 18 h 18"/>
                  <a:gd name="T4" fmla="*/ 16 w 94"/>
                  <a:gd name="T5" fmla="*/ 16 h 18"/>
                  <a:gd name="T6" fmla="*/ 39 w 94"/>
                  <a:gd name="T7" fmla="*/ 11 h 18"/>
                  <a:gd name="T8" fmla="*/ 52 w 94"/>
                  <a:gd name="T9" fmla="*/ 9 h 18"/>
                  <a:gd name="T10" fmla="*/ 56 w 94"/>
                  <a:gd name="T11" fmla="*/ 7 h 18"/>
                  <a:gd name="T12" fmla="*/ 56 w 94"/>
                  <a:gd name="T13" fmla="*/ 5 h 18"/>
                  <a:gd name="T14" fmla="*/ 49 w 94"/>
                  <a:gd name="T15" fmla="*/ 3 h 18"/>
                  <a:gd name="T16" fmla="*/ 35 w 94"/>
                  <a:gd name="T17" fmla="*/ 3 h 18"/>
                  <a:gd name="T18" fmla="*/ 24 w 94"/>
                  <a:gd name="T19" fmla="*/ 3 h 18"/>
                  <a:gd name="T20" fmla="*/ 12 w 94"/>
                  <a:gd name="T21" fmla="*/ 5 h 18"/>
                  <a:gd name="T22" fmla="*/ 0 w 94"/>
                  <a:gd name="T23" fmla="*/ 3 h 18"/>
                  <a:gd name="T24" fmla="*/ 15 w 94"/>
                  <a:gd name="T25" fmla="*/ 1 h 18"/>
                  <a:gd name="T26" fmla="*/ 33 w 94"/>
                  <a:gd name="T27" fmla="*/ 0 h 18"/>
                  <a:gd name="T28" fmla="*/ 60 w 94"/>
                  <a:gd name="T29" fmla="*/ 1 h 18"/>
                  <a:gd name="T30" fmla="*/ 73 w 94"/>
                  <a:gd name="T31" fmla="*/ 5 h 18"/>
                  <a:gd name="T32" fmla="*/ 73 w 94"/>
                  <a:gd name="T33" fmla="*/ 7 h 18"/>
                  <a:gd name="T34" fmla="*/ 68 w 94"/>
                  <a:gd name="T35" fmla="*/ 9 h 18"/>
                  <a:gd name="T36" fmla="*/ 54 w 94"/>
                  <a:gd name="T37" fmla="*/ 13 h 18"/>
                  <a:gd name="T38" fmla="*/ 38 w 94"/>
                  <a:gd name="T39" fmla="*/ 15 h 18"/>
                  <a:gd name="T40" fmla="*/ 38 w 94"/>
                  <a:gd name="T41" fmla="*/ 16 h 18"/>
                  <a:gd name="T42" fmla="*/ 91 w 94"/>
                  <a:gd name="T43" fmla="*/ 16 h 18"/>
                  <a:gd name="T44" fmla="*/ 94 w 9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8">
                    <a:moveTo>
                      <a:pt x="94" y="18"/>
                    </a:moveTo>
                    <a:cubicBezTo>
                      <a:pt x="69" y="18"/>
                      <a:pt x="44" y="18"/>
                      <a:pt x="19" y="18"/>
                    </a:cubicBezTo>
                    <a:cubicBezTo>
                      <a:pt x="16" y="16"/>
                      <a:pt x="16" y="16"/>
                      <a:pt x="16" y="16"/>
                    </a:cubicBezTo>
                    <a:cubicBezTo>
                      <a:pt x="24" y="15"/>
                      <a:pt x="31" y="13"/>
                      <a:pt x="39" y="11"/>
                    </a:cubicBezTo>
                    <a:cubicBezTo>
                      <a:pt x="46" y="10"/>
                      <a:pt x="52" y="9"/>
                      <a:pt x="52" y="9"/>
                    </a:cubicBezTo>
                    <a:cubicBezTo>
                      <a:pt x="56" y="7"/>
                      <a:pt x="56" y="7"/>
                      <a:pt x="56" y="7"/>
                    </a:cubicBezTo>
                    <a:cubicBezTo>
                      <a:pt x="56" y="5"/>
                      <a:pt x="56" y="5"/>
                      <a:pt x="56" y="5"/>
                    </a:cubicBezTo>
                    <a:cubicBezTo>
                      <a:pt x="49" y="3"/>
                      <a:pt x="49" y="3"/>
                      <a:pt x="49" y="3"/>
                    </a:cubicBezTo>
                    <a:cubicBezTo>
                      <a:pt x="35" y="3"/>
                      <a:pt x="35" y="3"/>
                      <a:pt x="35" y="3"/>
                    </a:cubicBezTo>
                    <a:cubicBezTo>
                      <a:pt x="24" y="3"/>
                      <a:pt x="24" y="3"/>
                      <a:pt x="24" y="3"/>
                    </a:cubicBezTo>
                    <a:cubicBezTo>
                      <a:pt x="12" y="5"/>
                      <a:pt x="12" y="5"/>
                      <a:pt x="12" y="5"/>
                    </a:cubicBezTo>
                    <a:cubicBezTo>
                      <a:pt x="0" y="3"/>
                      <a:pt x="0" y="3"/>
                      <a:pt x="0" y="3"/>
                    </a:cubicBezTo>
                    <a:cubicBezTo>
                      <a:pt x="15" y="1"/>
                      <a:pt x="15" y="1"/>
                      <a:pt x="15" y="1"/>
                    </a:cubicBezTo>
                    <a:cubicBezTo>
                      <a:pt x="15" y="1"/>
                      <a:pt x="27" y="0"/>
                      <a:pt x="33" y="0"/>
                    </a:cubicBezTo>
                    <a:cubicBezTo>
                      <a:pt x="43" y="0"/>
                      <a:pt x="52" y="1"/>
                      <a:pt x="60" y="1"/>
                    </a:cubicBezTo>
                    <a:cubicBezTo>
                      <a:pt x="67" y="3"/>
                      <a:pt x="73" y="5"/>
                      <a:pt x="73" y="5"/>
                    </a:cubicBezTo>
                    <a:cubicBezTo>
                      <a:pt x="73" y="7"/>
                      <a:pt x="73" y="7"/>
                      <a:pt x="73" y="7"/>
                    </a:cubicBezTo>
                    <a:cubicBezTo>
                      <a:pt x="68" y="9"/>
                      <a:pt x="68" y="9"/>
                      <a:pt x="68" y="9"/>
                    </a:cubicBezTo>
                    <a:cubicBezTo>
                      <a:pt x="68" y="9"/>
                      <a:pt x="60" y="11"/>
                      <a:pt x="54" y="13"/>
                    </a:cubicBezTo>
                    <a:cubicBezTo>
                      <a:pt x="38" y="15"/>
                      <a:pt x="38" y="15"/>
                      <a:pt x="38" y="15"/>
                    </a:cubicBezTo>
                    <a:cubicBezTo>
                      <a:pt x="38" y="16"/>
                      <a:pt x="38" y="16"/>
                      <a:pt x="38" y="16"/>
                    </a:cubicBezTo>
                    <a:cubicBezTo>
                      <a:pt x="56" y="16"/>
                      <a:pt x="73" y="16"/>
                      <a:pt x="91" y="16"/>
                    </a:cubicBezTo>
                    <a:lnTo>
                      <a:pt x="9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1" name="Freeform 497"/>
              <p:cNvSpPr>
                <a:spLocks noEditPoints="1"/>
              </p:cNvSpPr>
              <p:nvPr/>
            </p:nvSpPr>
            <p:spPr bwMode="auto">
              <a:xfrm>
                <a:off x="-23931563" y="1238251"/>
                <a:ext cx="377825" cy="165100"/>
              </a:xfrm>
              <a:custGeom>
                <a:avLst/>
                <a:gdLst>
                  <a:gd name="T0" fmla="*/ 0 w 101"/>
                  <a:gd name="T1" fmla="*/ 39 h 44"/>
                  <a:gd name="T2" fmla="*/ 11 w 101"/>
                  <a:gd name="T3" fmla="*/ 36 h 44"/>
                  <a:gd name="T4" fmla="*/ 32 w 101"/>
                  <a:gd name="T5" fmla="*/ 35 h 44"/>
                  <a:gd name="T6" fmla="*/ 50 w 101"/>
                  <a:gd name="T7" fmla="*/ 36 h 44"/>
                  <a:gd name="T8" fmla="*/ 53 w 101"/>
                  <a:gd name="T9" fmla="*/ 39 h 44"/>
                  <a:gd name="T10" fmla="*/ 42 w 101"/>
                  <a:gd name="T11" fmla="*/ 42 h 44"/>
                  <a:gd name="T12" fmla="*/ 21 w 101"/>
                  <a:gd name="T13" fmla="*/ 44 h 44"/>
                  <a:gd name="T14" fmla="*/ 2 w 101"/>
                  <a:gd name="T15" fmla="*/ 42 h 44"/>
                  <a:gd name="T16" fmla="*/ 0 w 101"/>
                  <a:gd name="T17" fmla="*/ 39 h 44"/>
                  <a:gd name="T18" fmla="*/ 54 w 101"/>
                  <a:gd name="T19" fmla="*/ 30 h 44"/>
                  <a:gd name="T20" fmla="*/ 23 w 101"/>
                  <a:gd name="T21" fmla="*/ 30 h 44"/>
                  <a:gd name="T22" fmla="*/ 51 w 101"/>
                  <a:gd name="T23" fmla="*/ 0 h 44"/>
                  <a:gd name="T24" fmla="*/ 101 w 101"/>
                  <a:gd name="T25" fmla="*/ 0 h 44"/>
                  <a:gd name="T26" fmla="*/ 54 w 101"/>
                  <a:gd name="T2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44">
                    <a:moveTo>
                      <a:pt x="0" y="39"/>
                    </a:moveTo>
                    <a:cubicBezTo>
                      <a:pt x="11" y="36"/>
                      <a:pt x="11" y="36"/>
                      <a:pt x="11" y="36"/>
                    </a:cubicBezTo>
                    <a:cubicBezTo>
                      <a:pt x="11" y="36"/>
                      <a:pt x="24" y="35"/>
                      <a:pt x="32" y="35"/>
                    </a:cubicBezTo>
                    <a:cubicBezTo>
                      <a:pt x="41" y="35"/>
                      <a:pt x="50" y="36"/>
                      <a:pt x="50" y="36"/>
                    </a:cubicBezTo>
                    <a:cubicBezTo>
                      <a:pt x="53" y="39"/>
                      <a:pt x="53" y="39"/>
                      <a:pt x="53" y="39"/>
                    </a:cubicBezTo>
                    <a:cubicBezTo>
                      <a:pt x="42" y="42"/>
                      <a:pt x="42" y="42"/>
                      <a:pt x="42" y="42"/>
                    </a:cubicBezTo>
                    <a:cubicBezTo>
                      <a:pt x="42" y="42"/>
                      <a:pt x="29" y="44"/>
                      <a:pt x="21" y="44"/>
                    </a:cubicBezTo>
                    <a:cubicBezTo>
                      <a:pt x="12" y="44"/>
                      <a:pt x="2" y="42"/>
                      <a:pt x="2" y="42"/>
                    </a:cubicBezTo>
                    <a:lnTo>
                      <a:pt x="0" y="39"/>
                    </a:lnTo>
                    <a:close/>
                    <a:moveTo>
                      <a:pt x="54" y="30"/>
                    </a:moveTo>
                    <a:cubicBezTo>
                      <a:pt x="44" y="30"/>
                      <a:pt x="33" y="30"/>
                      <a:pt x="23" y="30"/>
                    </a:cubicBezTo>
                    <a:cubicBezTo>
                      <a:pt x="32" y="20"/>
                      <a:pt x="42" y="10"/>
                      <a:pt x="51" y="0"/>
                    </a:cubicBezTo>
                    <a:cubicBezTo>
                      <a:pt x="68" y="0"/>
                      <a:pt x="84" y="0"/>
                      <a:pt x="101" y="0"/>
                    </a:cubicBezTo>
                    <a:cubicBezTo>
                      <a:pt x="85" y="10"/>
                      <a:pt x="70" y="20"/>
                      <a:pt x="5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2" name="Freeform 498"/>
              <p:cNvSpPr>
                <a:spLocks/>
              </p:cNvSpPr>
              <p:nvPr/>
            </p:nvSpPr>
            <p:spPr bwMode="auto">
              <a:xfrm>
                <a:off x="-19251613" y="1535113"/>
                <a:ext cx="765175" cy="165100"/>
              </a:xfrm>
              <a:custGeom>
                <a:avLst/>
                <a:gdLst>
                  <a:gd name="T0" fmla="*/ 179 w 204"/>
                  <a:gd name="T1" fmla="*/ 44 h 44"/>
                  <a:gd name="T2" fmla="*/ 0 w 204"/>
                  <a:gd name="T3" fmla="*/ 44 h 44"/>
                  <a:gd name="T4" fmla="*/ 5 w 204"/>
                  <a:gd name="T5" fmla="*/ 39 h 44"/>
                  <a:gd name="T6" fmla="*/ 86 w 204"/>
                  <a:gd name="T7" fmla="*/ 28 h 44"/>
                  <a:gd name="T8" fmla="*/ 133 w 204"/>
                  <a:gd name="T9" fmla="*/ 20 h 44"/>
                  <a:gd name="T10" fmla="*/ 152 w 204"/>
                  <a:gd name="T11" fmla="*/ 17 h 44"/>
                  <a:gd name="T12" fmla="*/ 161 w 204"/>
                  <a:gd name="T13" fmla="*/ 13 h 44"/>
                  <a:gd name="T14" fmla="*/ 155 w 204"/>
                  <a:gd name="T15" fmla="*/ 8 h 44"/>
                  <a:gd name="T16" fmla="*/ 127 w 204"/>
                  <a:gd name="T17" fmla="*/ 6 h 44"/>
                  <a:gd name="T18" fmla="*/ 96 w 204"/>
                  <a:gd name="T19" fmla="*/ 7 h 44"/>
                  <a:gd name="T20" fmla="*/ 60 w 204"/>
                  <a:gd name="T21" fmla="*/ 10 h 44"/>
                  <a:gd name="T22" fmla="*/ 42 w 204"/>
                  <a:gd name="T23" fmla="*/ 6 h 44"/>
                  <a:gd name="T24" fmla="*/ 90 w 204"/>
                  <a:gd name="T25" fmla="*/ 2 h 44"/>
                  <a:gd name="T26" fmla="*/ 135 w 204"/>
                  <a:gd name="T27" fmla="*/ 0 h 44"/>
                  <a:gd name="T28" fmla="*/ 190 w 204"/>
                  <a:gd name="T29" fmla="*/ 3 h 44"/>
                  <a:gd name="T30" fmla="*/ 204 w 204"/>
                  <a:gd name="T31" fmla="*/ 12 h 44"/>
                  <a:gd name="T32" fmla="*/ 192 w 204"/>
                  <a:gd name="T33" fmla="*/ 17 h 44"/>
                  <a:gd name="T34" fmla="*/ 166 w 204"/>
                  <a:gd name="T35" fmla="*/ 23 h 44"/>
                  <a:gd name="T36" fmla="*/ 114 w 204"/>
                  <a:gd name="T37" fmla="*/ 30 h 44"/>
                  <a:gd name="T38" fmla="*/ 60 w 204"/>
                  <a:gd name="T39" fmla="*/ 38 h 44"/>
                  <a:gd name="T40" fmla="*/ 60 w 204"/>
                  <a:gd name="T41" fmla="*/ 38 h 44"/>
                  <a:gd name="T42" fmla="*/ 186 w 204"/>
                  <a:gd name="T43" fmla="*/ 38 h 44"/>
                  <a:gd name="T44" fmla="*/ 179 w 204"/>
                  <a:gd name="T4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44">
                    <a:moveTo>
                      <a:pt x="179" y="44"/>
                    </a:moveTo>
                    <a:cubicBezTo>
                      <a:pt x="120" y="44"/>
                      <a:pt x="59" y="44"/>
                      <a:pt x="0" y="44"/>
                    </a:cubicBezTo>
                    <a:cubicBezTo>
                      <a:pt x="5" y="39"/>
                      <a:pt x="5" y="39"/>
                      <a:pt x="5" y="39"/>
                    </a:cubicBezTo>
                    <a:cubicBezTo>
                      <a:pt x="32" y="35"/>
                      <a:pt x="59" y="31"/>
                      <a:pt x="86" y="28"/>
                    </a:cubicBezTo>
                    <a:cubicBezTo>
                      <a:pt x="109" y="24"/>
                      <a:pt x="125" y="22"/>
                      <a:pt x="133" y="20"/>
                    </a:cubicBezTo>
                    <a:cubicBezTo>
                      <a:pt x="141" y="19"/>
                      <a:pt x="152" y="17"/>
                      <a:pt x="152" y="17"/>
                    </a:cubicBezTo>
                    <a:cubicBezTo>
                      <a:pt x="161" y="13"/>
                      <a:pt x="161" y="13"/>
                      <a:pt x="161" y="13"/>
                    </a:cubicBezTo>
                    <a:cubicBezTo>
                      <a:pt x="155" y="8"/>
                      <a:pt x="155" y="8"/>
                      <a:pt x="155" y="8"/>
                    </a:cubicBezTo>
                    <a:cubicBezTo>
                      <a:pt x="149" y="7"/>
                      <a:pt x="139" y="6"/>
                      <a:pt x="127" y="6"/>
                    </a:cubicBezTo>
                    <a:cubicBezTo>
                      <a:pt x="117" y="6"/>
                      <a:pt x="107" y="7"/>
                      <a:pt x="96" y="7"/>
                    </a:cubicBezTo>
                    <a:cubicBezTo>
                      <a:pt x="86" y="8"/>
                      <a:pt x="74" y="9"/>
                      <a:pt x="60" y="10"/>
                    </a:cubicBezTo>
                    <a:cubicBezTo>
                      <a:pt x="54" y="9"/>
                      <a:pt x="48" y="7"/>
                      <a:pt x="42" y="6"/>
                    </a:cubicBezTo>
                    <a:cubicBezTo>
                      <a:pt x="59" y="4"/>
                      <a:pt x="75" y="2"/>
                      <a:pt x="90" y="2"/>
                    </a:cubicBezTo>
                    <a:cubicBezTo>
                      <a:pt x="104" y="1"/>
                      <a:pt x="119" y="0"/>
                      <a:pt x="135" y="0"/>
                    </a:cubicBezTo>
                    <a:cubicBezTo>
                      <a:pt x="159" y="0"/>
                      <a:pt x="178" y="1"/>
                      <a:pt x="190" y="3"/>
                    </a:cubicBezTo>
                    <a:cubicBezTo>
                      <a:pt x="203" y="5"/>
                      <a:pt x="204" y="12"/>
                      <a:pt x="204" y="12"/>
                    </a:cubicBezTo>
                    <a:cubicBezTo>
                      <a:pt x="204" y="12"/>
                      <a:pt x="198" y="16"/>
                      <a:pt x="192" y="17"/>
                    </a:cubicBezTo>
                    <a:cubicBezTo>
                      <a:pt x="186" y="19"/>
                      <a:pt x="177" y="21"/>
                      <a:pt x="166" y="23"/>
                    </a:cubicBezTo>
                    <a:cubicBezTo>
                      <a:pt x="155" y="25"/>
                      <a:pt x="138" y="27"/>
                      <a:pt x="114" y="30"/>
                    </a:cubicBezTo>
                    <a:cubicBezTo>
                      <a:pt x="96" y="33"/>
                      <a:pt x="78" y="35"/>
                      <a:pt x="60" y="38"/>
                    </a:cubicBezTo>
                    <a:cubicBezTo>
                      <a:pt x="60" y="38"/>
                      <a:pt x="60" y="38"/>
                      <a:pt x="60" y="38"/>
                    </a:cubicBezTo>
                    <a:cubicBezTo>
                      <a:pt x="102" y="38"/>
                      <a:pt x="144" y="38"/>
                      <a:pt x="186" y="38"/>
                    </a:cubicBezTo>
                    <a:lnTo>
                      <a:pt x="17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3" name="Freeform 499"/>
              <p:cNvSpPr>
                <a:spLocks noEditPoints="1"/>
              </p:cNvSpPr>
              <p:nvPr/>
            </p:nvSpPr>
            <p:spPr bwMode="auto">
              <a:xfrm>
                <a:off x="-19097625" y="1238251"/>
                <a:ext cx="1136650" cy="179388"/>
              </a:xfrm>
              <a:custGeom>
                <a:avLst/>
                <a:gdLst>
                  <a:gd name="T0" fmla="*/ 300 w 303"/>
                  <a:gd name="T1" fmla="*/ 21 h 48"/>
                  <a:gd name="T2" fmla="*/ 284 w 303"/>
                  <a:gd name="T3" fmla="*/ 29 h 48"/>
                  <a:gd name="T4" fmla="*/ 256 w 303"/>
                  <a:gd name="T5" fmla="*/ 34 h 48"/>
                  <a:gd name="T6" fmla="*/ 220 w 303"/>
                  <a:gd name="T7" fmla="*/ 36 h 48"/>
                  <a:gd name="T8" fmla="*/ 197 w 303"/>
                  <a:gd name="T9" fmla="*/ 35 h 48"/>
                  <a:gd name="T10" fmla="*/ 187 w 303"/>
                  <a:gd name="T11" fmla="*/ 32 h 48"/>
                  <a:gd name="T12" fmla="*/ 184 w 303"/>
                  <a:gd name="T13" fmla="*/ 32 h 48"/>
                  <a:gd name="T14" fmla="*/ 159 w 303"/>
                  <a:gd name="T15" fmla="*/ 35 h 48"/>
                  <a:gd name="T16" fmla="*/ 129 w 303"/>
                  <a:gd name="T17" fmla="*/ 36 h 48"/>
                  <a:gd name="T18" fmla="*/ 86 w 303"/>
                  <a:gd name="T19" fmla="*/ 33 h 48"/>
                  <a:gd name="T20" fmla="*/ 79 w 303"/>
                  <a:gd name="T21" fmla="*/ 25 h 48"/>
                  <a:gd name="T22" fmla="*/ 111 w 303"/>
                  <a:gd name="T23" fmla="*/ 15 h 48"/>
                  <a:gd name="T24" fmla="*/ 174 w 303"/>
                  <a:gd name="T25" fmla="*/ 11 h 48"/>
                  <a:gd name="T26" fmla="*/ 204 w 303"/>
                  <a:gd name="T27" fmla="*/ 12 h 48"/>
                  <a:gd name="T28" fmla="*/ 232 w 303"/>
                  <a:gd name="T29" fmla="*/ 13 h 48"/>
                  <a:gd name="T30" fmla="*/ 214 w 303"/>
                  <a:gd name="T31" fmla="*/ 26 h 48"/>
                  <a:gd name="T32" fmla="*/ 213 w 303"/>
                  <a:gd name="T33" fmla="*/ 27 h 48"/>
                  <a:gd name="T34" fmla="*/ 227 w 303"/>
                  <a:gd name="T35" fmla="*/ 32 h 48"/>
                  <a:gd name="T36" fmla="*/ 252 w 303"/>
                  <a:gd name="T37" fmla="*/ 29 h 48"/>
                  <a:gd name="T38" fmla="*/ 269 w 303"/>
                  <a:gd name="T39" fmla="*/ 21 h 48"/>
                  <a:gd name="T40" fmla="*/ 265 w 303"/>
                  <a:gd name="T41" fmla="*/ 13 h 48"/>
                  <a:gd name="T42" fmla="*/ 236 w 303"/>
                  <a:gd name="T43" fmla="*/ 7 h 48"/>
                  <a:gd name="T44" fmla="*/ 185 w 303"/>
                  <a:gd name="T45" fmla="*/ 5 h 48"/>
                  <a:gd name="T46" fmla="*/ 116 w 303"/>
                  <a:gd name="T47" fmla="*/ 7 h 48"/>
                  <a:gd name="T48" fmla="*/ 66 w 303"/>
                  <a:gd name="T49" fmla="*/ 14 h 48"/>
                  <a:gd name="T50" fmla="*/ 39 w 303"/>
                  <a:gd name="T51" fmla="*/ 25 h 48"/>
                  <a:gd name="T52" fmla="*/ 53 w 303"/>
                  <a:gd name="T53" fmla="*/ 39 h 48"/>
                  <a:gd name="T54" fmla="*/ 128 w 303"/>
                  <a:gd name="T55" fmla="*/ 43 h 48"/>
                  <a:gd name="T56" fmla="*/ 213 w 303"/>
                  <a:gd name="T57" fmla="*/ 41 h 48"/>
                  <a:gd name="T58" fmla="*/ 208 w 303"/>
                  <a:gd name="T59" fmla="*/ 45 h 48"/>
                  <a:gd name="T60" fmla="*/ 124 w 303"/>
                  <a:gd name="T61" fmla="*/ 48 h 48"/>
                  <a:gd name="T62" fmla="*/ 27 w 303"/>
                  <a:gd name="T63" fmla="*/ 42 h 48"/>
                  <a:gd name="T64" fmla="*/ 7 w 303"/>
                  <a:gd name="T65" fmla="*/ 25 h 48"/>
                  <a:gd name="T66" fmla="*/ 41 w 303"/>
                  <a:gd name="T67" fmla="*/ 12 h 48"/>
                  <a:gd name="T68" fmla="*/ 106 w 303"/>
                  <a:gd name="T69" fmla="*/ 3 h 48"/>
                  <a:gd name="T70" fmla="*/ 190 w 303"/>
                  <a:gd name="T71" fmla="*/ 0 h 48"/>
                  <a:gd name="T72" fmla="*/ 255 w 303"/>
                  <a:gd name="T73" fmla="*/ 3 h 48"/>
                  <a:gd name="T74" fmla="*/ 295 w 303"/>
                  <a:gd name="T75" fmla="*/ 10 h 48"/>
                  <a:gd name="T76" fmla="*/ 300 w 303"/>
                  <a:gd name="T77" fmla="*/ 21 h 48"/>
                  <a:gd name="T78" fmla="*/ 113 w 303"/>
                  <a:gd name="T79" fmla="*/ 25 h 48"/>
                  <a:gd name="T80" fmla="*/ 138 w 303"/>
                  <a:gd name="T81" fmla="*/ 32 h 48"/>
                  <a:gd name="T82" fmla="*/ 185 w 303"/>
                  <a:gd name="T83" fmla="*/ 23 h 48"/>
                  <a:gd name="T84" fmla="*/ 194 w 303"/>
                  <a:gd name="T85" fmla="*/ 16 h 48"/>
                  <a:gd name="T86" fmla="*/ 171 w 303"/>
                  <a:gd name="T87" fmla="*/ 16 h 48"/>
                  <a:gd name="T88" fmla="*/ 132 w 303"/>
                  <a:gd name="T89" fmla="*/ 18 h 48"/>
                  <a:gd name="T90" fmla="*/ 113 w 303"/>
                  <a:gd name="T9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48">
                    <a:moveTo>
                      <a:pt x="300" y="21"/>
                    </a:moveTo>
                    <a:cubicBezTo>
                      <a:pt x="300" y="21"/>
                      <a:pt x="292" y="27"/>
                      <a:pt x="284" y="29"/>
                    </a:cubicBezTo>
                    <a:cubicBezTo>
                      <a:pt x="276" y="31"/>
                      <a:pt x="267" y="33"/>
                      <a:pt x="256" y="34"/>
                    </a:cubicBezTo>
                    <a:cubicBezTo>
                      <a:pt x="245" y="35"/>
                      <a:pt x="233" y="36"/>
                      <a:pt x="220" y="36"/>
                    </a:cubicBezTo>
                    <a:cubicBezTo>
                      <a:pt x="211" y="36"/>
                      <a:pt x="203" y="35"/>
                      <a:pt x="197" y="35"/>
                    </a:cubicBezTo>
                    <a:cubicBezTo>
                      <a:pt x="191" y="34"/>
                      <a:pt x="187" y="32"/>
                      <a:pt x="187" y="32"/>
                    </a:cubicBezTo>
                    <a:cubicBezTo>
                      <a:pt x="184" y="32"/>
                      <a:pt x="184" y="32"/>
                      <a:pt x="184" y="32"/>
                    </a:cubicBezTo>
                    <a:cubicBezTo>
                      <a:pt x="177" y="33"/>
                      <a:pt x="168" y="34"/>
                      <a:pt x="159" y="35"/>
                    </a:cubicBezTo>
                    <a:cubicBezTo>
                      <a:pt x="150" y="36"/>
                      <a:pt x="140" y="36"/>
                      <a:pt x="129" y="36"/>
                    </a:cubicBezTo>
                    <a:cubicBezTo>
                      <a:pt x="109" y="36"/>
                      <a:pt x="95" y="35"/>
                      <a:pt x="86" y="33"/>
                    </a:cubicBezTo>
                    <a:cubicBezTo>
                      <a:pt x="77" y="31"/>
                      <a:pt x="79" y="25"/>
                      <a:pt x="79" y="25"/>
                    </a:cubicBezTo>
                    <a:cubicBezTo>
                      <a:pt x="79" y="25"/>
                      <a:pt x="94" y="18"/>
                      <a:pt x="111" y="15"/>
                    </a:cubicBezTo>
                    <a:cubicBezTo>
                      <a:pt x="128" y="13"/>
                      <a:pt x="149" y="11"/>
                      <a:pt x="174" y="11"/>
                    </a:cubicBezTo>
                    <a:cubicBezTo>
                      <a:pt x="183" y="11"/>
                      <a:pt x="193" y="12"/>
                      <a:pt x="204" y="12"/>
                    </a:cubicBezTo>
                    <a:cubicBezTo>
                      <a:pt x="214" y="12"/>
                      <a:pt x="224" y="13"/>
                      <a:pt x="232" y="13"/>
                    </a:cubicBezTo>
                    <a:cubicBezTo>
                      <a:pt x="214" y="26"/>
                      <a:pt x="214" y="26"/>
                      <a:pt x="214" y="26"/>
                    </a:cubicBezTo>
                    <a:cubicBezTo>
                      <a:pt x="213" y="27"/>
                      <a:pt x="213" y="27"/>
                      <a:pt x="213" y="27"/>
                    </a:cubicBezTo>
                    <a:cubicBezTo>
                      <a:pt x="213" y="27"/>
                      <a:pt x="215" y="32"/>
                      <a:pt x="227" y="32"/>
                    </a:cubicBezTo>
                    <a:cubicBezTo>
                      <a:pt x="236" y="32"/>
                      <a:pt x="245" y="31"/>
                      <a:pt x="252" y="29"/>
                    </a:cubicBezTo>
                    <a:cubicBezTo>
                      <a:pt x="260" y="27"/>
                      <a:pt x="269" y="21"/>
                      <a:pt x="269" y="21"/>
                    </a:cubicBezTo>
                    <a:cubicBezTo>
                      <a:pt x="265" y="13"/>
                      <a:pt x="265" y="13"/>
                      <a:pt x="265" y="13"/>
                    </a:cubicBezTo>
                    <a:cubicBezTo>
                      <a:pt x="265" y="13"/>
                      <a:pt x="250" y="8"/>
                      <a:pt x="236" y="7"/>
                    </a:cubicBezTo>
                    <a:cubicBezTo>
                      <a:pt x="222" y="5"/>
                      <a:pt x="205" y="5"/>
                      <a:pt x="185" y="5"/>
                    </a:cubicBezTo>
                    <a:cubicBezTo>
                      <a:pt x="160" y="5"/>
                      <a:pt x="137" y="6"/>
                      <a:pt x="116" y="7"/>
                    </a:cubicBezTo>
                    <a:cubicBezTo>
                      <a:pt x="96" y="9"/>
                      <a:pt x="79" y="11"/>
                      <a:pt x="66" y="14"/>
                    </a:cubicBezTo>
                    <a:cubicBezTo>
                      <a:pt x="53" y="18"/>
                      <a:pt x="39" y="25"/>
                      <a:pt x="39" y="25"/>
                    </a:cubicBezTo>
                    <a:cubicBezTo>
                      <a:pt x="39" y="25"/>
                      <a:pt x="38" y="35"/>
                      <a:pt x="53" y="39"/>
                    </a:cubicBezTo>
                    <a:cubicBezTo>
                      <a:pt x="68" y="42"/>
                      <a:pt x="93" y="43"/>
                      <a:pt x="128" y="43"/>
                    </a:cubicBezTo>
                    <a:cubicBezTo>
                      <a:pt x="154" y="43"/>
                      <a:pt x="183" y="42"/>
                      <a:pt x="213" y="41"/>
                    </a:cubicBezTo>
                    <a:cubicBezTo>
                      <a:pt x="208" y="45"/>
                      <a:pt x="208" y="45"/>
                      <a:pt x="208" y="45"/>
                    </a:cubicBezTo>
                    <a:cubicBezTo>
                      <a:pt x="181" y="47"/>
                      <a:pt x="153" y="48"/>
                      <a:pt x="124" y="48"/>
                    </a:cubicBezTo>
                    <a:cubicBezTo>
                      <a:pt x="80" y="48"/>
                      <a:pt x="47" y="46"/>
                      <a:pt x="27" y="42"/>
                    </a:cubicBezTo>
                    <a:cubicBezTo>
                      <a:pt x="6" y="38"/>
                      <a:pt x="0" y="33"/>
                      <a:pt x="7" y="25"/>
                    </a:cubicBezTo>
                    <a:cubicBezTo>
                      <a:pt x="7" y="25"/>
                      <a:pt x="24" y="16"/>
                      <a:pt x="41" y="12"/>
                    </a:cubicBezTo>
                    <a:cubicBezTo>
                      <a:pt x="59" y="8"/>
                      <a:pt x="81" y="5"/>
                      <a:pt x="106" y="3"/>
                    </a:cubicBezTo>
                    <a:cubicBezTo>
                      <a:pt x="132" y="1"/>
                      <a:pt x="160" y="0"/>
                      <a:pt x="190" y="0"/>
                    </a:cubicBezTo>
                    <a:cubicBezTo>
                      <a:pt x="215" y="0"/>
                      <a:pt x="237" y="1"/>
                      <a:pt x="255" y="3"/>
                    </a:cubicBezTo>
                    <a:cubicBezTo>
                      <a:pt x="274" y="4"/>
                      <a:pt x="287" y="7"/>
                      <a:pt x="295" y="10"/>
                    </a:cubicBezTo>
                    <a:cubicBezTo>
                      <a:pt x="303" y="13"/>
                      <a:pt x="300" y="21"/>
                      <a:pt x="300" y="21"/>
                    </a:cubicBezTo>
                    <a:close/>
                    <a:moveTo>
                      <a:pt x="113" y="25"/>
                    </a:moveTo>
                    <a:cubicBezTo>
                      <a:pt x="113" y="25"/>
                      <a:pt x="116" y="32"/>
                      <a:pt x="138" y="32"/>
                    </a:cubicBezTo>
                    <a:cubicBezTo>
                      <a:pt x="161" y="32"/>
                      <a:pt x="177" y="29"/>
                      <a:pt x="185" y="23"/>
                    </a:cubicBezTo>
                    <a:cubicBezTo>
                      <a:pt x="194" y="16"/>
                      <a:pt x="194" y="16"/>
                      <a:pt x="194" y="16"/>
                    </a:cubicBezTo>
                    <a:cubicBezTo>
                      <a:pt x="187" y="16"/>
                      <a:pt x="179" y="16"/>
                      <a:pt x="171" y="16"/>
                    </a:cubicBezTo>
                    <a:cubicBezTo>
                      <a:pt x="155" y="16"/>
                      <a:pt x="143" y="17"/>
                      <a:pt x="132" y="18"/>
                    </a:cubicBezTo>
                    <a:cubicBezTo>
                      <a:pt x="122" y="20"/>
                      <a:pt x="113" y="25"/>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4" name="Freeform 500"/>
              <p:cNvSpPr>
                <a:spLocks/>
              </p:cNvSpPr>
              <p:nvPr/>
            </p:nvSpPr>
            <p:spPr bwMode="auto">
              <a:xfrm>
                <a:off x="-13928725" y="1535113"/>
                <a:ext cx="735013" cy="168275"/>
              </a:xfrm>
              <a:custGeom>
                <a:avLst/>
                <a:gdLst>
                  <a:gd name="T0" fmla="*/ 196 w 196"/>
                  <a:gd name="T1" fmla="*/ 11 h 45"/>
                  <a:gd name="T2" fmla="*/ 176 w 196"/>
                  <a:gd name="T3" fmla="*/ 18 h 45"/>
                  <a:gd name="T4" fmla="*/ 132 w 196"/>
                  <a:gd name="T5" fmla="*/ 21 h 45"/>
                  <a:gd name="T6" fmla="*/ 132 w 196"/>
                  <a:gd name="T7" fmla="*/ 22 h 45"/>
                  <a:gd name="T8" fmla="*/ 177 w 196"/>
                  <a:gd name="T9" fmla="*/ 25 h 45"/>
                  <a:gd name="T10" fmla="*/ 187 w 196"/>
                  <a:gd name="T11" fmla="*/ 32 h 45"/>
                  <a:gd name="T12" fmla="*/ 152 w 196"/>
                  <a:gd name="T13" fmla="*/ 41 h 45"/>
                  <a:gd name="T14" fmla="*/ 72 w 196"/>
                  <a:gd name="T15" fmla="*/ 45 h 45"/>
                  <a:gd name="T16" fmla="*/ 0 w 196"/>
                  <a:gd name="T17" fmla="*/ 42 h 45"/>
                  <a:gd name="T18" fmla="*/ 5 w 196"/>
                  <a:gd name="T19" fmla="*/ 36 h 45"/>
                  <a:gd name="T20" fmla="*/ 39 w 196"/>
                  <a:gd name="T21" fmla="*/ 38 h 45"/>
                  <a:gd name="T22" fmla="*/ 75 w 196"/>
                  <a:gd name="T23" fmla="*/ 39 h 45"/>
                  <a:gd name="T24" fmla="*/ 122 w 196"/>
                  <a:gd name="T25" fmla="*/ 37 h 45"/>
                  <a:gd name="T26" fmla="*/ 142 w 196"/>
                  <a:gd name="T27" fmla="*/ 31 h 45"/>
                  <a:gd name="T28" fmla="*/ 130 w 196"/>
                  <a:gd name="T29" fmla="*/ 26 h 45"/>
                  <a:gd name="T30" fmla="*/ 78 w 196"/>
                  <a:gd name="T31" fmla="*/ 25 h 45"/>
                  <a:gd name="T32" fmla="*/ 56 w 196"/>
                  <a:gd name="T33" fmla="*/ 25 h 45"/>
                  <a:gd name="T34" fmla="*/ 60 w 196"/>
                  <a:gd name="T35" fmla="*/ 19 h 45"/>
                  <a:gd name="T36" fmla="*/ 84 w 196"/>
                  <a:gd name="T37" fmla="*/ 19 h 45"/>
                  <a:gd name="T38" fmla="*/ 153 w 196"/>
                  <a:gd name="T39" fmla="*/ 12 h 45"/>
                  <a:gd name="T40" fmla="*/ 145 w 196"/>
                  <a:gd name="T41" fmla="*/ 8 h 45"/>
                  <a:gd name="T42" fmla="*/ 114 w 196"/>
                  <a:gd name="T43" fmla="*/ 6 h 45"/>
                  <a:gd name="T44" fmla="*/ 85 w 196"/>
                  <a:gd name="T45" fmla="*/ 7 h 45"/>
                  <a:gd name="T46" fmla="*/ 50 w 196"/>
                  <a:gd name="T47" fmla="*/ 9 h 45"/>
                  <a:gd name="T48" fmla="*/ 33 w 196"/>
                  <a:gd name="T49" fmla="*/ 5 h 45"/>
                  <a:gd name="T50" fmla="*/ 121 w 196"/>
                  <a:gd name="T51" fmla="*/ 0 h 45"/>
                  <a:gd name="T52" fmla="*/ 180 w 196"/>
                  <a:gd name="T53" fmla="*/ 3 h 45"/>
                  <a:gd name="T54" fmla="*/ 196 w 196"/>
                  <a:gd name="T55"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45">
                    <a:moveTo>
                      <a:pt x="196" y="11"/>
                    </a:moveTo>
                    <a:cubicBezTo>
                      <a:pt x="196" y="11"/>
                      <a:pt x="187" y="16"/>
                      <a:pt x="176" y="18"/>
                    </a:cubicBezTo>
                    <a:cubicBezTo>
                      <a:pt x="165" y="19"/>
                      <a:pt x="150" y="20"/>
                      <a:pt x="132" y="21"/>
                    </a:cubicBezTo>
                    <a:cubicBezTo>
                      <a:pt x="132" y="22"/>
                      <a:pt x="132" y="22"/>
                      <a:pt x="132" y="22"/>
                    </a:cubicBezTo>
                    <a:cubicBezTo>
                      <a:pt x="153" y="22"/>
                      <a:pt x="168" y="23"/>
                      <a:pt x="177" y="25"/>
                    </a:cubicBezTo>
                    <a:cubicBezTo>
                      <a:pt x="186" y="27"/>
                      <a:pt x="187" y="32"/>
                      <a:pt x="187" y="32"/>
                    </a:cubicBezTo>
                    <a:cubicBezTo>
                      <a:pt x="187" y="32"/>
                      <a:pt x="172" y="39"/>
                      <a:pt x="152" y="41"/>
                    </a:cubicBezTo>
                    <a:cubicBezTo>
                      <a:pt x="132" y="44"/>
                      <a:pt x="106" y="45"/>
                      <a:pt x="72" y="45"/>
                    </a:cubicBezTo>
                    <a:cubicBezTo>
                      <a:pt x="43" y="45"/>
                      <a:pt x="19" y="44"/>
                      <a:pt x="0" y="42"/>
                    </a:cubicBezTo>
                    <a:cubicBezTo>
                      <a:pt x="5" y="36"/>
                      <a:pt x="5" y="36"/>
                      <a:pt x="5" y="36"/>
                    </a:cubicBezTo>
                    <a:cubicBezTo>
                      <a:pt x="16" y="37"/>
                      <a:pt x="27" y="38"/>
                      <a:pt x="39" y="38"/>
                    </a:cubicBezTo>
                    <a:cubicBezTo>
                      <a:pt x="52" y="39"/>
                      <a:pt x="63" y="39"/>
                      <a:pt x="75" y="39"/>
                    </a:cubicBezTo>
                    <a:cubicBezTo>
                      <a:pt x="95" y="39"/>
                      <a:pt x="111" y="38"/>
                      <a:pt x="122" y="37"/>
                    </a:cubicBezTo>
                    <a:cubicBezTo>
                      <a:pt x="134" y="36"/>
                      <a:pt x="142" y="31"/>
                      <a:pt x="142" y="31"/>
                    </a:cubicBezTo>
                    <a:cubicBezTo>
                      <a:pt x="142" y="31"/>
                      <a:pt x="140" y="27"/>
                      <a:pt x="130" y="26"/>
                    </a:cubicBezTo>
                    <a:cubicBezTo>
                      <a:pt x="120" y="25"/>
                      <a:pt x="103" y="25"/>
                      <a:pt x="78" y="25"/>
                    </a:cubicBezTo>
                    <a:cubicBezTo>
                      <a:pt x="71" y="25"/>
                      <a:pt x="63" y="25"/>
                      <a:pt x="56" y="25"/>
                    </a:cubicBezTo>
                    <a:cubicBezTo>
                      <a:pt x="60" y="19"/>
                      <a:pt x="60" y="19"/>
                      <a:pt x="60" y="19"/>
                    </a:cubicBezTo>
                    <a:cubicBezTo>
                      <a:pt x="68" y="19"/>
                      <a:pt x="76" y="19"/>
                      <a:pt x="84" y="19"/>
                    </a:cubicBezTo>
                    <a:cubicBezTo>
                      <a:pt x="126" y="19"/>
                      <a:pt x="153" y="12"/>
                      <a:pt x="153" y="12"/>
                    </a:cubicBezTo>
                    <a:cubicBezTo>
                      <a:pt x="153" y="12"/>
                      <a:pt x="152" y="9"/>
                      <a:pt x="145" y="8"/>
                    </a:cubicBezTo>
                    <a:cubicBezTo>
                      <a:pt x="139" y="7"/>
                      <a:pt x="128" y="6"/>
                      <a:pt x="114" y="6"/>
                    </a:cubicBezTo>
                    <a:cubicBezTo>
                      <a:pt x="104" y="6"/>
                      <a:pt x="94" y="6"/>
                      <a:pt x="85" y="7"/>
                    </a:cubicBezTo>
                    <a:cubicBezTo>
                      <a:pt x="75" y="7"/>
                      <a:pt x="63" y="8"/>
                      <a:pt x="50" y="9"/>
                    </a:cubicBezTo>
                    <a:cubicBezTo>
                      <a:pt x="33" y="5"/>
                      <a:pt x="33" y="5"/>
                      <a:pt x="33" y="5"/>
                    </a:cubicBezTo>
                    <a:cubicBezTo>
                      <a:pt x="59" y="2"/>
                      <a:pt x="89" y="0"/>
                      <a:pt x="121" y="0"/>
                    </a:cubicBezTo>
                    <a:cubicBezTo>
                      <a:pt x="147" y="0"/>
                      <a:pt x="167" y="1"/>
                      <a:pt x="180" y="3"/>
                    </a:cubicBezTo>
                    <a:cubicBezTo>
                      <a:pt x="194" y="5"/>
                      <a:pt x="196" y="11"/>
                      <a:pt x="19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5" name="Freeform 501"/>
              <p:cNvSpPr>
                <a:spLocks noEditPoints="1"/>
              </p:cNvSpPr>
              <p:nvPr/>
            </p:nvSpPr>
            <p:spPr bwMode="auto">
              <a:xfrm>
                <a:off x="-13719175" y="1238251"/>
                <a:ext cx="877888" cy="160338"/>
              </a:xfrm>
              <a:custGeom>
                <a:avLst/>
                <a:gdLst>
                  <a:gd name="T0" fmla="*/ 179 w 234"/>
                  <a:gd name="T1" fmla="*/ 18 h 43"/>
                  <a:gd name="T2" fmla="*/ 163 w 234"/>
                  <a:gd name="T3" fmla="*/ 25 h 43"/>
                  <a:gd name="T4" fmla="*/ 211 w 234"/>
                  <a:gd name="T5" fmla="*/ 25 h 43"/>
                  <a:gd name="T6" fmla="*/ 207 w 234"/>
                  <a:gd name="T7" fmla="*/ 30 h 43"/>
                  <a:gd name="T8" fmla="*/ 153 w 234"/>
                  <a:gd name="T9" fmla="*/ 30 h 43"/>
                  <a:gd name="T10" fmla="*/ 129 w 234"/>
                  <a:gd name="T11" fmla="*/ 43 h 43"/>
                  <a:gd name="T12" fmla="*/ 97 w 234"/>
                  <a:gd name="T13" fmla="*/ 43 h 43"/>
                  <a:gd name="T14" fmla="*/ 121 w 234"/>
                  <a:gd name="T15" fmla="*/ 30 h 43"/>
                  <a:gd name="T16" fmla="*/ 77 w 234"/>
                  <a:gd name="T17" fmla="*/ 30 h 43"/>
                  <a:gd name="T18" fmla="*/ 52 w 234"/>
                  <a:gd name="T19" fmla="*/ 43 h 43"/>
                  <a:gd name="T20" fmla="*/ 21 w 234"/>
                  <a:gd name="T21" fmla="*/ 43 h 43"/>
                  <a:gd name="T22" fmla="*/ 45 w 234"/>
                  <a:gd name="T23" fmla="*/ 30 h 43"/>
                  <a:gd name="T24" fmla="*/ 0 w 234"/>
                  <a:gd name="T25" fmla="*/ 30 h 43"/>
                  <a:gd name="T26" fmla="*/ 4 w 234"/>
                  <a:gd name="T27" fmla="*/ 25 h 43"/>
                  <a:gd name="T28" fmla="*/ 55 w 234"/>
                  <a:gd name="T29" fmla="*/ 25 h 43"/>
                  <a:gd name="T30" fmla="*/ 72 w 234"/>
                  <a:gd name="T31" fmla="*/ 18 h 43"/>
                  <a:gd name="T32" fmla="*/ 25 w 234"/>
                  <a:gd name="T33" fmla="*/ 18 h 43"/>
                  <a:gd name="T34" fmla="*/ 29 w 234"/>
                  <a:gd name="T35" fmla="*/ 13 h 43"/>
                  <a:gd name="T36" fmla="*/ 81 w 234"/>
                  <a:gd name="T37" fmla="*/ 13 h 43"/>
                  <a:gd name="T38" fmla="*/ 106 w 234"/>
                  <a:gd name="T39" fmla="*/ 0 h 43"/>
                  <a:gd name="T40" fmla="*/ 138 w 234"/>
                  <a:gd name="T41" fmla="*/ 0 h 43"/>
                  <a:gd name="T42" fmla="*/ 113 w 234"/>
                  <a:gd name="T43" fmla="*/ 13 h 43"/>
                  <a:gd name="T44" fmla="*/ 158 w 234"/>
                  <a:gd name="T45" fmla="*/ 13 h 43"/>
                  <a:gd name="T46" fmla="*/ 182 w 234"/>
                  <a:gd name="T47" fmla="*/ 0 h 43"/>
                  <a:gd name="T48" fmla="*/ 213 w 234"/>
                  <a:gd name="T49" fmla="*/ 0 h 43"/>
                  <a:gd name="T50" fmla="*/ 189 w 234"/>
                  <a:gd name="T51" fmla="*/ 13 h 43"/>
                  <a:gd name="T52" fmla="*/ 234 w 234"/>
                  <a:gd name="T53" fmla="*/ 13 h 43"/>
                  <a:gd name="T54" fmla="*/ 230 w 234"/>
                  <a:gd name="T55" fmla="*/ 18 h 43"/>
                  <a:gd name="T56" fmla="*/ 179 w 234"/>
                  <a:gd name="T57" fmla="*/ 18 h 43"/>
                  <a:gd name="T58" fmla="*/ 86 w 234"/>
                  <a:gd name="T59" fmla="*/ 25 h 43"/>
                  <a:gd name="T60" fmla="*/ 131 w 234"/>
                  <a:gd name="T61" fmla="*/ 25 h 43"/>
                  <a:gd name="T62" fmla="*/ 148 w 234"/>
                  <a:gd name="T63" fmla="*/ 18 h 43"/>
                  <a:gd name="T64" fmla="*/ 103 w 234"/>
                  <a:gd name="T65" fmla="*/ 18 h 43"/>
                  <a:gd name="T66" fmla="*/ 86 w 234"/>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43">
                    <a:moveTo>
                      <a:pt x="179" y="18"/>
                    </a:moveTo>
                    <a:cubicBezTo>
                      <a:pt x="163" y="25"/>
                      <a:pt x="163" y="25"/>
                      <a:pt x="163" y="25"/>
                    </a:cubicBezTo>
                    <a:cubicBezTo>
                      <a:pt x="179" y="25"/>
                      <a:pt x="195" y="25"/>
                      <a:pt x="211" y="25"/>
                    </a:cubicBezTo>
                    <a:cubicBezTo>
                      <a:pt x="207" y="30"/>
                      <a:pt x="207" y="30"/>
                      <a:pt x="207" y="30"/>
                    </a:cubicBezTo>
                    <a:cubicBezTo>
                      <a:pt x="189" y="30"/>
                      <a:pt x="171" y="30"/>
                      <a:pt x="153" y="30"/>
                    </a:cubicBezTo>
                    <a:cubicBezTo>
                      <a:pt x="145" y="35"/>
                      <a:pt x="137" y="39"/>
                      <a:pt x="129" y="43"/>
                    </a:cubicBezTo>
                    <a:cubicBezTo>
                      <a:pt x="118" y="43"/>
                      <a:pt x="107" y="43"/>
                      <a:pt x="97" y="43"/>
                    </a:cubicBezTo>
                    <a:cubicBezTo>
                      <a:pt x="105" y="39"/>
                      <a:pt x="113" y="35"/>
                      <a:pt x="121" y="30"/>
                    </a:cubicBezTo>
                    <a:cubicBezTo>
                      <a:pt x="106" y="30"/>
                      <a:pt x="92" y="30"/>
                      <a:pt x="77" y="30"/>
                    </a:cubicBezTo>
                    <a:cubicBezTo>
                      <a:pt x="69" y="35"/>
                      <a:pt x="60" y="39"/>
                      <a:pt x="52" y="43"/>
                    </a:cubicBezTo>
                    <a:cubicBezTo>
                      <a:pt x="42" y="43"/>
                      <a:pt x="31" y="43"/>
                      <a:pt x="21" y="43"/>
                    </a:cubicBezTo>
                    <a:cubicBezTo>
                      <a:pt x="29" y="39"/>
                      <a:pt x="37" y="35"/>
                      <a:pt x="45" y="30"/>
                    </a:cubicBezTo>
                    <a:cubicBezTo>
                      <a:pt x="30" y="30"/>
                      <a:pt x="15" y="30"/>
                      <a:pt x="0" y="30"/>
                    </a:cubicBezTo>
                    <a:cubicBezTo>
                      <a:pt x="4" y="25"/>
                      <a:pt x="4" y="25"/>
                      <a:pt x="4" y="25"/>
                    </a:cubicBezTo>
                    <a:cubicBezTo>
                      <a:pt x="21" y="25"/>
                      <a:pt x="38" y="25"/>
                      <a:pt x="55" y="25"/>
                    </a:cubicBezTo>
                    <a:cubicBezTo>
                      <a:pt x="72" y="18"/>
                      <a:pt x="72" y="18"/>
                      <a:pt x="72" y="18"/>
                    </a:cubicBezTo>
                    <a:cubicBezTo>
                      <a:pt x="56" y="18"/>
                      <a:pt x="41" y="18"/>
                      <a:pt x="25" y="18"/>
                    </a:cubicBezTo>
                    <a:cubicBezTo>
                      <a:pt x="29" y="13"/>
                      <a:pt x="29" y="13"/>
                      <a:pt x="29" y="13"/>
                    </a:cubicBezTo>
                    <a:cubicBezTo>
                      <a:pt x="47" y="13"/>
                      <a:pt x="64" y="13"/>
                      <a:pt x="81" y="13"/>
                    </a:cubicBezTo>
                    <a:cubicBezTo>
                      <a:pt x="89" y="9"/>
                      <a:pt x="98" y="4"/>
                      <a:pt x="106" y="0"/>
                    </a:cubicBezTo>
                    <a:cubicBezTo>
                      <a:pt x="116" y="0"/>
                      <a:pt x="127" y="0"/>
                      <a:pt x="138" y="0"/>
                    </a:cubicBezTo>
                    <a:cubicBezTo>
                      <a:pt x="129" y="4"/>
                      <a:pt x="121" y="9"/>
                      <a:pt x="113" y="13"/>
                    </a:cubicBezTo>
                    <a:cubicBezTo>
                      <a:pt x="128" y="13"/>
                      <a:pt x="143" y="13"/>
                      <a:pt x="158" y="13"/>
                    </a:cubicBezTo>
                    <a:cubicBezTo>
                      <a:pt x="166" y="9"/>
                      <a:pt x="174" y="4"/>
                      <a:pt x="182" y="0"/>
                    </a:cubicBezTo>
                    <a:cubicBezTo>
                      <a:pt x="193" y="0"/>
                      <a:pt x="203" y="0"/>
                      <a:pt x="213" y="0"/>
                    </a:cubicBezTo>
                    <a:cubicBezTo>
                      <a:pt x="205" y="4"/>
                      <a:pt x="197" y="9"/>
                      <a:pt x="189" y="13"/>
                    </a:cubicBezTo>
                    <a:cubicBezTo>
                      <a:pt x="204" y="13"/>
                      <a:pt x="219" y="13"/>
                      <a:pt x="234" y="13"/>
                    </a:cubicBezTo>
                    <a:cubicBezTo>
                      <a:pt x="230" y="18"/>
                      <a:pt x="230" y="18"/>
                      <a:pt x="230" y="18"/>
                    </a:cubicBezTo>
                    <a:cubicBezTo>
                      <a:pt x="213" y="18"/>
                      <a:pt x="196" y="18"/>
                      <a:pt x="179" y="18"/>
                    </a:cubicBezTo>
                    <a:close/>
                    <a:moveTo>
                      <a:pt x="86" y="25"/>
                    </a:moveTo>
                    <a:cubicBezTo>
                      <a:pt x="101" y="25"/>
                      <a:pt x="116" y="25"/>
                      <a:pt x="131" y="25"/>
                    </a:cubicBezTo>
                    <a:cubicBezTo>
                      <a:pt x="148" y="18"/>
                      <a:pt x="148" y="18"/>
                      <a:pt x="148" y="18"/>
                    </a:cubicBezTo>
                    <a:cubicBezTo>
                      <a:pt x="133" y="18"/>
                      <a:pt x="118" y="18"/>
                      <a:pt x="103" y="18"/>
                    </a:cubicBezTo>
                    <a:lnTo>
                      <a:pt x="8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6" name="Freeform 502"/>
              <p:cNvSpPr>
                <a:spLocks noEditPoints="1"/>
              </p:cNvSpPr>
              <p:nvPr/>
            </p:nvSpPr>
            <p:spPr bwMode="auto">
              <a:xfrm>
                <a:off x="-8840788" y="1538288"/>
                <a:ext cx="754063" cy="161925"/>
              </a:xfrm>
              <a:custGeom>
                <a:avLst/>
                <a:gdLst>
                  <a:gd name="T0" fmla="*/ 198 w 201"/>
                  <a:gd name="T1" fmla="*/ 34 h 43"/>
                  <a:gd name="T2" fmla="*/ 162 w 201"/>
                  <a:gd name="T3" fmla="*/ 34 h 43"/>
                  <a:gd name="T4" fmla="*/ 156 w 201"/>
                  <a:gd name="T5" fmla="*/ 43 h 43"/>
                  <a:gd name="T6" fmla="*/ 115 w 201"/>
                  <a:gd name="T7" fmla="*/ 43 h 43"/>
                  <a:gd name="T8" fmla="*/ 121 w 201"/>
                  <a:gd name="T9" fmla="*/ 34 h 43"/>
                  <a:gd name="T10" fmla="*/ 0 w 201"/>
                  <a:gd name="T11" fmla="*/ 34 h 43"/>
                  <a:gd name="T12" fmla="*/ 3 w 201"/>
                  <a:gd name="T13" fmla="*/ 28 h 43"/>
                  <a:gd name="T14" fmla="*/ 141 w 201"/>
                  <a:gd name="T15" fmla="*/ 0 h 43"/>
                  <a:gd name="T16" fmla="*/ 183 w 201"/>
                  <a:gd name="T17" fmla="*/ 0 h 43"/>
                  <a:gd name="T18" fmla="*/ 166 w 201"/>
                  <a:gd name="T19" fmla="*/ 28 h 43"/>
                  <a:gd name="T20" fmla="*/ 201 w 201"/>
                  <a:gd name="T21" fmla="*/ 28 h 43"/>
                  <a:gd name="T22" fmla="*/ 198 w 201"/>
                  <a:gd name="T23" fmla="*/ 34 h 43"/>
                  <a:gd name="T24" fmla="*/ 124 w 201"/>
                  <a:gd name="T25" fmla="*/ 28 h 43"/>
                  <a:gd name="T26" fmla="*/ 131 w 201"/>
                  <a:gd name="T27" fmla="*/ 17 h 43"/>
                  <a:gd name="T28" fmla="*/ 139 w 201"/>
                  <a:gd name="T29" fmla="*/ 8 h 43"/>
                  <a:gd name="T30" fmla="*/ 137 w 201"/>
                  <a:gd name="T31" fmla="*/ 8 h 43"/>
                  <a:gd name="T32" fmla="*/ 118 w 201"/>
                  <a:gd name="T33" fmla="*/ 12 h 43"/>
                  <a:gd name="T34" fmla="*/ 43 w 201"/>
                  <a:gd name="T35" fmla="*/ 28 h 43"/>
                  <a:gd name="T36" fmla="*/ 124 w 201"/>
                  <a:gd name="T3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43">
                    <a:moveTo>
                      <a:pt x="198" y="34"/>
                    </a:moveTo>
                    <a:cubicBezTo>
                      <a:pt x="186" y="34"/>
                      <a:pt x="174" y="34"/>
                      <a:pt x="162" y="34"/>
                    </a:cubicBezTo>
                    <a:cubicBezTo>
                      <a:pt x="156" y="43"/>
                      <a:pt x="156" y="43"/>
                      <a:pt x="156" y="43"/>
                    </a:cubicBezTo>
                    <a:cubicBezTo>
                      <a:pt x="143" y="43"/>
                      <a:pt x="129" y="43"/>
                      <a:pt x="115" y="43"/>
                    </a:cubicBezTo>
                    <a:cubicBezTo>
                      <a:pt x="121" y="34"/>
                      <a:pt x="121" y="34"/>
                      <a:pt x="121" y="34"/>
                    </a:cubicBezTo>
                    <a:cubicBezTo>
                      <a:pt x="80" y="34"/>
                      <a:pt x="40" y="34"/>
                      <a:pt x="0" y="34"/>
                    </a:cubicBezTo>
                    <a:cubicBezTo>
                      <a:pt x="3" y="28"/>
                      <a:pt x="3" y="28"/>
                      <a:pt x="3" y="28"/>
                    </a:cubicBezTo>
                    <a:cubicBezTo>
                      <a:pt x="49" y="19"/>
                      <a:pt x="96" y="9"/>
                      <a:pt x="141" y="0"/>
                    </a:cubicBezTo>
                    <a:cubicBezTo>
                      <a:pt x="155" y="0"/>
                      <a:pt x="169" y="0"/>
                      <a:pt x="183" y="0"/>
                    </a:cubicBezTo>
                    <a:cubicBezTo>
                      <a:pt x="177" y="9"/>
                      <a:pt x="171" y="18"/>
                      <a:pt x="166" y="28"/>
                    </a:cubicBezTo>
                    <a:cubicBezTo>
                      <a:pt x="178" y="28"/>
                      <a:pt x="189" y="28"/>
                      <a:pt x="201" y="28"/>
                    </a:cubicBezTo>
                    <a:lnTo>
                      <a:pt x="198" y="34"/>
                    </a:lnTo>
                    <a:close/>
                    <a:moveTo>
                      <a:pt x="124" y="28"/>
                    </a:moveTo>
                    <a:cubicBezTo>
                      <a:pt x="131" y="17"/>
                      <a:pt x="131" y="17"/>
                      <a:pt x="131" y="17"/>
                    </a:cubicBezTo>
                    <a:cubicBezTo>
                      <a:pt x="139" y="8"/>
                      <a:pt x="139" y="8"/>
                      <a:pt x="139" y="8"/>
                    </a:cubicBezTo>
                    <a:cubicBezTo>
                      <a:pt x="137" y="8"/>
                      <a:pt x="137" y="8"/>
                      <a:pt x="137" y="8"/>
                    </a:cubicBezTo>
                    <a:cubicBezTo>
                      <a:pt x="137" y="8"/>
                      <a:pt x="127" y="11"/>
                      <a:pt x="118" y="12"/>
                    </a:cubicBezTo>
                    <a:cubicBezTo>
                      <a:pt x="93" y="17"/>
                      <a:pt x="68" y="23"/>
                      <a:pt x="43" y="28"/>
                    </a:cubicBezTo>
                    <a:cubicBezTo>
                      <a:pt x="70" y="28"/>
                      <a:pt x="97" y="28"/>
                      <a:pt x="1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7" name="Freeform 503"/>
              <p:cNvSpPr>
                <a:spLocks noEditPoints="1"/>
              </p:cNvSpPr>
              <p:nvPr/>
            </p:nvSpPr>
            <p:spPr bwMode="auto">
              <a:xfrm>
                <a:off x="-8615363" y="1230313"/>
                <a:ext cx="698500" cy="179388"/>
              </a:xfrm>
              <a:custGeom>
                <a:avLst/>
                <a:gdLst>
                  <a:gd name="T0" fmla="*/ 176 w 186"/>
                  <a:gd name="T1" fmla="*/ 31 h 48"/>
                  <a:gd name="T2" fmla="*/ 153 w 186"/>
                  <a:gd name="T3" fmla="*/ 39 h 48"/>
                  <a:gd name="T4" fmla="*/ 96 w 186"/>
                  <a:gd name="T5" fmla="*/ 42 h 48"/>
                  <a:gd name="T6" fmla="*/ 92 w 186"/>
                  <a:gd name="T7" fmla="*/ 48 h 48"/>
                  <a:gd name="T8" fmla="*/ 68 w 186"/>
                  <a:gd name="T9" fmla="*/ 48 h 48"/>
                  <a:gd name="T10" fmla="*/ 72 w 186"/>
                  <a:gd name="T11" fmla="*/ 42 h 48"/>
                  <a:gd name="T12" fmla="*/ 0 w 186"/>
                  <a:gd name="T13" fmla="*/ 40 h 48"/>
                  <a:gd name="T14" fmla="*/ 4 w 186"/>
                  <a:gd name="T15" fmla="*/ 34 h 48"/>
                  <a:gd name="T16" fmla="*/ 39 w 186"/>
                  <a:gd name="T17" fmla="*/ 36 h 48"/>
                  <a:gd name="T18" fmla="*/ 75 w 186"/>
                  <a:gd name="T19" fmla="*/ 37 h 48"/>
                  <a:gd name="T20" fmla="*/ 82 w 186"/>
                  <a:gd name="T21" fmla="*/ 26 h 48"/>
                  <a:gd name="T22" fmla="*/ 68 w 186"/>
                  <a:gd name="T23" fmla="*/ 25 h 48"/>
                  <a:gd name="T24" fmla="*/ 28 w 186"/>
                  <a:gd name="T25" fmla="*/ 21 h 48"/>
                  <a:gd name="T26" fmla="*/ 18 w 186"/>
                  <a:gd name="T27" fmla="*/ 14 h 48"/>
                  <a:gd name="T28" fmla="*/ 41 w 186"/>
                  <a:gd name="T29" fmla="*/ 8 h 48"/>
                  <a:gd name="T30" fmla="*/ 95 w 186"/>
                  <a:gd name="T31" fmla="*/ 5 h 48"/>
                  <a:gd name="T32" fmla="*/ 98 w 186"/>
                  <a:gd name="T33" fmla="*/ 0 h 48"/>
                  <a:gd name="T34" fmla="*/ 122 w 186"/>
                  <a:gd name="T35" fmla="*/ 0 h 48"/>
                  <a:gd name="T36" fmla="*/ 119 w 186"/>
                  <a:gd name="T37" fmla="*/ 5 h 48"/>
                  <a:gd name="T38" fmla="*/ 186 w 186"/>
                  <a:gd name="T39" fmla="*/ 7 h 48"/>
                  <a:gd name="T40" fmla="*/ 170 w 186"/>
                  <a:gd name="T41" fmla="*/ 12 h 48"/>
                  <a:gd name="T42" fmla="*/ 115 w 186"/>
                  <a:gd name="T43" fmla="*/ 10 h 48"/>
                  <a:gd name="T44" fmla="*/ 109 w 186"/>
                  <a:gd name="T45" fmla="*/ 21 h 48"/>
                  <a:gd name="T46" fmla="*/ 122 w 186"/>
                  <a:gd name="T47" fmla="*/ 21 h 48"/>
                  <a:gd name="T48" fmla="*/ 166 w 186"/>
                  <a:gd name="T49" fmla="*/ 26 h 48"/>
                  <a:gd name="T50" fmla="*/ 176 w 186"/>
                  <a:gd name="T51" fmla="*/ 31 h 48"/>
                  <a:gd name="T52" fmla="*/ 60 w 186"/>
                  <a:gd name="T53" fmla="*/ 14 h 48"/>
                  <a:gd name="T54" fmla="*/ 65 w 186"/>
                  <a:gd name="T55" fmla="*/ 17 h 48"/>
                  <a:gd name="T56" fmla="*/ 86 w 186"/>
                  <a:gd name="T57" fmla="*/ 19 h 48"/>
                  <a:gd name="T58" fmla="*/ 92 w 186"/>
                  <a:gd name="T59" fmla="*/ 10 h 48"/>
                  <a:gd name="T60" fmla="*/ 69 w 186"/>
                  <a:gd name="T61" fmla="*/ 11 h 48"/>
                  <a:gd name="T62" fmla="*/ 60 w 186"/>
                  <a:gd name="T63" fmla="*/ 14 h 48"/>
                  <a:gd name="T64" fmla="*/ 133 w 186"/>
                  <a:gd name="T65" fmla="*/ 32 h 48"/>
                  <a:gd name="T66" fmla="*/ 128 w 186"/>
                  <a:gd name="T67" fmla="*/ 29 h 48"/>
                  <a:gd name="T68" fmla="*/ 105 w 186"/>
                  <a:gd name="T69" fmla="*/ 27 h 48"/>
                  <a:gd name="T70" fmla="*/ 99 w 186"/>
                  <a:gd name="T71" fmla="*/ 36 h 48"/>
                  <a:gd name="T72" fmla="*/ 133 w 186"/>
                  <a:gd name="T7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48">
                    <a:moveTo>
                      <a:pt x="176" y="31"/>
                    </a:moveTo>
                    <a:cubicBezTo>
                      <a:pt x="176" y="31"/>
                      <a:pt x="167" y="37"/>
                      <a:pt x="153" y="39"/>
                    </a:cubicBezTo>
                    <a:cubicBezTo>
                      <a:pt x="139" y="40"/>
                      <a:pt x="120" y="41"/>
                      <a:pt x="96" y="42"/>
                    </a:cubicBezTo>
                    <a:cubicBezTo>
                      <a:pt x="92" y="48"/>
                      <a:pt x="92" y="48"/>
                      <a:pt x="92" y="48"/>
                    </a:cubicBezTo>
                    <a:cubicBezTo>
                      <a:pt x="84" y="48"/>
                      <a:pt x="76" y="48"/>
                      <a:pt x="68" y="48"/>
                    </a:cubicBezTo>
                    <a:cubicBezTo>
                      <a:pt x="72" y="42"/>
                      <a:pt x="72" y="42"/>
                      <a:pt x="72" y="42"/>
                    </a:cubicBezTo>
                    <a:cubicBezTo>
                      <a:pt x="43" y="42"/>
                      <a:pt x="19" y="41"/>
                      <a:pt x="0" y="40"/>
                    </a:cubicBezTo>
                    <a:cubicBezTo>
                      <a:pt x="4" y="34"/>
                      <a:pt x="4" y="34"/>
                      <a:pt x="4" y="34"/>
                    </a:cubicBezTo>
                    <a:cubicBezTo>
                      <a:pt x="14" y="35"/>
                      <a:pt x="26" y="35"/>
                      <a:pt x="39" y="36"/>
                    </a:cubicBezTo>
                    <a:cubicBezTo>
                      <a:pt x="53" y="36"/>
                      <a:pt x="65" y="36"/>
                      <a:pt x="75" y="37"/>
                    </a:cubicBezTo>
                    <a:cubicBezTo>
                      <a:pt x="82" y="26"/>
                      <a:pt x="82" y="26"/>
                      <a:pt x="82" y="26"/>
                    </a:cubicBezTo>
                    <a:cubicBezTo>
                      <a:pt x="68" y="25"/>
                      <a:pt x="68" y="25"/>
                      <a:pt x="68" y="25"/>
                    </a:cubicBezTo>
                    <a:cubicBezTo>
                      <a:pt x="49" y="24"/>
                      <a:pt x="36" y="22"/>
                      <a:pt x="28" y="21"/>
                    </a:cubicBezTo>
                    <a:cubicBezTo>
                      <a:pt x="20" y="19"/>
                      <a:pt x="18" y="14"/>
                      <a:pt x="18" y="14"/>
                    </a:cubicBezTo>
                    <a:cubicBezTo>
                      <a:pt x="18" y="14"/>
                      <a:pt x="28" y="9"/>
                      <a:pt x="41" y="8"/>
                    </a:cubicBezTo>
                    <a:cubicBezTo>
                      <a:pt x="55" y="6"/>
                      <a:pt x="73" y="5"/>
                      <a:pt x="95" y="5"/>
                    </a:cubicBezTo>
                    <a:cubicBezTo>
                      <a:pt x="98" y="0"/>
                      <a:pt x="98" y="0"/>
                      <a:pt x="98" y="0"/>
                    </a:cubicBezTo>
                    <a:cubicBezTo>
                      <a:pt x="106" y="0"/>
                      <a:pt x="114" y="0"/>
                      <a:pt x="122" y="0"/>
                    </a:cubicBezTo>
                    <a:cubicBezTo>
                      <a:pt x="119" y="5"/>
                      <a:pt x="119" y="5"/>
                      <a:pt x="119" y="5"/>
                    </a:cubicBezTo>
                    <a:cubicBezTo>
                      <a:pt x="143" y="5"/>
                      <a:pt x="165" y="5"/>
                      <a:pt x="186" y="7"/>
                    </a:cubicBezTo>
                    <a:cubicBezTo>
                      <a:pt x="170" y="12"/>
                      <a:pt x="170" y="12"/>
                      <a:pt x="170" y="12"/>
                    </a:cubicBezTo>
                    <a:cubicBezTo>
                      <a:pt x="152" y="11"/>
                      <a:pt x="134" y="10"/>
                      <a:pt x="115" y="10"/>
                    </a:cubicBezTo>
                    <a:cubicBezTo>
                      <a:pt x="109" y="21"/>
                      <a:pt x="109" y="21"/>
                      <a:pt x="109" y="21"/>
                    </a:cubicBezTo>
                    <a:cubicBezTo>
                      <a:pt x="122" y="21"/>
                      <a:pt x="122" y="21"/>
                      <a:pt x="122" y="21"/>
                    </a:cubicBezTo>
                    <a:cubicBezTo>
                      <a:pt x="144" y="23"/>
                      <a:pt x="159" y="24"/>
                      <a:pt x="166" y="26"/>
                    </a:cubicBezTo>
                    <a:cubicBezTo>
                      <a:pt x="174" y="27"/>
                      <a:pt x="176" y="31"/>
                      <a:pt x="176" y="31"/>
                    </a:cubicBezTo>
                    <a:close/>
                    <a:moveTo>
                      <a:pt x="60" y="14"/>
                    </a:moveTo>
                    <a:cubicBezTo>
                      <a:pt x="65" y="17"/>
                      <a:pt x="65" y="17"/>
                      <a:pt x="65" y="17"/>
                    </a:cubicBezTo>
                    <a:cubicBezTo>
                      <a:pt x="65" y="17"/>
                      <a:pt x="76" y="18"/>
                      <a:pt x="86" y="19"/>
                    </a:cubicBezTo>
                    <a:cubicBezTo>
                      <a:pt x="92" y="10"/>
                      <a:pt x="92" y="10"/>
                      <a:pt x="92" y="10"/>
                    </a:cubicBezTo>
                    <a:cubicBezTo>
                      <a:pt x="82" y="10"/>
                      <a:pt x="69" y="11"/>
                      <a:pt x="69" y="11"/>
                    </a:cubicBezTo>
                    <a:lnTo>
                      <a:pt x="60" y="14"/>
                    </a:lnTo>
                    <a:close/>
                    <a:moveTo>
                      <a:pt x="133" y="32"/>
                    </a:moveTo>
                    <a:cubicBezTo>
                      <a:pt x="128" y="29"/>
                      <a:pt x="128" y="29"/>
                      <a:pt x="128" y="29"/>
                    </a:cubicBezTo>
                    <a:cubicBezTo>
                      <a:pt x="128" y="29"/>
                      <a:pt x="116" y="28"/>
                      <a:pt x="105" y="27"/>
                    </a:cubicBezTo>
                    <a:cubicBezTo>
                      <a:pt x="99" y="36"/>
                      <a:pt x="99" y="36"/>
                      <a:pt x="99" y="36"/>
                    </a:cubicBezTo>
                    <a:cubicBezTo>
                      <a:pt x="121" y="36"/>
                      <a:pt x="133" y="32"/>
                      <a:pt x="1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8" name="Freeform 504"/>
              <p:cNvSpPr>
                <a:spLocks/>
              </p:cNvSpPr>
              <p:nvPr/>
            </p:nvSpPr>
            <p:spPr bwMode="auto">
              <a:xfrm>
                <a:off x="-3506788" y="1538288"/>
                <a:ext cx="663575" cy="165100"/>
              </a:xfrm>
              <a:custGeom>
                <a:avLst/>
                <a:gdLst>
                  <a:gd name="T0" fmla="*/ 95 w 177"/>
                  <a:gd name="T1" fmla="*/ 16 h 44"/>
                  <a:gd name="T2" fmla="*/ 157 w 177"/>
                  <a:gd name="T3" fmla="*/ 19 h 44"/>
                  <a:gd name="T4" fmla="*/ 177 w 177"/>
                  <a:gd name="T5" fmla="*/ 29 h 44"/>
                  <a:gd name="T6" fmla="*/ 146 w 177"/>
                  <a:gd name="T7" fmla="*/ 40 h 44"/>
                  <a:gd name="T8" fmla="*/ 69 w 177"/>
                  <a:gd name="T9" fmla="*/ 44 h 44"/>
                  <a:gd name="T10" fmla="*/ 0 w 177"/>
                  <a:gd name="T11" fmla="*/ 41 h 44"/>
                  <a:gd name="T12" fmla="*/ 3 w 177"/>
                  <a:gd name="T13" fmla="*/ 35 h 44"/>
                  <a:gd name="T14" fmla="*/ 35 w 177"/>
                  <a:gd name="T15" fmla="*/ 37 h 44"/>
                  <a:gd name="T16" fmla="*/ 70 w 177"/>
                  <a:gd name="T17" fmla="*/ 38 h 44"/>
                  <a:gd name="T18" fmla="*/ 115 w 177"/>
                  <a:gd name="T19" fmla="*/ 36 h 44"/>
                  <a:gd name="T20" fmla="*/ 133 w 177"/>
                  <a:gd name="T21" fmla="*/ 30 h 44"/>
                  <a:gd name="T22" fmla="*/ 75 w 177"/>
                  <a:gd name="T23" fmla="*/ 22 h 44"/>
                  <a:gd name="T24" fmla="*/ 54 w 177"/>
                  <a:gd name="T25" fmla="*/ 22 h 44"/>
                  <a:gd name="T26" fmla="*/ 32 w 177"/>
                  <a:gd name="T27" fmla="*/ 23 h 44"/>
                  <a:gd name="T28" fmla="*/ 14 w 177"/>
                  <a:gd name="T29" fmla="*/ 21 h 44"/>
                  <a:gd name="T30" fmla="*/ 32 w 177"/>
                  <a:gd name="T31" fmla="*/ 0 h 44"/>
                  <a:gd name="T32" fmla="*/ 169 w 177"/>
                  <a:gd name="T33" fmla="*/ 0 h 44"/>
                  <a:gd name="T34" fmla="*/ 167 w 177"/>
                  <a:gd name="T35" fmla="*/ 6 h 44"/>
                  <a:gd name="T36" fmla="*/ 67 w 177"/>
                  <a:gd name="T37" fmla="*/ 6 h 44"/>
                  <a:gd name="T38" fmla="*/ 57 w 177"/>
                  <a:gd name="T39" fmla="*/ 17 h 44"/>
                  <a:gd name="T40" fmla="*/ 73 w 177"/>
                  <a:gd name="T41" fmla="*/ 16 h 44"/>
                  <a:gd name="T42" fmla="*/ 95 w 177"/>
                  <a:gd name="T43"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44">
                    <a:moveTo>
                      <a:pt x="95" y="16"/>
                    </a:moveTo>
                    <a:cubicBezTo>
                      <a:pt x="122" y="16"/>
                      <a:pt x="142" y="17"/>
                      <a:pt x="157" y="19"/>
                    </a:cubicBezTo>
                    <a:cubicBezTo>
                      <a:pt x="172" y="22"/>
                      <a:pt x="177" y="29"/>
                      <a:pt x="177" y="29"/>
                    </a:cubicBezTo>
                    <a:cubicBezTo>
                      <a:pt x="177" y="29"/>
                      <a:pt x="165" y="37"/>
                      <a:pt x="146" y="40"/>
                    </a:cubicBezTo>
                    <a:cubicBezTo>
                      <a:pt x="127" y="42"/>
                      <a:pt x="102" y="44"/>
                      <a:pt x="69" y="44"/>
                    </a:cubicBezTo>
                    <a:cubicBezTo>
                      <a:pt x="39" y="44"/>
                      <a:pt x="16" y="43"/>
                      <a:pt x="0" y="41"/>
                    </a:cubicBezTo>
                    <a:cubicBezTo>
                      <a:pt x="3" y="35"/>
                      <a:pt x="3" y="35"/>
                      <a:pt x="3" y="35"/>
                    </a:cubicBezTo>
                    <a:cubicBezTo>
                      <a:pt x="12" y="36"/>
                      <a:pt x="23" y="37"/>
                      <a:pt x="35" y="37"/>
                    </a:cubicBezTo>
                    <a:cubicBezTo>
                      <a:pt x="48" y="38"/>
                      <a:pt x="60" y="38"/>
                      <a:pt x="70" y="38"/>
                    </a:cubicBezTo>
                    <a:cubicBezTo>
                      <a:pt x="90" y="38"/>
                      <a:pt x="105" y="37"/>
                      <a:pt x="115" y="36"/>
                    </a:cubicBezTo>
                    <a:cubicBezTo>
                      <a:pt x="126" y="34"/>
                      <a:pt x="133" y="30"/>
                      <a:pt x="133" y="30"/>
                    </a:cubicBezTo>
                    <a:cubicBezTo>
                      <a:pt x="133" y="30"/>
                      <a:pt x="116" y="22"/>
                      <a:pt x="75" y="22"/>
                    </a:cubicBezTo>
                    <a:cubicBezTo>
                      <a:pt x="75" y="22"/>
                      <a:pt x="63" y="22"/>
                      <a:pt x="54" y="22"/>
                    </a:cubicBezTo>
                    <a:cubicBezTo>
                      <a:pt x="46" y="22"/>
                      <a:pt x="38" y="23"/>
                      <a:pt x="32" y="23"/>
                    </a:cubicBezTo>
                    <a:cubicBezTo>
                      <a:pt x="26" y="22"/>
                      <a:pt x="20" y="22"/>
                      <a:pt x="14" y="21"/>
                    </a:cubicBezTo>
                    <a:cubicBezTo>
                      <a:pt x="20" y="14"/>
                      <a:pt x="26" y="7"/>
                      <a:pt x="32" y="0"/>
                    </a:cubicBezTo>
                    <a:cubicBezTo>
                      <a:pt x="78" y="0"/>
                      <a:pt x="124" y="0"/>
                      <a:pt x="169" y="0"/>
                    </a:cubicBezTo>
                    <a:cubicBezTo>
                      <a:pt x="167" y="6"/>
                      <a:pt x="167" y="6"/>
                      <a:pt x="167" y="6"/>
                    </a:cubicBezTo>
                    <a:cubicBezTo>
                      <a:pt x="134" y="6"/>
                      <a:pt x="100" y="6"/>
                      <a:pt x="67" y="6"/>
                    </a:cubicBezTo>
                    <a:cubicBezTo>
                      <a:pt x="57" y="17"/>
                      <a:pt x="57" y="17"/>
                      <a:pt x="57" y="17"/>
                    </a:cubicBezTo>
                    <a:cubicBezTo>
                      <a:pt x="57" y="17"/>
                      <a:pt x="67" y="17"/>
                      <a:pt x="73" y="16"/>
                    </a:cubicBezTo>
                    <a:cubicBezTo>
                      <a:pt x="79" y="16"/>
                      <a:pt x="86" y="16"/>
                      <a:pt x="9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79" name="Freeform 505"/>
              <p:cNvSpPr>
                <a:spLocks noEditPoints="1"/>
              </p:cNvSpPr>
              <p:nvPr/>
            </p:nvSpPr>
            <p:spPr bwMode="auto">
              <a:xfrm>
                <a:off x="-3562350" y="1238251"/>
                <a:ext cx="1041400" cy="160338"/>
              </a:xfrm>
              <a:custGeom>
                <a:avLst/>
                <a:gdLst>
                  <a:gd name="T0" fmla="*/ 115 w 278"/>
                  <a:gd name="T1" fmla="*/ 13 h 43"/>
                  <a:gd name="T2" fmla="*/ 96 w 278"/>
                  <a:gd name="T3" fmla="*/ 23 h 43"/>
                  <a:gd name="T4" fmla="*/ 52 w 278"/>
                  <a:gd name="T5" fmla="*/ 26 h 43"/>
                  <a:gd name="T6" fmla="*/ 11 w 278"/>
                  <a:gd name="T7" fmla="*/ 23 h 43"/>
                  <a:gd name="T8" fmla="*/ 0 w 278"/>
                  <a:gd name="T9" fmla="*/ 13 h 43"/>
                  <a:gd name="T10" fmla="*/ 62 w 278"/>
                  <a:gd name="T11" fmla="*/ 0 h 43"/>
                  <a:gd name="T12" fmla="*/ 104 w 278"/>
                  <a:gd name="T13" fmla="*/ 3 h 43"/>
                  <a:gd name="T14" fmla="*/ 115 w 278"/>
                  <a:gd name="T15" fmla="*/ 13 h 43"/>
                  <a:gd name="T16" fmla="*/ 35 w 278"/>
                  <a:gd name="T17" fmla="*/ 13 h 43"/>
                  <a:gd name="T18" fmla="*/ 37 w 278"/>
                  <a:gd name="T19" fmla="*/ 19 h 43"/>
                  <a:gd name="T20" fmla="*/ 53 w 278"/>
                  <a:gd name="T21" fmla="*/ 22 h 43"/>
                  <a:gd name="T22" fmla="*/ 80 w 278"/>
                  <a:gd name="T23" fmla="*/ 13 h 43"/>
                  <a:gd name="T24" fmla="*/ 60 w 278"/>
                  <a:gd name="T25" fmla="*/ 4 h 43"/>
                  <a:gd name="T26" fmla="*/ 43 w 278"/>
                  <a:gd name="T27" fmla="*/ 7 h 43"/>
                  <a:gd name="T28" fmla="*/ 35 w 278"/>
                  <a:gd name="T29" fmla="*/ 13 h 43"/>
                  <a:gd name="T30" fmla="*/ 236 w 278"/>
                  <a:gd name="T31" fmla="*/ 0 h 43"/>
                  <a:gd name="T32" fmla="*/ 75 w 278"/>
                  <a:gd name="T33" fmla="*/ 43 h 43"/>
                  <a:gd name="T34" fmla="*/ 40 w 278"/>
                  <a:gd name="T35" fmla="*/ 43 h 43"/>
                  <a:gd name="T36" fmla="*/ 202 w 278"/>
                  <a:gd name="T37" fmla="*/ 0 h 43"/>
                  <a:gd name="T38" fmla="*/ 236 w 278"/>
                  <a:gd name="T39" fmla="*/ 0 h 43"/>
                  <a:gd name="T40" fmla="*/ 278 w 278"/>
                  <a:gd name="T41" fmla="*/ 30 h 43"/>
                  <a:gd name="T42" fmla="*/ 260 w 278"/>
                  <a:gd name="T43" fmla="*/ 40 h 43"/>
                  <a:gd name="T44" fmla="*/ 215 w 278"/>
                  <a:gd name="T45" fmla="*/ 43 h 43"/>
                  <a:gd name="T46" fmla="*/ 174 w 278"/>
                  <a:gd name="T47" fmla="*/ 40 h 43"/>
                  <a:gd name="T48" fmla="*/ 163 w 278"/>
                  <a:gd name="T49" fmla="*/ 30 h 43"/>
                  <a:gd name="T50" fmla="*/ 225 w 278"/>
                  <a:gd name="T51" fmla="*/ 17 h 43"/>
                  <a:gd name="T52" fmla="*/ 267 w 278"/>
                  <a:gd name="T53" fmla="*/ 20 h 43"/>
                  <a:gd name="T54" fmla="*/ 278 w 278"/>
                  <a:gd name="T55" fmla="*/ 30 h 43"/>
                  <a:gd name="T56" fmla="*/ 198 w 278"/>
                  <a:gd name="T57" fmla="*/ 30 h 43"/>
                  <a:gd name="T58" fmla="*/ 201 w 278"/>
                  <a:gd name="T59" fmla="*/ 36 h 43"/>
                  <a:gd name="T60" fmla="*/ 217 w 278"/>
                  <a:gd name="T61" fmla="*/ 39 h 43"/>
                  <a:gd name="T62" fmla="*/ 244 w 278"/>
                  <a:gd name="T63" fmla="*/ 30 h 43"/>
                  <a:gd name="T64" fmla="*/ 224 w 278"/>
                  <a:gd name="T65" fmla="*/ 22 h 43"/>
                  <a:gd name="T66" fmla="*/ 206 w 278"/>
                  <a:gd name="T67" fmla="*/ 24 h 43"/>
                  <a:gd name="T68" fmla="*/ 198 w 278"/>
                  <a:gd name="T6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43">
                    <a:moveTo>
                      <a:pt x="115" y="13"/>
                    </a:moveTo>
                    <a:cubicBezTo>
                      <a:pt x="115" y="13"/>
                      <a:pt x="107" y="21"/>
                      <a:pt x="96" y="23"/>
                    </a:cubicBezTo>
                    <a:cubicBezTo>
                      <a:pt x="86" y="25"/>
                      <a:pt x="70" y="26"/>
                      <a:pt x="52" y="26"/>
                    </a:cubicBezTo>
                    <a:cubicBezTo>
                      <a:pt x="33" y="26"/>
                      <a:pt x="20" y="25"/>
                      <a:pt x="11" y="23"/>
                    </a:cubicBezTo>
                    <a:cubicBezTo>
                      <a:pt x="2" y="20"/>
                      <a:pt x="0" y="13"/>
                      <a:pt x="0" y="13"/>
                    </a:cubicBezTo>
                    <a:cubicBezTo>
                      <a:pt x="4" y="4"/>
                      <a:pt x="24" y="0"/>
                      <a:pt x="62" y="0"/>
                    </a:cubicBezTo>
                    <a:cubicBezTo>
                      <a:pt x="81" y="0"/>
                      <a:pt x="95" y="1"/>
                      <a:pt x="104" y="3"/>
                    </a:cubicBezTo>
                    <a:cubicBezTo>
                      <a:pt x="113" y="5"/>
                      <a:pt x="115" y="13"/>
                      <a:pt x="115" y="13"/>
                    </a:cubicBezTo>
                    <a:close/>
                    <a:moveTo>
                      <a:pt x="35" y="13"/>
                    </a:moveTo>
                    <a:cubicBezTo>
                      <a:pt x="37" y="19"/>
                      <a:pt x="37" y="19"/>
                      <a:pt x="37" y="19"/>
                    </a:cubicBezTo>
                    <a:cubicBezTo>
                      <a:pt x="37" y="19"/>
                      <a:pt x="45" y="22"/>
                      <a:pt x="53" y="22"/>
                    </a:cubicBezTo>
                    <a:cubicBezTo>
                      <a:pt x="69" y="22"/>
                      <a:pt x="80" y="13"/>
                      <a:pt x="80" y="13"/>
                    </a:cubicBezTo>
                    <a:cubicBezTo>
                      <a:pt x="80" y="13"/>
                      <a:pt x="76" y="4"/>
                      <a:pt x="60" y="4"/>
                    </a:cubicBezTo>
                    <a:cubicBezTo>
                      <a:pt x="53" y="4"/>
                      <a:pt x="43" y="7"/>
                      <a:pt x="43" y="7"/>
                    </a:cubicBezTo>
                    <a:lnTo>
                      <a:pt x="35" y="13"/>
                    </a:lnTo>
                    <a:close/>
                    <a:moveTo>
                      <a:pt x="236" y="0"/>
                    </a:moveTo>
                    <a:cubicBezTo>
                      <a:pt x="183" y="14"/>
                      <a:pt x="129" y="29"/>
                      <a:pt x="75" y="43"/>
                    </a:cubicBezTo>
                    <a:cubicBezTo>
                      <a:pt x="64" y="43"/>
                      <a:pt x="52" y="43"/>
                      <a:pt x="40" y="43"/>
                    </a:cubicBezTo>
                    <a:cubicBezTo>
                      <a:pt x="95" y="29"/>
                      <a:pt x="148" y="14"/>
                      <a:pt x="202" y="0"/>
                    </a:cubicBezTo>
                    <a:cubicBezTo>
                      <a:pt x="213" y="0"/>
                      <a:pt x="225" y="0"/>
                      <a:pt x="236" y="0"/>
                    </a:cubicBezTo>
                    <a:close/>
                    <a:moveTo>
                      <a:pt x="278" y="30"/>
                    </a:moveTo>
                    <a:cubicBezTo>
                      <a:pt x="278" y="30"/>
                      <a:pt x="271" y="38"/>
                      <a:pt x="260" y="40"/>
                    </a:cubicBezTo>
                    <a:cubicBezTo>
                      <a:pt x="249" y="42"/>
                      <a:pt x="234" y="43"/>
                      <a:pt x="215" y="43"/>
                    </a:cubicBezTo>
                    <a:cubicBezTo>
                      <a:pt x="197" y="43"/>
                      <a:pt x="184" y="42"/>
                      <a:pt x="174" y="40"/>
                    </a:cubicBezTo>
                    <a:cubicBezTo>
                      <a:pt x="165" y="38"/>
                      <a:pt x="163" y="30"/>
                      <a:pt x="163" y="30"/>
                    </a:cubicBezTo>
                    <a:cubicBezTo>
                      <a:pt x="166" y="21"/>
                      <a:pt x="187" y="17"/>
                      <a:pt x="225" y="17"/>
                    </a:cubicBezTo>
                    <a:cubicBezTo>
                      <a:pt x="244" y="17"/>
                      <a:pt x="257" y="18"/>
                      <a:pt x="267" y="20"/>
                    </a:cubicBezTo>
                    <a:cubicBezTo>
                      <a:pt x="276" y="22"/>
                      <a:pt x="278" y="30"/>
                      <a:pt x="278" y="30"/>
                    </a:cubicBezTo>
                    <a:close/>
                    <a:moveTo>
                      <a:pt x="198" y="30"/>
                    </a:moveTo>
                    <a:cubicBezTo>
                      <a:pt x="201" y="36"/>
                      <a:pt x="201" y="36"/>
                      <a:pt x="201" y="36"/>
                    </a:cubicBezTo>
                    <a:cubicBezTo>
                      <a:pt x="201" y="36"/>
                      <a:pt x="209" y="39"/>
                      <a:pt x="217" y="39"/>
                    </a:cubicBezTo>
                    <a:cubicBezTo>
                      <a:pt x="233" y="39"/>
                      <a:pt x="244" y="30"/>
                      <a:pt x="244" y="30"/>
                    </a:cubicBezTo>
                    <a:cubicBezTo>
                      <a:pt x="244" y="30"/>
                      <a:pt x="239" y="22"/>
                      <a:pt x="224" y="22"/>
                    </a:cubicBezTo>
                    <a:cubicBezTo>
                      <a:pt x="216" y="22"/>
                      <a:pt x="206" y="24"/>
                      <a:pt x="206" y="24"/>
                    </a:cubicBezTo>
                    <a:lnTo>
                      <a:pt x="19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0" name="Freeform 506"/>
              <p:cNvSpPr>
                <a:spLocks noEditPoints="1"/>
              </p:cNvSpPr>
              <p:nvPr/>
            </p:nvSpPr>
            <p:spPr bwMode="auto">
              <a:xfrm>
                <a:off x="1709738" y="1535113"/>
                <a:ext cx="671513" cy="168275"/>
              </a:xfrm>
              <a:custGeom>
                <a:avLst/>
                <a:gdLst>
                  <a:gd name="T0" fmla="*/ 0 w 179"/>
                  <a:gd name="T1" fmla="*/ 26 h 45"/>
                  <a:gd name="T2" fmla="*/ 131 w 179"/>
                  <a:gd name="T3" fmla="*/ 0 h 45"/>
                  <a:gd name="T4" fmla="*/ 164 w 179"/>
                  <a:gd name="T5" fmla="*/ 1 h 45"/>
                  <a:gd name="T6" fmla="*/ 163 w 179"/>
                  <a:gd name="T7" fmla="*/ 7 h 45"/>
                  <a:gd name="T8" fmla="*/ 131 w 179"/>
                  <a:gd name="T9" fmla="*/ 6 h 45"/>
                  <a:gd name="T10" fmla="*/ 67 w 179"/>
                  <a:gd name="T11" fmla="*/ 10 h 45"/>
                  <a:gd name="T12" fmla="*/ 42 w 179"/>
                  <a:gd name="T13" fmla="*/ 22 h 45"/>
                  <a:gd name="T14" fmla="*/ 44 w 179"/>
                  <a:gd name="T15" fmla="*/ 22 h 45"/>
                  <a:gd name="T16" fmla="*/ 69 w 179"/>
                  <a:gd name="T17" fmla="*/ 18 h 45"/>
                  <a:gd name="T18" fmla="*/ 105 w 179"/>
                  <a:gd name="T19" fmla="*/ 17 h 45"/>
                  <a:gd name="T20" fmla="*/ 160 w 179"/>
                  <a:gd name="T21" fmla="*/ 20 h 45"/>
                  <a:gd name="T22" fmla="*/ 179 w 179"/>
                  <a:gd name="T23" fmla="*/ 30 h 45"/>
                  <a:gd name="T24" fmla="*/ 154 w 179"/>
                  <a:gd name="T25" fmla="*/ 41 h 45"/>
                  <a:gd name="T26" fmla="*/ 90 w 179"/>
                  <a:gd name="T27" fmla="*/ 45 h 45"/>
                  <a:gd name="T28" fmla="*/ 40 w 179"/>
                  <a:gd name="T29" fmla="*/ 43 h 45"/>
                  <a:gd name="T30" fmla="*/ 9 w 179"/>
                  <a:gd name="T31" fmla="*/ 36 h 45"/>
                  <a:gd name="T32" fmla="*/ 0 w 179"/>
                  <a:gd name="T33" fmla="*/ 26 h 45"/>
                  <a:gd name="T34" fmla="*/ 90 w 179"/>
                  <a:gd name="T35" fmla="*/ 39 h 45"/>
                  <a:gd name="T36" fmla="*/ 124 w 179"/>
                  <a:gd name="T37" fmla="*/ 37 h 45"/>
                  <a:gd name="T38" fmla="*/ 137 w 179"/>
                  <a:gd name="T39" fmla="*/ 30 h 45"/>
                  <a:gd name="T40" fmla="*/ 127 w 179"/>
                  <a:gd name="T41" fmla="*/ 24 h 45"/>
                  <a:gd name="T42" fmla="*/ 94 w 179"/>
                  <a:gd name="T43" fmla="*/ 22 h 45"/>
                  <a:gd name="T44" fmla="*/ 68 w 179"/>
                  <a:gd name="T45" fmla="*/ 23 h 45"/>
                  <a:gd name="T46" fmla="*/ 50 w 179"/>
                  <a:gd name="T47" fmla="*/ 26 h 45"/>
                  <a:gd name="T48" fmla="*/ 42 w 179"/>
                  <a:gd name="T49" fmla="*/ 29 h 45"/>
                  <a:gd name="T50" fmla="*/ 55 w 179"/>
                  <a:gd name="T51" fmla="*/ 36 h 45"/>
                  <a:gd name="T52" fmla="*/ 90 w 179"/>
                  <a:gd name="T53"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45">
                    <a:moveTo>
                      <a:pt x="0" y="26"/>
                    </a:moveTo>
                    <a:cubicBezTo>
                      <a:pt x="3" y="9"/>
                      <a:pt x="47" y="0"/>
                      <a:pt x="131" y="0"/>
                    </a:cubicBezTo>
                    <a:cubicBezTo>
                      <a:pt x="144" y="0"/>
                      <a:pt x="155" y="0"/>
                      <a:pt x="164" y="1"/>
                    </a:cubicBezTo>
                    <a:cubicBezTo>
                      <a:pt x="163" y="7"/>
                      <a:pt x="163" y="7"/>
                      <a:pt x="163" y="7"/>
                    </a:cubicBezTo>
                    <a:cubicBezTo>
                      <a:pt x="154" y="6"/>
                      <a:pt x="143" y="6"/>
                      <a:pt x="131" y="6"/>
                    </a:cubicBezTo>
                    <a:cubicBezTo>
                      <a:pt x="103" y="6"/>
                      <a:pt x="82" y="7"/>
                      <a:pt x="67" y="10"/>
                    </a:cubicBezTo>
                    <a:cubicBezTo>
                      <a:pt x="53" y="12"/>
                      <a:pt x="42" y="22"/>
                      <a:pt x="42" y="22"/>
                    </a:cubicBezTo>
                    <a:cubicBezTo>
                      <a:pt x="44" y="22"/>
                      <a:pt x="44" y="22"/>
                      <a:pt x="44" y="22"/>
                    </a:cubicBezTo>
                    <a:cubicBezTo>
                      <a:pt x="50" y="20"/>
                      <a:pt x="58" y="19"/>
                      <a:pt x="69" y="18"/>
                    </a:cubicBezTo>
                    <a:cubicBezTo>
                      <a:pt x="79" y="17"/>
                      <a:pt x="91" y="17"/>
                      <a:pt x="105" y="17"/>
                    </a:cubicBezTo>
                    <a:cubicBezTo>
                      <a:pt x="129" y="17"/>
                      <a:pt x="147" y="18"/>
                      <a:pt x="160" y="20"/>
                    </a:cubicBezTo>
                    <a:cubicBezTo>
                      <a:pt x="173" y="23"/>
                      <a:pt x="179" y="30"/>
                      <a:pt x="179" y="30"/>
                    </a:cubicBezTo>
                    <a:cubicBezTo>
                      <a:pt x="179" y="30"/>
                      <a:pt x="170" y="38"/>
                      <a:pt x="154" y="41"/>
                    </a:cubicBezTo>
                    <a:cubicBezTo>
                      <a:pt x="138" y="43"/>
                      <a:pt x="116" y="45"/>
                      <a:pt x="90" y="45"/>
                    </a:cubicBezTo>
                    <a:cubicBezTo>
                      <a:pt x="71" y="45"/>
                      <a:pt x="54" y="44"/>
                      <a:pt x="40" y="43"/>
                    </a:cubicBezTo>
                    <a:cubicBezTo>
                      <a:pt x="27" y="41"/>
                      <a:pt x="16" y="39"/>
                      <a:pt x="9" y="36"/>
                    </a:cubicBezTo>
                    <a:cubicBezTo>
                      <a:pt x="2" y="33"/>
                      <a:pt x="0" y="26"/>
                      <a:pt x="0" y="26"/>
                    </a:cubicBezTo>
                    <a:close/>
                    <a:moveTo>
                      <a:pt x="90" y="39"/>
                    </a:moveTo>
                    <a:cubicBezTo>
                      <a:pt x="104" y="39"/>
                      <a:pt x="116" y="38"/>
                      <a:pt x="124" y="37"/>
                    </a:cubicBezTo>
                    <a:cubicBezTo>
                      <a:pt x="132" y="35"/>
                      <a:pt x="137" y="30"/>
                      <a:pt x="137" y="30"/>
                    </a:cubicBezTo>
                    <a:cubicBezTo>
                      <a:pt x="137" y="30"/>
                      <a:pt x="134" y="25"/>
                      <a:pt x="127" y="24"/>
                    </a:cubicBezTo>
                    <a:cubicBezTo>
                      <a:pt x="120" y="23"/>
                      <a:pt x="109" y="22"/>
                      <a:pt x="94" y="22"/>
                    </a:cubicBezTo>
                    <a:cubicBezTo>
                      <a:pt x="85" y="22"/>
                      <a:pt x="76" y="22"/>
                      <a:pt x="68" y="23"/>
                    </a:cubicBezTo>
                    <a:cubicBezTo>
                      <a:pt x="61" y="24"/>
                      <a:pt x="50" y="26"/>
                      <a:pt x="50" y="26"/>
                    </a:cubicBezTo>
                    <a:cubicBezTo>
                      <a:pt x="42" y="29"/>
                      <a:pt x="42" y="29"/>
                      <a:pt x="42" y="29"/>
                    </a:cubicBezTo>
                    <a:cubicBezTo>
                      <a:pt x="42" y="29"/>
                      <a:pt x="46" y="34"/>
                      <a:pt x="55" y="36"/>
                    </a:cubicBezTo>
                    <a:cubicBezTo>
                      <a:pt x="64" y="38"/>
                      <a:pt x="76" y="39"/>
                      <a:pt x="9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1" name="Freeform 507"/>
              <p:cNvSpPr>
                <a:spLocks/>
              </p:cNvSpPr>
              <p:nvPr/>
            </p:nvSpPr>
            <p:spPr bwMode="auto">
              <a:xfrm>
                <a:off x="1743075" y="1238251"/>
                <a:ext cx="698500" cy="100013"/>
              </a:xfrm>
              <a:custGeom>
                <a:avLst/>
                <a:gdLst>
                  <a:gd name="T0" fmla="*/ 0 w 186"/>
                  <a:gd name="T1" fmla="*/ 27 h 27"/>
                  <a:gd name="T2" fmla="*/ 83 w 186"/>
                  <a:gd name="T3" fmla="*/ 0 h 27"/>
                  <a:gd name="T4" fmla="*/ 104 w 186"/>
                  <a:gd name="T5" fmla="*/ 0 h 27"/>
                  <a:gd name="T6" fmla="*/ 186 w 186"/>
                  <a:gd name="T7" fmla="*/ 27 h 27"/>
                  <a:gd name="T8" fmla="*/ 151 w 186"/>
                  <a:gd name="T9" fmla="*/ 27 h 27"/>
                  <a:gd name="T10" fmla="*/ 93 w 186"/>
                  <a:gd name="T11" fmla="*/ 7 h 27"/>
                  <a:gd name="T12" fmla="*/ 34 w 186"/>
                  <a:gd name="T13" fmla="*/ 27 h 27"/>
                  <a:gd name="T14" fmla="*/ 0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0" y="27"/>
                    </a:moveTo>
                    <a:cubicBezTo>
                      <a:pt x="28" y="18"/>
                      <a:pt x="55" y="9"/>
                      <a:pt x="83" y="0"/>
                    </a:cubicBezTo>
                    <a:cubicBezTo>
                      <a:pt x="90" y="0"/>
                      <a:pt x="97" y="0"/>
                      <a:pt x="104" y="0"/>
                    </a:cubicBezTo>
                    <a:cubicBezTo>
                      <a:pt x="131" y="9"/>
                      <a:pt x="159" y="18"/>
                      <a:pt x="186" y="27"/>
                    </a:cubicBezTo>
                    <a:cubicBezTo>
                      <a:pt x="175" y="27"/>
                      <a:pt x="163" y="27"/>
                      <a:pt x="151" y="27"/>
                    </a:cubicBezTo>
                    <a:cubicBezTo>
                      <a:pt x="132" y="20"/>
                      <a:pt x="112" y="14"/>
                      <a:pt x="93" y="7"/>
                    </a:cubicBezTo>
                    <a:cubicBezTo>
                      <a:pt x="73" y="14"/>
                      <a:pt x="54" y="20"/>
                      <a:pt x="34" y="27"/>
                    </a:cubicBezTo>
                    <a:cubicBezTo>
                      <a:pt x="23" y="27"/>
                      <a:pt x="11"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2" name="Freeform 508"/>
              <p:cNvSpPr>
                <a:spLocks/>
              </p:cNvSpPr>
              <p:nvPr/>
            </p:nvSpPr>
            <p:spPr bwMode="auto">
              <a:xfrm>
                <a:off x="6919913" y="1538288"/>
                <a:ext cx="682625" cy="161925"/>
              </a:xfrm>
              <a:custGeom>
                <a:avLst/>
                <a:gdLst>
                  <a:gd name="T0" fmla="*/ 35 w 182"/>
                  <a:gd name="T1" fmla="*/ 43 h 43"/>
                  <a:gd name="T2" fmla="*/ 137 w 182"/>
                  <a:gd name="T3" fmla="*/ 6 h 43"/>
                  <a:gd name="T4" fmla="*/ 0 w 182"/>
                  <a:gd name="T5" fmla="*/ 6 h 43"/>
                  <a:gd name="T6" fmla="*/ 0 w 182"/>
                  <a:gd name="T7" fmla="*/ 0 h 43"/>
                  <a:gd name="T8" fmla="*/ 182 w 182"/>
                  <a:gd name="T9" fmla="*/ 0 h 43"/>
                  <a:gd name="T10" fmla="*/ 182 w 182"/>
                  <a:gd name="T11" fmla="*/ 5 h 43"/>
                  <a:gd name="T12" fmla="*/ 81 w 182"/>
                  <a:gd name="T13" fmla="*/ 43 h 43"/>
                  <a:gd name="T14" fmla="*/ 35 w 18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3">
                    <a:moveTo>
                      <a:pt x="35" y="43"/>
                    </a:moveTo>
                    <a:cubicBezTo>
                      <a:pt x="69" y="31"/>
                      <a:pt x="103" y="18"/>
                      <a:pt x="137" y="6"/>
                    </a:cubicBezTo>
                    <a:cubicBezTo>
                      <a:pt x="92" y="6"/>
                      <a:pt x="46" y="6"/>
                      <a:pt x="0" y="6"/>
                    </a:cubicBezTo>
                    <a:cubicBezTo>
                      <a:pt x="0" y="0"/>
                      <a:pt x="0" y="0"/>
                      <a:pt x="0" y="0"/>
                    </a:cubicBezTo>
                    <a:cubicBezTo>
                      <a:pt x="61" y="0"/>
                      <a:pt x="121" y="0"/>
                      <a:pt x="182" y="0"/>
                    </a:cubicBezTo>
                    <a:cubicBezTo>
                      <a:pt x="182" y="5"/>
                      <a:pt x="182" y="5"/>
                      <a:pt x="182" y="5"/>
                    </a:cubicBezTo>
                    <a:cubicBezTo>
                      <a:pt x="148" y="17"/>
                      <a:pt x="115" y="30"/>
                      <a:pt x="81" y="43"/>
                    </a:cubicBezTo>
                    <a:cubicBezTo>
                      <a:pt x="65" y="43"/>
                      <a:pt x="50" y="43"/>
                      <a:pt x="35"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3" name="Freeform 509"/>
              <p:cNvSpPr>
                <a:spLocks noEditPoints="1"/>
              </p:cNvSpPr>
              <p:nvPr/>
            </p:nvSpPr>
            <p:spPr bwMode="auto">
              <a:xfrm>
                <a:off x="6810375" y="1238251"/>
                <a:ext cx="952500" cy="160338"/>
              </a:xfrm>
              <a:custGeom>
                <a:avLst/>
                <a:gdLst>
                  <a:gd name="T0" fmla="*/ 0 w 254"/>
                  <a:gd name="T1" fmla="*/ 32 h 43"/>
                  <a:gd name="T2" fmla="*/ 11 w 254"/>
                  <a:gd name="T3" fmla="*/ 25 h 43"/>
                  <a:gd name="T4" fmla="*/ 53 w 254"/>
                  <a:gd name="T5" fmla="*/ 19 h 43"/>
                  <a:gd name="T6" fmla="*/ 29 w 254"/>
                  <a:gd name="T7" fmla="*/ 14 h 43"/>
                  <a:gd name="T8" fmla="*/ 23 w 254"/>
                  <a:gd name="T9" fmla="*/ 9 h 43"/>
                  <a:gd name="T10" fmla="*/ 42 w 254"/>
                  <a:gd name="T11" fmla="*/ 2 h 43"/>
                  <a:gd name="T12" fmla="*/ 94 w 254"/>
                  <a:gd name="T13" fmla="*/ 0 h 43"/>
                  <a:gd name="T14" fmla="*/ 143 w 254"/>
                  <a:gd name="T15" fmla="*/ 2 h 43"/>
                  <a:gd name="T16" fmla="*/ 162 w 254"/>
                  <a:gd name="T17" fmla="*/ 9 h 43"/>
                  <a:gd name="T18" fmla="*/ 150 w 254"/>
                  <a:gd name="T19" fmla="*/ 15 h 43"/>
                  <a:gd name="T20" fmla="*/ 110 w 254"/>
                  <a:gd name="T21" fmla="*/ 20 h 43"/>
                  <a:gd name="T22" fmla="*/ 172 w 254"/>
                  <a:gd name="T23" fmla="*/ 30 h 43"/>
                  <a:gd name="T24" fmla="*/ 196 w 254"/>
                  <a:gd name="T25" fmla="*/ 21 h 43"/>
                  <a:gd name="T26" fmla="*/ 239 w 254"/>
                  <a:gd name="T27" fmla="*/ 21 h 43"/>
                  <a:gd name="T28" fmla="*/ 200 w 254"/>
                  <a:gd name="T29" fmla="*/ 34 h 43"/>
                  <a:gd name="T30" fmla="*/ 254 w 254"/>
                  <a:gd name="T31" fmla="*/ 43 h 43"/>
                  <a:gd name="T32" fmla="*/ 200 w 254"/>
                  <a:gd name="T33" fmla="*/ 43 h 43"/>
                  <a:gd name="T34" fmla="*/ 173 w 254"/>
                  <a:gd name="T35" fmla="*/ 39 h 43"/>
                  <a:gd name="T36" fmla="*/ 134 w 254"/>
                  <a:gd name="T37" fmla="*/ 42 h 43"/>
                  <a:gd name="T38" fmla="*/ 89 w 254"/>
                  <a:gd name="T39" fmla="*/ 43 h 43"/>
                  <a:gd name="T40" fmla="*/ 24 w 254"/>
                  <a:gd name="T41" fmla="*/ 40 h 43"/>
                  <a:gd name="T42" fmla="*/ 0 w 254"/>
                  <a:gd name="T43" fmla="*/ 32 h 43"/>
                  <a:gd name="T44" fmla="*/ 91 w 254"/>
                  <a:gd name="T45" fmla="*/ 37 h 43"/>
                  <a:gd name="T46" fmla="*/ 147 w 254"/>
                  <a:gd name="T47" fmla="*/ 34 h 43"/>
                  <a:gd name="T48" fmla="*/ 78 w 254"/>
                  <a:gd name="T49" fmla="*/ 23 h 43"/>
                  <a:gd name="T50" fmla="*/ 52 w 254"/>
                  <a:gd name="T51" fmla="*/ 27 h 43"/>
                  <a:gd name="T52" fmla="*/ 45 w 254"/>
                  <a:gd name="T53" fmla="*/ 31 h 43"/>
                  <a:gd name="T54" fmla="*/ 57 w 254"/>
                  <a:gd name="T55" fmla="*/ 35 h 43"/>
                  <a:gd name="T56" fmla="*/ 91 w 254"/>
                  <a:gd name="T57" fmla="*/ 37 h 43"/>
                  <a:gd name="T58" fmla="*/ 63 w 254"/>
                  <a:gd name="T59" fmla="*/ 9 h 43"/>
                  <a:gd name="T60" fmla="*/ 69 w 254"/>
                  <a:gd name="T61" fmla="*/ 13 h 43"/>
                  <a:gd name="T62" fmla="*/ 86 w 254"/>
                  <a:gd name="T63" fmla="*/ 16 h 43"/>
                  <a:gd name="T64" fmla="*/ 114 w 254"/>
                  <a:gd name="T65" fmla="*/ 13 h 43"/>
                  <a:gd name="T66" fmla="*/ 122 w 254"/>
                  <a:gd name="T67" fmla="*/ 9 h 43"/>
                  <a:gd name="T68" fmla="*/ 114 w 254"/>
                  <a:gd name="T69" fmla="*/ 6 h 43"/>
                  <a:gd name="T70" fmla="*/ 93 w 254"/>
                  <a:gd name="T71" fmla="*/ 5 h 43"/>
                  <a:gd name="T72" fmla="*/ 71 w 254"/>
                  <a:gd name="T73" fmla="*/ 7 h 43"/>
                  <a:gd name="T74" fmla="*/ 63 w 254"/>
                  <a:gd name="T7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43">
                    <a:moveTo>
                      <a:pt x="0" y="32"/>
                    </a:moveTo>
                    <a:cubicBezTo>
                      <a:pt x="0" y="32"/>
                      <a:pt x="4" y="27"/>
                      <a:pt x="11" y="25"/>
                    </a:cubicBezTo>
                    <a:cubicBezTo>
                      <a:pt x="19" y="23"/>
                      <a:pt x="33" y="21"/>
                      <a:pt x="53" y="19"/>
                    </a:cubicBezTo>
                    <a:cubicBezTo>
                      <a:pt x="41" y="17"/>
                      <a:pt x="29" y="14"/>
                      <a:pt x="29" y="14"/>
                    </a:cubicBezTo>
                    <a:cubicBezTo>
                      <a:pt x="23" y="9"/>
                      <a:pt x="23" y="9"/>
                      <a:pt x="23" y="9"/>
                    </a:cubicBezTo>
                    <a:cubicBezTo>
                      <a:pt x="23" y="9"/>
                      <a:pt x="29" y="4"/>
                      <a:pt x="42" y="2"/>
                    </a:cubicBezTo>
                    <a:cubicBezTo>
                      <a:pt x="55" y="1"/>
                      <a:pt x="72" y="0"/>
                      <a:pt x="94" y="0"/>
                    </a:cubicBezTo>
                    <a:cubicBezTo>
                      <a:pt x="115" y="0"/>
                      <a:pt x="131" y="1"/>
                      <a:pt x="143" y="2"/>
                    </a:cubicBezTo>
                    <a:cubicBezTo>
                      <a:pt x="155" y="4"/>
                      <a:pt x="162" y="9"/>
                      <a:pt x="162" y="9"/>
                    </a:cubicBezTo>
                    <a:cubicBezTo>
                      <a:pt x="162" y="9"/>
                      <a:pt x="158" y="13"/>
                      <a:pt x="150" y="15"/>
                    </a:cubicBezTo>
                    <a:cubicBezTo>
                      <a:pt x="142" y="17"/>
                      <a:pt x="129" y="19"/>
                      <a:pt x="110" y="20"/>
                    </a:cubicBezTo>
                    <a:cubicBezTo>
                      <a:pt x="131" y="23"/>
                      <a:pt x="152" y="27"/>
                      <a:pt x="172" y="30"/>
                    </a:cubicBezTo>
                    <a:cubicBezTo>
                      <a:pt x="182" y="28"/>
                      <a:pt x="190" y="25"/>
                      <a:pt x="196" y="21"/>
                    </a:cubicBezTo>
                    <a:cubicBezTo>
                      <a:pt x="210" y="21"/>
                      <a:pt x="225" y="21"/>
                      <a:pt x="239" y="21"/>
                    </a:cubicBezTo>
                    <a:cubicBezTo>
                      <a:pt x="231" y="26"/>
                      <a:pt x="218" y="31"/>
                      <a:pt x="200" y="34"/>
                    </a:cubicBezTo>
                    <a:cubicBezTo>
                      <a:pt x="218" y="37"/>
                      <a:pt x="236" y="40"/>
                      <a:pt x="254" y="43"/>
                    </a:cubicBezTo>
                    <a:cubicBezTo>
                      <a:pt x="236" y="43"/>
                      <a:pt x="218" y="43"/>
                      <a:pt x="200" y="43"/>
                    </a:cubicBezTo>
                    <a:cubicBezTo>
                      <a:pt x="191" y="41"/>
                      <a:pt x="182" y="40"/>
                      <a:pt x="173" y="39"/>
                    </a:cubicBezTo>
                    <a:cubicBezTo>
                      <a:pt x="161" y="40"/>
                      <a:pt x="148" y="41"/>
                      <a:pt x="134" y="42"/>
                    </a:cubicBezTo>
                    <a:cubicBezTo>
                      <a:pt x="121" y="43"/>
                      <a:pt x="106" y="43"/>
                      <a:pt x="89" y="43"/>
                    </a:cubicBezTo>
                    <a:cubicBezTo>
                      <a:pt x="61" y="43"/>
                      <a:pt x="40" y="42"/>
                      <a:pt x="24" y="40"/>
                    </a:cubicBezTo>
                    <a:cubicBezTo>
                      <a:pt x="8" y="38"/>
                      <a:pt x="0" y="32"/>
                      <a:pt x="0" y="32"/>
                    </a:cubicBezTo>
                    <a:close/>
                    <a:moveTo>
                      <a:pt x="91" y="37"/>
                    </a:moveTo>
                    <a:cubicBezTo>
                      <a:pt x="112" y="37"/>
                      <a:pt x="131" y="36"/>
                      <a:pt x="147" y="34"/>
                    </a:cubicBezTo>
                    <a:cubicBezTo>
                      <a:pt x="123" y="31"/>
                      <a:pt x="100" y="27"/>
                      <a:pt x="78" y="23"/>
                    </a:cubicBezTo>
                    <a:cubicBezTo>
                      <a:pt x="65" y="25"/>
                      <a:pt x="52" y="27"/>
                      <a:pt x="52" y="27"/>
                    </a:cubicBezTo>
                    <a:cubicBezTo>
                      <a:pt x="45" y="31"/>
                      <a:pt x="45" y="31"/>
                      <a:pt x="45" y="31"/>
                    </a:cubicBezTo>
                    <a:cubicBezTo>
                      <a:pt x="45" y="31"/>
                      <a:pt x="49" y="34"/>
                      <a:pt x="57" y="35"/>
                    </a:cubicBezTo>
                    <a:cubicBezTo>
                      <a:pt x="65" y="37"/>
                      <a:pt x="77" y="37"/>
                      <a:pt x="91" y="37"/>
                    </a:cubicBezTo>
                    <a:close/>
                    <a:moveTo>
                      <a:pt x="63" y="9"/>
                    </a:moveTo>
                    <a:cubicBezTo>
                      <a:pt x="69" y="13"/>
                      <a:pt x="69" y="13"/>
                      <a:pt x="69" y="13"/>
                    </a:cubicBezTo>
                    <a:cubicBezTo>
                      <a:pt x="69" y="13"/>
                      <a:pt x="79" y="15"/>
                      <a:pt x="86" y="16"/>
                    </a:cubicBezTo>
                    <a:cubicBezTo>
                      <a:pt x="99" y="15"/>
                      <a:pt x="114" y="13"/>
                      <a:pt x="114" y="13"/>
                    </a:cubicBezTo>
                    <a:cubicBezTo>
                      <a:pt x="122" y="9"/>
                      <a:pt x="122" y="9"/>
                      <a:pt x="122" y="9"/>
                    </a:cubicBezTo>
                    <a:cubicBezTo>
                      <a:pt x="114" y="6"/>
                      <a:pt x="114" y="6"/>
                      <a:pt x="114" y="6"/>
                    </a:cubicBezTo>
                    <a:cubicBezTo>
                      <a:pt x="114" y="6"/>
                      <a:pt x="102" y="5"/>
                      <a:pt x="93" y="5"/>
                    </a:cubicBezTo>
                    <a:cubicBezTo>
                      <a:pt x="84" y="5"/>
                      <a:pt x="71" y="7"/>
                      <a:pt x="71" y="7"/>
                    </a:cubicBezTo>
                    <a:lnTo>
                      <a:pt x="6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4" name="Freeform 510"/>
              <p:cNvSpPr>
                <a:spLocks noEditPoints="1"/>
              </p:cNvSpPr>
              <p:nvPr/>
            </p:nvSpPr>
            <p:spPr bwMode="auto">
              <a:xfrm>
                <a:off x="12144375" y="1535113"/>
                <a:ext cx="674688" cy="168275"/>
              </a:xfrm>
              <a:custGeom>
                <a:avLst/>
                <a:gdLst>
                  <a:gd name="T0" fmla="*/ 81 w 180"/>
                  <a:gd name="T1" fmla="*/ 0 h 45"/>
                  <a:gd name="T2" fmla="*/ 142 w 180"/>
                  <a:gd name="T3" fmla="*/ 3 h 45"/>
                  <a:gd name="T4" fmla="*/ 165 w 180"/>
                  <a:gd name="T5" fmla="*/ 10 h 45"/>
                  <a:gd name="T6" fmla="*/ 120 w 180"/>
                  <a:gd name="T7" fmla="*/ 21 h 45"/>
                  <a:gd name="T8" fmla="*/ 165 w 180"/>
                  <a:gd name="T9" fmla="*/ 27 h 45"/>
                  <a:gd name="T10" fmla="*/ 180 w 180"/>
                  <a:gd name="T11" fmla="*/ 33 h 45"/>
                  <a:gd name="T12" fmla="*/ 159 w 180"/>
                  <a:gd name="T13" fmla="*/ 42 h 45"/>
                  <a:gd name="T14" fmla="*/ 94 w 180"/>
                  <a:gd name="T15" fmla="*/ 45 h 45"/>
                  <a:gd name="T16" fmla="*/ 26 w 180"/>
                  <a:gd name="T17" fmla="*/ 42 h 45"/>
                  <a:gd name="T18" fmla="*/ 0 w 180"/>
                  <a:gd name="T19" fmla="*/ 33 h 45"/>
                  <a:gd name="T20" fmla="*/ 11 w 180"/>
                  <a:gd name="T21" fmla="*/ 27 h 45"/>
                  <a:gd name="T22" fmla="*/ 51 w 180"/>
                  <a:gd name="T23" fmla="*/ 22 h 45"/>
                  <a:gd name="T24" fmla="*/ 15 w 180"/>
                  <a:gd name="T25" fmla="*/ 17 h 45"/>
                  <a:gd name="T26" fmla="*/ 3 w 180"/>
                  <a:gd name="T27" fmla="*/ 10 h 45"/>
                  <a:gd name="T28" fmla="*/ 23 w 180"/>
                  <a:gd name="T29" fmla="*/ 3 h 45"/>
                  <a:gd name="T30" fmla="*/ 81 w 180"/>
                  <a:gd name="T31" fmla="*/ 0 h 45"/>
                  <a:gd name="T32" fmla="*/ 41 w 180"/>
                  <a:gd name="T33" fmla="*/ 33 h 45"/>
                  <a:gd name="T34" fmla="*/ 56 w 180"/>
                  <a:gd name="T35" fmla="*/ 38 h 45"/>
                  <a:gd name="T36" fmla="*/ 92 w 180"/>
                  <a:gd name="T37" fmla="*/ 39 h 45"/>
                  <a:gd name="T38" fmla="*/ 128 w 180"/>
                  <a:gd name="T39" fmla="*/ 38 h 45"/>
                  <a:gd name="T40" fmla="*/ 139 w 180"/>
                  <a:gd name="T41" fmla="*/ 33 h 45"/>
                  <a:gd name="T42" fmla="*/ 126 w 180"/>
                  <a:gd name="T43" fmla="*/ 28 h 45"/>
                  <a:gd name="T44" fmla="*/ 89 w 180"/>
                  <a:gd name="T45" fmla="*/ 25 h 45"/>
                  <a:gd name="T46" fmla="*/ 84 w 180"/>
                  <a:gd name="T47" fmla="*/ 24 h 45"/>
                  <a:gd name="T48" fmla="*/ 51 w 180"/>
                  <a:gd name="T49" fmla="*/ 28 h 45"/>
                  <a:gd name="T50" fmla="*/ 41 w 180"/>
                  <a:gd name="T51" fmla="*/ 33 h 45"/>
                  <a:gd name="T52" fmla="*/ 83 w 180"/>
                  <a:gd name="T53" fmla="*/ 6 h 45"/>
                  <a:gd name="T54" fmla="*/ 54 w 180"/>
                  <a:gd name="T55" fmla="*/ 7 h 45"/>
                  <a:gd name="T56" fmla="*/ 44 w 180"/>
                  <a:gd name="T57" fmla="*/ 11 h 45"/>
                  <a:gd name="T58" fmla="*/ 49 w 180"/>
                  <a:gd name="T59" fmla="*/ 14 h 45"/>
                  <a:gd name="T60" fmla="*/ 61 w 180"/>
                  <a:gd name="T61" fmla="*/ 16 h 45"/>
                  <a:gd name="T62" fmla="*/ 87 w 180"/>
                  <a:gd name="T63" fmla="*/ 18 h 45"/>
                  <a:gd name="T64" fmla="*/ 117 w 180"/>
                  <a:gd name="T65" fmla="*/ 15 h 45"/>
                  <a:gd name="T66" fmla="*/ 125 w 180"/>
                  <a:gd name="T67" fmla="*/ 11 h 45"/>
                  <a:gd name="T68" fmla="*/ 112 w 180"/>
                  <a:gd name="T69" fmla="*/ 7 h 45"/>
                  <a:gd name="T70" fmla="*/ 83 w 180"/>
                  <a:gd name="T71"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45">
                    <a:moveTo>
                      <a:pt x="81" y="0"/>
                    </a:moveTo>
                    <a:cubicBezTo>
                      <a:pt x="106" y="0"/>
                      <a:pt x="126" y="1"/>
                      <a:pt x="142" y="3"/>
                    </a:cubicBezTo>
                    <a:cubicBezTo>
                      <a:pt x="157" y="5"/>
                      <a:pt x="165" y="10"/>
                      <a:pt x="165" y="10"/>
                    </a:cubicBezTo>
                    <a:cubicBezTo>
                      <a:pt x="165" y="10"/>
                      <a:pt x="151" y="19"/>
                      <a:pt x="120" y="21"/>
                    </a:cubicBezTo>
                    <a:cubicBezTo>
                      <a:pt x="141" y="23"/>
                      <a:pt x="156" y="25"/>
                      <a:pt x="165" y="27"/>
                    </a:cubicBezTo>
                    <a:cubicBezTo>
                      <a:pt x="175" y="28"/>
                      <a:pt x="180" y="33"/>
                      <a:pt x="180" y="33"/>
                    </a:cubicBezTo>
                    <a:cubicBezTo>
                      <a:pt x="180" y="33"/>
                      <a:pt x="174" y="39"/>
                      <a:pt x="159" y="42"/>
                    </a:cubicBezTo>
                    <a:cubicBezTo>
                      <a:pt x="143" y="44"/>
                      <a:pt x="122" y="45"/>
                      <a:pt x="94" y="45"/>
                    </a:cubicBezTo>
                    <a:cubicBezTo>
                      <a:pt x="66" y="45"/>
                      <a:pt x="43" y="44"/>
                      <a:pt x="26" y="42"/>
                    </a:cubicBezTo>
                    <a:cubicBezTo>
                      <a:pt x="10" y="40"/>
                      <a:pt x="0" y="33"/>
                      <a:pt x="0" y="33"/>
                    </a:cubicBezTo>
                    <a:cubicBezTo>
                      <a:pt x="0" y="33"/>
                      <a:pt x="3" y="28"/>
                      <a:pt x="11" y="27"/>
                    </a:cubicBezTo>
                    <a:cubicBezTo>
                      <a:pt x="19" y="25"/>
                      <a:pt x="32" y="23"/>
                      <a:pt x="51" y="22"/>
                    </a:cubicBezTo>
                    <a:cubicBezTo>
                      <a:pt x="34" y="20"/>
                      <a:pt x="22" y="18"/>
                      <a:pt x="15" y="17"/>
                    </a:cubicBezTo>
                    <a:cubicBezTo>
                      <a:pt x="7" y="15"/>
                      <a:pt x="3" y="10"/>
                      <a:pt x="3" y="10"/>
                    </a:cubicBezTo>
                    <a:cubicBezTo>
                      <a:pt x="3" y="10"/>
                      <a:pt x="9" y="5"/>
                      <a:pt x="23" y="3"/>
                    </a:cubicBezTo>
                    <a:cubicBezTo>
                      <a:pt x="38" y="1"/>
                      <a:pt x="57" y="0"/>
                      <a:pt x="81" y="0"/>
                    </a:cubicBezTo>
                    <a:close/>
                    <a:moveTo>
                      <a:pt x="41" y="33"/>
                    </a:moveTo>
                    <a:cubicBezTo>
                      <a:pt x="41" y="33"/>
                      <a:pt x="47" y="37"/>
                      <a:pt x="56" y="38"/>
                    </a:cubicBezTo>
                    <a:cubicBezTo>
                      <a:pt x="65" y="39"/>
                      <a:pt x="77" y="39"/>
                      <a:pt x="92" y="39"/>
                    </a:cubicBezTo>
                    <a:cubicBezTo>
                      <a:pt x="108" y="39"/>
                      <a:pt x="120" y="39"/>
                      <a:pt x="128" y="38"/>
                    </a:cubicBezTo>
                    <a:cubicBezTo>
                      <a:pt x="136" y="37"/>
                      <a:pt x="139" y="33"/>
                      <a:pt x="139" y="33"/>
                    </a:cubicBezTo>
                    <a:cubicBezTo>
                      <a:pt x="139" y="33"/>
                      <a:pt x="135" y="30"/>
                      <a:pt x="126" y="28"/>
                    </a:cubicBezTo>
                    <a:cubicBezTo>
                      <a:pt x="118" y="27"/>
                      <a:pt x="106" y="26"/>
                      <a:pt x="89" y="25"/>
                    </a:cubicBezTo>
                    <a:cubicBezTo>
                      <a:pt x="84" y="24"/>
                      <a:pt x="84" y="24"/>
                      <a:pt x="84" y="24"/>
                    </a:cubicBezTo>
                    <a:cubicBezTo>
                      <a:pt x="68" y="25"/>
                      <a:pt x="57" y="27"/>
                      <a:pt x="51" y="28"/>
                    </a:cubicBezTo>
                    <a:cubicBezTo>
                      <a:pt x="44" y="29"/>
                      <a:pt x="41" y="33"/>
                      <a:pt x="41" y="33"/>
                    </a:cubicBezTo>
                    <a:close/>
                    <a:moveTo>
                      <a:pt x="83" y="6"/>
                    </a:moveTo>
                    <a:cubicBezTo>
                      <a:pt x="71" y="6"/>
                      <a:pt x="61" y="6"/>
                      <a:pt x="54" y="7"/>
                    </a:cubicBezTo>
                    <a:cubicBezTo>
                      <a:pt x="47" y="8"/>
                      <a:pt x="44" y="11"/>
                      <a:pt x="44" y="11"/>
                    </a:cubicBezTo>
                    <a:cubicBezTo>
                      <a:pt x="49" y="14"/>
                      <a:pt x="49" y="14"/>
                      <a:pt x="49" y="14"/>
                    </a:cubicBezTo>
                    <a:cubicBezTo>
                      <a:pt x="61" y="16"/>
                      <a:pt x="61" y="16"/>
                      <a:pt x="61" y="16"/>
                    </a:cubicBezTo>
                    <a:cubicBezTo>
                      <a:pt x="61" y="16"/>
                      <a:pt x="75" y="18"/>
                      <a:pt x="87" y="18"/>
                    </a:cubicBezTo>
                    <a:cubicBezTo>
                      <a:pt x="101" y="17"/>
                      <a:pt x="117" y="15"/>
                      <a:pt x="117" y="15"/>
                    </a:cubicBezTo>
                    <a:cubicBezTo>
                      <a:pt x="125" y="11"/>
                      <a:pt x="125" y="11"/>
                      <a:pt x="125" y="11"/>
                    </a:cubicBezTo>
                    <a:cubicBezTo>
                      <a:pt x="125" y="11"/>
                      <a:pt x="120" y="8"/>
                      <a:pt x="112" y="7"/>
                    </a:cubicBezTo>
                    <a:cubicBezTo>
                      <a:pt x="105" y="6"/>
                      <a:pt x="95"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5" name="Freeform 511"/>
              <p:cNvSpPr>
                <a:spLocks/>
              </p:cNvSpPr>
              <p:nvPr/>
            </p:nvSpPr>
            <p:spPr bwMode="auto">
              <a:xfrm>
                <a:off x="12053888" y="1230313"/>
                <a:ext cx="649288" cy="101600"/>
              </a:xfrm>
              <a:custGeom>
                <a:avLst/>
                <a:gdLst>
                  <a:gd name="T0" fmla="*/ 103 w 173"/>
                  <a:gd name="T1" fmla="*/ 0 h 27"/>
                  <a:gd name="T2" fmla="*/ 99 w 173"/>
                  <a:gd name="T3" fmla="*/ 11 h 27"/>
                  <a:gd name="T4" fmla="*/ 167 w 173"/>
                  <a:gd name="T5" fmla="*/ 8 h 27"/>
                  <a:gd name="T6" fmla="*/ 173 w 173"/>
                  <a:gd name="T7" fmla="*/ 14 h 27"/>
                  <a:gd name="T8" fmla="*/ 110 w 173"/>
                  <a:gd name="T9" fmla="*/ 15 h 27"/>
                  <a:gd name="T10" fmla="*/ 154 w 173"/>
                  <a:gd name="T11" fmla="*/ 24 h 27"/>
                  <a:gd name="T12" fmla="*/ 119 w 173"/>
                  <a:gd name="T13" fmla="*/ 27 h 27"/>
                  <a:gd name="T14" fmla="*/ 87 w 173"/>
                  <a:gd name="T15" fmla="*/ 17 h 27"/>
                  <a:gd name="T16" fmla="*/ 63 w 173"/>
                  <a:gd name="T17" fmla="*/ 27 h 27"/>
                  <a:gd name="T18" fmla="*/ 26 w 173"/>
                  <a:gd name="T19" fmla="*/ 24 h 27"/>
                  <a:gd name="T20" fmla="*/ 65 w 173"/>
                  <a:gd name="T21" fmla="*/ 15 h 27"/>
                  <a:gd name="T22" fmla="*/ 0 w 173"/>
                  <a:gd name="T23" fmla="*/ 14 h 27"/>
                  <a:gd name="T24" fmla="*/ 5 w 173"/>
                  <a:gd name="T25" fmla="*/ 8 h 27"/>
                  <a:gd name="T26" fmla="*/ 73 w 173"/>
                  <a:gd name="T27" fmla="*/ 11 h 27"/>
                  <a:gd name="T28" fmla="*/ 63 w 173"/>
                  <a:gd name="T29" fmla="*/ 0 h 27"/>
                  <a:gd name="T30" fmla="*/ 103 w 173"/>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27">
                    <a:moveTo>
                      <a:pt x="103" y="0"/>
                    </a:moveTo>
                    <a:cubicBezTo>
                      <a:pt x="99" y="11"/>
                      <a:pt x="99" y="11"/>
                      <a:pt x="99" y="11"/>
                    </a:cubicBezTo>
                    <a:cubicBezTo>
                      <a:pt x="122" y="10"/>
                      <a:pt x="144" y="9"/>
                      <a:pt x="167" y="8"/>
                    </a:cubicBezTo>
                    <a:cubicBezTo>
                      <a:pt x="173" y="14"/>
                      <a:pt x="173" y="14"/>
                      <a:pt x="173" y="14"/>
                    </a:cubicBezTo>
                    <a:cubicBezTo>
                      <a:pt x="152" y="14"/>
                      <a:pt x="131" y="14"/>
                      <a:pt x="110" y="15"/>
                    </a:cubicBezTo>
                    <a:cubicBezTo>
                      <a:pt x="124" y="18"/>
                      <a:pt x="139" y="21"/>
                      <a:pt x="154" y="24"/>
                    </a:cubicBezTo>
                    <a:cubicBezTo>
                      <a:pt x="143" y="25"/>
                      <a:pt x="131" y="26"/>
                      <a:pt x="119" y="27"/>
                    </a:cubicBezTo>
                    <a:cubicBezTo>
                      <a:pt x="109" y="24"/>
                      <a:pt x="98" y="20"/>
                      <a:pt x="87" y="17"/>
                    </a:cubicBezTo>
                    <a:cubicBezTo>
                      <a:pt x="79" y="20"/>
                      <a:pt x="71" y="24"/>
                      <a:pt x="63" y="27"/>
                    </a:cubicBezTo>
                    <a:cubicBezTo>
                      <a:pt x="51" y="26"/>
                      <a:pt x="38" y="25"/>
                      <a:pt x="26" y="24"/>
                    </a:cubicBezTo>
                    <a:cubicBezTo>
                      <a:pt x="39" y="21"/>
                      <a:pt x="52" y="18"/>
                      <a:pt x="65" y="15"/>
                    </a:cubicBezTo>
                    <a:cubicBezTo>
                      <a:pt x="43" y="14"/>
                      <a:pt x="22" y="14"/>
                      <a:pt x="0" y="14"/>
                    </a:cubicBezTo>
                    <a:cubicBezTo>
                      <a:pt x="5" y="8"/>
                      <a:pt x="5" y="8"/>
                      <a:pt x="5" y="8"/>
                    </a:cubicBezTo>
                    <a:cubicBezTo>
                      <a:pt x="28" y="9"/>
                      <a:pt x="50" y="10"/>
                      <a:pt x="73" y="11"/>
                    </a:cubicBezTo>
                    <a:cubicBezTo>
                      <a:pt x="63" y="0"/>
                      <a:pt x="63" y="0"/>
                      <a:pt x="63" y="0"/>
                    </a:cubicBezTo>
                    <a:cubicBezTo>
                      <a:pt x="76" y="0"/>
                      <a:pt x="90"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6" name="Freeform 512"/>
              <p:cNvSpPr>
                <a:spLocks noEditPoints="1"/>
              </p:cNvSpPr>
              <p:nvPr/>
            </p:nvSpPr>
            <p:spPr bwMode="auto">
              <a:xfrm>
                <a:off x="17305338" y="1535113"/>
                <a:ext cx="696913" cy="168275"/>
              </a:xfrm>
              <a:custGeom>
                <a:avLst/>
                <a:gdLst>
                  <a:gd name="T0" fmla="*/ 182 w 186"/>
                  <a:gd name="T1" fmla="*/ 19 h 45"/>
                  <a:gd name="T2" fmla="*/ 160 w 186"/>
                  <a:gd name="T3" fmla="*/ 38 h 45"/>
                  <a:gd name="T4" fmla="*/ 68 w 186"/>
                  <a:gd name="T5" fmla="*/ 45 h 45"/>
                  <a:gd name="T6" fmla="*/ 33 w 186"/>
                  <a:gd name="T7" fmla="*/ 44 h 45"/>
                  <a:gd name="T8" fmla="*/ 30 w 186"/>
                  <a:gd name="T9" fmla="*/ 38 h 45"/>
                  <a:gd name="T10" fmla="*/ 63 w 186"/>
                  <a:gd name="T11" fmla="*/ 39 h 45"/>
                  <a:gd name="T12" fmla="*/ 125 w 186"/>
                  <a:gd name="T13" fmla="*/ 35 h 45"/>
                  <a:gd name="T14" fmla="*/ 143 w 186"/>
                  <a:gd name="T15" fmla="*/ 23 h 45"/>
                  <a:gd name="T16" fmla="*/ 141 w 186"/>
                  <a:gd name="T17" fmla="*/ 23 h 45"/>
                  <a:gd name="T18" fmla="*/ 117 w 186"/>
                  <a:gd name="T19" fmla="*/ 27 h 45"/>
                  <a:gd name="T20" fmla="*/ 82 w 186"/>
                  <a:gd name="T21" fmla="*/ 28 h 45"/>
                  <a:gd name="T22" fmla="*/ 25 w 186"/>
                  <a:gd name="T23" fmla="*/ 25 h 45"/>
                  <a:gd name="T24" fmla="*/ 0 w 186"/>
                  <a:gd name="T25" fmla="*/ 15 h 45"/>
                  <a:gd name="T26" fmla="*/ 18 w 186"/>
                  <a:gd name="T27" fmla="*/ 4 h 45"/>
                  <a:gd name="T28" fmla="*/ 79 w 186"/>
                  <a:gd name="T29" fmla="*/ 0 h 45"/>
                  <a:gd name="T30" fmla="*/ 130 w 186"/>
                  <a:gd name="T31" fmla="*/ 3 h 45"/>
                  <a:gd name="T32" fmla="*/ 165 w 186"/>
                  <a:gd name="T33" fmla="*/ 9 h 45"/>
                  <a:gd name="T34" fmla="*/ 182 w 186"/>
                  <a:gd name="T35" fmla="*/ 19 h 45"/>
                  <a:gd name="T36" fmla="*/ 83 w 186"/>
                  <a:gd name="T37" fmla="*/ 6 h 45"/>
                  <a:gd name="T38" fmla="*/ 51 w 186"/>
                  <a:gd name="T39" fmla="*/ 8 h 45"/>
                  <a:gd name="T40" fmla="*/ 42 w 186"/>
                  <a:gd name="T41" fmla="*/ 15 h 45"/>
                  <a:gd name="T42" fmla="*/ 56 w 186"/>
                  <a:gd name="T43" fmla="*/ 21 h 45"/>
                  <a:gd name="T44" fmla="*/ 90 w 186"/>
                  <a:gd name="T45" fmla="*/ 23 h 45"/>
                  <a:gd name="T46" fmla="*/ 125 w 186"/>
                  <a:gd name="T47" fmla="*/ 21 h 45"/>
                  <a:gd name="T48" fmla="*/ 137 w 186"/>
                  <a:gd name="T49" fmla="*/ 16 h 45"/>
                  <a:gd name="T50" fmla="*/ 128 w 186"/>
                  <a:gd name="T51" fmla="*/ 11 h 45"/>
                  <a:gd name="T52" fmla="*/ 109 w 186"/>
                  <a:gd name="T53" fmla="*/ 7 h 45"/>
                  <a:gd name="T54" fmla="*/ 83 w 186"/>
                  <a:gd name="T55"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45">
                    <a:moveTo>
                      <a:pt x="182" y="19"/>
                    </a:moveTo>
                    <a:cubicBezTo>
                      <a:pt x="186" y="28"/>
                      <a:pt x="179" y="34"/>
                      <a:pt x="160" y="38"/>
                    </a:cubicBezTo>
                    <a:cubicBezTo>
                      <a:pt x="141" y="43"/>
                      <a:pt x="110" y="45"/>
                      <a:pt x="68" y="45"/>
                    </a:cubicBezTo>
                    <a:cubicBezTo>
                      <a:pt x="52" y="45"/>
                      <a:pt x="40" y="45"/>
                      <a:pt x="33" y="44"/>
                    </a:cubicBezTo>
                    <a:cubicBezTo>
                      <a:pt x="30" y="38"/>
                      <a:pt x="30" y="38"/>
                      <a:pt x="30" y="38"/>
                    </a:cubicBezTo>
                    <a:cubicBezTo>
                      <a:pt x="41" y="39"/>
                      <a:pt x="52" y="39"/>
                      <a:pt x="63" y="39"/>
                    </a:cubicBezTo>
                    <a:cubicBezTo>
                      <a:pt x="92" y="39"/>
                      <a:pt x="112" y="38"/>
                      <a:pt x="125" y="35"/>
                    </a:cubicBezTo>
                    <a:cubicBezTo>
                      <a:pt x="138" y="33"/>
                      <a:pt x="143" y="23"/>
                      <a:pt x="143" y="23"/>
                    </a:cubicBezTo>
                    <a:cubicBezTo>
                      <a:pt x="141" y="23"/>
                      <a:pt x="141" y="23"/>
                      <a:pt x="141" y="23"/>
                    </a:cubicBezTo>
                    <a:cubicBezTo>
                      <a:pt x="134" y="25"/>
                      <a:pt x="126" y="27"/>
                      <a:pt x="117" y="27"/>
                    </a:cubicBezTo>
                    <a:cubicBezTo>
                      <a:pt x="107" y="28"/>
                      <a:pt x="95" y="28"/>
                      <a:pt x="82" y="28"/>
                    </a:cubicBezTo>
                    <a:cubicBezTo>
                      <a:pt x="59" y="28"/>
                      <a:pt x="40" y="27"/>
                      <a:pt x="25" y="25"/>
                    </a:cubicBezTo>
                    <a:cubicBezTo>
                      <a:pt x="11" y="22"/>
                      <a:pt x="0" y="15"/>
                      <a:pt x="0" y="15"/>
                    </a:cubicBezTo>
                    <a:cubicBezTo>
                      <a:pt x="0" y="15"/>
                      <a:pt x="4" y="7"/>
                      <a:pt x="18" y="4"/>
                    </a:cubicBezTo>
                    <a:cubicBezTo>
                      <a:pt x="32" y="2"/>
                      <a:pt x="53" y="0"/>
                      <a:pt x="79" y="0"/>
                    </a:cubicBezTo>
                    <a:cubicBezTo>
                      <a:pt x="98" y="0"/>
                      <a:pt x="115" y="1"/>
                      <a:pt x="130" y="3"/>
                    </a:cubicBezTo>
                    <a:cubicBezTo>
                      <a:pt x="144" y="4"/>
                      <a:pt x="156" y="6"/>
                      <a:pt x="165" y="9"/>
                    </a:cubicBezTo>
                    <a:cubicBezTo>
                      <a:pt x="174" y="12"/>
                      <a:pt x="182" y="19"/>
                      <a:pt x="182" y="19"/>
                    </a:cubicBezTo>
                    <a:close/>
                    <a:moveTo>
                      <a:pt x="83" y="6"/>
                    </a:moveTo>
                    <a:cubicBezTo>
                      <a:pt x="68" y="6"/>
                      <a:pt x="57" y="7"/>
                      <a:pt x="51" y="8"/>
                    </a:cubicBezTo>
                    <a:cubicBezTo>
                      <a:pt x="43" y="10"/>
                      <a:pt x="42" y="15"/>
                      <a:pt x="42" y="15"/>
                    </a:cubicBezTo>
                    <a:cubicBezTo>
                      <a:pt x="42" y="15"/>
                      <a:pt x="48" y="19"/>
                      <a:pt x="56" y="21"/>
                    </a:cubicBezTo>
                    <a:cubicBezTo>
                      <a:pt x="64" y="22"/>
                      <a:pt x="75" y="23"/>
                      <a:pt x="90" y="23"/>
                    </a:cubicBezTo>
                    <a:cubicBezTo>
                      <a:pt x="104" y="23"/>
                      <a:pt x="116" y="22"/>
                      <a:pt x="125" y="21"/>
                    </a:cubicBezTo>
                    <a:cubicBezTo>
                      <a:pt x="134" y="19"/>
                      <a:pt x="137" y="16"/>
                      <a:pt x="137" y="16"/>
                    </a:cubicBezTo>
                    <a:cubicBezTo>
                      <a:pt x="128" y="11"/>
                      <a:pt x="128" y="11"/>
                      <a:pt x="128" y="11"/>
                    </a:cubicBezTo>
                    <a:cubicBezTo>
                      <a:pt x="128" y="11"/>
                      <a:pt x="117" y="8"/>
                      <a:pt x="109" y="7"/>
                    </a:cubicBezTo>
                    <a:cubicBezTo>
                      <a:pt x="101" y="7"/>
                      <a:pt x="93"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7" name="Freeform 513"/>
              <p:cNvSpPr>
                <a:spLocks/>
              </p:cNvSpPr>
              <p:nvPr/>
            </p:nvSpPr>
            <p:spPr bwMode="auto">
              <a:xfrm>
                <a:off x="17357725" y="1238251"/>
                <a:ext cx="385763" cy="195263"/>
              </a:xfrm>
              <a:custGeom>
                <a:avLst/>
                <a:gdLst>
                  <a:gd name="T0" fmla="*/ 0 w 103"/>
                  <a:gd name="T1" fmla="*/ 27 h 52"/>
                  <a:gd name="T2" fmla="*/ 7 w 103"/>
                  <a:gd name="T3" fmla="*/ 12 h 52"/>
                  <a:gd name="T4" fmla="*/ 41 w 103"/>
                  <a:gd name="T5" fmla="*/ 0 h 52"/>
                  <a:gd name="T6" fmla="*/ 77 w 103"/>
                  <a:gd name="T7" fmla="*/ 0 h 52"/>
                  <a:gd name="T8" fmla="*/ 45 w 103"/>
                  <a:gd name="T9" fmla="*/ 13 h 52"/>
                  <a:gd name="T10" fmla="*/ 39 w 103"/>
                  <a:gd name="T11" fmla="*/ 26 h 52"/>
                  <a:gd name="T12" fmla="*/ 59 w 103"/>
                  <a:gd name="T13" fmla="*/ 40 h 52"/>
                  <a:gd name="T14" fmla="*/ 103 w 103"/>
                  <a:gd name="T15" fmla="*/ 52 h 52"/>
                  <a:gd name="T16" fmla="*/ 66 w 103"/>
                  <a:gd name="T17" fmla="*/ 52 h 52"/>
                  <a:gd name="T18" fmla="*/ 20 w 103"/>
                  <a:gd name="T19" fmla="*/ 41 h 52"/>
                  <a:gd name="T20" fmla="*/ 0 w 103"/>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2">
                    <a:moveTo>
                      <a:pt x="0" y="27"/>
                    </a:moveTo>
                    <a:cubicBezTo>
                      <a:pt x="0" y="27"/>
                      <a:pt x="0" y="17"/>
                      <a:pt x="7" y="12"/>
                    </a:cubicBezTo>
                    <a:cubicBezTo>
                      <a:pt x="14" y="8"/>
                      <a:pt x="25" y="4"/>
                      <a:pt x="41" y="0"/>
                    </a:cubicBezTo>
                    <a:cubicBezTo>
                      <a:pt x="53" y="0"/>
                      <a:pt x="65" y="0"/>
                      <a:pt x="77" y="0"/>
                    </a:cubicBezTo>
                    <a:cubicBezTo>
                      <a:pt x="63" y="4"/>
                      <a:pt x="52" y="8"/>
                      <a:pt x="45" y="13"/>
                    </a:cubicBezTo>
                    <a:cubicBezTo>
                      <a:pt x="39" y="17"/>
                      <a:pt x="39" y="26"/>
                      <a:pt x="39" y="26"/>
                    </a:cubicBezTo>
                    <a:cubicBezTo>
                      <a:pt x="39" y="26"/>
                      <a:pt x="48" y="35"/>
                      <a:pt x="59" y="40"/>
                    </a:cubicBezTo>
                    <a:cubicBezTo>
                      <a:pt x="70" y="44"/>
                      <a:pt x="85" y="49"/>
                      <a:pt x="103" y="52"/>
                    </a:cubicBezTo>
                    <a:cubicBezTo>
                      <a:pt x="91" y="52"/>
                      <a:pt x="78" y="52"/>
                      <a:pt x="66" y="52"/>
                    </a:cubicBezTo>
                    <a:cubicBezTo>
                      <a:pt x="47" y="49"/>
                      <a:pt x="32" y="45"/>
                      <a:pt x="20" y="41"/>
                    </a:cubicBezTo>
                    <a:cubicBezTo>
                      <a:pt x="9" y="36"/>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8" name="Freeform 514"/>
              <p:cNvSpPr>
                <a:spLocks noEditPoints="1"/>
              </p:cNvSpPr>
              <p:nvPr/>
            </p:nvSpPr>
            <p:spPr bwMode="auto">
              <a:xfrm>
                <a:off x="22582188" y="1535113"/>
                <a:ext cx="715963" cy="168275"/>
              </a:xfrm>
              <a:custGeom>
                <a:avLst/>
                <a:gdLst>
                  <a:gd name="T0" fmla="*/ 185 w 191"/>
                  <a:gd name="T1" fmla="*/ 22 h 45"/>
                  <a:gd name="T2" fmla="*/ 175 w 191"/>
                  <a:gd name="T3" fmla="*/ 39 h 45"/>
                  <a:gd name="T4" fmla="*/ 111 w 191"/>
                  <a:gd name="T5" fmla="*/ 45 h 45"/>
                  <a:gd name="T6" fmla="*/ 40 w 191"/>
                  <a:gd name="T7" fmla="*/ 39 h 45"/>
                  <a:gd name="T8" fmla="*/ 6 w 191"/>
                  <a:gd name="T9" fmla="*/ 22 h 45"/>
                  <a:gd name="T10" fmla="*/ 16 w 191"/>
                  <a:gd name="T11" fmla="*/ 5 h 45"/>
                  <a:gd name="T12" fmla="*/ 79 w 191"/>
                  <a:gd name="T13" fmla="*/ 0 h 45"/>
                  <a:gd name="T14" fmla="*/ 150 w 191"/>
                  <a:gd name="T15" fmla="*/ 6 h 45"/>
                  <a:gd name="T16" fmla="*/ 185 w 191"/>
                  <a:gd name="T17" fmla="*/ 22 h 45"/>
                  <a:gd name="T18" fmla="*/ 49 w 191"/>
                  <a:gd name="T19" fmla="*/ 22 h 45"/>
                  <a:gd name="T20" fmla="*/ 69 w 191"/>
                  <a:gd name="T21" fmla="*/ 35 h 45"/>
                  <a:gd name="T22" fmla="*/ 107 w 191"/>
                  <a:gd name="T23" fmla="*/ 39 h 45"/>
                  <a:gd name="T24" fmla="*/ 140 w 191"/>
                  <a:gd name="T25" fmla="*/ 35 h 45"/>
                  <a:gd name="T26" fmla="*/ 142 w 191"/>
                  <a:gd name="T27" fmla="*/ 22 h 45"/>
                  <a:gd name="T28" fmla="*/ 122 w 191"/>
                  <a:gd name="T29" fmla="*/ 10 h 45"/>
                  <a:gd name="T30" fmla="*/ 83 w 191"/>
                  <a:gd name="T31" fmla="*/ 6 h 45"/>
                  <a:gd name="T32" fmla="*/ 51 w 191"/>
                  <a:gd name="T33" fmla="*/ 10 h 45"/>
                  <a:gd name="T34" fmla="*/ 49 w 191"/>
                  <a:gd name="T3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45">
                    <a:moveTo>
                      <a:pt x="185" y="22"/>
                    </a:moveTo>
                    <a:cubicBezTo>
                      <a:pt x="191" y="30"/>
                      <a:pt x="187" y="35"/>
                      <a:pt x="175" y="39"/>
                    </a:cubicBezTo>
                    <a:cubicBezTo>
                      <a:pt x="163" y="43"/>
                      <a:pt x="142" y="45"/>
                      <a:pt x="111" y="45"/>
                    </a:cubicBezTo>
                    <a:cubicBezTo>
                      <a:pt x="82" y="45"/>
                      <a:pt x="58" y="43"/>
                      <a:pt x="40" y="39"/>
                    </a:cubicBezTo>
                    <a:cubicBezTo>
                      <a:pt x="22" y="35"/>
                      <a:pt x="11" y="30"/>
                      <a:pt x="6" y="22"/>
                    </a:cubicBezTo>
                    <a:cubicBezTo>
                      <a:pt x="0" y="15"/>
                      <a:pt x="4" y="9"/>
                      <a:pt x="16" y="5"/>
                    </a:cubicBezTo>
                    <a:cubicBezTo>
                      <a:pt x="28" y="2"/>
                      <a:pt x="49" y="0"/>
                      <a:pt x="79" y="0"/>
                    </a:cubicBezTo>
                    <a:cubicBezTo>
                      <a:pt x="109" y="0"/>
                      <a:pt x="132" y="2"/>
                      <a:pt x="150" y="6"/>
                    </a:cubicBezTo>
                    <a:cubicBezTo>
                      <a:pt x="168" y="10"/>
                      <a:pt x="180" y="15"/>
                      <a:pt x="185" y="22"/>
                    </a:cubicBezTo>
                    <a:close/>
                    <a:moveTo>
                      <a:pt x="49" y="22"/>
                    </a:moveTo>
                    <a:cubicBezTo>
                      <a:pt x="49" y="22"/>
                      <a:pt x="60" y="33"/>
                      <a:pt x="69" y="35"/>
                    </a:cubicBezTo>
                    <a:cubicBezTo>
                      <a:pt x="78" y="38"/>
                      <a:pt x="91" y="39"/>
                      <a:pt x="107" y="39"/>
                    </a:cubicBezTo>
                    <a:cubicBezTo>
                      <a:pt x="123" y="39"/>
                      <a:pt x="140" y="35"/>
                      <a:pt x="140" y="35"/>
                    </a:cubicBezTo>
                    <a:cubicBezTo>
                      <a:pt x="142" y="22"/>
                      <a:pt x="142" y="22"/>
                      <a:pt x="142" y="22"/>
                    </a:cubicBezTo>
                    <a:cubicBezTo>
                      <a:pt x="142" y="22"/>
                      <a:pt x="131" y="13"/>
                      <a:pt x="122" y="10"/>
                    </a:cubicBezTo>
                    <a:cubicBezTo>
                      <a:pt x="113" y="7"/>
                      <a:pt x="100" y="6"/>
                      <a:pt x="83" y="6"/>
                    </a:cubicBezTo>
                    <a:cubicBezTo>
                      <a:pt x="67" y="6"/>
                      <a:pt x="51" y="10"/>
                      <a:pt x="51" y="10"/>
                    </a:cubicBezTo>
                    <a:lnTo>
                      <a:pt x="4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89" name="Freeform 515"/>
              <p:cNvSpPr>
                <a:spLocks/>
              </p:cNvSpPr>
              <p:nvPr/>
            </p:nvSpPr>
            <p:spPr bwMode="auto">
              <a:xfrm>
                <a:off x="22491700" y="1238251"/>
                <a:ext cx="420688" cy="195263"/>
              </a:xfrm>
              <a:custGeom>
                <a:avLst/>
                <a:gdLst>
                  <a:gd name="T0" fmla="*/ 109 w 112"/>
                  <a:gd name="T1" fmla="*/ 27 h 52"/>
                  <a:gd name="T2" fmla="*/ 106 w 112"/>
                  <a:gd name="T3" fmla="*/ 41 h 52"/>
                  <a:gd name="T4" fmla="*/ 74 w 112"/>
                  <a:gd name="T5" fmla="*/ 52 h 52"/>
                  <a:gd name="T6" fmla="*/ 37 w 112"/>
                  <a:gd name="T7" fmla="*/ 52 h 52"/>
                  <a:gd name="T8" fmla="*/ 67 w 112"/>
                  <a:gd name="T9" fmla="*/ 40 h 52"/>
                  <a:gd name="T10" fmla="*/ 70 w 112"/>
                  <a:gd name="T11" fmla="*/ 26 h 52"/>
                  <a:gd name="T12" fmla="*/ 47 w 112"/>
                  <a:gd name="T13" fmla="*/ 13 h 52"/>
                  <a:gd name="T14" fmla="*/ 0 w 112"/>
                  <a:gd name="T15" fmla="*/ 0 h 52"/>
                  <a:gd name="T16" fmla="*/ 37 w 112"/>
                  <a:gd name="T17" fmla="*/ 0 h 52"/>
                  <a:gd name="T18" fmla="*/ 85 w 112"/>
                  <a:gd name="T19" fmla="*/ 12 h 52"/>
                  <a:gd name="T20" fmla="*/ 109 w 112"/>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52">
                    <a:moveTo>
                      <a:pt x="109" y="27"/>
                    </a:moveTo>
                    <a:cubicBezTo>
                      <a:pt x="109" y="27"/>
                      <a:pt x="112" y="36"/>
                      <a:pt x="106" y="41"/>
                    </a:cubicBezTo>
                    <a:cubicBezTo>
                      <a:pt x="100" y="45"/>
                      <a:pt x="89" y="49"/>
                      <a:pt x="74" y="52"/>
                    </a:cubicBezTo>
                    <a:cubicBezTo>
                      <a:pt x="62" y="52"/>
                      <a:pt x="50" y="52"/>
                      <a:pt x="37" y="52"/>
                    </a:cubicBezTo>
                    <a:cubicBezTo>
                      <a:pt x="51" y="49"/>
                      <a:pt x="67" y="40"/>
                      <a:pt x="67" y="40"/>
                    </a:cubicBezTo>
                    <a:cubicBezTo>
                      <a:pt x="70" y="26"/>
                      <a:pt x="70" y="26"/>
                      <a:pt x="70" y="26"/>
                    </a:cubicBezTo>
                    <a:cubicBezTo>
                      <a:pt x="70" y="26"/>
                      <a:pt x="59" y="17"/>
                      <a:pt x="47" y="13"/>
                    </a:cubicBezTo>
                    <a:cubicBezTo>
                      <a:pt x="35" y="8"/>
                      <a:pt x="19" y="4"/>
                      <a:pt x="0" y="0"/>
                    </a:cubicBezTo>
                    <a:cubicBezTo>
                      <a:pt x="13" y="0"/>
                      <a:pt x="25" y="0"/>
                      <a:pt x="37" y="0"/>
                    </a:cubicBezTo>
                    <a:cubicBezTo>
                      <a:pt x="57" y="4"/>
                      <a:pt x="73" y="8"/>
                      <a:pt x="85" y="12"/>
                    </a:cubicBezTo>
                    <a:cubicBezTo>
                      <a:pt x="98" y="17"/>
                      <a:pt x="109" y="27"/>
                      <a:pt x="10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0" name="Freeform 516"/>
              <p:cNvSpPr>
                <a:spLocks/>
              </p:cNvSpPr>
              <p:nvPr/>
            </p:nvSpPr>
            <p:spPr bwMode="auto">
              <a:xfrm>
                <a:off x="27955875" y="1628776"/>
                <a:ext cx="371475" cy="22225"/>
              </a:xfrm>
              <a:custGeom>
                <a:avLst/>
                <a:gdLst>
                  <a:gd name="T0" fmla="*/ 6 w 99"/>
                  <a:gd name="T1" fmla="*/ 6 h 6"/>
                  <a:gd name="T2" fmla="*/ 0 w 99"/>
                  <a:gd name="T3" fmla="*/ 0 h 6"/>
                  <a:gd name="T4" fmla="*/ 93 w 99"/>
                  <a:gd name="T5" fmla="*/ 0 h 6"/>
                  <a:gd name="T6" fmla="*/ 99 w 99"/>
                  <a:gd name="T7" fmla="*/ 6 h 6"/>
                  <a:gd name="T8" fmla="*/ 6 w 99"/>
                  <a:gd name="T9" fmla="*/ 6 h 6"/>
                </a:gdLst>
                <a:ahLst/>
                <a:cxnLst>
                  <a:cxn ang="0">
                    <a:pos x="T0" y="T1"/>
                  </a:cxn>
                  <a:cxn ang="0">
                    <a:pos x="T2" y="T3"/>
                  </a:cxn>
                  <a:cxn ang="0">
                    <a:pos x="T4" y="T5"/>
                  </a:cxn>
                  <a:cxn ang="0">
                    <a:pos x="T6" y="T7"/>
                  </a:cxn>
                  <a:cxn ang="0">
                    <a:pos x="T8" y="T9"/>
                  </a:cxn>
                </a:cxnLst>
                <a:rect l="0" t="0" r="r" b="b"/>
                <a:pathLst>
                  <a:path w="99" h="6">
                    <a:moveTo>
                      <a:pt x="6" y="6"/>
                    </a:moveTo>
                    <a:cubicBezTo>
                      <a:pt x="0" y="0"/>
                      <a:pt x="0" y="0"/>
                      <a:pt x="0" y="0"/>
                    </a:cubicBezTo>
                    <a:cubicBezTo>
                      <a:pt x="31" y="0"/>
                      <a:pt x="62" y="0"/>
                      <a:pt x="93" y="0"/>
                    </a:cubicBezTo>
                    <a:cubicBezTo>
                      <a:pt x="99" y="6"/>
                      <a:pt x="99" y="6"/>
                      <a:pt x="99" y="6"/>
                    </a:cubicBezTo>
                    <a:cubicBezTo>
                      <a:pt x="68" y="6"/>
                      <a:pt x="37"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1" name="Freeform 517"/>
              <p:cNvSpPr>
                <a:spLocks/>
              </p:cNvSpPr>
              <p:nvPr/>
            </p:nvSpPr>
            <p:spPr bwMode="auto">
              <a:xfrm>
                <a:off x="27614563" y="1392238"/>
                <a:ext cx="611188" cy="14288"/>
              </a:xfrm>
              <a:custGeom>
                <a:avLst/>
                <a:gdLst>
                  <a:gd name="T0" fmla="*/ 163 w 163"/>
                  <a:gd name="T1" fmla="*/ 4 h 4"/>
                  <a:gd name="T2" fmla="*/ 4 w 163"/>
                  <a:gd name="T3" fmla="*/ 4 h 4"/>
                  <a:gd name="T4" fmla="*/ 0 w 163"/>
                  <a:gd name="T5" fmla="*/ 0 h 4"/>
                  <a:gd name="T6" fmla="*/ 159 w 163"/>
                  <a:gd name="T7" fmla="*/ 0 h 4"/>
                  <a:gd name="T8" fmla="*/ 163 w 163"/>
                  <a:gd name="T9" fmla="*/ 4 h 4"/>
                </a:gdLst>
                <a:ahLst/>
                <a:cxnLst>
                  <a:cxn ang="0">
                    <a:pos x="T0" y="T1"/>
                  </a:cxn>
                  <a:cxn ang="0">
                    <a:pos x="T2" y="T3"/>
                  </a:cxn>
                  <a:cxn ang="0">
                    <a:pos x="T4" y="T5"/>
                  </a:cxn>
                  <a:cxn ang="0">
                    <a:pos x="T6" y="T7"/>
                  </a:cxn>
                  <a:cxn ang="0">
                    <a:pos x="T8" y="T9"/>
                  </a:cxn>
                </a:cxnLst>
                <a:rect l="0" t="0" r="r" b="b"/>
                <a:pathLst>
                  <a:path w="163" h="4">
                    <a:moveTo>
                      <a:pt x="163" y="4"/>
                    </a:moveTo>
                    <a:cubicBezTo>
                      <a:pt x="110" y="4"/>
                      <a:pt x="57" y="4"/>
                      <a:pt x="4" y="4"/>
                    </a:cubicBezTo>
                    <a:cubicBezTo>
                      <a:pt x="0" y="0"/>
                      <a:pt x="0" y="0"/>
                      <a:pt x="0" y="0"/>
                    </a:cubicBezTo>
                    <a:cubicBezTo>
                      <a:pt x="53" y="0"/>
                      <a:pt x="106" y="0"/>
                      <a:pt x="159" y="0"/>
                    </a:cubicBezTo>
                    <a:lnTo>
                      <a:pt x="16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2" name="Freeform 518"/>
              <p:cNvSpPr>
                <a:spLocks noEditPoints="1"/>
              </p:cNvSpPr>
              <p:nvPr/>
            </p:nvSpPr>
            <p:spPr bwMode="auto">
              <a:xfrm>
                <a:off x="33023175" y="1587501"/>
                <a:ext cx="727075" cy="63500"/>
              </a:xfrm>
              <a:custGeom>
                <a:avLst/>
                <a:gdLst>
                  <a:gd name="T0" fmla="*/ 6 w 194"/>
                  <a:gd name="T1" fmla="*/ 5 h 17"/>
                  <a:gd name="T2" fmla="*/ 0 w 194"/>
                  <a:gd name="T3" fmla="*/ 0 h 17"/>
                  <a:gd name="T4" fmla="*/ 174 w 194"/>
                  <a:gd name="T5" fmla="*/ 0 h 17"/>
                  <a:gd name="T6" fmla="*/ 180 w 194"/>
                  <a:gd name="T7" fmla="*/ 5 h 17"/>
                  <a:gd name="T8" fmla="*/ 6 w 194"/>
                  <a:gd name="T9" fmla="*/ 5 h 17"/>
                  <a:gd name="T10" fmla="*/ 20 w 194"/>
                  <a:gd name="T11" fmla="*/ 17 h 17"/>
                  <a:gd name="T12" fmla="*/ 14 w 194"/>
                  <a:gd name="T13" fmla="*/ 12 h 17"/>
                  <a:gd name="T14" fmla="*/ 188 w 194"/>
                  <a:gd name="T15" fmla="*/ 12 h 17"/>
                  <a:gd name="T16" fmla="*/ 194 w 194"/>
                  <a:gd name="T17" fmla="*/ 17 h 17"/>
                  <a:gd name="T18" fmla="*/ 20 w 19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7">
                    <a:moveTo>
                      <a:pt x="6" y="5"/>
                    </a:moveTo>
                    <a:cubicBezTo>
                      <a:pt x="0" y="0"/>
                      <a:pt x="0" y="0"/>
                      <a:pt x="0" y="0"/>
                    </a:cubicBezTo>
                    <a:cubicBezTo>
                      <a:pt x="58" y="0"/>
                      <a:pt x="116" y="0"/>
                      <a:pt x="174" y="0"/>
                    </a:cubicBezTo>
                    <a:cubicBezTo>
                      <a:pt x="180" y="5"/>
                      <a:pt x="180" y="5"/>
                      <a:pt x="180" y="5"/>
                    </a:cubicBezTo>
                    <a:cubicBezTo>
                      <a:pt x="122" y="5"/>
                      <a:pt x="64" y="5"/>
                      <a:pt x="6" y="5"/>
                    </a:cubicBezTo>
                    <a:close/>
                    <a:moveTo>
                      <a:pt x="20" y="17"/>
                    </a:moveTo>
                    <a:cubicBezTo>
                      <a:pt x="14" y="12"/>
                      <a:pt x="14" y="12"/>
                      <a:pt x="14" y="12"/>
                    </a:cubicBezTo>
                    <a:cubicBezTo>
                      <a:pt x="72" y="12"/>
                      <a:pt x="130" y="12"/>
                      <a:pt x="188" y="12"/>
                    </a:cubicBezTo>
                    <a:cubicBezTo>
                      <a:pt x="194" y="17"/>
                      <a:pt x="194" y="17"/>
                      <a:pt x="194" y="17"/>
                    </a:cubicBezTo>
                    <a:cubicBezTo>
                      <a:pt x="136" y="17"/>
                      <a:pt x="78" y="17"/>
                      <a:pt x="2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3" name="Freeform 519"/>
              <p:cNvSpPr>
                <a:spLocks/>
              </p:cNvSpPr>
              <p:nvPr/>
            </p:nvSpPr>
            <p:spPr bwMode="auto">
              <a:xfrm>
                <a:off x="32704088" y="1263651"/>
                <a:ext cx="674688" cy="109538"/>
              </a:xfrm>
              <a:custGeom>
                <a:avLst/>
                <a:gdLst>
                  <a:gd name="T0" fmla="*/ 77 w 180"/>
                  <a:gd name="T1" fmla="*/ 17 h 29"/>
                  <a:gd name="T2" fmla="*/ 6 w 180"/>
                  <a:gd name="T3" fmla="*/ 17 h 29"/>
                  <a:gd name="T4" fmla="*/ 0 w 180"/>
                  <a:gd name="T5" fmla="*/ 12 h 29"/>
                  <a:gd name="T6" fmla="*/ 71 w 180"/>
                  <a:gd name="T7" fmla="*/ 12 h 29"/>
                  <a:gd name="T8" fmla="*/ 57 w 180"/>
                  <a:gd name="T9" fmla="*/ 0 h 29"/>
                  <a:gd name="T10" fmla="*/ 89 w 180"/>
                  <a:gd name="T11" fmla="*/ 0 h 29"/>
                  <a:gd name="T12" fmla="*/ 103 w 180"/>
                  <a:gd name="T13" fmla="*/ 12 h 29"/>
                  <a:gd name="T14" fmla="*/ 174 w 180"/>
                  <a:gd name="T15" fmla="*/ 12 h 29"/>
                  <a:gd name="T16" fmla="*/ 180 w 180"/>
                  <a:gd name="T17" fmla="*/ 17 h 29"/>
                  <a:gd name="T18" fmla="*/ 109 w 180"/>
                  <a:gd name="T19" fmla="*/ 17 h 29"/>
                  <a:gd name="T20" fmla="*/ 122 w 180"/>
                  <a:gd name="T21" fmla="*/ 29 h 29"/>
                  <a:gd name="T22" fmla="*/ 90 w 180"/>
                  <a:gd name="T23" fmla="*/ 29 h 29"/>
                  <a:gd name="T24" fmla="*/ 77 w 180"/>
                  <a:gd name="T2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9">
                    <a:moveTo>
                      <a:pt x="77" y="17"/>
                    </a:moveTo>
                    <a:cubicBezTo>
                      <a:pt x="53" y="17"/>
                      <a:pt x="29" y="17"/>
                      <a:pt x="6" y="17"/>
                    </a:cubicBezTo>
                    <a:cubicBezTo>
                      <a:pt x="0" y="12"/>
                      <a:pt x="0" y="12"/>
                      <a:pt x="0" y="12"/>
                    </a:cubicBezTo>
                    <a:cubicBezTo>
                      <a:pt x="23" y="12"/>
                      <a:pt x="47" y="12"/>
                      <a:pt x="71" y="12"/>
                    </a:cubicBezTo>
                    <a:cubicBezTo>
                      <a:pt x="57" y="0"/>
                      <a:pt x="57" y="0"/>
                      <a:pt x="57" y="0"/>
                    </a:cubicBezTo>
                    <a:cubicBezTo>
                      <a:pt x="68" y="0"/>
                      <a:pt x="79" y="0"/>
                      <a:pt x="89" y="0"/>
                    </a:cubicBezTo>
                    <a:cubicBezTo>
                      <a:pt x="103" y="12"/>
                      <a:pt x="103" y="12"/>
                      <a:pt x="103" y="12"/>
                    </a:cubicBezTo>
                    <a:cubicBezTo>
                      <a:pt x="127" y="12"/>
                      <a:pt x="150" y="12"/>
                      <a:pt x="174" y="12"/>
                    </a:cubicBezTo>
                    <a:cubicBezTo>
                      <a:pt x="180" y="17"/>
                      <a:pt x="180" y="17"/>
                      <a:pt x="180" y="17"/>
                    </a:cubicBezTo>
                    <a:cubicBezTo>
                      <a:pt x="156" y="17"/>
                      <a:pt x="133" y="17"/>
                      <a:pt x="109" y="17"/>
                    </a:cubicBezTo>
                    <a:cubicBezTo>
                      <a:pt x="122" y="29"/>
                      <a:pt x="122" y="29"/>
                      <a:pt x="122" y="29"/>
                    </a:cubicBezTo>
                    <a:cubicBezTo>
                      <a:pt x="112" y="29"/>
                      <a:pt x="101" y="29"/>
                      <a:pt x="90" y="29"/>
                    </a:cubicBezTo>
                    <a:lnTo>
                      <a:pt x="7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4" name="Freeform 520"/>
              <p:cNvSpPr>
                <a:spLocks noEditPoints="1"/>
              </p:cNvSpPr>
              <p:nvPr/>
            </p:nvSpPr>
            <p:spPr bwMode="auto">
              <a:xfrm>
                <a:off x="33323213" y="3011488"/>
                <a:ext cx="484188" cy="63500"/>
              </a:xfrm>
              <a:custGeom>
                <a:avLst/>
                <a:gdLst>
                  <a:gd name="T0" fmla="*/ 0 w 129"/>
                  <a:gd name="T1" fmla="*/ 16 h 17"/>
                  <a:gd name="T2" fmla="*/ 6 w 129"/>
                  <a:gd name="T3" fmla="*/ 8 h 17"/>
                  <a:gd name="T4" fmla="*/ 16 w 129"/>
                  <a:gd name="T5" fmla="*/ 0 h 17"/>
                  <a:gd name="T6" fmla="*/ 49 w 129"/>
                  <a:gd name="T7" fmla="*/ 0 h 17"/>
                  <a:gd name="T8" fmla="*/ 48 w 129"/>
                  <a:gd name="T9" fmla="*/ 17 h 17"/>
                  <a:gd name="T10" fmla="*/ 3 w 129"/>
                  <a:gd name="T11" fmla="*/ 17 h 17"/>
                  <a:gd name="T12" fmla="*/ 0 w 129"/>
                  <a:gd name="T13" fmla="*/ 16 h 17"/>
                  <a:gd name="T14" fmla="*/ 80 w 129"/>
                  <a:gd name="T15" fmla="*/ 16 h 17"/>
                  <a:gd name="T16" fmla="*/ 96 w 129"/>
                  <a:gd name="T17" fmla="*/ 0 h 17"/>
                  <a:gd name="T18" fmla="*/ 129 w 129"/>
                  <a:gd name="T19" fmla="*/ 0 h 17"/>
                  <a:gd name="T20" fmla="*/ 128 w 129"/>
                  <a:gd name="T21" fmla="*/ 17 h 17"/>
                  <a:gd name="T22" fmla="*/ 83 w 129"/>
                  <a:gd name="T23" fmla="*/ 17 h 17"/>
                  <a:gd name="T24" fmla="*/ 80 w 129"/>
                  <a:gd name="T2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
                    <a:moveTo>
                      <a:pt x="0" y="16"/>
                    </a:moveTo>
                    <a:cubicBezTo>
                      <a:pt x="6" y="8"/>
                      <a:pt x="6" y="8"/>
                      <a:pt x="6" y="8"/>
                    </a:cubicBezTo>
                    <a:cubicBezTo>
                      <a:pt x="16" y="0"/>
                      <a:pt x="16" y="0"/>
                      <a:pt x="16" y="0"/>
                    </a:cubicBezTo>
                    <a:cubicBezTo>
                      <a:pt x="27" y="0"/>
                      <a:pt x="38" y="0"/>
                      <a:pt x="49" y="0"/>
                    </a:cubicBezTo>
                    <a:cubicBezTo>
                      <a:pt x="48" y="17"/>
                      <a:pt x="48" y="17"/>
                      <a:pt x="48" y="17"/>
                    </a:cubicBezTo>
                    <a:cubicBezTo>
                      <a:pt x="33" y="17"/>
                      <a:pt x="18" y="17"/>
                      <a:pt x="3" y="17"/>
                    </a:cubicBezTo>
                    <a:lnTo>
                      <a:pt x="0" y="16"/>
                    </a:lnTo>
                    <a:close/>
                    <a:moveTo>
                      <a:pt x="80" y="16"/>
                    </a:moveTo>
                    <a:cubicBezTo>
                      <a:pt x="80" y="16"/>
                      <a:pt x="87" y="6"/>
                      <a:pt x="96" y="0"/>
                    </a:cubicBezTo>
                    <a:cubicBezTo>
                      <a:pt x="107" y="0"/>
                      <a:pt x="118" y="0"/>
                      <a:pt x="129" y="0"/>
                    </a:cubicBezTo>
                    <a:cubicBezTo>
                      <a:pt x="127" y="7"/>
                      <a:pt x="128" y="17"/>
                      <a:pt x="128" y="17"/>
                    </a:cubicBezTo>
                    <a:cubicBezTo>
                      <a:pt x="113" y="17"/>
                      <a:pt x="98" y="17"/>
                      <a:pt x="83" y="17"/>
                    </a:cubicBez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5" name="Freeform 521"/>
              <p:cNvSpPr>
                <a:spLocks/>
              </p:cNvSpPr>
              <p:nvPr/>
            </p:nvSpPr>
            <p:spPr bwMode="auto">
              <a:xfrm>
                <a:off x="33851850" y="3341688"/>
                <a:ext cx="184150" cy="65088"/>
              </a:xfrm>
              <a:custGeom>
                <a:avLst/>
                <a:gdLst>
                  <a:gd name="T0" fmla="*/ 3 w 49"/>
                  <a:gd name="T1" fmla="*/ 17 h 17"/>
                  <a:gd name="T2" fmla="*/ 0 w 49"/>
                  <a:gd name="T3" fmla="*/ 16 h 17"/>
                  <a:gd name="T4" fmla="*/ 5 w 49"/>
                  <a:gd name="T5" fmla="*/ 9 h 17"/>
                  <a:gd name="T6" fmla="*/ 16 w 49"/>
                  <a:gd name="T7" fmla="*/ 0 h 17"/>
                  <a:gd name="T8" fmla="*/ 49 w 49"/>
                  <a:gd name="T9" fmla="*/ 0 h 17"/>
                  <a:gd name="T10" fmla="*/ 48 w 49"/>
                  <a:gd name="T11" fmla="*/ 17 h 17"/>
                  <a:gd name="T12" fmla="*/ 3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3" y="17"/>
                    </a:moveTo>
                    <a:cubicBezTo>
                      <a:pt x="0" y="16"/>
                      <a:pt x="0" y="16"/>
                      <a:pt x="0" y="16"/>
                    </a:cubicBezTo>
                    <a:cubicBezTo>
                      <a:pt x="5" y="9"/>
                      <a:pt x="5" y="9"/>
                      <a:pt x="5" y="9"/>
                    </a:cubicBezTo>
                    <a:cubicBezTo>
                      <a:pt x="16" y="0"/>
                      <a:pt x="16" y="0"/>
                      <a:pt x="16" y="0"/>
                    </a:cubicBezTo>
                    <a:cubicBezTo>
                      <a:pt x="27" y="0"/>
                      <a:pt x="38" y="0"/>
                      <a:pt x="49" y="0"/>
                    </a:cubicBezTo>
                    <a:cubicBezTo>
                      <a:pt x="48" y="17"/>
                      <a:pt x="48" y="17"/>
                      <a:pt x="48" y="17"/>
                    </a:cubicBezTo>
                    <a:cubicBezTo>
                      <a:pt x="33" y="17"/>
                      <a:pt x="18" y="17"/>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6" name="Freeform 522"/>
              <p:cNvSpPr>
                <a:spLocks/>
              </p:cNvSpPr>
              <p:nvPr/>
            </p:nvSpPr>
            <p:spPr bwMode="auto">
              <a:xfrm>
                <a:off x="36480750" y="2105026"/>
                <a:ext cx="611188" cy="211138"/>
              </a:xfrm>
              <a:custGeom>
                <a:avLst/>
                <a:gdLst>
                  <a:gd name="T0" fmla="*/ 136 w 163"/>
                  <a:gd name="T1" fmla="*/ 46 h 56"/>
                  <a:gd name="T2" fmla="*/ 126 w 163"/>
                  <a:gd name="T3" fmla="*/ 53 h 56"/>
                  <a:gd name="T4" fmla="*/ 70 w 163"/>
                  <a:gd name="T5" fmla="*/ 56 h 56"/>
                  <a:gd name="T6" fmla="*/ 63 w 163"/>
                  <a:gd name="T7" fmla="*/ 50 h 56"/>
                  <a:gd name="T8" fmla="*/ 89 w 163"/>
                  <a:gd name="T9" fmla="*/ 49 h 56"/>
                  <a:gd name="T10" fmla="*/ 93 w 163"/>
                  <a:gd name="T11" fmla="*/ 45 h 56"/>
                  <a:gd name="T12" fmla="*/ 83 w 163"/>
                  <a:gd name="T13" fmla="*/ 37 h 56"/>
                  <a:gd name="T14" fmla="*/ 85 w 163"/>
                  <a:gd name="T15" fmla="*/ 31 h 56"/>
                  <a:gd name="T16" fmla="*/ 115 w 163"/>
                  <a:gd name="T17" fmla="*/ 28 h 56"/>
                  <a:gd name="T18" fmla="*/ 114 w 163"/>
                  <a:gd name="T19" fmla="*/ 27 h 56"/>
                  <a:gd name="T20" fmla="*/ 62 w 163"/>
                  <a:gd name="T21" fmla="*/ 20 h 56"/>
                  <a:gd name="T22" fmla="*/ 51 w 163"/>
                  <a:gd name="T23" fmla="*/ 11 h 56"/>
                  <a:gd name="T24" fmla="*/ 37 w 163"/>
                  <a:gd name="T25" fmla="*/ 7 h 56"/>
                  <a:gd name="T26" fmla="*/ 7 w 163"/>
                  <a:gd name="T27" fmla="*/ 6 h 56"/>
                  <a:gd name="T28" fmla="*/ 0 w 163"/>
                  <a:gd name="T29" fmla="*/ 0 h 56"/>
                  <a:gd name="T30" fmla="*/ 62 w 163"/>
                  <a:gd name="T31" fmla="*/ 3 h 56"/>
                  <a:gd name="T32" fmla="*/ 90 w 163"/>
                  <a:gd name="T33" fmla="*/ 10 h 56"/>
                  <a:gd name="T34" fmla="*/ 101 w 163"/>
                  <a:gd name="T35" fmla="*/ 19 h 56"/>
                  <a:gd name="T36" fmla="*/ 119 w 163"/>
                  <a:gd name="T37" fmla="*/ 24 h 56"/>
                  <a:gd name="T38" fmla="*/ 155 w 163"/>
                  <a:gd name="T39" fmla="*/ 25 h 56"/>
                  <a:gd name="T40" fmla="*/ 163 w 163"/>
                  <a:gd name="T41" fmla="*/ 31 h 56"/>
                  <a:gd name="T42" fmla="*/ 130 w 163"/>
                  <a:gd name="T43" fmla="*/ 32 h 56"/>
                  <a:gd name="T44" fmla="*/ 123 w 163"/>
                  <a:gd name="T45" fmla="*/ 37 h 56"/>
                  <a:gd name="T46" fmla="*/ 136 w 163"/>
                  <a:gd name="T4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56">
                    <a:moveTo>
                      <a:pt x="136" y="46"/>
                    </a:moveTo>
                    <a:cubicBezTo>
                      <a:pt x="136" y="46"/>
                      <a:pt x="137" y="52"/>
                      <a:pt x="126" y="53"/>
                    </a:cubicBezTo>
                    <a:cubicBezTo>
                      <a:pt x="116" y="55"/>
                      <a:pt x="97" y="56"/>
                      <a:pt x="70" y="56"/>
                    </a:cubicBezTo>
                    <a:cubicBezTo>
                      <a:pt x="63" y="50"/>
                      <a:pt x="63" y="50"/>
                      <a:pt x="63" y="50"/>
                    </a:cubicBezTo>
                    <a:cubicBezTo>
                      <a:pt x="74" y="50"/>
                      <a:pt x="89" y="49"/>
                      <a:pt x="89" y="49"/>
                    </a:cubicBezTo>
                    <a:cubicBezTo>
                      <a:pt x="93" y="45"/>
                      <a:pt x="93" y="45"/>
                      <a:pt x="93" y="45"/>
                    </a:cubicBezTo>
                    <a:cubicBezTo>
                      <a:pt x="83" y="37"/>
                      <a:pt x="83" y="37"/>
                      <a:pt x="83" y="37"/>
                    </a:cubicBezTo>
                    <a:cubicBezTo>
                      <a:pt x="85" y="31"/>
                      <a:pt x="85" y="31"/>
                      <a:pt x="85" y="31"/>
                    </a:cubicBezTo>
                    <a:cubicBezTo>
                      <a:pt x="85" y="31"/>
                      <a:pt x="100" y="28"/>
                      <a:pt x="115" y="28"/>
                    </a:cubicBezTo>
                    <a:cubicBezTo>
                      <a:pt x="114" y="27"/>
                      <a:pt x="114" y="27"/>
                      <a:pt x="114" y="27"/>
                    </a:cubicBezTo>
                    <a:cubicBezTo>
                      <a:pt x="85" y="27"/>
                      <a:pt x="62" y="20"/>
                      <a:pt x="62" y="20"/>
                    </a:cubicBezTo>
                    <a:cubicBezTo>
                      <a:pt x="51" y="11"/>
                      <a:pt x="51" y="11"/>
                      <a:pt x="51" y="11"/>
                    </a:cubicBezTo>
                    <a:cubicBezTo>
                      <a:pt x="51" y="11"/>
                      <a:pt x="44" y="8"/>
                      <a:pt x="37" y="7"/>
                    </a:cubicBezTo>
                    <a:cubicBezTo>
                      <a:pt x="31" y="6"/>
                      <a:pt x="20" y="6"/>
                      <a:pt x="7" y="6"/>
                    </a:cubicBezTo>
                    <a:cubicBezTo>
                      <a:pt x="0" y="0"/>
                      <a:pt x="0" y="0"/>
                      <a:pt x="0" y="0"/>
                    </a:cubicBezTo>
                    <a:cubicBezTo>
                      <a:pt x="27" y="0"/>
                      <a:pt x="48" y="1"/>
                      <a:pt x="62" y="3"/>
                    </a:cubicBezTo>
                    <a:cubicBezTo>
                      <a:pt x="76" y="4"/>
                      <a:pt x="90" y="10"/>
                      <a:pt x="90" y="10"/>
                    </a:cubicBezTo>
                    <a:cubicBezTo>
                      <a:pt x="101" y="19"/>
                      <a:pt x="101" y="19"/>
                      <a:pt x="101" y="19"/>
                    </a:cubicBezTo>
                    <a:cubicBezTo>
                      <a:pt x="101" y="19"/>
                      <a:pt x="110" y="22"/>
                      <a:pt x="119" y="24"/>
                    </a:cubicBezTo>
                    <a:cubicBezTo>
                      <a:pt x="128" y="24"/>
                      <a:pt x="140" y="25"/>
                      <a:pt x="155" y="25"/>
                    </a:cubicBezTo>
                    <a:cubicBezTo>
                      <a:pt x="163" y="31"/>
                      <a:pt x="163" y="31"/>
                      <a:pt x="163" y="31"/>
                    </a:cubicBezTo>
                    <a:cubicBezTo>
                      <a:pt x="147" y="31"/>
                      <a:pt x="136" y="31"/>
                      <a:pt x="130" y="32"/>
                    </a:cubicBezTo>
                    <a:cubicBezTo>
                      <a:pt x="123" y="33"/>
                      <a:pt x="123" y="37"/>
                      <a:pt x="123" y="37"/>
                    </a:cubicBezTo>
                    <a:lnTo>
                      <a:pt x="13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7" name="Freeform 523"/>
              <p:cNvSpPr>
                <a:spLocks/>
              </p:cNvSpPr>
              <p:nvPr/>
            </p:nvSpPr>
            <p:spPr bwMode="auto">
              <a:xfrm>
                <a:off x="36915725" y="2414588"/>
                <a:ext cx="600075" cy="214313"/>
              </a:xfrm>
              <a:custGeom>
                <a:avLst/>
                <a:gdLst>
                  <a:gd name="T0" fmla="*/ 64 w 160"/>
                  <a:gd name="T1" fmla="*/ 51 h 57"/>
                  <a:gd name="T2" fmla="*/ 113 w 160"/>
                  <a:gd name="T3" fmla="*/ 51 h 57"/>
                  <a:gd name="T4" fmla="*/ 55 w 160"/>
                  <a:gd name="T5" fmla="*/ 6 h 57"/>
                  <a:gd name="T6" fmla="*/ 7 w 160"/>
                  <a:gd name="T7" fmla="*/ 6 h 57"/>
                  <a:gd name="T8" fmla="*/ 0 w 160"/>
                  <a:gd name="T9" fmla="*/ 0 h 57"/>
                  <a:gd name="T10" fmla="*/ 87 w 160"/>
                  <a:gd name="T11" fmla="*/ 0 h 57"/>
                  <a:gd name="T12" fmla="*/ 160 w 160"/>
                  <a:gd name="T13" fmla="*/ 57 h 57"/>
                  <a:gd name="T14" fmla="*/ 71 w 160"/>
                  <a:gd name="T15" fmla="*/ 57 h 57"/>
                  <a:gd name="T16" fmla="*/ 64 w 160"/>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7">
                    <a:moveTo>
                      <a:pt x="64" y="51"/>
                    </a:moveTo>
                    <a:cubicBezTo>
                      <a:pt x="80" y="51"/>
                      <a:pt x="97" y="51"/>
                      <a:pt x="113" y="51"/>
                    </a:cubicBezTo>
                    <a:cubicBezTo>
                      <a:pt x="93" y="36"/>
                      <a:pt x="74" y="21"/>
                      <a:pt x="55" y="6"/>
                    </a:cubicBezTo>
                    <a:cubicBezTo>
                      <a:pt x="38" y="6"/>
                      <a:pt x="23" y="6"/>
                      <a:pt x="7" y="6"/>
                    </a:cubicBezTo>
                    <a:cubicBezTo>
                      <a:pt x="0" y="0"/>
                      <a:pt x="0" y="0"/>
                      <a:pt x="0" y="0"/>
                    </a:cubicBezTo>
                    <a:cubicBezTo>
                      <a:pt x="29" y="0"/>
                      <a:pt x="58" y="0"/>
                      <a:pt x="87" y="0"/>
                    </a:cubicBezTo>
                    <a:cubicBezTo>
                      <a:pt x="111" y="19"/>
                      <a:pt x="136" y="38"/>
                      <a:pt x="160" y="57"/>
                    </a:cubicBezTo>
                    <a:cubicBezTo>
                      <a:pt x="131" y="57"/>
                      <a:pt x="101" y="57"/>
                      <a:pt x="71" y="57"/>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8" name="Freeform 524"/>
              <p:cNvSpPr>
                <a:spLocks/>
              </p:cNvSpPr>
              <p:nvPr/>
            </p:nvSpPr>
            <p:spPr bwMode="auto">
              <a:xfrm>
                <a:off x="41903650" y="2093913"/>
                <a:ext cx="481013" cy="241300"/>
              </a:xfrm>
              <a:custGeom>
                <a:avLst/>
                <a:gdLst>
                  <a:gd name="T0" fmla="*/ 0 w 128"/>
                  <a:gd name="T1" fmla="*/ 0 h 64"/>
                  <a:gd name="T2" fmla="*/ 33 w 128"/>
                  <a:gd name="T3" fmla="*/ 0 h 64"/>
                  <a:gd name="T4" fmla="*/ 128 w 128"/>
                  <a:gd name="T5" fmla="*/ 64 h 64"/>
                  <a:gd name="T6" fmla="*/ 94 w 128"/>
                  <a:gd name="T7" fmla="*/ 64 h 64"/>
                  <a:gd name="T8" fmla="*/ 0 w 128"/>
                  <a:gd name="T9" fmla="*/ 0 h 64"/>
                </a:gdLst>
                <a:ahLst/>
                <a:cxnLst>
                  <a:cxn ang="0">
                    <a:pos x="T0" y="T1"/>
                  </a:cxn>
                  <a:cxn ang="0">
                    <a:pos x="T2" y="T3"/>
                  </a:cxn>
                  <a:cxn ang="0">
                    <a:pos x="T4" y="T5"/>
                  </a:cxn>
                  <a:cxn ang="0">
                    <a:pos x="T6" y="T7"/>
                  </a:cxn>
                  <a:cxn ang="0">
                    <a:pos x="T8" y="T9"/>
                  </a:cxn>
                </a:cxnLst>
                <a:rect l="0" t="0" r="r" b="b"/>
                <a:pathLst>
                  <a:path w="128" h="64">
                    <a:moveTo>
                      <a:pt x="0" y="0"/>
                    </a:moveTo>
                    <a:cubicBezTo>
                      <a:pt x="11" y="0"/>
                      <a:pt x="22" y="0"/>
                      <a:pt x="33" y="0"/>
                    </a:cubicBezTo>
                    <a:cubicBezTo>
                      <a:pt x="65" y="21"/>
                      <a:pt x="96" y="42"/>
                      <a:pt x="128" y="64"/>
                    </a:cubicBezTo>
                    <a:cubicBezTo>
                      <a:pt x="117" y="64"/>
                      <a:pt x="105" y="64"/>
                      <a:pt x="94" y="64"/>
                    </a:cubicBezTo>
                    <a:cubicBezTo>
                      <a:pt x="63" y="42"/>
                      <a:pt x="31"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99" name="Freeform 525"/>
              <p:cNvSpPr>
                <a:spLocks/>
              </p:cNvSpPr>
              <p:nvPr/>
            </p:nvSpPr>
            <p:spPr bwMode="auto">
              <a:xfrm>
                <a:off x="42186225" y="2414588"/>
                <a:ext cx="798513" cy="173038"/>
              </a:xfrm>
              <a:custGeom>
                <a:avLst/>
                <a:gdLst>
                  <a:gd name="T0" fmla="*/ 41 w 213"/>
                  <a:gd name="T1" fmla="*/ 0 h 46"/>
                  <a:gd name="T2" fmla="*/ 213 w 213"/>
                  <a:gd name="T3" fmla="*/ 46 h 46"/>
                  <a:gd name="T4" fmla="*/ 171 w 213"/>
                  <a:gd name="T5" fmla="*/ 46 h 46"/>
                  <a:gd name="T6" fmla="*/ 0 w 213"/>
                  <a:gd name="T7" fmla="*/ 0 h 46"/>
                  <a:gd name="T8" fmla="*/ 41 w 213"/>
                  <a:gd name="T9" fmla="*/ 0 h 46"/>
                </a:gdLst>
                <a:ahLst/>
                <a:cxnLst>
                  <a:cxn ang="0">
                    <a:pos x="T0" y="T1"/>
                  </a:cxn>
                  <a:cxn ang="0">
                    <a:pos x="T2" y="T3"/>
                  </a:cxn>
                  <a:cxn ang="0">
                    <a:pos x="T4" y="T5"/>
                  </a:cxn>
                  <a:cxn ang="0">
                    <a:pos x="T6" y="T7"/>
                  </a:cxn>
                  <a:cxn ang="0">
                    <a:pos x="T8" y="T9"/>
                  </a:cxn>
                </a:cxnLst>
                <a:rect l="0" t="0" r="r" b="b"/>
                <a:pathLst>
                  <a:path w="213" h="46">
                    <a:moveTo>
                      <a:pt x="41" y="0"/>
                    </a:moveTo>
                    <a:cubicBezTo>
                      <a:pt x="98" y="15"/>
                      <a:pt x="155" y="31"/>
                      <a:pt x="213" y="46"/>
                    </a:cubicBezTo>
                    <a:cubicBezTo>
                      <a:pt x="199" y="46"/>
                      <a:pt x="185" y="46"/>
                      <a:pt x="171" y="46"/>
                    </a:cubicBezTo>
                    <a:cubicBezTo>
                      <a:pt x="114" y="31"/>
                      <a:pt x="57" y="15"/>
                      <a:pt x="0" y="0"/>
                    </a:cubicBezTo>
                    <a:cubicBezTo>
                      <a:pt x="14" y="0"/>
                      <a:pt x="28"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300" name="Freeform 526"/>
              <p:cNvSpPr>
                <a:spLocks/>
              </p:cNvSpPr>
              <p:nvPr/>
            </p:nvSpPr>
            <p:spPr bwMode="auto">
              <a:xfrm>
                <a:off x="40100250" y="5018088"/>
                <a:ext cx="746125" cy="120650"/>
              </a:xfrm>
              <a:custGeom>
                <a:avLst/>
                <a:gdLst>
                  <a:gd name="T0" fmla="*/ 0 w 199"/>
                  <a:gd name="T1" fmla="*/ 32 h 32"/>
                  <a:gd name="T2" fmla="*/ 59 w 199"/>
                  <a:gd name="T3" fmla="*/ 0 h 32"/>
                  <a:gd name="T4" fmla="*/ 199 w 199"/>
                  <a:gd name="T5" fmla="*/ 32 h 32"/>
                  <a:gd name="T6" fmla="*/ 0 w 199"/>
                  <a:gd name="T7" fmla="*/ 32 h 32"/>
                </a:gdLst>
                <a:ahLst/>
                <a:cxnLst>
                  <a:cxn ang="0">
                    <a:pos x="T0" y="T1"/>
                  </a:cxn>
                  <a:cxn ang="0">
                    <a:pos x="T2" y="T3"/>
                  </a:cxn>
                  <a:cxn ang="0">
                    <a:pos x="T4" y="T5"/>
                  </a:cxn>
                  <a:cxn ang="0">
                    <a:pos x="T6" y="T7"/>
                  </a:cxn>
                </a:cxnLst>
                <a:rect l="0" t="0" r="r" b="b"/>
                <a:pathLst>
                  <a:path w="199" h="32">
                    <a:moveTo>
                      <a:pt x="0" y="32"/>
                    </a:moveTo>
                    <a:cubicBezTo>
                      <a:pt x="19" y="21"/>
                      <a:pt x="39" y="11"/>
                      <a:pt x="59" y="0"/>
                    </a:cubicBezTo>
                    <a:cubicBezTo>
                      <a:pt x="105" y="11"/>
                      <a:pt x="152" y="21"/>
                      <a:pt x="199" y="32"/>
                    </a:cubicBezTo>
                    <a:cubicBezTo>
                      <a:pt x="133" y="32"/>
                      <a:pt x="66"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301" name="Freeform 527"/>
              <p:cNvSpPr>
                <a:spLocks/>
              </p:cNvSpPr>
              <p:nvPr/>
            </p:nvSpPr>
            <p:spPr bwMode="auto">
              <a:xfrm>
                <a:off x="40659050" y="5586413"/>
                <a:ext cx="757238" cy="128588"/>
              </a:xfrm>
              <a:custGeom>
                <a:avLst/>
                <a:gdLst>
                  <a:gd name="T0" fmla="*/ 202 w 202"/>
                  <a:gd name="T1" fmla="*/ 0 h 34"/>
                  <a:gd name="T2" fmla="*/ 144 w 202"/>
                  <a:gd name="T3" fmla="*/ 34 h 34"/>
                  <a:gd name="T4" fmla="*/ 0 w 202"/>
                  <a:gd name="T5" fmla="*/ 0 h 34"/>
                  <a:gd name="T6" fmla="*/ 202 w 202"/>
                  <a:gd name="T7" fmla="*/ 0 h 34"/>
                </a:gdLst>
                <a:ahLst/>
                <a:cxnLst>
                  <a:cxn ang="0">
                    <a:pos x="T0" y="T1"/>
                  </a:cxn>
                  <a:cxn ang="0">
                    <a:pos x="T2" y="T3"/>
                  </a:cxn>
                  <a:cxn ang="0">
                    <a:pos x="T4" y="T5"/>
                  </a:cxn>
                  <a:cxn ang="0">
                    <a:pos x="T6" y="T7"/>
                  </a:cxn>
                </a:cxnLst>
                <a:rect l="0" t="0" r="r" b="b"/>
                <a:pathLst>
                  <a:path w="202" h="34">
                    <a:moveTo>
                      <a:pt x="202" y="0"/>
                    </a:moveTo>
                    <a:cubicBezTo>
                      <a:pt x="183" y="11"/>
                      <a:pt x="164" y="22"/>
                      <a:pt x="144" y="34"/>
                    </a:cubicBezTo>
                    <a:cubicBezTo>
                      <a:pt x="96" y="22"/>
                      <a:pt x="48" y="11"/>
                      <a:pt x="0" y="0"/>
                    </a:cubicBezTo>
                    <a:cubicBezTo>
                      <a:pt x="67" y="0"/>
                      <a:pt x="135" y="0"/>
                      <a:pt x="2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302" name="Freeform 528"/>
              <p:cNvSpPr>
                <a:spLocks/>
              </p:cNvSpPr>
              <p:nvPr/>
            </p:nvSpPr>
            <p:spPr bwMode="auto">
              <a:xfrm>
                <a:off x="46505813" y="5311776"/>
                <a:ext cx="762000" cy="147638"/>
              </a:xfrm>
              <a:custGeom>
                <a:avLst/>
                <a:gdLst>
                  <a:gd name="T0" fmla="*/ 0 w 203"/>
                  <a:gd name="T1" fmla="*/ 0 h 39"/>
                  <a:gd name="T2" fmla="*/ 203 w 203"/>
                  <a:gd name="T3" fmla="*/ 20 h 39"/>
                  <a:gd name="T4" fmla="*/ 57 w 203"/>
                  <a:gd name="T5" fmla="*/ 39 h 39"/>
                  <a:gd name="T6" fmla="*/ 0 w 203"/>
                  <a:gd name="T7" fmla="*/ 0 h 39"/>
                </a:gdLst>
                <a:ahLst/>
                <a:cxnLst>
                  <a:cxn ang="0">
                    <a:pos x="T0" y="T1"/>
                  </a:cxn>
                  <a:cxn ang="0">
                    <a:pos x="T2" y="T3"/>
                  </a:cxn>
                  <a:cxn ang="0">
                    <a:pos x="T4" y="T5"/>
                  </a:cxn>
                  <a:cxn ang="0">
                    <a:pos x="T6" y="T7"/>
                  </a:cxn>
                </a:cxnLst>
                <a:rect l="0" t="0" r="r" b="b"/>
                <a:pathLst>
                  <a:path w="203" h="39">
                    <a:moveTo>
                      <a:pt x="0" y="0"/>
                    </a:moveTo>
                    <a:cubicBezTo>
                      <a:pt x="68" y="7"/>
                      <a:pt x="135" y="13"/>
                      <a:pt x="203" y="20"/>
                    </a:cubicBezTo>
                    <a:cubicBezTo>
                      <a:pt x="154" y="26"/>
                      <a:pt x="105" y="32"/>
                      <a:pt x="57" y="39"/>
                    </a:cubicBezTo>
                    <a:cubicBezTo>
                      <a:pt x="38" y="26"/>
                      <a:pt x="19"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303" name="Freeform 529"/>
              <p:cNvSpPr>
                <a:spLocks/>
              </p:cNvSpPr>
              <p:nvPr/>
            </p:nvSpPr>
            <p:spPr bwMode="auto">
              <a:xfrm>
                <a:off x="34286825" y="5311776"/>
                <a:ext cx="731838" cy="147638"/>
              </a:xfrm>
              <a:custGeom>
                <a:avLst/>
                <a:gdLst>
                  <a:gd name="T0" fmla="*/ 195 w 195"/>
                  <a:gd name="T1" fmla="*/ 39 h 39"/>
                  <a:gd name="T2" fmla="*/ 0 w 195"/>
                  <a:gd name="T3" fmla="*/ 19 h 39"/>
                  <a:gd name="T4" fmla="*/ 155 w 195"/>
                  <a:gd name="T5" fmla="*/ 0 h 39"/>
                  <a:gd name="T6" fmla="*/ 195 w 195"/>
                  <a:gd name="T7" fmla="*/ 39 h 39"/>
                </a:gdLst>
                <a:ahLst/>
                <a:cxnLst>
                  <a:cxn ang="0">
                    <a:pos x="T0" y="T1"/>
                  </a:cxn>
                  <a:cxn ang="0">
                    <a:pos x="T2" y="T3"/>
                  </a:cxn>
                  <a:cxn ang="0">
                    <a:pos x="T4" y="T5"/>
                  </a:cxn>
                  <a:cxn ang="0">
                    <a:pos x="T6" y="T7"/>
                  </a:cxn>
                </a:cxnLst>
                <a:rect l="0" t="0" r="r" b="b"/>
                <a:pathLst>
                  <a:path w="195" h="39">
                    <a:moveTo>
                      <a:pt x="195" y="39"/>
                    </a:moveTo>
                    <a:cubicBezTo>
                      <a:pt x="130" y="32"/>
                      <a:pt x="65" y="26"/>
                      <a:pt x="0" y="19"/>
                    </a:cubicBezTo>
                    <a:cubicBezTo>
                      <a:pt x="52" y="13"/>
                      <a:pt x="103" y="7"/>
                      <a:pt x="155" y="0"/>
                    </a:cubicBezTo>
                    <a:cubicBezTo>
                      <a:pt x="168" y="13"/>
                      <a:pt x="182" y="26"/>
                      <a:pt x="19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grpSp>
        <p:sp>
          <p:nvSpPr>
            <p:cNvPr id="15" name="Rectangle 5"/>
            <p:cNvSpPr>
              <a:spLocks noChangeArrowheads="1"/>
            </p:cNvSpPr>
            <p:nvPr/>
          </p:nvSpPr>
          <p:spPr bwMode="auto">
            <a:xfrm>
              <a:off x="1805251" y="2054106"/>
              <a:ext cx="1909912" cy="756609"/>
            </a:xfrm>
            <a:prstGeom prst="rect">
              <a:avLst/>
            </a:prstGeom>
            <a:solidFill>
              <a:schemeClr val="tx2">
                <a:lumMod val="60000"/>
                <a:lumOff val="40000"/>
              </a:schemeClr>
            </a:solidFill>
            <a:ln w="9525">
              <a:noFill/>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dirty="0">
                <a:latin typeface="Arial" panose="020B0604020202020204" pitchFamily="34" charset="0"/>
                <a:cs typeface="Arial" panose="020B0604020202020204" pitchFamily="34" charset="0"/>
              </a:endParaRPr>
            </a:p>
          </p:txBody>
        </p:sp>
        <p:sp>
          <p:nvSpPr>
            <p:cNvPr id="16" name="Freeform 6"/>
            <p:cNvSpPr>
              <a:spLocks/>
            </p:cNvSpPr>
            <p:nvPr/>
          </p:nvSpPr>
          <p:spPr bwMode="auto">
            <a:xfrm>
              <a:off x="3715163" y="2054108"/>
              <a:ext cx="882710" cy="1782497"/>
            </a:xfrm>
            <a:custGeom>
              <a:avLst/>
              <a:gdLst>
                <a:gd name="T0" fmla="*/ 0 w 672"/>
                <a:gd name="T1" fmla="*/ 576 h 1357"/>
                <a:gd name="T2" fmla="*/ 672 w 672"/>
                <a:gd name="T3" fmla="*/ 1357 h 1357"/>
                <a:gd name="T4" fmla="*/ 0 w 672"/>
                <a:gd name="T5" fmla="*/ 0 h 1357"/>
                <a:gd name="T6" fmla="*/ 0 w 672"/>
                <a:gd name="T7" fmla="*/ 576 h 1357"/>
              </a:gdLst>
              <a:ahLst/>
              <a:cxnLst>
                <a:cxn ang="0">
                  <a:pos x="T0" y="T1"/>
                </a:cxn>
                <a:cxn ang="0">
                  <a:pos x="T2" y="T3"/>
                </a:cxn>
                <a:cxn ang="0">
                  <a:pos x="T4" y="T5"/>
                </a:cxn>
                <a:cxn ang="0">
                  <a:pos x="T6" y="T7"/>
                </a:cxn>
              </a:cxnLst>
              <a:rect l="0" t="0" r="r" b="b"/>
              <a:pathLst>
                <a:path w="672" h="1357">
                  <a:moveTo>
                    <a:pt x="0" y="576"/>
                  </a:moveTo>
                  <a:lnTo>
                    <a:pt x="672" y="1357"/>
                  </a:lnTo>
                  <a:lnTo>
                    <a:pt x="0" y="0"/>
                  </a:lnTo>
                  <a:lnTo>
                    <a:pt x="0" y="576"/>
                  </a:lnTo>
                  <a:close/>
                </a:path>
              </a:pathLst>
            </a:custGeom>
            <a:solidFill>
              <a:schemeClr val="tx2">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7" name="Rectangle 7"/>
            <p:cNvSpPr>
              <a:spLocks noChangeArrowheads="1"/>
            </p:cNvSpPr>
            <p:nvPr/>
          </p:nvSpPr>
          <p:spPr bwMode="auto">
            <a:xfrm>
              <a:off x="1805251" y="3061604"/>
              <a:ext cx="1909912" cy="755296"/>
            </a:xfrm>
            <a:prstGeom prst="rect">
              <a:avLst/>
            </a:prstGeom>
            <a:solidFill>
              <a:schemeClr val="accent4">
                <a:lumMod val="60000"/>
                <a:lumOff val="40000"/>
              </a:schemeClr>
            </a:solidFill>
            <a:ln w="9525">
              <a:noFill/>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8" name="Freeform 8"/>
            <p:cNvSpPr>
              <a:spLocks/>
            </p:cNvSpPr>
            <p:nvPr/>
          </p:nvSpPr>
          <p:spPr bwMode="auto">
            <a:xfrm>
              <a:off x="3715163" y="3061603"/>
              <a:ext cx="878769" cy="849872"/>
            </a:xfrm>
            <a:custGeom>
              <a:avLst/>
              <a:gdLst>
                <a:gd name="T0" fmla="*/ 0 w 669"/>
                <a:gd name="T1" fmla="*/ 575 h 647"/>
                <a:gd name="T2" fmla="*/ 669 w 669"/>
                <a:gd name="T3" fmla="*/ 647 h 647"/>
                <a:gd name="T4" fmla="*/ 0 w 669"/>
                <a:gd name="T5" fmla="*/ 0 h 647"/>
                <a:gd name="T6" fmla="*/ 0 w 669"/>
                <a:gd name="T7" fmla="*/ 575 h 647"/>
              </a:gdLst>
              <a:ahLst/>
              <a:cxnLst>
                <a:cxn ang="0">
                  <a:pos x="T0" y="T1"/>
                </a:cxn>
                <a:cxn ang="0">
                  <a:pos x="T2" y="T3"/>
                </a:cxn>
                <a:cxn ang="0">
                  <a:pos x="T4" y="T5"/>
                </a:cxn>
                <a:cxn ang="0">
                  <a:pos x="T6" y="T7"/>
                </a:cxn>
              </a:cxnLst>
              <a:rect l="0" t="0" r="r" b="b"/>
              <a:pathLst>
                <a:path w="669" h="647">
                  <a:moveTo>
                    <a:pt x="0" y="575"/>
                  </a:moveTo>
                  <a:lnTo>
                    <a:pt x="669" y="647"/>
                  </a:lnTo>
                  <a:lnTo>
                    <a:pt x="0" y="0"/>
                  </a:lnTo>
                  <a:lnTo>
                    <a:pt x="0" y="575"/>
                  </a:lnTo>
                  <a:close/>
                </a:path>
              </a:pathLst>
            </a:custGeom>
            <a:solidFill>
              <a:schemeClr val="accent4">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19" name="Rectangle 9"/>
            <p:cNvSpPr>
              <a:spLocks noChangeArrowheads="1"/>
            </p:cNvSpPr>
            <p:nvPr/>
          </p:nvSpPr>
          <p:spPr bwMode="auto">
            <a:xfrm>
              <a:off x="1805251" y="4067789"/>
              <a:ext cx="1909912" cy="756609"/>
            </a:xfrm>
            <a:prstGeom prst="rect">
              <a:avLst/>
            </a:prstGeom>
            <a:solidFill>
              <a:schemeClr val="bg2">
                <a:lumMod val="60000"/>
                <a:lumOff val="40000"/>
              </a:schemeClr>
            </a:solidFill>
            <a:ln w="9525">
              <a:noFill/>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0" name="Freeform 10"/>
            <p:cNvSpPr>
              <a:spLocks/>
            </p:cNvSpPr>
            <p:nvPr/>
          </p:nvSpPr>
          <p:spPr bwMode="auto">
            <a:xfrm>
              <a:off x="3715163" y="3981094"/>
              <a:ext cx="878769" cy="843304"/>
            </a:xfrm>
            <a:custGeom>
              <a:avLst/>
              <a:gdLst>
                <a:gd name="T0" fmla="*/ 0 w 669"/>
                <a:gd name="T1" fmla="*/ 642 h 642"/>
                <a:gd name="T2" fmla="*/ 669 w 669"/>
                <a:gd name="T3" fmla="*/ 0 h 642"/>
                <a:gd name="T4" fmla="*/ 0 w 669"/>
                <a:gd name="T5" fmla="*/ 66 h 642"/>
                <a:gd name="T6" fmla="*/ 0 w 669"/>
                <a:gd name="T7" fmla="*/ 642 h 642"/>
              </a:gdLst>
              <a:ahLst/>
              <a:cxnLst>
                <a:cxn ang="0">
                  <a:pos x="T0" y="T1"/>
                </a:cxn>
                <a:cxn ang="0">
                  <a:pos x="T2" y="T3"/>
                </a:cxn>
                <a:cxn ang="0">
                  <a:pos x="T4" y="T5"/>
                </a:cxn>
                <a:cxn ang="0">
                  <a:pos x="T6" y="T7"/>
                </a:cxn>
              </a:cxnLst>
              <a:rect l="0" t="0" r="r" b="b"/>
              <a:pathLst>
                <a:path w="669" h="642">
                  <a:moveTo>
                    <a:pt x="0" y="642"/>
                  </a:moveTo>
                  <a:lnTo>
                    <a:pt x="669" y="0"/>
                  </a:lnTo>
                  <a:lnTo>
                    <a:pt x="0" y="66"/>
                  </a:lnTo>
                  <a:lnTo>
                    <a:pt x="0" y="642"/>
                  </a:lnTo>
                  <a:close/>
                </a:path>
              </a:pathLst>
            </a:custGeom>
            <a:solidFill>
              <a:schemeClr val="bg2">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1" name="Rectangle 11"/>
            <p:cNvSpPr>
              <a:spLocks noChangeArrowheads="1"/>
            </p:cNvSpPr>
            <p:nvPr/>
          </p:nvSpPr>
          <p:spPr bwMode="auto">
            <a:xfrm>
              <a:off x="1805251" y="5073973"/>
              <a:ext cx="1909912" cy="756609"/>
            </a:xfrm>
            <a:prstGeom prst="rect">
              <a:avLst/>
            </a:prstGeom>
            <a:solidFill>
              <a:schemeClr val="accent2">
                <a:lumMod val="60000"/>
                <a:lumOff val="40000"/>
              </a:schemeClr>
            </a:solidFill>
            <a:ln w="9525">
              <a:noFill/>
              <a:miter lim="800000"/>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2" name="Freeform 12"/>
            <p:cNvSpPr>
              <a:spLocks/>
            </p:cNvSpPr>
            <p:nvPr/>
          </p:nvSpPr>
          <p:spPr bwMode="auto">
            <a:xfrm>
              <a:off x="3715163" y="4063848"/>
              <a:ext cx="882710" cy="1766735"/>
            </a:xfrm>
            <a:custGeom>
              <a:avLst/>
              <a:gdLst>
                <a:gd name="T0" fmla="*/ 0 w 672"/>
                <a:gd name="T1" fmla="*/ 1345 h 1345"/>
                <a:gd name="T2" fmla="*/ 672 w 672"/>
                <a:gd name="T3" fmla="*/ 0 h 1345"/>
                <a:gd name="T4" fmla="*/ 0 w 672"/>
                <a:gd name="T5" fmla="*/ 769 h 1345"/>
                <a:gd name="T6" fmla="*/ 0 w 672"/>
                <a:gd name="T7" fmla="*/ 1345 h 1345"/>
              </a:gdLst>
              <a:ahLst/>
              <a:cxnLst>
                <a:cxn ang="0">
                  <a:pos x="T0" y="T1"/>
                </a:cxn>
                <a:cxn ang="0">
                  <a:pos x="T2" y="T3"/>
                </a:cxn>
                <a:cxn ang="0">
                  <a:pos x="T4" y="T5"/>
                </a:cxn>
                <a:cxn ang="0">
                  <a:pos x="T6" y="T7"/>
                </a:cxn>
              </a:cxnLst>
              <a:rect l="0" t="0" r="r" b="b"/>
              <a:pathLst>
                <a:path w="672" h="1345">
                  <a:moveTo>
                    <a:pt x="0" y="1345"/>
                  </a:moveTo>
                  <a:lnTo>
                    <a:pt x="672" y="0"/>
                  </a:lnTo>
                  <a:lnTo>
                    <a:pt x="0" y="769"/>
                  </a:lnTo>
                  <a:lnTo>
                    <a:pt x="0" y="1345"/>
                  </a:lnTo>
                  <a:close/>
                </a:path>
              </a:pathLst>
            </a:custGeom>
            <a:solidFill>
              <a:schemeClr val="accent2">
                <a:lumMod val="40000"/>
                <a:lumOff val="60000"/>
              </a:schemeClr>
            </a:solidFill>
            <a:ln w="9525">
              <a:noFill/>
              <a:round/>
              <a:headEnd/>
              <a:tailEnd/>
            </a:ln>
          </p:spPr>
          <p:txBody>
            <a:bodyPr vert="horz" wrap="square" lIns="68580" tIns="34290" rIns="68580" bIns="34290" numCol="1" anchor="t" anchorCtr="0" compatLnSpc="1">
              <a:prstTxWarp prst="textNoShape">
                <a:avLst/>
              </a:prstTxWarp>
            </a:bodyPr>
            <a:lstStyle/>
            <a:p>
              <a:pPr defTabSz="914240">
                <a:defRPr/>
              </a:pPr>
              <a:endParaRPr lang="en-US">
                <a:latin typeface="Arial" panose="020B0604020202020204" pitchFamily="34" charset="0"/>
                <a:cs typeface="Arial" panose="020B0604020202020204" pitchFamily="34" charset="0"/>
              </a:endParaRPr>
            </a:p>
          </p:txBody>
        </p:sp>
        <p:sp>
          <p:nvSpPr>
            <p:cNvPr id="23" name="TextBox 22"/>
            <p:cNvSpPr txBox="1"/>
            <p:nvPr/>
          </p:nvSpPr>
          <p:spPr>
            <a:xfrm>
              <a:off x="2374557" y="2128241"/>
              <a:ext cx="1243941" cy="253916"/>
            </a:xfrm>
            <a:prstGeom prst="rect">
              <a:avLst/>
            </a:prstGeom>
            <a:noFill/>
          </p:spPr>
          <p:txBody>
            <a:bodyPr wrap="square" rtlCol="0">
              <a:spAutoFit/>
            </a:bodyPr>
            <a:lstStyle/>
            <a:p>
              <a:pPr defTabSz="914240">
                <a:defRPr/>
              </a:pPr>
              <a:r>
                <a:rPr lang="en-US" sz="1050" kern="0" dirty="0" err="1">
                  <a:latin typeface="Arial" panose="020B0604020202020204" pitchFamily="34" charset="0"/>
                  <a:cs typeface="Arial" panose="020B0604020202020204" pitchFamily="34" charset="0"/>
                </a:rPr>
                <a:t>Identitas</a:t>
              </a:r>
              <a:r>
                <a:rPr lang="en-US" sz="1050" kern="0" dirty="0">
                  <a:latin typeface="Arial" panose="020B0604020202020204" pitchFamily="34" charset="0"/>
                  <a:cs typeface="Arial" panose="020B0604020202020204" pitchFamily="34" charset="0"/>
                </a:rPr>
                <a:t> </a:t>
              </a:r>
              <a:r>
                <a:rPr lang="en-US" sz="1050" kern="0" dirty="0" err="1">
                  <a:latin typeface="Arial" panose="020B0604020202020204" pitchFamily="34" charset="0"/>
                  <a:cs typeface="Arial" panose="020B0604020202020204" pitchFamily="34" charset="0"/>
                </a:rPr>
                <a:t>Sekolah</a:t>
              </a:r>
              <a:endParaRPr lang="en-US" sz="1050" dirty="0">
                <a:latin typeface="Arial" panose="020B0604020202020204" pitchFamily="34" charset="0"/>
                <a:cs typeface="Arial" panose="020B0604020202020204" pitchFamily="34" charset="0"/>
              </a:endParaRPr>
            </a:p>
          </p:txBody>
        </p:sp>
        <p:sp>
          <p:nvSpPr>
            <p:cNvPr id="24" name="TextBox 23"/>
            <p:cNvSpPr txBox="1"/>
            <p:nvPr/>
          </p:nvSpPr>
          <p:spPr>
            <a:xfrm>
              <a:off x="2421799" y="3180177"/>
              <a:ext cx="1243941" cy="253916"/>
            </a:xfrm>
            <a:prstGeom prst="rect">
              <a:avLst/>
            </a:prstGeom>
            <a:noFill/>
          </p:spPr>
          <p:txBody>
            <a:bodyPr wrap="square" rtlCol="0">
              <a:spAutoFit/>
            </a:bodyPr>
            <a:lstStyle/>
            <a:p>
              <a:pPr defTabSz="914240">
                <a:defRPr/>
              </a:pPr>
              <a:r>
                <a:rPr lang="en-US" sz="1050" kern="0" dirty="0" err="1">
                  <a:latin typeface="Arial" panose="020B0604020202020204" pitchFamily="34" charset="0"/>
                  <a:cs typeface="Arial" panose="020B0604020202020204" pitchFamily="34" charset="0"/>
                </a:rPr>
                <a:t>Peserta</a:t>
              </a:r>
              <a:r>
                <a:rPr lang="en-US" sz="1050" kern="0" dirty="0">
                  <a:latin typeface="Arial" panose="020B0604020202020204" pitchFamily="34" charset="0"/>
                  <a:cs typeface="Arial" panose="020B0604020202020204" pitchFamily="34" charset="0"/>
                </a:rPr>
                <a:t> </a:t>
              </a:r>
              <a:r>
                <a:rPr lang="en-US" sz="1050" kern="0" dirty="0" err="1">
                  <a:latin typeface="Arial" panose="020B0604020202020204" pitchFamily="34" charset="0"/>
                  <a:cs typeface="Arial" panose="020B0604020202020204" pitchFamily="34" charset="0"/>
                </a:rPr>
                <a:t>Didik</a:t>
              </a:r>
              <a:endParaRPr lang="en-US" sz="1050" dirty="0">
                <a:latin typeface="Arial" panose="020B0604020202020204" pitchFamily="34" charset="0"/>
                <a:cs typeface="Arial" panose="020B0604020202020204" pitchFamily="34" charset="0"/>
              </a:endParaRPr>
            </a:p>
          </p:txBody>
        </p:sp>
        <p:sp>
          <p:nvSpPr>
            <p:cNvPr id="25" name="TextBox 24"/>
            <p:cNvSpPr txBox="1"/>
            <p:nvPr/>
          </p:nvSpPr>
          <p:spPr>
            <a:xfrm>
              <a:off x="2433909" y="4110626"/>
              <a:ext cx="1243941" cy="415498"/>
            </a:xfrm>
            <a:prstGeom prst="rect">
              <a:avLst/>
            </a:prstGeom>
            <a:noFill/>
          </p:spPr>
          <p:txBody>
            <a:bodyPr wrap="square" rtlCol="0">
              <a:spAutoFit/>
            </a:bodyPr>
            <a:lstStyle/>
            <a:p>
              <a:pPr defTabSz="914240">
                <a:defRPr/>
              </a:pPr>
              <a:r>
                <a:rPr lang="en-US" sz="1050" kern="0" dirty="0" err="1">
                  <a:latin typeface="Arial" panose="020B0604020202020204" pitchFamily="34" charset="0"/>
                  <a:cs typeface="Arial" panose="020B0604020202020204" pitchFamily="34" charset="0"/>
                </a:rPr>
                <a:t>Pendidik</a:t>
              </a:r>
              <a:r>
                <a:rPr lang="en-US" sz="1050" kern="0" dirty="0">
                  <a:latin typeface="Arial" panose="020B0604020202020204" pitchFamily="34" charset="0"/>
                  <a:cs typeface="Arial" panose="020B0604020202020204" pitchFamily="34" charset="0"/>
                </a:rPr>
                <a:t> &amp; </a:t>
              </a:r>
              <a:r>
                <a:rPr lang="en-US" sz="1050" kern="0" dirty="0" err="1">
                  <a:latin typeface="Arial" panose="020B0604020202020204" pitchFamily="34" charset="0"/>
                  <a:cs typeface="Arial" panose="020B0604020202020204" pitchFamily="34" charset="0"/>
                </a:rPr>
                <a:t>Tendik</a:t>
              </a:r>
              <a:endParaRPr lang="en-US" sz="1050" dirty="0">
                <a:latin typeface="Arial" panose="020B0604020202020204" pitchFamily="34" charset="0"/>
                <a:cs typeface="Arial" panose="020B0604020202020204" pitchFamily="34" charset="0"/>
              </a:endParaRPr>
            </a:p>
          </p:txBody>
        </p:sp>
        <p:sp>
          <p:nvSpPr>
            <p:cNvPr id="26" name="TextBox 25"/>
            <p:cNvSpPr txBox="1"/>
            <p:nvPr/>
          </p:nvSpPr>
          <p:spPr>
            <a:xfrm>
              <a:off x="2401850" y="5122103"/>
              <a:ext cx="1362473" cy="415498"/>
            </a:xfrm>
            <a:prstGeom prst="rect">
              <a:avLst/>
            </a:prstGeom>
            <a:noFill/>
          </p:spPr>
          <p:txBody>
            <a:bodyPr wrap="square" rtlCol="0">
              <a:spAutoFit/>
            </a:bodyPr>
            <a:lstStyle/>
            <a:p>
              <a:pPr defTabSz="914240">
                <a:defRPr/>
              </a:pPr>
              <a:r>
                <a:rPr lang="en-US" sz="1050" kern="0" dirty="0" err="1">
                  <a:latin typeface="Arial" panose="020B0604020202020204" pitchFamily="34" charset="0"/>
                  <a:cs typeface="Arial" panose="020B0604020202020204" pitchFamily="34" charset="0"/>
                </a:rPr>
                <a:t>Sarana</a:t>
              </a:r>
              <a:r>
                <a:rPr lang="en-US" sz="1050" kern="0" dirty="0">
                  <a:latin typeface="Arial" panose="020B0604020202020204" pitchFamily="34" charset="0"/>
                  <a:cs typeface="Arial" panose="020B0604020202020204" pitchFamily="34" charset="0"/>
                </a:rPr>
                <a:t> &amp; </a:t>
              </a:r>
              <a:r>
                <a:rPr lang="en-US" sz="1050" kern="0" dirty="0" err="1">
                  <a:latin typeface="Arial" panose="020B0604020202020204" pitchFamily="34" charset="0"/>
                  <a:cs typeface="Arial" panose="020B0604020202020204" pitchFamily="34" charset="0"/>
                </a:rPr>
                <a:t>Prasarana</a:t>
              </a:r>
              <a:endParaRPr lang="en-US" sz="1050" dirty="0">
                <a:latin typeface="Arial" panose="020B0604020202020204" pitchFamily="34" charset="0"/>
                <a:cs typeface="Arial" panose="020B0604020202020204" pitchFamily="34" charset="0"/>
              </a:endParaRPr>
            </a:p>
          </p:txBody>
        </p:sp>
        <p:sp>
          <p:nvSpPr>
            <p:cNvPr id="27" name="Rectangle 26"/>
            <p:cNvSpPr/>
            <p:nvPr/>
          </p:nvSpPr>
          <p:spPr>
            <a:xfrm>
              <a:off x="4496695" y="3054697"/>
              <a:ext cx="2245038" cy="14451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defRPr/>
              </a:pPr>
              <a:endParaRPr lang="en-US">
                <a:solidFill>
                  <a:schemeClr val="tx1"/>
                </a:solidFill>
                <a:latin typeface="Arial" panose="020B0604020202020204" pitchFamily="34" charset="0"/>
                <a:cs typeface="Arial" panose="020B0604020202020204" pitchFamily="34" charset="0"/>
              </a:endParaRPr>
            </a:p>
          </p:txBody>
        </p:sp>
        <p:sp>
          <p:nvSpPr>
            <p:cNvPr id="28" name="TextBox 27"/>
            <p:cNvSpPr txBox="1"/>
            <p:nvPr/>
          </p:nvSpPr>
          <p:spPr>
            <a:xfrm>
              <a:off x="4579705" y="3141434"/>
              <a:ext cx="2050561" cy="507831"/>
            </a:xfrm>
            <a:prstGeom prst="rect">
              <a:avLst/>
            </a:prstGeom>
            <a:noFill/>
          </p:spPr>
          <p:txBody>
            <a:bodyPr wrap="none" rtlCol="0">
              <a:spAutoFit/>
            </a:bodyPr>
            <a:lstStyle/>
            <a:p>
              <a:pPr defTabSz="914240">
                <a:defRPr/>
              </a:pPr>
              <a:r>
                <a:rPr lang="en-US" sz="1350" kern="0" dirty="0" err="1">
                  <a:latin typeface="Arial" panose="020B0604020202020204" pitchFamily="34" charset="0"/>
                  <a:cs typeface="Arial" panose="020B0604020202020204" pitchFamily="34" charset="0"/>
                </a:rPr>
                <a:t>Kualitas</a:t>
              </a:r>
              <a:r>
                <a:rPr lang="en-US" sz="1350" kern="0" dirty="0">
                  <a:latin typeface="Arial" panose="020B0604020202020204" pitchFamily="34" charset="0"/>
                  <a:cs typeface="Arial" panose="020B0604020202020204" pitchFamily="34" charset="0"/>
                </a:rPr>
                <a:t> Data Rata-Rata</a:t>
              </a:r>
            </a:p>
            <a:p>
              <a:pPr defTabSz="914240">
                <a:defRPr/>
              </a:pPr>
              <a:r>
                <a:rPr lang="en-US" sz="1350" kern="0" dirty="0" err="1">
                  <a:latin typeface="Arial" panose="020B0604020202020204" pitchFamily="34" charset="0"/>
                  <a:cs typeface="Arial" panose="020B0604020202020204" pitchFamily="34" charset="0"/>
                </a:rPr>
                <a:t>Secara</a:t>
              </a:r>
              <a:r>
                <a:rPr lang="en-US" sz="1350" kern="0" dirty="0">
                  <a:latin typeface="Arial" panose="020B0604020202020204" pitchFamily="34" charset="0"/>
                  <a:cs typeface="Arial" panose="020B0604020202020204" pitchFamily="34" charset="0"/>
                </a:rPr>
                <a:t> Nasional :</a:t>
              </a:r>
              <a:endParaRPr lang="en-US" sz="1350" dirty="0">
                <a:latin typeface="Arial" panose="020B0604020202020204" pitchFamily="34" charset="0"/>
                <a:cs typeface="Arial" panose="020B0604020202020204" pitchFamily="34" charset="0"/>
              </a:endParaRPr>
            </a:p>
          </p:txBody>
        </p:sp>
        <p:pic>
          <p:nvPicPr>
            <p:cNvPr id="29" name="Picture 2" descr="Hasil gambar untuk school icon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697" y="2187832"/>
              <a:ext cx="450276" cy="4502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asil gambar untuk school icon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3656" y="3187837"/>
              <a:ext cx="450900" cy="450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asil gambar untuk teacher icon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0222" y="4226042"/>
              <a:ext cx="437537" cy="4401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asil gambar untuk computer icon 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2628" y="5189663"/>
              <a:ext cx="450900" cy="4509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2368346" y="2291818"/>
              <a:ext cx="1215718" cy="438582"/>
            </a:xfrm>
            <a:prstGeom prst="rect">
              <a:avLst/>
            </a:prstGeom>
            <a:noFill/>
            <a:ln>
              <a:noFill/>
            </a:ln>
          </p:spPr>
          <p:txBody>
            <a:bodyPr wrap="none" lIns="68580" tIns="34290" rIns="68580" bIns="34290">
              <a:spAutoFit/>
            </a:bodyPr>
            <a:lstStyle/>
            <a:p>
              <a:pPr algn="ctr"/>
              <a:r>
                <a:rPr lang="en-US" sz="2400" b="1" dirty="0">
                  <a:ln w="10160">
                    <a:noFill/>
                    <a:prstDash val="solid"/>
                  </a:ln>
                  <a:effectLst>
                    <a:outerShdw blurRad="38100" dist="22860" dir="5400000" algn="tl" rotWithShape="0">
                      <a:srgbClr val="000000">
                        <a:alpha val="30000"/>
                      </a:srgbClr>
                    </a:outerShdw>
                  </a:effectLst>
                  <a:latin typeface="Britannic Bold" panose="020B0903060703020204" pitchFamily="34" charset="0"/>
                </a:rPr>
                <a:t>93.13%</a:t>
              </a:r>
            </a:p>
          </p:txBody>
        </p:sp>
        <p:sp>
          <p:nvSpPr>
            <p:cNvPr id="34" name="Rectangle 33"/>
            <p:cNvSpPr/>
            <p:nvPr/>
          </p:nvSpPr>
          <p:spPr>
            <a:xfrm>
              <a:off x="2388668" y="3312633"/>
              <a:ext cx="1215718" cy="438582"/>
            </a:xfrm>
            <a:prstGeom prst="rect">
              <a:avLst/>
            </a:prstGeom>
            <a:noFill/>
            <a:ln>
              <a:noFill/>
            </a:ln>
          </p:spPr>
          <p:txBody>
            <a:bodyPr wrap="none" lIns="68580" tIns="34290" rIns="68580" bIns="34290">
              <a:spAutoFit/>
            </a:bodyPr>
            <a:lstStyle/>
            <a:p>
              <a:pPr algn="ctr"/>
              <a:r>
                <a:rPr lang="en-US" sz="2400" b="1" dirty="0">
                  <a:ln w="10160">
                    <a:noFill/>
                    <a:prstDash val="solid"/>
                  </a:ln>
                  <a:effectLst>
                    <a:outerShdw blurRad="38100" dist="22860" dir="5400000" algn="tl" rotWithShape="0">
                      <a:srgbClr val="000000">
                        <a:alpha val="30000"/>
                      </a:srgbClr>
                    </a:outerShdw>
                  </a:effectLst>
                  <a:latin typeface="Britannic Bold" panose="020B0903060703020204" pitchFamily="34" charset="0"/>
                </a:rPr>
                <a:t>76.23%</a:t>
              </a:r>
            </a:p>
          </p:txBody>
        </p:sp>
        <p:sp>
          <p:nvSpPr>
            <p:cNvPr id="35" name="Rectangle 34"/>
            <p:cNvSpPr/>
            <p:nvPr/>
          </p:nvSpPr>
          <p:spPr>
            <a:xfrm>
              <a:off x="2405604" y="4305273"/>
              <a:ext cx="1212512" cy="438582"/>
            </a:xfrm>
            <a:prstGeom prst="rect">
              <a:avLst/>
            </a:prstGeom>
            <a:noFill/>
            <a:ln>
              <a:noFill/>
            </a:ln>
          </p:spPr>
          <p:txBody>
            <a:bodyPr wrap="none" lIns="68580" tIns="34290" rIns="68580" bIns="34290">
              <a:spAutoFit/>
            </a:bodyPr>
            <a:lstStyle/>
            <a:p>
              <a:pPr algn="ctr"/>
              <a:r>
                <a:rPr lang="en-US" sz="2400" b="1" dirty="0">
                  <a:ln w="10160">
                    <a:noFill/>
                    <a:prstDash val="solid"/>
                  </a:ln>
                  <a:effectLst>
                    <a:outerShdw blurRad="38100" dist="22860" dir="5400000" algn="tl" rotWithShape="0">
                      <a:srgbClr val="000000">
                        <a:alpha val="30000"/>
                      </a:srgbClr>
                    </a:outerShdw>
                  </a:effectLst>
                  <a:latin typeface="Britannic Bold" panose="020B0903060703020204" pitchFamily="34" charset="0"/>
                </a:rPr>
                <a:t>90.78%</a:t>
              </a:r>
            </a:p>
          </p:txBody>
        </p:sp>
        <p:sp>
          <p:nvSpPr>
            <p:cNvPr id="36" name="Rectangle 35"/>
            <p:cNvSpPr/>
            <p:nvPr/>
          </p:nvSpPr>
          <p:spPr>
            <a:xfrm>
              <a:off x="2405604" y="5299355"/>
              <a:ext cx="1212512" cy="438582"/>
            </a:xfrm>
            <a:prstGeom prst="rect">
              <a:avLst/>
            </a:prstGeom>
            <a:noFill/>
            <a:ln>
              <a:noFill/>
            </a:ln>
          </p:spPr>
          <p:txBody>
            <a:bodyPr wrap="none" lIns="68580" tIns="34290" rIns="68580" bIns="34290">
              <a:spAutoFit/>
            </a:bodyPr>
            <a:lstStyle/>
            <a:p>
              <a:pPr algn="ctr"/>
              <a:r>
                <a:rPr lang="en-US" sz="2400" b="1" dirty="0">
                  <a:ln w="10160">
                    <a:noFill/>
                    <a:prstDash val="solid"/>
                  </a:ln>
                  <a:effectLst>
                    <a:outerShdw blurRad="38100" dist="22860" dir="5400000" algn="tl" rotWithShape="0">
                      <a:srgbClr val="000000">
                        <a:alpha val="30000"/>
                      </a:srgbClr>
                    </a:outerShdw>
                  </a:effectLst>
                  <a:latin typeface="Britannic Bold" panose="020B0903060703020204" pitchFamily="34" charset="0"/>
                </a:rPr>
                <a:t>88.99%</a:t>
              </a:r>
            </a:p>
          </p:txBody>
        </p:sp>
        <p:sp>
          <p:nvSpPr>
            <p:cNvPr id="37" name="Rectangle 36"/>
            <p:cNvSpPr/>
            <p:nvPr/>
          </p:nvSpPr>
          <p:spPr>
            <a:xfrm>
              <a:off x="4587353" y="3633280"/>
              <a:ext cx="1616469" cy="577081"/>
            </a:xfrm>
            <a:prstGeom prst="rect">
              <a:avLst/>
            </a:prstGeom>
            <a:noFill/>
            <a:ln>
              <a:noFill/>
            </a:ln>
          </p:spPr>
          <p:txBody>
            <a:bodyPr wrap="none" lIns="68580" tIns="34290" rIns="68580" bIns="34290">
              <a:spAutoFit/>
            </a:bodyPr>
            <a:lstStyle/>
            <a:p>
              <a:pPr algn="ctr"/>
              <a:r>
                <a:rPr lang="en-US" sz="3300" b="1" dirty="0">
                  <a:ln w="10160">
                    <a:noFill/>
                    <a:prstDash val="solid"/>
                  </a:ln>
                  <a:effectLst>
                    <a:outerShdw blurRad="38100" dist="22860" dir="5400000" algn="tl" rotWithShape="0">
                      <a:srgbClr val="000000">
                        <a:alpha val="30000"/>
                      </a:srgbClr>
                    </a:outerShdw>
                  </a:effectLst>
                  <a:latin typeface="Britannic Bold" panose="020B0903060703020204" pitchFamily="34" charset="0"/>
                </a:rPr>
                <a:t>87.28%</a:t>
              </a:r>
            </a:p>
          </p:txBody>
        </p:sp>
        <p:graphicFrame>
          <p:nvGraphicFramePr>
            <p:cNvPr id="38" name="Chart 37"/>
            <p:cNvGraphicFramePr>
              <a:graphicFrameLocks/>
            </p:cNvGraphicFramePr>
            <p:nvPr>
              <p:extLst>
                <p:ext uri="{D42A27DB-BD31-4B8C-83A1-F6EECF244321}">
                  <p14:modId xmlns:p14="http://schemas.microsoft.com/office/powerpoint/2010/main" val="3969311838"/>
                </p:ext>
              </p:extLst>
            </p:nvPr>
          </p:nvGraphicFramePr>
          <p:xfrm>
            <a:off x="7267223" y="1175829"/>
            <a:ext cx="3014907" cy="4914900"/>
          </p:xfrm>
          <a:graphic>
            <a:graphicData uri="http://schemas.openxmlformats.org/drawingml/2006/chart">
              <c:chart xmlns:c="http://schemas.openxmlformats.org/drawingml/2006/chart" xmlns:r="http://schemas.openxmlformats.org/officeDocument/2006/relationships" r:id="rId7"/>
            </a:graphicData>
          </a:graphic>
        </p:graphicFrame>
        <p:sp>
          <p:nvSpPr>
            <p:cNvPr id="39" name="Round Diagonal Corner Rectangle 38"/>
            <p:cNvSpPr/>
            <p:nvPr/>
          </p:nvSpPr>
          <p:spPr>
            <a:xfrm>
              <a:off x="4180915" y="1965503"/>
              <a:ext cx="1109305" cy="700554"/>
            </a:xfrm>
            <a:prstGeom prst="round2DiagRect">
              <a:avLst/>
            </a:prstGeom>
            <a:solidFill>
              <a:schemeClr val="accent3"/>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r>
                <a:rPr lang="en-US" sz="2999" dirty="0">
                  <a:solidFill>
                    <a:schemeClr val="tx1"/>
                  </a:solidFill>
                  <a:latin typeface="Arial" panose="020B0604020202020204" pitchFamily="34" charset="0"/>
                  <a:cs typeface="Arial" panose="020B0604020202020204" pitchFamily="34" charset="0"/>
                </a:rPr>
                <a:t>9</a:t>
              </a:r>
              <a:r>
                <a:rPr lang="en-US" sz="2999" baseline="30000" dirty="0">
                  <a:solidFill>
                    <a:schemeClr val="tx1"/>
                  </a:solidFill>
                  <a:latin typeface="Arial" panose="020B0604020202020204" pitchFamily="34" charset="0"/>
                  <a:cs typeface="Arial" panose="020B0604020202020204" pitchFamily="34" charset="0"/>
                </a:rPr>
                <a:t>%</a:t>
              </a:r>
            </a:p>
            <a:p>
              <a:pPr algn="ctr" defTabSz="685595"/>
              <a:r>
                <a:rPr lang="en-US" sz="1050" baseline="30000" dirty="0" err="1">
                  <a:solidFill>
                    <a:schemeClr val="tx1"/>
                  </a:solidFill>
                  <a:latin typeface="Arial" panose="020B0604020202020204" pitchFamily="34" charset="0"/>
                  <a:cs typeface="Arial" panose="020B0604020202020204" pitchFamily="34" charset="0"/>
                </a:rPr>
                <a:t>Belum</a:t>
              </a:r>
              <a:r>
                <a:rPr lang="en-US" sz="1050" baseline="30000" dirty="0">
                  <a:solidFill>
                    <a:schemeClr val="tx1"/>
                  </a:solidFill>
                  <a:latin typeface="Arial" panose="020B0604020202020204" pitchFamily="34" charset="0"/>
                  <a:cs typeface="Arial" panose="020B0604020202020204" pitchFamily="34" charset="0"/>
                </a:rPr>
                <a:t> </a:t>
              </a:r>
              <a:r>
                <a:rPr lang="en-US" sz="1050" baseline="30000" dirty="0" err="1">
                  <a:solidFill>
                    <a:schemeClr val="tx1"/>
                  </a:solidFill>
                  <a:latin typeface="Arial" panose="020B0604020202020204" pitchFamily="34" charset="0"/>
                  <a:cs typeface="Arial" panose="020B0604020202020204" pitchFamily="34" charset="0"/>
                </a:rPr>
                <a:t>melakukan</a:t>
              </a:r>
              <a:r>
                <a:rPr lang="en-US" sz="1050" baseline="30000" dirty="0">
                  <a:solidFill>
                    <a:schemeClr val="tx1"/>
                  </a:solidFill>
                  <a:latin typeface="Arial" panose="020B0604020202020204" pitchFamily="34" charset="0"/>
                  <a:cs typeface="Arial" panose="020B0604020202020204" pitchFamily="34" charset="0"/>
                </a:rPr>
                <a:t> </a:t>
              </a:r>
              <a:r>
                <a:rPr lang="en-US" sz="1050" baseline="30000" dirty="0" err="1">
                  <a:solidFill>
                    <a:schemeClr val="tx1"/>
                  </a:solidFill>
                  <a:latin typeface="Arial" panose="020B0604020202020204" pitchFamily="34" charset="0"/>
                  <a:cs typeface="Arial" panose="020B0604020202020204" pitchFamily="34" charset="0"/>
                </a:rPr>
                <a:t>sinkronisasi</a:t>
              </a:r>
              <a:r>
                <a:rPr lang="en-US" sz="1050" baseline="30000" dirty="0">
                  <a:solidFill>
                    <a:schemeClr val="tx1"/>
                  </a:solidFill>
                  <a:latin typeface="Arial" panose="020B0604020202020204" pitchFamily="34" charset="0"/>
                  <a:cs typeface="Arial" panose="020B0604020202020204" pitchFamily="34" charset="0"/>
                </a:rPr>
                <a:t> </a:t>
              </a:r>
              <a:r>
                <a:rPr lang="en-US" sz="1050" baseline="30000" dirty="0" err="1">
                  <a:solidFill>
                    <a:schemeClr val="tx1"/>
                  </a:solidFill>
                  <a:latin typeface="Arial" panose="020B0604020202020204" pitchFamily="34" charset="0"/>
                  <a:cs typeface="Arial" panose="020B0604020202020204" pitchFamily="34" charset="0"/>
                </a:rPr>
                <a:t>Dapodik</a:t>
              </a:r>
              <a:endParaRPr lang="en-US" sz="1050" baseline="30000" dirty="0">
                <a:solidFill>
                  <a:schemeClr val="tx1"/>
                </a:solidFill>
                <a:latin typeface="Arial" panose="020B0604020202020204" pitchFamily="34" charset="0"/>
                <a:cs typeface="Arial" panose="020B0604020202020204" pitchFamily="34" charset="0"/>
              </a:endParaRPr>
            </a:p>
          </p:txBody>
        </p:sp>
        <p:sp>
          <p:nvSpPr>
            <p:cNvPr id="40" name="Round Diagonal Corner Rectangle 39"/>
            <p:cNvSpPr/>
            <p:nvPr/>
          </p:nvSpPr>
          <p:spPr>
            <a:xfrm flipH="1">
              <a:off x="5372810" y="1607503"/>
              <a:ext cx="1712791" cy="1075844"/>
            </a:xfrm>
            <a:prstGeom prst="round2DiagRect">
              <a:avLst/>
            </a:prstGeom>
            <a:solidFill>
              <a:schemeClr val="accent1">
                <a:lumMod val="60000"/>
                <a:lumOff val="4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r>
                <a:rPr lang="en-US" sz="3299" dirty="0">
                  <a:solidFill>
                    <a:schemeClr val="tx1"/>
                  </a:solidFill>
                  <a:latin typeface="Arial" panose="020B0604020202020204" pitchFamily="34" charset="0"/>
                  <a:cs typeface="Arial" panose="020B0604020202020204" pitchFamily="34" charset="0"/>
                </a:rPr>
                <a:t>91</a:t>
              </a:r>
              <a:r>
                <a:rPr lang="en-US" sz="3299" baseline="30000" dirty="0">
                  <a:solidFill>
                    <a:schemeClr val="tx1"/>
                  </a:solidFill>
                  <a:latin typeface="Arial" panose="020B0604020202020204" pitchFamily="34" charset="0"/>
                  <a:cs typeface="Arial" panose="020B0604020202020204" pitchFamily="34" charset="0"/>
                </a:rPr>
                <a:t>%</a:t>
              </a:r>
            </a:p>
            <a:p>
              <a:pPr algn="ctr" defTabSz="685595"/>
              <a:r>
                <a:rPr lang="en-US" sz="1350" baseline="30000" dirty="0" err="1">
                  <a:solidFill>
                    <a:schemeClr val="tx1"/>
                  </a:solidFill>
                  <a:latin typeface="Arial" panose="020B0604020202020204" pitchFamily="34" charset="0"/>
                  <a:cs typeface="Arial" panose="020B0604020202020204" pitchFamily="34" charset="0"/>
                </a:rPr>
                <a:t>Sudah</a:t>
              </a:r>
              <a:r>
                <a:rPr lang="en-US" sz="1350" baseline="30000" dirty="0">
                  <a:solidFill>
                    <a:schemeClr val="tx1"/>
                  </a:solidFill>
                  <a:latin typeface="Arial" panose="020B0604020202020204" pitchFamily="34" charset="0"/>
                  <a:cs typeface="Arial" panose="020B0604020202020204" pitchFamily="34" charset="0"/>
                </a:rPr>
                <a:t> </a:t>
              </a:r>
              <a:r>
                <a:rPr lang="en-US" sz="1350" baseline="30000" dirty="0" err="1">
                  <a:solidFill>
                    <a:schemeClr val="tx1"/>
                  </a:solidFill>
                  <a:latin typeface="Arial" panose="020B0604020202020204" pitchFamily="34" charset="0"/>
                  <a:cs typeface="Arial" panose="020B0604020202020204" pitchFamily="34" charset="0"/>
                </a:rPr>
                <a:t>melakukan</a:t>
              </a:r>
              <a:r>
                <a:rPr lang="en-US" sz="1350" baseline="30000" dirty="0">
                  <a:solidFill>
                    <a:schemeClr val="tx1"/>
                  </a:solidFill>
                  <a:latin typeface="Arial" panose="020B0604020202020204" pitchFamily="34" charset="0"/>
                  <a:cs typeface="Arial" panose="020B0604020202020204" pitchFamily="34" charset="0"/>
                </a:rPr>
                <a:t> </a:t>
              </a:r>
              <a:r>
                <a:rPr lang="en-US" sz="1350" baseline="30000" dirty="0" err="1">
                  <a:solidFill>
                    <a:schemeClr val="tx1"/>
                  </a:solidFill>
                  <a:latin typeface="Arial" panose="020B0604020202020204" pitchFamily="34" charset="0"/>
                  <a:cs typeface="Arial" panose="020B0604020202020204" pitchFamily="34" charset="0"/>
                </a:rPr>
                <a:t>sinkronisasi</a:t>
              </a:r>
              <a:r>
                <a:rPr lang="en-US" sz="1350" baseline="30000" dirty="0">
                  <a:solidFill>
                    <a:schemeClr val="tx1"/>
                  </a:solidFill>
                  <a:latin typeface="Arial" panose="020B0604020202020204" pitchFamily="34" charset="0"/>
                  <a:cs typeface="Arial" panose="020B0604020202020204" pitchFamily="34" charset="0"/>
                </a:rPr>
                <a:t> </a:t>
              </a:r>
              <a:r>
                <a:rPr lang="en-US" sz="1350" baseline="30000" dirty="0" err="1">
                  <a:solidFill>
                    <a:schemeClr val="tx1"/>
                  </a:solidFill>
                  <a:latin typeface="Arial" panose="020B0604020202020204" pitchFamily="34" charset="0"/>
                  <a:cs typeface="Arial" panose="020B0604020202020204" pitchFamily="34" charset="0"/>
                </a:rPr>
                <a:t>Dapodik</a:t>
              </a:r>
              <a:endParaRPr lang="en-US" sz="1350" baseline="30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05759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Strategi</a:t>
            </a:r>
            <a:r>
              <a:rPr lang="en-US" sz="2400" b="1" dirty="0" smtClean="0">
                <a:solidFill>
                  <a:srgbClr val="FFFF00"/>
                </a:solidFill>
              </a:rPr>
              <a:t> </a:t>
            </a:r>
            <a:r>
              <a:rPr lang="en-US" sz="2400" b="1" dirty="0" err="1" smtClean="0">
                <a:solidFill>
                  <a:schemeClr val="bg1"/>
                </a:solidFill>
              </a:rPr>
              <a:t>Peningkatan</a:t>
            </a:r>
            <a:r>
              <a:rPr lang="en-US" sz="2400" b="1" dirty="0" smtClean="0">
                <a:solidFill>
                  <a:schemeClr val="bg1"/>
                </a:solidFill>
              </a:rPr>
              <a:t> </a:t>
            </a:r>
            <a:r>
              <a:rPr lang="en-US" sz="2400" b="1" dirty="0" err="1" smtClean="0">
                <a:solidFill>
                  <a:schemeClr val="bg1"/>
                </a:solidFill>
              </a:rPr>
              <a:t>Kualitas</a:t>
            </a:r>
            <a:r>
              <a:rPr lang="en-US" sz="2400" b="1" dirty="0" smtClean="0">
                <a:solidFill>
                  <a:schemeClr val="bg1"/>
                </a:solidFill>
              </a:rPr>
              <a:t> Data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25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38849" y="736979"/>
            <a:ext cx="11448351" cy="5540992"/>
            <a:chOff x="1524000" y="0"/>
            <a:chExt cx="9144000" cy="6858000"/>
          </a:xfrm>
        </p:grpSpPr>
        <p:sp>
          <p:nvSpPr>
            <p:cNvPr id="6" name="Curved Up Ribbon 5"/>
            <p:cNvSpPr/>
            <p:nvPr/>
          </p:nvSpPr>
          <p:spPr>
            <a:xfrm>
              <a:off x="2667000" y="304800"/>
              <a:ext cx="7010400" cy="2057400"/>
            </a:xfrm>
            <a:prstGeom prst="ellipseRibbon2">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1132003"/>
              <a:r>
                <a:rPr lang="en-US" sz="4000" dirty="0" smtClean="0">
                  <a:solidFill>
                    <a:prstClr val="white"/>
                  </a:solidFill>
                  <a:latin typeface="Bernard MT Condensed"/>
                  <a:cs typeface="Bernard MT Condensed"/>
                </a:rPr>
                <a:t>Tim </a:t>
              </a:r>
              <a:r>
                <a:rPr lang="en-US" sz="4000" dirty="0" err="1" smtClean="0">
                  <a:solidFill>
                    <a:prstClr val="white"/>
                  </a:solidFill>
                  <a:latin typeface="Bernard MT Condensed"/>
                  <a:cs typeface="Bernard MT Condensed"/>
                </a:rPr>
                <a:t>Satgas</a:t>
              </a:r>
              <a:r>
                <a:rPr lang="en-US" sz="4000" dirty="0" smtClean="0">
                  <a:solidFill>
                    <a:prstClr val="white"/>
                  </a:solidFill>
                  <a:latin typeface="Bernard MT Condensed"/>
                  <a:cs typeface="Bernard MT Condensed"/>
                </a:rPr>
                <a:t> Data SMA</a:t>
              </a:r>
              <a:endParaRPr lang="en-US" sz="4000" dirty="0">
                <a:solidFill>
                  <a:prstClr val="white"/>
                </a:solidFill>
                <a:latin typeface="Bernard MT Condensed"/>
                <a:cs typeface="Bernard MT Condensed"/>
              </a:endParaRPr>
            </a:p>
          </p:txBody>
        </p:sp>
        <p:sp>
          <p:nvSpPr>
            <p:cNvPr id="7" name="TextBox 6"/>
            <p:cNvSpPr txBox="1"/>
            <p:nvPr/>
          </p:nvSpPr>
          <p:spPr>
            <a:xfrm>
              <a:off x="5318077" y="2505275"/>
              <a:ext cx="1859319" cy="571396"/>
            </a:xfrm>
            <a:prstGeom prst="rect">
              <a:avLst/>
            </a:prstGeom>
            <a:noFill/>
          </p:spPr>
          <p:txBody>
            <a:bodyPr wrap="none" rtlCol="0">
              <a:spAutoFit/>
            </a:bodyPr>
            <a:lstStyle/>
            <a:p>
              <a:pPr algn="ctr" defTabSz="1132003"/>
              <a:r>
                <a:rPr lang="en-US" sz="2400" dirty="0" err="1">
                  <a:solidFill>
                    <a:prstClr val="black">
                      <a:lumMod val="65000"/>
                      <a:lumOff val="35000"/>
                    </a:prstClr>
                  </a:solidFill>
                  <a:latin typeface="Bernard MT Condensed"/>
                  <a:cs typeface="Bernard MT Condensed"/>
                </a:rPr>
                <a:t>Pembentukan</a:t>
              </a:r>
              <a:r>
                <a:rPr lang="en-US" sz="2400" dirty="0">
                  <a:solidFill>
                    <a:prstClr val="black">
                      <a:lumMod val="65000"/>
                      <a:lumOff val="35000"/>
                    </a:prstClr>
                  </a:solidFill>
                  <a:latin typeface="Bernard MT Condensed"/>
                  <a:cs typeface="Bernard MT Condensed"/>
                </a:rPr>
                <a:t> TIM</a:t>
              </a:r>
            </a:p>
          </p:txBody>
        </p:sp>
        <p:sp>
          <p:nvSpPr>
            <p:cNvPr id="8" name="TextBox 7"/>
            <p:cNvSpPr txBox="1"/>
            <p:nvPr/>
          </p:nvSpPr>
          <p:spPr>
            <a:xfrm>
              <a:off x="1752602" y="4038601"/>
              <a:ext cx="2696572" cy="461665"/>
            </a:xfrm>
            <a:prstGeom prst="rect">
              <a:avLst/>
            </a:prstGeom>
            <a:noFill/>
          </p:spPr>
          <p:txBody>
            <a:bodyPr wrap="none" rtlCol="0">
              <a:spAutoFit/>
            </a:bodyPr>
            <a:lstStyle/>
            <a:p>
              <a:pPr defTabSz="1132003"/>
              <a:r>
                <a:rPr lang="en-US" sz="2400" dirty="0" err="1">
                  <a:solidFill>
                    <a:srgbClr val="0000FF"/>
                  </a:solidFill>
                  <a:latin typeface="Bernard MT Condensed"/>
                  <a:cs typeface="Bernard MT Condensed"/>
                </a:rPr>
                <a:t>Pusat</a:t>
              </a:r>
              <a:r>
                <a:rPr lang="en-US" sz="2400" dirty="0">
                  <a:solidFill>
                    <a:srgbClr val="0000FF"/>
                  </a:solidFill>
                  <a:latin typeface="Bernard MT Condensed"/>
                  <a:cs typeface="Bernard MT Condensed"/>
                </a:rPr>
                <a:t> PSMA/</a:t>
              </a:r>
              <a:r>
                <a:rPr lang="en-US" sz="2400" dirty="0" err="1">
                  <a:solidFill>
                    <a:srgbClr val="0000FF"/>
                  </a:solidFill>
                  <a:latin typeface="Bernard MT Condensed"/>
                  <a:cs typeface="Bernard MT Condensed"/>
                </a:rPr>
                <a:t>Setditjen</a:t>
              </a:r>
              <a:endParaRPr lang="en-US" sz="2400" dirty="0">
                <a:solidFill>
                  <a:srgbClr val="0000FF"/>
                </a:solidFill>
                <a:latin typeface="Bernard MT Condensed"/>
                <a:cs typeface="Bernard MT Condensed"/>
              </a:endParaRPr>
            </a:p>
          </p:txBody>
        </p:sp>
        <p:sp>
          <p:nvSpPr>
            <p:cNvPr id="9" name="TextBox 8"/>
            <p:cNvSpPr txBox="1"/>
            <p:nvPr/>
          </p:nvSpPr>
          <p:spPr>
            <a:xfrm>
              <a:off x="2971801" y="4648201"/>
              <a:ext cx="3310778" cy="461665"/>
            </a:xfrm>
            <a:prstGeom prst="rect">
              <a:avLst/>
            </a:prstGeom>
            <a:noFill/>
          </p:spPr>
          <p:txBody>
            <a:bodyPr wrap="none" rtlCol="0">
              <a:spAutoFit/>
            </a:bodyPr>
            <a:lstStyle/>
            <a:p>
              <a:pPr defTabSz="1132003"/>
              <a:r>
                <a:rPr lang="en-US" sz="2400" dirty="0" err="1">
                  <a:solidFill>
                    <a:srgbClr val="0000FF"/>
                  </a:solidFill>
                  <a:latin typeface="Bernard MT Condensed"/>
                  <a:cs typeface="Bernard MT Condensed"/>
                </a:rPr>
                <a:t>Dinas</a:t>
              </a:r>
              <a:r>
                <a:rPr lang="en-US" sz="2400" dirty="0">
                  <a:solidFill>
                    <a:srgbClr val="0000FF"/>
                  </a:solidFill>
                  <a:latin typeface="Bernard MT Condensed"/>
                  <a:cs typeface="Bernard MT Condensed"/>
                </a:rPr>
                <a:t> </a:t>
              </a:r>
              <a:r>
                <a:rPr lang="en-US" sz="2400" dirty="0" err="1">
                  <a:solidFill>
                    <a:srgbClr val="0000FF"/>
                  </a:solidFill>
                  <a:latin typeface="Bernard MT Condensed"/>
                  <a:cs typeface="Bernard MT Condensed"/>
                </a:rPr>
                <a:t>Pendidikan</a:t>
              </a:r>
              <a:r>
                <a:rPr lang="en-US" sz="2400" dirty="0">
                  <a:solidFill>
                    <a:srgbClr val="0000FF"/>
                  </a:solidFill>
                  <a:latin typeface="Bernard MT Condensed"/>
                  <a:cs typeface="Bernard MT Condensed"/>
                </a:rPr>
                <a:t> </a:t>
              </a:r>
              <a:r>
                <a:rPr lang="en-US" sz="2400" dirty="0" err="1">
                  <a:solidFill>
                    <a:srgbClr val="0000FF"/>
                  </a:solidFill>
                  <a:latin typeface="Bernard MT Condensed"/>
                  <a:cs typeface="Bernard MT Condensed"/>
                </a:rPr>
                <a:t>Provinsi</a:t>
              </a:r>
              <a:endParaRPr lang="en-US" sz="2400" dirty="0">
                <a:solidFill>
                  <a:srgbClr val="0000FF"/>
                </a:solidFill>
                <a:latin typeface="Bernard MT Condensed"/>
                <a:cs typeface="Bernard MT Condensed"/>
              </a:endParaRPr>
            </a:p>
          </p:txBody>
        </p:sp>
        <p:sp>
          <p:nvSpPr>
            <p:cNvPr id="10" name="TextBox 9"/>
            <p:cNvSpPr txBox="1"/>
            <p:nvPr/>
          </p:nvSpPr>
          <p:spPr>
            <a:xfrm>
              <a:off x="6781804" y="4724401"/>
              <a:ext cx="822661" cy="461665"/>
            </a:xfrm>
            <a:prstGeom prst="rect">
              <a:avLst/>
            </a:prstGeom>
            <a:noFill/>
            <a:ln w="76200" cmpd="sng">
              <a:noFill/>
            </a:ln>
          </p:spPr>
          <p:txBody>
            <a:bodyPr wrap="none" rtlCol="0">
              <a:spAutoFit/>
            </a:bodyPr>
            <a:lstStyle/>
            <a:p>
              <a:pPr defTabSz="1132003"/>
              <a:r>
                <a:rPr lang="en-US" sz="2400" dirty="0">
                  <a:solidFill>
                    <a:srgbClr val="0000FF"/>
                  </a:solidFill>
                  <a:latin typeface="Bernard MT Condensed"/>
                  <a:cs typeface="Bernard MT Condensed"/>
                </a:rPr>
                <a:t>LPMP</a:t>
              </a:r>
            </a:p>
          </p:txBody>
        </p:sp>
        <p:sp>
          <p:nvSpPr>
            <p:cNvPr id="11" name="TextBox 10"/>
            <p:cNvSpPr txBox="1"/>
            <p:nvPr/>
          </p:nvSpPr>
          <p:spPr>
            <a:xfrm>
              <a:off x="8199592" y="4001137"/>
              <a:ext cx="2268826" cy="461665"/>
            </a:xfrm>
            <a:prstGeom prst="rect">
              <a:avLst/>
            </a:prstGeom>
            <a:noFill/>
          </p:spPr>
          <p:txBody>
            <a:bodyPr wrap="none" rtlCol="0">
              <a:spAutoFit/>
            </a:bodyPr>
            <a:lstStyle/>
            <a:p>
              <a:pPr defTabSz="1132003"/>
              <a:r>
                <a:rPr lang="en-US" sz="2400" dirty="0">
                  <a:solidFill>
                    <a:srgbClr val="0000FF"/>
                  </a:solidFill>
                  <a:latin typeface="Bernard MT Condensed"/>
                  <a:cs typeface="Bernard MT Condensed"/>
                </a:rPr>
                <a:t>Tim </a:t>
              </a:r>
              <a:r>
                <a:rPr lang="en-US" sz="2400" dirty="0" err="1">
                  <a:solidFill>
                    <a:srgbClr val="0000FF"/>
                  </a:solidFill>
                  <a:latin typeface="Bernard MT Condensed"/>
                  <a:cs typeface="Bernard MT Condensed"/>
                </a:rPr>
                <a:t>Ahli</a:t>
              </a:r>
              <a:r>
                <a:rPr lang="en-US" sz="2400" dirty="0">
                  <a:solidFill>
                    <a:srgbClr val="0000FF"/>
                  </a:solidFill>
                  <a:latin typeface="Bernard MT Condensed"/>
                  <a:cs typeface="Bernard MT Condensed"/>
                </a:rPr>
                <a:t> operator</a:t>
              </a:r>
            </a:p>
          </p:txBody>
        </p:sp>
        <p:sp>
          <p:nvSpPr>
            <p:cNvPr id="12" name="TextBox 11"/>
            <p:cNvSpPr txBox="1"/>
            <p:nvPr/>
          </p:nvSpPr>
          <p:spPr>
            <a:xfrm>
              <a:off x="8151030" y="4925086"/>
              <a:ext cx="2244525" cy="461665"/>
            </a:xfrm>
            <a:prstGeom prst="rect">
              <a:avLst/>
            </a:prstGeom>
            <a:noFill/>
          </p:spPr>
          <p:txBody>
            <a:bodyPr wrap="none" rtlCol="0">
              <a:spAutoFit/>
            </a:bodyPr>
            <a:lstStyle/>
            <a:p>
              <a:pPr algn="ctr" defTabSz="1132003"/>
              <a:r>
                <a:rPr lang="en-US" sz="2400" dirty="0">
                  <a:solidFill>
                    <a:srgbClr val="5B9BD5">
                      <a:lumMod val="75000"/>
                    </a:srgbClr>
                  </a:solidFill>
                  <a:latin typeface="Bernard MT Condensed"/>
                  <a:cs typeface="Bernard MT Condensed"/>
                </a:rPr>
                <a:t>Operator </a:t>
              </a:r>
              <a:r>
                <a:rPr lang="en-US" sz="2400" dirty="0" err="1">
                  <a:solidFill>
                    <a:srgbClr val="5B9BD5">
                      <a:lumMod val="75000"/>
                    </a:srgbClr>
                  </a:solidFill>
                  <a:latin typeface="Bernard MT Condensed"/>
                  <a:cs typeface="Bernard MT Condensed"/>
                </a:rPr>
                <a:t>Sekolah</a:t>
              </a:r>
              <a:endParaRPr lang="en-US" sz="2400" dirty="0">
                <a:solidFill>
                  <a:srgbClr val="5B9BD5">
                    <a:lumMod val="75000"/>
                  </a:srgbClr>
                </a:solidFill>
                <a:latin typeface="Bernard MT Condensed"/>
                <a:cs typeface="Bernard MT Condensed"/>
              </a:endParaRPr>
            </a:p>
          </p:txBody>
        </p:sp>
        <p:cxnSp>
          <p:nvCxnSpPr>
            <p:cNvPr id="13" name="Curved Connector 12"/>
            <p:cNvCxnSpPr>
              <a:stCxn id="7" idx="2"/>
              <a:endCxn id="8" idx="0"/>
            </p:cNvCxnSpPr>
            <p:nvPr/>
          </p:nvCxnSpPr>
          <p:spPr>
            <a:xfrm rot="5400000">
              <a:off x="4193348" y="1984211"/>
              <a:ext cx="961930" cy="3146848"/>
            </a:xfrm>
            <a:prstGeom prst="curvedConnector3">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4" name="Curved Connector 13"/>
            <p:cNvCxnSpPr>
              <a:stCxn id="7" idx="2"/>
              <a:endCxn id="9" idx="0"/>
            </p:cNvCxnSpPr>
            <p:nvPr/>
          </p:nvCxnSpPr>
          <p:spPr>
            <a:xfrm rot="5400000">
              <a:off x="4651699" y="3052163"/>
              <a:ext cx="1571530" cy="1620546"/>
            </a:xfrm>
            <a:prstGeom prst="curvedConnector3">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a:endCxn id="10" idx="0"/>
            </p:cNvCxnSpPr>
            <p:nvPr/>
          </p:nvCxnSpPr>
          <p:spPr>
            <a:xfrm rot="16200000" flipH="1">
              <a:off x="5896571" y="3427836"/>
              <a:ext cx="1647731" cy="945398"/>
            </a:xfrm>
            <a:prstGeom prst="curvedConnector3">
              <a:avLst/>
            </a:prstGeom>
            <a:ln w="7620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7" idx="2"/>
              <a:endCxn id="11" idx="0"/>
            </p:cNvCxnSpPr>
            <p:nvPr/>
          </p:nvCxnSpPr>
          <p:spPr>
            <a:xfrm rot="16200000" flipH="1">
              <a:off x="7328637" y="1995769"/>
              <a:ext cx="924466" cy="3086268"/>
            </a:xfrm>
            <a:prstGeom prst="curvedConnector3">
              <a:avLst>
                <a:gd name="adj1" fmla="val 50000"/>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7" name="Down Arrow 16"/>
            <p:cNvSpPr/>
            <p:nvPr/>
          </p:nvSpPr>
          <p:spPr>
            <a:xfrm>
              <a:off x="9042869" y="4533900"/>
              <a:ext cx="6858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132003"/>
              <a:endParaRPr lang="en-US" sz="2229">
                <a:solidFill>
                  <a:prstClr val="white"/>
                </a:solidFill>
                <a:latin typeface="Calibri"/>
              </a:endParaRPr>
            </a:p>
          </p:txBody>
        </p:sp>
        <p:sp>
          <p:nvSpPr>
            <p:cNvPr id="18" name="Down Arrow 17"/>
            <p:cNvSpPr/>
            <p:nvPr/>
          </p:nvSpPr>
          <p:spPr>
            <a:xfrm>
              <a:off x="5715000" y="1959983"/>
              <a:ext cx="914400" cy="4572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132003"/>
              <a:endParaRPr lang="en-US" sz="2229">
                <a:solidFill>
                  <a:prstClr val="black"/>
                </a:solidFill>
                <a:latin typeface="Calibri"/>
              </a:endParaRPr>
            </a:p>
          </p:txBody>
        </p:sp>
        <p:sp>
          <p:nvSpPr>
            <p:cNvPr id="19" name="Frame 18"/>
            <p:cNvSpPr/>
            <p:nvPr/>
          </p:nvSpPr>
          <p:spPr>
            <a:xfrm>
              <a:off x="1524000" y="0"/>
              <a:ext cx="9144000" cy="6858000"/>
            </a:xfrm>
            <a:prstGeom prst="frame">
              <a:avLst>
                <a:gd name="adj1" fmla="val 2954"/>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132003"/>
              <a:endParaRPr lang="en-US" sz="2229">
                <a:solidFill>
                  <a:prstClr val="black"/>
                </a:solidFill>
                <a:latin typeface="Calibri"/>
              </a:endParaRPr>
            </a:p>
          </p:txBody>
        </p:sp>
        <p:sp>
          <p:nvSpPr>
            <p:cNvPr id="20" name="TextBox 19"/>
            <p:cNvSpPr txBox="1"/>
            <p:nvPr/>
          </p:nvSpPr>
          <p:spPr>
            <a:xfrm>
              <a:off x="1741048" y="6096637"/>
              <a:ext cx="8654507" cy="461665"/>
            </a:xfrm>
            <a:prstGeom prst="rect">
              <a:avLst/>
            </a:prstGeom>
            <a:solidFill>
              <a:schemeClr val="tx2">
                <a:lumMod val="20000"/>
                <a:lumOff val="80000"/>
              </a:schemeClr>
            </a:solidFill>
          </p:spPr>
          <p:txBody>
            <a:bodyPr wrap="square" rtlCol="0">
              <a:spAutoFit/>
            </a:bodyPr>
            <a:lstStyle/>
            <a:p>
              <a:pPr algn="r" defTabSz="1132003"/>
              <a:r>
                <a:rPr lang="en-US" sz="2400" dirty="0" err="1">
                  <a:solidFill>
                    <a:srgbClr val="0070C0"/>
                  </a:solidFill>
                  <a:latin typeface="Bernard MT Condensed"/>
                  <a:cs typeface="Bernard MT Condensed"/>
                </a:rPr>
                <a:t>Cermati</a:t>
              </a:r>
              <a:r>
                <a:rPr lang="en-US" sz="2400" dirty="0">
                  <a:solidFill>
                    <a:srgbClr val="0000FF"/>
                  </a:solidFill>
                  <a:latin typeface="Bernard MT Condensed"/>
                  <a:cs typeface="Bernard MT Condensed"/>
                </a:rPr>
                <a:t>, </a:t>
              </a:r>
              <a:r>
                <a:rPr lang="en-US" sz="2400" dirty="0" err="1">
                  <a:solidFill>
                    <a:srgbClr val="70AD47">
                      <a:lumMod val="75000"/>
                    </a:srgbClr>
                  </a:solidFill>
                  <a:latin typeface="Bernard MT Condensed"/>
                  <a:cs typeface="Bernard MT Condensed"/>
                </a:rPr>
                <a:t>Pahami</a:t>
              </a:r>
              <a:r>
                <a:rPr lang="en-US" sz="2400" dirty="0">
                  <a:solidFill>
                    <a:srgbClr val="0000FF"/>
                  </a:solidFill>
                  <a:latin typeface="Bernard MT Condensed"/>
                  <a:cs typeface="Bernard MT Condensed"/>
                </a:rPr>
                <a:t>, </a:t>
              </a:r>
              <a:r>
                <a:rPr lang="en-US" sz="2400" dirty="0" err="1">
                  <a:solidFill>
                    <a:srgbClr val="FF0000"/>
                  </a:solidFill>
                  <a:latin typeface="Bernard MT Condensed"/>
                  <a:cs typeface="Bernard MT Condensed"/>
                </a:rPr>
                <a:t>Koordinasikan</a:t>
              </a:r>
              <a:r>
                <a:rPr lang="en-US" sz="2400" dirty="0">
                  <a:solidFill>
                    <a:srgbClr val="FF0000"/>
                  </a:solidFill>
                  <a:latin typeface="Bernard MT Condensed"/>
                  <a:cs typeface="Bernard MT Condensed"/>
                </a:rPr>
                <a:t> </a:t>
              </a:r>
              <a:r>
                <a:rPr lang="en-US" sz="2400" dirty="0" err="1">
                  <a:solidFill>
                    <a:srgbClr val="5B9BD5">
                      <a:lumMod val="75000"/>
                    </a:srgbClr>
                  </a:solidFill>
                  <a:latin typeface="Bernard MT Condensed"/>
                  <a:cs typeface="Bernard MT Condensed"/>
                </a:rPr>
                <a:t>dan</a:t>
              </a:r>
              <a:r>
                <a:rPr lang="en-US" sz="2400" dirty="0">
                  <a:solidFill>
                    <a:srgbClr val="FF0000"/>
                  </a:solidFill>
                  <a:latin typeface="Bernard MT Condensed"/>
                  <a:cs typeface="Bernard MT Condensed"/>
                </a:rPr>
                <a:t> </a:t>
              </a:r>
              <a:r>
                <a:rPr lang="en-US" sz="2400" dirty="0" err="1">
                  <a:solidFill>
                    <a:srgbClr val="A5A5A5">
                      <a:lumMod val="75000"/>
                    </a:srgbClr>
                  </a:solidFill>
                  <a:latin typeface="Bernard MT Condensed"/>
                  <a:cs typeface="Bernard MT Condensed"/>
                </a:rPr>
                <a:t>Lakukan</a:t>
              </a:r>
              <a:endParaRPr lang="en-US" sz="2400" dirty="0">
                <a:solidFill>
                  <a:srgbClr val="A5A5A5">
                    <a:lumMod val="75000"/>
                  </a:srgbClr>
                </a:solidFill>
                <a:latin typeface="Bernard MT Condensed"/>
                <a:cs typeface="Bernard MT Condensed"/>
              </a:endParaRPr>
            </a:p>
          </p:txBody>
        </p:sp>
        <p:sp>
          <p:nvSpPr>
            <p:cNvPr id="21" name="Rectangle 20"/>
            <p:cNvSpPr/>
            <p:nvPr/>
          </p:nvSpPr>
          <p:spPr>
            <a:xfrm>
              <a:off x="1524000" y="5524501"/>
              <a:ext cx="8944418" cy="461665"/>
            </a:xfrm>
            <a:prstGeom prst="rect">
              <a:avLst/>
            </a:prstGeom>
          </p:spPr>
          <p:txBody>
            <a:bodyPr wrap="square">
              <a:spAutoFit/>
            </a:bodyPr>
            <a:lstStyle/>
            <a:p>
              <a:pPr algn="r" defTabSz="1132003"/>
              <a:r>
                <a:rPr lang="en-US" sz="2400" dirty="0" err="1">
                  <a:solidFill>
                    <a:srgbClr val="70AD47">
                      <a:lumMod val="75000"/>
                    </a:srgbClr>
                  </a:solidFill>
                  <a:latin typeface="Bernard MT Condensed"/>
                  <a:cs typeface="Bernard MT Condensed"/>
                </a:rPr>
                <a:t>Sosialisasi</a:t>
              </a:r>
              <a:r>
                <a:rPr lang="en-US" sz="2400" dirty="0">
                  <a:solidFill>
                    <a:srgbClr val="70AD47">
                      <a:lumMod val="75000"/>
                    </a:srgbClr>
                  </a:solidFill>
                  <a:latin typeface="Bernard MT Condensed"/>
                  <a:cs typeface="Bernard MT Condensed"/>
                </a:rPr>
                <a:t>, </a:t>
              </a:r>
              <a:r>
                <a:rPr lang="en-US" sz="2400" dirty="0" err="1">
                  <a:solidFill>
                    <a:srgbClr val="70AD47">
                      <a:lumMod val="75000"/>
                    </a:srgbClr>
                  </a:solidFill>
                  <a:latin typeface="Bernard MT Condensed"/>
                  <a:cs typeface="Bernard MT Condensed"/>
                </a:rPr>
                <a:t>Validasi</a:t>
              </a:r>
              <a:r>
                <a:rPr lang="en-US" sz="2400" dirty="0">
                  <a:solidFill>
                    <a:srgbClr val="70AD47">
                      <a:lumMod val="75000"/>
                    </a:srgbClr>
                  </a:solidFill>
                  <a:latin typeface="Bernard MT Condensed"/>
                  <a:cs typeface="Bernard MT Condensed"/>
                </a:rPr>
                <a:t>, </a:t>
              </a:r>
              <a:r>
                <a:rPr lang="en-US" sz="2400" dirty="0" err="1">
                  <a:solidFill>
                    <a:srgbClr val="70AD47">
                      <a:lumMod val="75000"/>
                    </a:srgbClr>
                  </a:solidFill>
                  <a:latin typeface="Bernard MT Condensed"/>
                  <a:cs typeface="Bernard MT Condensed"/>
                </a:rPr>
                <a:t>Pemetaan</a:t>
              </a:r>
              <a:r>
                <a:rPr lang="en-US" sz="2400" dirty="0">
                  <a:solidFill>
                    <a:srgbClr val="70AD47">
                      <a:lumMod val="75000"/>
                    </a:srgbClr>
                  </a:solidFill>
                  <a:latin typeface="Bernard MT Condensed"/>
                  <a:cs typeface="Bernard MT Condensed"/>
                </a:rPr>
                <a:t> </a:t>
              </a:r>
              <a:r>
                <a:rPr lang="en-US" sz="2400" dirty="0" err="1">
                  <a:solidFill>
                    <a:srgbClr val="70AD47">
                      <a:lumMod val="75000"/>
                    </a:srgbClr>
                  </a:solidFill>
                  <a:latin typeface="Bernard MT Condensed"/>
                  <a:cs typeface="Bernard MT Condensed"/>
                </a:rPr>
                <a:t>dan</a:t>
              </a:r>
              <a:r>
                <a:rPr lang="en-US" sz="2400" dirty="0">
                  <a:solidFill>
                    <a:srgbClr val="70AD47">
                      <a:lumMod val="75000"/>
                    </a:srgbClr>
                  </a:solidFill>
                  <a:latin typeface="Bernard MT Condensed"/>
                  <a:cs typeface="Bernard MT Condensed"/>
                </a:rPr>
                <a:t> </a:t>
              </a:r>
              <a:r>
                <a:rPr lang="en-US" sz="2400" dirty="0" err="1">
                  <a:solidFill>
                    <a:srgbClr val="70AD47">
                      <a:lumMod val="75000"/>
                    </a:srgbClr>
                  </a:solidFill>
                  <a:latin typeface="Bernard MT Condensed"/>
                  <a:cs typeface="Bernard MT Condensed"/>
                </a:rPr>
                <a:t>Pendampingan</a:t>
              </a:r>
              <a:endParaRPr lang="en-US" sz="2400" dirty="0">
                <a:solidFill>
                  <a:srgbClr val="70AD47">
                    <a:lumMod val="75000"/>
                  </a:srgbClr>
                </a:solidFill>
                <a:latin typeface="Bernard MT Condensed"/>
                <a:cs typeface="Bernard MT Condensed"/>
              </a:endParaRPr>
            </a:p>
          </p:txBody>
        </p:sp>
        <p:cxnSp>
          <p:nvCxnSpPr>
            <p:cNvPr id="22" name="Straight Connector 21"/>
            <p:cNvCxnSpPr/>
            <p:nvPr/>
          </p:nvCxnSpPr>
          <p:spPr>
            <a:xfrm flipV="1">
              <a:off x="1741048" y="5487036"/>
              <a:ext cx="8727371" cy="733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741048" y="5986165"/>
              <a:ext cx="8727371" cy="4828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681113" y="5487034"/>
              <a:ext cx="2985110" cy="1026410"/>
              <a:chOff x="-268263" y="2728127"/>
              <a:chExt cx="3395984" cy="872744"/>
            </a:xfrm>
          </p:grpSpPr>
          <p:sp>
            <p:nvSpPr>
              <p:cNvPr id="25" name="Rectangle 24"/>
              <p:cNvSpPr/>
              <p:nvPr/>
            </p:nvSpPr>
            <p:spPr>
              <a:xfrm>
                <a:off x="-268263" y="2728127"/>
                <a:ext cx="3149060" cy="87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32003"/>
                <a:endParaRPr lang="en-US" sz="1600">
                  <a:solidFill>
                    <a:prstClr val="white"/>
                  </a:solidFill>
                  <a:latin typeface="Calibri"/>
                </a:endParaRPr>
              </a:p>
            </p:txBody>
          </p:sp>
          <p:sp>
            <p:nvSpPr>
              <p:cNvPr id="26" name="Rectangle 25"/>
              <p:cNvSpPr/>
              <p:nvPr/>
            </p:nvSpPr>
            <p:spPr>
              <a:xfrm>
                <a:off x="66831" y="2913667"/>
                <a:ext cx="3060890" cy="405633"/>
              </a:xfrm>
              <a:prstGeom prst="rect">
                <a:avLst/>
              </a:prstGeom>
              <a:noFill/>
            </p:spPr>
            <p:txBody>
              <a:bodyPr wrap="square" lIns="91440" tIns="45720" rIns="91440" bIns="45720">
                <a:spAutoFit/>
              </a:bodyPr>
              <a:lstStyle/>
              <a:p>
                <a:pPr defTabSz="1132003"/>
                <a:r>
                  <a:rPr lang="en-US" sz="2500" b="1" dirty="0" err="1">
                    <a:ln w="6600">
                      <a:solidFill>
                        <a:srgbClr val="ED7D31"/>
                      </a:solidFill>
                      <a:prstDash val="solid"/>
                    </a:ln>
                    <a:solidFill>
                      <a:srgbClr val="FFFFFF"/>
                    </a:solidFill>
                    <a:effectLst>
                      <a:outerShdw dist="38100" dir="2700000" algn="tl" rotWithShape="0">
                        <a:srgbClr val="ED7D31"/>
                      </a:outerShdw>
                    </a:effectLst>
                    <a:latin typeface="Impact" charset="0"/>
                    <a:ea typeface="Impact" charset="0"/>
                    <a:cs typeface="Impact" charset="0"/>
                  </a:rPr>
                  <a:t>Panduan</a:t>
                </a:r>
                <a:r>
                  <a:rPr lang="en-US" sz="2500" b="1" dirty="0">
                    <a:ln w="6600">
                      <a:solidFill>
                        <a:srgbClr val="ED7D31"/>
                      </a:solidFill>
                      <a:prstDash val="solid"/>
                    </a:ln>
                    <a:solidFill>
                      <a:srgbClr val="FFFFFF"/>
                    </a:solidFill>
                    <a:effectLst>
                      <a:outerShdw dist="38100" dir="2700000" algn="tl" rotWithShape="0">
                        <a:srgbClr val="ED7D31"/>
                      </a:outerShdw>
                    </a:effectLst>
                    <a:latin typeface="Impact" charset="0"/>
                    <a:ea typeface="Impact" charset="0"/>
                    <a:cs typeface="Impact" charset="0"/>
                  </a:rPr>
                  <a:t> </a:t>
                </a:r>
                <a:r>
                  <a:rPr lang="en-US" sz="2500" b="1" dirty="0" err="1">
                    <a:ln w="6600">
                      <a:solidFill>
                        <a:srgbClr val="ED7D31"/>
                      </a:solidFill>
                      <a:prstDash val="solid"/>
                    </a:ln>
                    <a:solidFill>
                      <a:srgbClr val="FFFFFF"/>
                    </a:solidFill>
                    <a:effectLst>
                      <a:outerShdw dist="38100" dir="2700000" algn="tl" rotWithShape="0">
                        <a:srgbClr val="ED7D31"/>
                      </a:outerShdw>
                    </a:effectLst>
                    <a:latin typeface="Impact" charset="0"/>
                    <a:ea typeface="Impact" charset="0"/>
                    <a:cs typeface="Impact" charset="0"/>
                  </a:rPr>
                  <a:t>Kerja</a:t>
                </a:r>
                <a:r>
                  <a:rPr lang="en-US" sz="2500" b="1" dirty="0">
                    <a:ln w="6600">
                      <a:solidFill>
                        <a:srgbClr val="ED7D31"/>
                      </a:solidFill>
                      <a:prstDash val="solid"/>
                    </a:ln>
                    <a:solidFill>
                      <a:srgbClr val="FFFFFF"/>
                    </a:solidFill>
                    <a:effectLst>
                      <a:outerShdw dist="38100" dir="2700000" algn="tl" rotWithShape="0">
                        <a:srgbClr val="ED7D31"/>
                      </a:outerShdw>
                    </a:effectLst>
                    <a:latin typeface="Impact" charset="0"/>
                    <a:ea typeface="Impact" charset="0"/>
                    <a:cs typeface="Impact" charset="0"/>
                  </a:rPr>
                  <a:t> TIM</a:t>
                </a:r>
              </a:p>
            </p:txBody>
          </p:sp>
        </p:grpSp>
      </p:grpSp>
    </p:spTree>
    <p:extLst>
      <p:ext uri="{BB962C8B-B14F-4D97-AF65-F5344CB8AC3E}">
        <p14:creationId xmlns:p14="http://schemas.microsoft.com/office/powerpoint/2010/main" val="149239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CBA77-8C1D-4EA2-B3DA-3CA6ACBF5A7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idx="4294967295"/>
          </p:nvPr>
        </p:nvSpPr>
        <p:spPr>
          <a:xfrm>
            <a:off x="902812" y="3429397"/>
            <a:ext cx="2219932" cy="993775"/>
          </a:xfrm>
        </p:spPr>
        <p:txBody>
          <a:bodyPr>
            <a:noAutofit/>
          </a:bodyPr>
          <a:lstStyle/>
          <a:p>
            <a:pPr algn="ctr"/>
            <a:r>
              <a:rPr lang="en-US" sz="13143" b="1" dirty="0" smtClean="0">
                <a:solidFill>
                  <a:srgbClr val="0070C0"/>
                </a:solidFill>
                <a:latin typeface="Century Gothic" panose="020B0502020202020204" pitchFamily="34" charset="0"/>
                <a:ea typeface="Adobe Fan Heiti Std B" panose="020B0700000000000000" pitchFamily="34" charset="-128"/>
              </a:rPr>
              <a:t>03</a:t>
            </a:r>
            <a:endParaRPr lang="en-US" sz="13143"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3" y="3429397"/>
            <a:ext cx="8374578"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B050"/>
                </a:solidFill>
                <a:effectLst/>
                <a:uLnTx/>
                <a:uFillTx/>
                <a:latin typeface="Century Gothic" panose="020B0502020202020204" pitchFamily="34" charset="0"/>
                <a:ea typeface="+mj-ea"/>
                <a:cs typeface="+mj-cs"/>
              </a:rPr>
              <a:t>Anggaran</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B050"/>
                </a:solidFill>
                <a:effectLst/>
                <a:uLnTx/>
                <a:uFillTx/>
                <a:latin typeface="Century Gothic" panose="020B0502020202020204" pitchFamily="34" charset="0"/>
                <a:ea typeface="+mj-ea"/>
                <a:cs typeface="+mj-cs"/>
              </a:rPr>
              <a:t>dan</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 Program </a:t>
            </a:r>
            <a:r>
              <a:rPr kumimoji="0" lang="en-US" sz="3810" b="1" i="0" u="none" strike="noStrike" kern="1200" cap="none" spc="0" normalizeH="0" baseline="0" noProof="0" dirty="0" err="1" smtClean="0">
                <a:ln>
                  <a:noFill/>
                </a:ln>
                <a:solidFill>
                  <a:srgbClr val="00B050"/>
                </a:solidFill>
                <a:effectLst/>
                <a:uLnTx/>
                <a:uFillTx/>
                <a:latin typeface="Century Gothic" panose="020B0502020202020204" pitchFamily="34" charset="0"/>
                <a:ea typeface="+mj-ea"/>
                <a:cs typeface="+mj-cs"/>
              </a:rPr>
              <a:t>Prioritas</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Direktorat</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Pembinaan</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 SMA </a:t>
            </a: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Tahun</a:t>
            </a:r>
            <a:r>
              <a:rPr kumimoji="0" lang="en-US" sz="3810" b="1" i="0" u="none" strike="noStrike" kern="1200" cap="none" spc="0" normalizeH="0" noProof="0" dirty="0" smtClean="0">
                <a:ln>
                  <a:noFill/>
                </a:ln>
                <a:solidFill>
                  <a:prstClr val="black">
                    <a:lumMod val="75000"/>
                    <a:lumOff val="25000"/>
                  </a:prstClr>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2018</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068978" cy="678647"/>
          </a:xfrm>
          <a:prstGeom prst="rect">
            <a:avLst/>
          </a:prstGeom>
          <a:noFill/>
        </p:spPr>
        <p:txBody>
          <a:bodyPr wrap="square" rtlCol="0">
            <a:spAutoFit/>
          </a:bodyPr>
          <a:lstStyle/>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Pembinaan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Sekolah</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Atas</a:t>
            </a:r>
            <a:endParaRPr lang="en-US" sz="1905" dirty="0">
              <a:solidFill>
                <a:prstClr val="black">
                  <a:lumMod val="65000"/>
                  <a:lumOff val="35000"/>
                </a:prstClr>
              </a:solidFill>
              <a:latin typeface="Arial" charset="0"/>
              <a:ea typeface="Arial" charset="0"/>
              <a:cs typeface="Arial" charset="0"/>
            </a:endParaRPr>
          </a:p>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Jenderal</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Pendidikan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Dasar</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endParaRPr lang="en-US" sz="1905" dirty="0">
              <a:solidFill>
                <a:prstClr val="black">
                  <a:lumMod val="65000"/>
                  <a:lumOff val="35000"/>
                </a:prstClr>
              </a:solidFill>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685116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Postur</a:t>
            </a:r>
            <a:r>
              <a:rPr lang="en-US" sz="2400" b="1" dirty="0" smtClean="0">
                <a:solidFill>
                  <a:schemeClr val="bg1"/>
                </a:solidFill>
              </a:rPr>
              <a:t> </a:t>
            </a:r>
            <a:r>
              <a:rPr lang="en-US" sz="2400" b="1" dirty="0" err="1" smtClean="0">
                <a:solidFill>
                  <a:srgbClr val="FFFF00"/>
                </a:solidFill>
              </a:rPr>
              <a:t>Anggaran</a:t>
            </a:r>
            <a:r>
              <a:rPr lang="en-US" sz="2400" b="1" dirty="0" smtClean="0">
                <a:solidFill>
                  <a:srgbClr val="FFFF00"/>
                </a:solidFill>
              </a:rPr>
              <a:t> </a:t>
            </a:r>
            <a:r>
              <a:rPr lang="en-US" sz="2400" b="1" dirty="0" err="1" smtClean="0">
                <a:solidFill>
                  <a:srgbClr val="FFFF00"/>
                </a:solidFill>
              </a:rPr>
              <a:t>Fungsi</a:t>
            </a:r>
            <a:r>
              <a:rPr lang="en-US" sz="2400" b="1" dirty="0" smtClean="0">
                <a:solidFill>
                  <a:srgbClr val="FFFF00"/>
                </a:solidFill>
              </a:rPr>
              <a:t> </a:t>
            </a:r>
            <a:r>
              <a:rPr lang="en-US" sz="2400" b="1" dirty="0" err="1" smtClean="0">
                <a:solidFill>
                  <a:srgbClr val="FFFF00"/>
                </a:solidFill>
              </a:rPr>
              <a:t>Pendidikan</a:t>
            </a:r>
            <a:r>
              <a:rPr lang="en-US" sz="2400" b="1" dirty="0" smtClean="0">
                <a:solidFill>
                  <a:srgbClr val="FFFF00"/>
                </a:solidFill>
              </a:rPr>
              <a:t> </a:t>
            </a:r>
            <a:r>
              <a:rPr lang="en-US" sz="2400" b="1" dirty="0" err="1">
                <a:solidFill>
                  <a:schemeClr val="bg1"/>
                </a:solidFill>
              </a:rPr>
              <a:t>T</a:t>
            </a:r>
            <a:r>
              <a:rPr lang="en-US" sz="2400" b="1" dirty="0" err="1" smtClean="0">
                <a:solidFill>
                  <a:schemeClr val="bg1"/>
                </a:solidFill>
              </a:rPr>
              <a: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00AB208D-FBB8-4612-8B7F-DA8016D20488}"/>
              </a:ext>
            </a:extLst>
          </p:cNvPr>
          <p:cNvSpPr txBox="1"/>
          <p:nvPr/>
        </p:nvSpPr>
        <p:spPr>
          <a:xfrm>
            <a:off x="3186196" y="3614722"/>
            <a:ext cx="664028" cy="219291"/>
          </a:xfrm>
          <a:prstGeom prst="rect">
            <a:avLst/>
          </a:prstGeom>
          <a:noFill/>
        </p:spPr>
        <p:txBody>
          <a:bodyPr wrap="square" rtlCol="0">
            <a:spAutoFit/>
          </a:bodyPr>
          <a:lstStyle/>
          <a:p>
            <a:pPr defTabSz="685800">
              <a:defRPr/>
            </a:pPr>
            <a:endParaRPr lang="en-US" sz="825" kern="0" dirty="0">
              <a:solidFill>
                <a:prstClr val="black"/>
              </a:solidFill>
            </a:endParaRPr>
          </a:p>
        </p:txBody>
      </p:sp>
      <p:graphicFrame>
        <p:nvGraphicFramePr>
          <p:cNvPr id="41" name="Chart 40">
            <a:extLst>
              <a:ext uri="{FF2B5EF4-FFF2-40B4-BE49-F238E27FC236}">
                <a16:creationId xmlns:a16="http://schemas.microsoft.com/office/drawing/2014/main" id="{F48E31FA-7104-4464-850A-2280F8959FE8}"/>
              </a:ext>
            </a:extLst>
          </p:cNvPr>
          <p:cNvGraphicFramePr>
            <a:graphicFrameLocks/>
          </p:cNvGraphicFramePr>
          <p:nvPr>
            <p:extLst>
              <p:ext uri="{D42A27DB-BD31-4B8C-83A1-F6EECF244321}">
                <p14:modId xmlns:p14="http://schemas.microsoft.com/office/powerpoint/2010/main" val="2073667649"/>
              </p:ext>
            </p:extLst>
          </p:nvPr>
        </p:nvGraphicFramePr>
        <p:xfrm>
          <a:off x="4868611" y="1491622"/>
          <a:ext cx="5661806" cy="3067637"/>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a:extLst>
              <a:ext uri="{FF2B5EF4-FFF2-40B4-BE49-F238E27FC236}">
                <a16:creationId xmlns:a16="http://schemas.microsoft.com/office/drawing/2014/main" id="{4E10CF12-53DD-4412-A0B2-5BEB4858BD0A}"/>
              </a:ext>
            </a:extLst>
          </p:cNvPr>
          <p:cNvSpPr txBox="1"/>
          <p:nvPr/>
        </p:nvSpPr>
        <p:spPr>
          <a:xfrm>
            <a:off x="3313894" y="2891375"/>
            <a:ext cx="1072661" cy="230832"/>
          </a:xfrm>
          <a:prstGeom prst="rect">
            <a:avLst/>
          </a:prstGeom>
          <a:noFill/>
        </p:spPr>
        <p:txBody>
          <a:bodyPr wrap="square" rtlCol="0">
            <a:spAutoFit/>
          </a:bodyPr>
          <a:lstStyle/>
          <a:p>
            <a:pPr defTabSz="685800">
              <a:defRPr/>
            </a:pPr>
            <a:r>
              <a:rPr lang="en-US" sz="900" b="1" kern="0" dirty="0">
                <a:solidFill>
                  <a:srgbClr val="00B0F0"/>
                </a:solidFill>
              </a:rPr>
              <a:t>APBN 2018</a:t>
            </a:r>
          </a:p>
        </p:txBody>
      </p:sp>
      <p:cxnSp>
        <p:nvCxnSpPr>
          <p:cNvPr id="43" name="Connector: Elbow 57">
            <a:extLst>
              <a:ext uri="{FF2B5EF4-FFF2-40B4-BE49-F238E27FC236}">
                <a16:creationId xmlns:a16="http://schemas.microsoft.com/office/drawing/2014/main" id="{33D4F703-99CE-4C86-91DC-CE125BB51C57}"/>
              </a:ext>
            </a:extLst>
          </p:cNvPr>
          <p:cNvCxnSpPr>
            <a:cxnSpLocks/>
          </p:cNvCxnSpPr>
          <p:nvPr/>
        </p:nvCxnSpPr>
        <p:spPr>
          <a:xfrm flipV="1">
            <a:off x="8731754" y="3163860"/>
            <a:ext cx="601592" cy="231582"/>
          </a:xfrm>
          <a:prstGeom prst="bentConnector3">
            <a:avLst>
              <a:gd name="adj1" fmla="val 50000"/>
            </a:avLst>
          </a:prstGeom>
          <a:noFill/>
          <a:ln w="6350" cap="flat" cmpd="sng" algn="ctr">
            <a:solidFill>
              <a:srgbClr val="5B9BD5"/>
            </a:solidFill>
            <a:prstDash val="solid"/>
            <a:miter lim="800000"/>
            <a:tailEnd type="triangle"/>
          </a:ln>
          <a:effectLst/>
        </p:spPr>
      </p:cxnSp>
      <p:sp>
        <p:nvSpPr>
          <p:cNvPr id="44" name="TextBox 43">
            <a:extLst>
              <a:ext uri="{FF2B5EF4-FFF2-40B4-BE49-F238E27FC236}">
                <a16:creationId xmlns:a16="http://schemas.microsoft.com/office/drawing/2014/main" id="{3D660303-45EC-4C40-95C2-9A9253358C92}"/>
              </a:ext>
            </a:extLst>
          </p:cNvPr>
          <p:cNvSpPr txBox="1"/>
          <p:nvPr/>
        </p:nvSpPr>
        <p:spPr>
          <a:xfrm>
            <a:off x="9333347" y="2875178"/>
            <a:ext cx="1197071" cy="507831"/>
          </a:xfrm>
          <a:prstGeom prst="rect">
            <a:avLst/>
          </a:prstGeom>
          <a:noFill/>
        </p:spPr>
        <p:txBody>
          <a:bodyPr wrap="square" rtlCol="0">
            <a:spAutoFit/>
          </a:bodyPr>
          <a:lstStyle/>
          <a:p>
            <a:pPr defTabSz="685800">
              <a:defRPr/>
            </a:pPr>
            <a:r>
              <a:rPr lang="en-US" sz="1350" b="1" kern="0" dirty="0" err="1">
                <a:solidFill>
                  <a:prstClr val="black"/>
                </a:solidFill>
              </a:rPr>
              <a:t>Kemendikbud</a:t>
            </a:r>
            <a:r>
              <a:rPr lang="en-US" sz="1350" b="1" kern="0" dirty="0">
                <a:solidFill>
                  <a:prstClr val="black"/>
                </a:solidFill>
              </a:rPr>
              <a:t> 40,1 T</a:t>
            </a:r>
          </a:p>
        </p:txBody>
      </p:sp>
      <p:cxnSp>
        <p:nvCxnSpPr>
          <p:cNvPr id="45" name="Connector: Elbow 59">
            <a:extLst>
              <a:ext uri="{FF2B5EF4-FFF2-40B4-BE49-F238E27FC236}">
                <a16:creationId xmlns:a16="http://schemas.microsoft.com/office/drawing/2014/main" id="{D2D4F84E-98D9-4C33-B12D-BFD95DF0D343}"/>
              </a:ext>
            </a:extLst>
          </p:cNvPr>
          <p:cNvCxnSpPr>
            <a:cxnSpLocks/>
          </p:cNvCxnSpPr>
          <p:nvPr/>
        </p:nvCxnSpPr>
        <p:spPr>
          <a:xfrm rot="5400000">
            <a:off x="8059003" y="4505302"/>
            <a:ext cx="682916" cy="94415"/>
          </a:xfrm>
          <a:prstGeom prst="bentConnector3">
            <a:avLst>
              <a:gd name="adj1" fmla="val 50000"/>
            </a:avLst>
          </a:prstGeom>
          <a:noFill/>
          <a:ln w="6350" cap="flat" cmpd="sng" algn="ctr">
            <a:solidFill>
              <a:srgbClr val="5B9BD5"/>
            </a:solidFill>
            <a:prstDash val="solid"/>
            <a:miter lim="800000"/>
            <a:tailEnd type="triangle"/>
          </a:ln>
          <a:effectLst/>
        </p:spPr>
      </p:cxnSp>
      <p:sp>
        <p:nvSpPr>
          <p:cNvPr id="47" name="TextBox 46">
            <a:extLst>
              <a:ext uri="{FF2B5EF4-FFF2-40B4-BE49-F238E27FC236}">
                <a16:creationId xmlns:a16="http://schemas.microsoft.com/office/drawing/2014/main" id="{E42DE516-E786-483C-928B-96DD82863271}"/>
              </a:ext>
            </a:extLst>
          </p:cNvPr>
          <p:cNvSpPr txBox="1"/>
          <p:nvPr/>
        </p:nvSpPr>
        <p:spPr>
          <a:xfrm>
            <a:off x="7797059" y="4802877"/>
            <a:ext cx="1651557" cy="507831"/>
          </a:xfrm>
          <a:prstGeom prst="rect">
            <a:avLst/>
          </a:prstGeom>
          <a:noFill/>
        </p:spPr>
        <p:txBody>
          <a:bodyPr wrap="square" rtlCol="0">
            <a:spAutoFit/>
          </a:bodyPr>
          <a:lstStyle/>
          <a:p>
            <a:pPr defTabSz="685800">
              <a:defRPr/>
            </a:pPr>
            <a:r>
              <a:rPr lang="en-US" sz="1350" b="1" kern="0" dirty="0" err="1">
                <a:solidFill>
                  <a:prstClr val="black"/>
                </a:solidFill>
              </a:rPr>
              <a:t>Pengeluaran</a:t>
            </a:r>
            <a:r>
              <a:rPr lang="en-US" sz="1350" b="1" kern="0" dirty="0">
                <a:solidFill>
                  <a:prstClr val="black"/>
                </a:solidFill>
              </a:rPr>
              <a:t> </a:t>
            </a:r>
            <a:r>
              <a:rPr lang="en-US" sz="1350" b="1" kern="0" dirty="0" err="1">
                <a:solidFill>
                  <a:prstClr val="black"/>
                </a:solidFill>
              </a:rPr>
              <a:t>pembiayaan</a:t>
            </a:r>
            <a:r>
              <a:rPr lang="en-US" sz="1350" b="1" kern="0" dirty="0">
                <a:solidFill>
                  <a:prstClr val="black"/>
                </a:solidFill>
              </a:rPr>
              <a:t> 15 T</a:t>
            </a:r>
          </a:p>
        </p:txBody>
      </p:sp>
      <p:cxnSp>
        <p:nvCxnSpPr>
          <p:cNvPr id="50" name="Connector: Elbow 61">
            <a:extLst>
              <a:ext uri="{FF2B5EF4-FFF2-40B4-BE49-F238E27FC236}">
                <a16:creationId xmlns:a16="http://schemas.microsoft.com/office/drawing/2014/main" id="{E7A5F1F3-BD86-43BB-AE3E-0D18ED94ADE2}"/>
              </a:ext>
            </a:extLst>
          </p:cNvPr>
          <p:cNvCxnSpPr>
            <a:cxnSpLocks/>
            <a:endCxn id="51" idx="1"/>
          </p:cNvCxnSpPr>
          <p:nvPr/>
        </p:nvCxnSpPr>
        <p:spPr>
          <a:xfrm rot="16200000" flipH="1">
            <a:off x="8699006" y="3934595"/>
            <a:ext cx="878537" cy="842947"/>
          </a:xfrm>
          <a:prstGeom prst="bentConnector2">
            <a:avLst/>
          </a:prstGeom>
          <a:noFill/>
          <a:ln w="6350" cap="flat" cmpd="sng" algn="ctr">
            <a:solidFill>
              <a:srgbClr val="5B9BD5"/>
            </a:solidFill>
            <a:prstDash val="solid"/>
            <a:miter lim="800000"/>
            <a:tailEnd type="triangle"/>
          </a:ln>
          <a:effectLst/>
        </p:spPr>
      </p:cxnSp>
      <p:sp>
        <p:nvSpPr>
          <p:cNvPr id="51" name="TextBox 50">
            <a:extLst>
              <a:ext uri="{FF2B5EF4-FFF2-40B4-BE49-F238E27FC236}">
                <a16:creationId xmlns:a16="http://schemas.microsoft.com/office/drawing/2014/main" id="{CF5607ED-434B-4032-BE14-BADAAC2D968E}"/>
              </a:ext>
            </a:extLst>
          </p:cNvPr>
          <p:cNvSpPr txBox="1"/>
          <p:nvPr/>
        </p:nvSpPr>
        <p:spPr>
          <a:xfrm>
            <a:off x="9559747" y="4437547"/>
            <a:ext cx="970670" cy="715581"/>
          </a:xfrm>
          <a:prstGeom prst="rect">
            <a:avLst/>
          </a:prstGeom>
          <a:noFill/>
        </p:spPr>
        <p:txBody>
          <a:bodyPr wrap="square" rtlCol="0">
            <a:spAutoFit/>
          </a:bodyPr>
          <a:lstStyle/>
          <a:p>
            <a:pPr defTabSz="685800">
              <a:defRPr/>
            </a:pPr>
            <a:r>
              <a:rPr lang="en-US" sz="1350" b="1" kern="0" dirty="0">
                <a:solidFill>
                  <a:prstClr val="black"/>
                </a:solidFill>
              </a:rPr>
              <a:t>K/L lain </a:t>
            </a:r>
            <a:r>
              <a:rPr lang="en-US" sz="1350" b="1" kern="0" dirty="0" err="1">
                <a:solidFill>
                  <a:prstClr val="black"/>
                </a:solidFill>
              </a:rPr>
              <a:t>dan</a:t>
            </a:r>
            <a:r>
              <a:rPr lang="en-US" sz="1350" b="1" kern="0" dirty="0">
                <a:solidFill>
                  <a:prstClr val="black"/>
                </a:solidFill>
              </a:rPr>
              <a:t> BUN 16,5 T</a:t>
            </a:r>
          </a:p>
        </p:txBody>
      </p:sp>
      <p:cxnSp>
        <p:nvCxnSpPr>
          <p:cNvPr id="52" name="Connector: Elbow 63">
            <a:extLst>
              <a:ext uri="{FF2B5EF4-FFF2-40B4-BE49-F238E27FC236}">
                <a16:creationId xmlns:a16="http://schemas.microsoft.com/office/drawing/2014/main" id="{E562BDE9-DAE3-47F0-A3A3-86021A505F97}"/>
              </a:ext>
            </a:extLst>
          </p:cNvPr>
          <p:cNvCxnSpPr>
            <a:cxnSpLocks/>
          </p:cNvCxnSpPr>
          <p:nvPr/>
        </p:nvCxnSpPr>
        <p:spPr>
          <a:xfrm flipV="1">
            <a:off x="8768055" y="2293454"/>
            <a:ext cx="538090" cy="385658"/>
          </a:xfrm>
          <a:prstGeom prst="bentConnector3">
            <a:avLst>
              <a:gd name="adj1" fmla="val 50000"/>
            </a:avLst>
          </a:prstGeom>
          <a:noFill/>
          <a:ln w="6350" cap="flat" cmpd="sng" algn="ctr">
            <a:solidFill>
              <a:srgbClr val="5B9BD5"/>
            </a:solidFill>
            <a:prstDash val="solid"/>
            <a:miter lim="800000"/>
            <a:tailEnd type="triangle"/>
          </a:ln>
          <a:effectLst/>
        </p:spPr>
      </p:cxnSp>
      <p:cxnSp>
        <p:nvCxnSpPr>
          <p:cNvPr id="53" name="Connector: Elbow 64">
            <a:extLst>
              <a:ext uri="{FF2B5EF4-FFF2-40B4-BE49-F238E27FC236}">
                <a16:creationId xmlns:a16="http://schemas.microsoft.com/office/drawing/2014/main" id="{56170B60-8A37-41AD-AE11-EC70B1C5E18B}"/>
              </a:ext>
            </a:extLst>
          </p:cNvPr>
          <p:cNvCxnSpPr/>
          <p:nvPr/>
        </p:nvCxnSpPr>
        <p:spPr>
          <a:xfrm rot="5400000" flipH="1" flipV="1">
            <a:off x="8209333" y="1668784"/>
            <a:ext cx="476666" cy="260950"/>
          </a:xfrm>
          <a:prstGeom prst="bentConnector3">
            <a:avLst/>
          </a:prstGeom>
          <a:noFill/>
          <a:ln w="6350" cap="flat" cmpd="sng" algn="ctr">
            <a:solidFill>
              <a:srgbClr val="5B9BD5"/>
            </a:solidFill>
            <a:prstDash val="solid"/>
            <a:miter lim="800000"/>
            <a:tailEnd type="triangle"/>
          </a:ln>
          <a:effectLst/>
        </p:spPr>
      </p:cxnSp>
      <p:sp>
        <p:nvSpPr>
          <p:cNvPr id="54" name="TextBox 53">
            <a:extLst>
              <a:ext uri="{FF2B5EF4-FFF2-40B4-BE49-F238E27FC236}">
                <a16:creationId xmlns:a16="http://schemas.microsoft.com/office/drawing/2014/main" id="{B04A67F8-D74C-4A76-ACAB-AC79F1561872}"/>
              </a:ext>
            </a:extLst>
          </p:cNvPr>
          <p:cNvSpPr txBox="1"/>
          <p:nvPr/>
        </p:nvSpPr>
        <p:spPr>
          <a:xfrm>
            <a:off x="8075585" y="1351767"/>
            <a:ext cx="1442636" cy="300082"/>
          </a:xfrm>
          <a:prstGeom prst="rect">
            <a:avLst/>
          </a:prstGeom>
          <a:noFill/>
        </p:spPr>
        <p:txBody>
          <a:bodyPr wrap="square" rtlCol="0">
            <a:spAutoFit/>
          </a:bodyPr>
          <a:lstStyle/>
          <a:p>
            <a:pPr defTabSz="685800">
              <a:defRPr/>
            </a:pPr>
            <a:r>
              <a:rPr lang="en-US" sz="1350" kern="0" dirty="0" err="1">
                <a:solidFill>
                  <a:prstClr val="black"/>
                </a:solidFill>
              </a:rPr>
              <a:t>Kemenag</a:t>
            </a:r>
            <a:r>
              <a:rPr lang="en-US" sz="1350" kern="0" dirty="0">
                <a:solidFill>
                  <a:prstClr val="black"/>
                </a:solidFill>
              </a:rPr>
              <a:t> 50,7 T</a:t>
            </a:r>
          </a:p>
        </p:txBody>
      </p:sp>
      <p:cxnSp>
        <p:nvCxnSpPr>
          <p:cNvPr id="55" name="Connector: Elbow 66">
            <a:extLst>
              <a:ext uri="{FF2B5EF4-FFF2-40B4-BE49-F238E27FC236}">
                <a16:creationId xmlns:a16="http://schemas.microsoft.com/office/drawing/2014/main" id="{99C2021E-F135-439C-889D-5B9F6F6B44D8}"/>
              </a:ext>
            </a:extLst>
          </p:cNvPr>
          <p:cNvCxnSpPr/>
          <p:nvPr/>
        </p:nvCxnSpPr>
        <p:spPr>
          <a:xfrm rot="16200000" flipV="1">
            <a:off x="6156742" y="2011214"/>
            <a:ext cx="643597" cy="358726"/>
          </a:xfrm>
          <a:prstGeom prst="bentConnector3">
            <a:avLst/>
          </a:prstGeom>
          <a:noFill/>
          <a:ln w="6350" cap="flat" cmpd="sng" algn="ctr">
            <a:solidFill>
              <a:srgbClr val="5B9BD5"/>
            </a:solidFill>
            <a:prstDash val="solid"/>
            <a:miter lim="800000"/>
            <a:tailEnd type="triangle"/>
          </a:ln>
          <a:effectLst/>
        </p:spPr>
      </p:cxnSp>
      <p:sp>
        <p:nvSpPr>
          <p:cNvPr id="56" name="TextBox 55">
            <a:extLst>
              <a:ext uri="{FF2B5EF4-FFF2-40B4-BE49-F238E27FC236}">
                <a16:creationId xmlns:a16="http://schemas.microsoft.com/office/drawing/2014/main" id="{3AC461E6-6DBF-49CF-B638-B5D045A809F5}"/>
              </a:ext>
            </a:extLst>
          </p:cNvPr>
          <p:cNvSpPr txBox="1"/>
          <p:nvPr/>
        </p:nvSpPr>
        <p:spPr>
          <a:xfrm>
            <a:off x="5626751" y="1419611"/>
            <a:ext cx="1703574" cy="507831"/>
          </a:xfrm>
          <a:prstGeom prst="rect">
            <a:avLst/>
          </a:prstGeom>
          <a:noFill/>
        </p:spPr>
        <p:txBody>
          <a:bodyPr wrap="square" rtlCol="0">
            <a:spAutoFit/>
          </a:bodyPr>
          <a:lstStyle/>
          <a:p>
            <a:pPr defTabSz="685800">
              <a:defRPr/>
            </a:pPr>
            <a:r>
              <a:rPr lang="en-US" sz="1350" kern="0" dirty="0">
                <a:solidFill>
                  <a:prstClr val="black"/>
                </a:solidFill>
              </a:rPr>
              <a:t>Transfer </a:t>
            </a:r>
            <a:r>
              <a:rPr lang="en-US" sz="1350" kern="0" dirty="0" err="1">
                <a:solidFill>
                  <a:prstClr val="black"/>
                </a:solidFill>
              </a:rPr>
              <a:t>daerah</a:t>
            </a:r>
            <a:r>
              <a:rPr lang="en-US" sz="1350" kern="0" dirty="0">
                <a:solidFill>
                  <a:prstClr val="black"/>
                </a:solidFill>
              </a:rPr>
              <a:t> </a:t>
            </a:r>
            <a:r>
              <a:rPr lang="en-US" sz="1350" kern="0" dirty="0" err="1">
                <a:solidFill>
                  <a:prstClr val="black"/>
                </a:solidFill>
              </a:rPr>
              <a:t>dan</a:t>
            </a:r>
            <a:r>
              <a:rPr lang="en-US" sz="1350" kern="0" dirty="0">
                <a:solidFill>
                  <a:prstClr val="black"/>
                </a:solidFill>
              </a:rPr>
              <a:t> dana </a:t>
            </a:r>
            <a:r>
              <a:rPr lang="en-US" sz="1350" kern="0" dirty="0" err="1">
                <a:solidFill>
                  <a:prstClr val="black"/>
                </a:solidFill>
              </a:rPr>
              <a:t>desa</a:t>
            </a:r>
            <a:r>
              <a:rPr lang="en-US" sz="1350" kern="0" dirty="0">
                <a:solidFill>
                  <a:prstClr val="black"/>
                </a:solidFill>
              </a:rPr>
              <a:t> 279,4 T</a:t>
            </a:r>
          </a:p>
        </p:txBody>
      </p:sp>
      <p:sp>
        <p:nvSpPr>
          <p:cNvPr id="57" name="TextBox 56">
            <a:extLst>
              <a:ext uri="{FF2B5EF4-FFF2-40B4-BE49-F238E27FC236}">
                <a16:creationId xmlns:a16="http://schemas.microsoft.com/office/drawing/2014/main" id="{06A854A7-F01D-466D-9248-441E17512049}"/>
              </a:ext>
            </a:extLst>
          </p:cNvPr>
          <p:cNvSpPr txBox="1"/>
          <p:nvPr/>
        </p:nvSpPr>
        <p:spPr>
          <a:xfrm>
            <a:off x="3367919" y="3163861"/>
            <a:ext cx="1231561" cy="276999"/>
          </a:xfrm>
          <a:prstGeom prst="rect">
            <a:avLst/>
          </a:prstGeom>
          <a:noFill/>
        </p:spPr>
        <p:txBody>
          <a:bodyPr wrap="square" rtlCol="0">
            <a:spAutoFit/>
          </a:bodyPr>
          <a:lstStyle/>
          <a:p>
            <a:pPr defTabSz="685800">
              <a:defRPr/>
            </a:pPr>
            <a:r>
              <a:rPr lang="en-US" sz="1200" b="1" kern="0" dirty="0">
                <a:solidFill>
                  <a:srgbClr val="5B9BD5">
                    <a:lumMod val="75000"/>
                  </a:srgbClr>
                </a:solidFill>
              </a:rPr>
              <a:t>2.220,1 T</a:t>
            </a:r>
          </a:p>
        </p:txBody>
      </p:sp>
      <p:graphicFrame>
        <p:nvGraphicFramePr>
          <p:cNvPr id="58" name="Chart 57">
            <a:extLst>
              <a:ext uri="{FF2B5EF4-FFF2-40B4-BE49-F238E27FC236}">
                <a16:creationId xmlns:a16="http://schemas.microsoft.com/office/drawing/2014/main" id="{7DFCD5C5-C550-449E-BBBC-3A7EBAF8332E}"/>
              </a:ext>
            </a:extLst>
          </p:cNvPr>
          <p:cNvGraphicFramePr>
            <a:graphicFrameLocks/>
          </p:cNvGraphicFramePr>
          <p:nvPr>
            <p:extLst>
              <p:ext uri="{D42A27DB-BD31-4B8C-83A1-F6EECF244321}">
                <p14:modId xmlns:p14="http://schemas.microsoft.com/office/powerpoint/2010/main" val="507834120"/>
              </p:ext>
            </p:extLst>
          </p:nvPr>
        </p:nvGraphicFramePr>
        <p:xfrm>
          <a:off x="5446012" y="904707"/>
          <a:ext cx="3891470" cy="36619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58">
            <a:extLst>
              <a:ext uri="{FF2B5EF4-FFF2-40B4-BE49-F238E27FC236}">
                <a16:creationId xmlns:a16="http://schemas.microsoft.com/office/drawing/2014/main" id="{A5ACBCFE-764C-4CF0-8BA4-EAD01367A88E}"/>
              </a:ext>
            </a:extLst>
          </p:cNvPr>
          <p:cNvGraphicFramePr>
            <a:graphicFrameLocks/>
          </p:cNvGraphicFramePr>
          <p:nvPr>
            <p:extLst>
              <p:ext uri="{D42A27DB-BD31-4B8C-83A1-F6EECF244321}">
                <p14:modId xmlns:p14="http://schemas.microsoft.com/office/powerpoint/2010/main" val="2852656345"/>
              </p:ext>
            </p:extLst>
          </p:nvPr>
        </p:nvGraphicFramePr>
        <p:xfrm>
          <a:off x="1335119" y="2293453"/>
          <a:ext cx="3580152" cy="2144092"/>
        </p:xfrm>
        <a:graphic>
          <a:graphicData uri="http://schemas.openxmlformats.org/drawingml/2006/chart">
            <c:chart xmlns:c="http://schemas.openxmlformats.org/drawingml/2006/chart" xmlns:r="http://schemas.openxmlformats.org/officeDocument/2006/relationships" r:id="rId5"/>
          </a:graphicData>
        </a:graphic>
      </p:graphicFrame>
      <p:sp>
        <p:nvSpPr>
          <p:cNvPr id="60" name="TextBox 59">
            <a:extLst>
              <a:ext uri="{FF2B5EF4-FFF2-40B4-BE49-F238E27FC236}">
                <a16:creationId xmlns:a16="http://schemas.microsoft.com/office/drawing/2014/main" id="{2CC5D82D-4EC7-413A-AA2E-2098C41E9379}"/>
              </a:ext>
            </a:extLst>
          </p:cNvPr>
          <p:cNvSpPr txBox="1"/>
          <p:nvPr/>
        </p:nvSpPr>
        <p:spPr>
          <a:xfrm>
            <a:off x="1109319" y="5562085"/>
            <a:ext cx="4031751" cy="646331"/>
          </a:xfrm>
          <a:prstGeom prst="rect">
            <a:avLst/>
          </a:prstGeom>
          <a:noFill/>
        </p:spPr>
        <p:txBody>
          <a:bodyPr wrap="square" rtlCol="0">
            <a:spAutoFit/>
          </a:bodyPr>
          <a:lstStyle/>
          <a:p>
            <a:pPr defTabSz="685800">
              <a:defRPr/>
            </a:pPr>
            <a:r>
              <a:rPr lang="en-US" sz="1200" b="1" i="1" kern="0" dirty="0" err="1">
                <a:solidFill>
                  <a:srgbClr val="265A9A"/>
                </a:solidFill>
              </a:rPr>
              <a:t>Sumber</a:t>
            </a:r>
            <a:r>
              <a:rPr lang="en-US" sz="1200" b="1" i="1" kern="0" dirty="0">
                <a:solidFill>
                  <a:srgbClr val="265A9A"/>
                </a:solidFill>
              </a:rPr>
              <a:t> : UU APBN no.15 </a:t>
            </a:r>
            <a:r>
              <a:rPr lang="en-US" sz="1200" b="1" i="1" kern="0" dirty="0" err="1">
                <a:solidFill>
                  <a:srgbClr val="265A9A"/>
                </a:solidFill>
              </a:rPr>
              <a:t>tahun</a:t>
            </a:r>
            <a:r>
              <a:rPr lang="en-US" sz="1200" b="1" i="1" kern="0" dirty="0">
                <a:solidFill>
                  <a:srgbClr val="265A9A"/>
                </a:solidFill>
              </a:rPr>
              <a:t> 2017 </a:t>
            </a:r>
            <a:r>
              <a:rPr lang="en-US" sz="1200" b="1" i="1" kern="0" dirty="0" err="1">
                <a:solidFill>
                  <a:srgbClr val="265A9A"/>
                </a:solidFill>
              </a:rPr>
              <a:t>tentang</a:t>
            </a:r>
            <a:r>
              <a:rPr lang="en-US" sz="1200" b="1" i="1" kern="0" dirty="0">
                <a:solidFill>
                  <a:srgbClr val="265A9A"/>
                </a:solidFill>
              </a:rPr>
              <a:t> APBN  TA 2018 &amp; PERPRES NO.107 </a:t>
            </a:r>
            <a:r>
              <a:rPr lang="en-US" sz="1200" b="1" i="1" kern="0" dirty="0" err="1">
                <a:solidFill>
                  <a:srgbClr val="265A9A"/>
                </a:solidFill>
              </a:rPr>
              <a:t>tahu</a:t>
            </a:r>
            <a:r>
              <a:rPr lang="en-US" sz="1200" b="1" i="1" kern="0" dirty="0">
                <a:solidFill>
                  <a:srgbClr val="265A9A"/>
                </a:solidFill>
              </a:rPr>
              <a:t>  2017 </a:t>
            </a:r>
            <a:r>
              <a:rPr lang="en-US" sz="1200" b="1" i="1" kern="0" dirty="0" err="1">
                <a:solidFill>
                  <a:srgbClr val="265A9A"/>
                </a:solidFill>
              </a:rPr>
              <a:t>tentang</a:t>
            </a:r>
            <a:r>
              <a:rPr lang="en-US" sz="1200" b="1" i="1" kern="0" dirty="0">
                <a:solidFill>
                  <a:srgbClr val="265A9A"/>
                </a:solidFill>
              </a:rPr>
              <a:t> RAPBN TA 2018</a:t>
            </a:r>
          </a:p>
        </p:txBody>
      </p:sp>
      <p:sp>
        <p:nvSpPr>
          <p:cNvPr id="61" name="TextBox 60">
            <a:extLst>
              <a:ext uri="{FF2B5EF4-FFF2-40B4-BE49-F238E27FC236}">
                <a16:creationId xmlns:a16="http://schemas.microsoft.com/office/drawing/2014/main" id="{7BB9A99A-C204-42D7-8528-08B3D2A3D019}"/>
              </a:ext>
            </a:extLst>
          </p:cNvPr>
          <p:cNvSpPr txBox="1"/>
          <p:nvPr/>
        </p:nvSpPr>
        <p:spPr>
          <a:xfrm>
            <a:off x="6985941" y="2606970"/>
            <a:ext cx="1197071" cy="646331"/>
          </a:xfrm>
          <a:prstGeom prst="rect">
            <a:avLst/>
          </a:prstGeom>
          <a:noFill/>
        </p:spPr>
        <p:txBody>
          <a:bodyPr wrap="square" rtlCol="0">
            <a:spAutoFit/>
          </a:bodyPr>
          <a:lstStyle/>
          <a:p>
            <a:pPr algn="ctr" defTabSz="685800">
              <a:defRPr/>
            </a:pPr>
            <a:r>
              <a:rPr lang="en-US" sz="1200" b="1" kern="0" dirty="0" err="1">
                <a:solidFill>
                  <a:prstClr val="black">
                    <a:lumMod val="95000"/>
                    <a:lumOff val="5000"/>
                  </a:prstClr>
                </a:solidFill>
              </a:rPr>
              <a:t>Anggaran</a:t>
            </a:r>
            <a:r>
              <a:rPr lang="en-US" sz="1200" b="1" kern="0" dirty="0">
                <a:solidFill>
                  <a:prstClr val="black">
                    <a:lumMod val="95000"/>
                    <a:lumOff val="5000"/>
                  </a:prstClr>
                </a:solidFill>
              </a:rPr>
              <a:t> </a:t>
            </a:r>
            <a:r>
              <a:rPr lang="en-US" sz="1200" b="1" kern="0" dirty="0" err="1">
                <a:solidFill>
                  <a:prstClr val="black">
                    <a:lumMod val="95000"/>
                    <a:lumOff val="5000"/>
                  </a:prstClr>
                </a:solidFill>
              </a:rPr>
              <a:t>Fungsi</a:t>
            </a:r>
            <a:r>
              <a:rPr lang="en-US" sz="1200" b="1" kern="0" dirty="0">
                <a:solidFill>
                  <a:prstClr val="black">
                    <a:lumMod val="95000"/>
                    <a:lumOff val="5000"/>
                  </a:prstClr>
                </a:solidFill>
              </a:rPr>
              <a:t> Pendidikan</a:t>
            </a:r>
          </a:p>
        </p:txBody>
      </p:sp>
      <p:cxnSp>
        <p:nvCxnSpPr>
          <p:cNvPr id="62" name="Straight Connector 61">
            <a:extLst>
              <a:ext uri="{FF2B5EF4-FFF2-40B4-BE49-F238E27FC236}">
                <a16:creationId xmlns:a16="http://schemas.microsoft.com/office/drawing/2014/main" id="{D46B3197-6A40-426F-A6D7-870E45630AE7}"/>
              </a:ext>
            </a:extLst>
          </p:cNvPr>
          <p:cNvCxnSpPr>
            <a:cxnSpLocks/>
          </p:cNvCxnSpPr>
          <p:nvPr/>
        </p:nvCxnSpPr>
        <p:spPr>
          <a:xfrm flipV="1">
            <a:off x="4183766" y="1833409"/>
            <a:ext cx="3207983" cy="809108"/>
          </a:xfrm>
          <a:prstGeom prst="line">
            <a:avLst/>
          </a:prstGeom>
          <a:noFill/>
          <a:ln w="6350" cap="flat" cmpd="sng" algn="ctr">
            <a:solidFill>
              <a:srgbClr val="4472C4"/>
            </a:solidFill>
            <a:prstDash val="solid"/>
            <a:miter lim="800000"/>
          </a:ln>
          <a:effectLst/>
        </p:spPr>
      </p:cxnSp>
      <p:cxnSp>
        <p:nvCxnSpPr>
          <p:cNvPr id="63" name="Straight Connector 62">
            <a:extLst>
              <a:ext uri="{FF2B5EF4-FFF2-40B4-BE49-F238E27FC236}">
                <a16:creationId xmlns:a16="http://schemas.microsoft.com/office/drawing/2014/main" id="{ED4FAC30-535F-400C-9FEE-54B4C798718A}"/>
              </a:ext>
            </a:extLst>
          </p:cNvPr>
          <p:cNvCxnSpPr>
            <a:cxnSpLocks/>
            <a:endCxn id="58" idx="2"/>
          </p:cNvCxnSpPr>
          <p:nvPr/>
        </p:nvCxnSpPr>
        <p:spPr>
          <a:xfrm>
            <a:off x="4332284" y="3614721"/>
            <a:ext cx="3059465" cy="951952"/>
          </a:xfrm>
          <a:prstGeom prst="line">
            <a:avLst/>
          </a:prstGeom>
          <a:noFill/>
          <a:ln w="6350" cap="flat" cmpd="sng" algn="ctr">
            <a:solidFill>
              <a:srgbClr val="5B9BD5"/>
            </a:solidFill>
            <a:prstDash val="solid"/>
            <a:miter lim="800000"/>
          </a:ln>
          <a:effectLst/>
        </p:spPr>
      </p:cxnSp>
      <p:cxnSp>
        <p:nvCxnSpPr>
          <p:cNvPr id="64" name="Straight Connector 63">
            <a:extLst>
              <a:ext uri="{FF2B5EF4-FFF2-40B4-BE49-F238E27FC236}">
                <a16:creationId xmlns:a16="http://schemas.microsoft.com/office/drawing/2014/main" id="{1E312D3A-9473-48CB-B6AD-6D66B0095F79}"/>
              </a:ext>
            </a:extLst>
          </p:cNvPr>
          <p:cNvCxnSpPr/>
          <p:nvPr/>
        </p:nvCxnSpPr>
        <p:spPr>
          <a:xfrm flipV="1">
            <a:off x="5219612" y="2433475"/>
            <a:ext cx="22670" cy="8777"/>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3770317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Alokasi</a:t>
            </a:r>
            <a:r>
              <a:rPr lang="en-US" sz="2400" b="1" dirty="0" smtClean="0">
                <a:solidFill>
                  <a:schemeClr val="bg1"/>
                </a:solidFill>
              </a:rPr>
              <a:t> </a:t>
            </a:r>
            <a:r>
              <a:rPr lang="en-US" sz="2400" b="1" dirty="0" err="1" smtClean="0">
                <a:solidFill>
                  <a:srgbClr val="FFFF00"/>
                </a:solidFill>
              </a:rPr>
              <a:t>Anggaran</a:t>
            </a:r>
            <a:r>
              <a:rPr lang="en-US" sz="2400" b="1" dirty="0" smtClean="0">
                <a:solidFill>
                  <a:srgbClr val="FFFF00"/>
                </a:solidFill>
              </a:rPr>
              <a:t> </a:t>
            </a:r>
            <a:r>
              <a:rPr lang="en-US" sz="2400" b="1" dirty="0" err="1" smtClean="0">
                <a:solidFill>
                  <a:srgbClr val="FFFF00"/>
                </a:solidFill>
              </a:rPr>
              <a:t>Dit</a:t>
            </a:r>
            <a:r>
              <a:rPr lang="en-US" sz="2400" b="1" dirty="0" smtClean="0">
                <a:solidFill>
                  <a:srgbClr val="FFFF00"/>
                </a:solidFill>
              </a:rPr>
              <a:t>. PSMA </a:t>
            </a:r>
            <a:r>
              <a:rPr lang="en-US" sz="2400" b="1" dirty="0" err="1" smtClean="0">
                <a:solidFill>
                  <a:schemeClr val="bg1"/>
                </a:solidFill>
              </a:rPr>
              <a:t>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559559" y="801072"/>
            <a:ext cx="11097104" cy="5534412"/>
            <a:chOff x="1760736" y="1026194"/>
            <a:chExt cx="8555577" cy="5534412"/>
          </a:xfrm>
        </p:grpSpPr>
        <p:sp>
          <p:nvSpPr>
            <p:cNvPr id="6" name="Arrow: Pentagon 6"/>
            <p:cNvSpPr/>
            <p:nvPr/>
          </p:nvSpPr>
          <p:spPr>
            <a:xfrm flipH="1">
              <a:off x="6606831" y="1026194"/>
              <a:ext cx="3556670" cy="1602439"/>
            </a:xfrm>
            <a:prstGeom prst="homePlate">
              <a:avLst/>
            </a:prstGeom>
            <a:ln/>
          </p:spPr>
          <p:style>
            <a:lnRef idx="1">
              <a:schemeClr val="accent2"/>
            </a:lnRef>
            <a:fillRef idx="2">
              <a:schemeClr val="accent2"/>
            </a:fillRef>
            <a:effectRef idx="1">
              <a:schemeClr val="accent2"/>
            </a:effectRef>
            <a:fontRef idx="minor">
              <a:schemeClr val="dk1"/>
            </a:fontRef>
          </p:style>
          <p:txBody>
            <a:bodyPr lIns="87920" tIns="43960" rIns="87920" bIns="43960" rtlCol="0" anchor="ctr"/>
            <a:lstStyle/>
            <a:p>
              <a:pPr algn="ctr"/>
              <a:endParaRPr lang="en-US" sz="900"/>
            </a:p>
          </p:txBody>
        </p:sp>
        <p:sp>
          <p:nvSpPr>
            <p:cNvPr id="7" name="Block Arc 6"/>
            <p:cNvSpPr/>
            <p:nvPr/>
          </p:nvSpPr>
          <p:spPr>
            <a:xfrm rot="6082483" flipH="1">
              <a:off x="7709796" y="1245779"/>
              <a:ext cx="767344" cy="820267"/>
            </a:xfrm>
            <a:prstGeom prst="blockArc">
              <a:avLst>
                <a:gd name="adj1" fmla="val 10800000"/>
                <a:gd name="adj2" fmla="val 19201096"/>
                <a:gd name="adj3" fmla="val 274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20" tIns="43960" rIns="87920" bIns="43960" rtlCol="0" anchor="ctr"/>
            <a:lstStyle/>
            <a:p>
              <a:pPr algn="ctr"/>
              <a:endParaRPr lang="en-US" sz="900">
                <a:solidFill>
                  <a:schemeClr val="tx1"/>
                </a:solidFill>
              </a:endParaRPr>
            </a:p>
          </p:txBody>
        </p:sp>
        <p:sp>
          <p:nvSpPr>
            <p:cNvPr id="8" name="Block Arc 7"/>
            <p:cNvSpPr/>
            <p:nvPr/>
          </p:nvSpPr>
          <p:spPr>
            <a:xfrm rot="6488815" flipH="1" flipV="1">
              <a:off x="7787168" y="1251842"/>
              <a:ext cx="767344" cy="820267"/>
            </a:xfrm>
            <a:prstGeom prst="blockArc">
              <a:avLst>
                <a:gd name="adj1" fmla="val 10859718"/>
                <a:gd name="adj2" fmla="val 0"/>
                <a:gd name="adj3" fmla="val 25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20" tIns="43960" rIns="87920" bIns="43960" rtlCol="0" anchor="ctr"/>
            <a:lstStyle/>
            <a:p>
              <a:pPr algn="ctr"/>
              <a:endParaRPr lang="en-US" sz="900">
                <a:solidFill>
                  <a:schemeClr val="tx1"/>
                </a:solidFill>
              </a:endParaRPr>
            </a:p>
          </p:txBody>
        </p:sp>
        <p:sp>
          <p:nvSpPr>
            <p:cNvPr id="9" name="Block Arc 8"/>
            <p:cNvSpPr/>
            <p:nvPr/>
          </p:nvSpPr>
          <p:spPr>
            <a:xfrm rot="5400000" flipH="1">
              <a:off x="7570208" y="1083582"/>
              <a:ext cx="1060145" cy="1085131"/>
            </a:xfrm>
            <a:prstGeom prst="blockArc">
              <a:avLst>
                <a:gd name="adj1" fmla="val 6874793"/>
                <a:gd name="adj2" fmla="val 4354174"/>
                <a:gd name="adj3" fmla="val 2312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20" tIns="43960" rIns="87920" bIns="43960" rtlCol="0" anchor="ctr"/>
            <a:lstStyle/>
            <a:p>
              <a:pPr algn="ctr"/>
              <a:endParaRPr lang="en-US" sz="900">
                <a:solidFill>
                  <a:schemeClr val="tx1"/>
                </a:solidFill>
              </a:endParaRPr>
            </a:p>
          </p:txBody>
        </p:sp>
        <p:sp>
          <p:nvSpPr>
            <p:cNvPr id="10" name="TextBox 9"/>
            <p:cNvSpPr txBox="1"/>
            <p:nvPr/>
          </p:nvSpPr>
          <p:spPr>
            <a:xfrm>
              <a:off x="7216786" y="2078194"/>
              <a:ext cx="2548456" cy="519666"/>
            </a:xfrm>
            <a:prstGeom prst="rect">
              <a:avLst/>
            </a:prstGeom>
            <a:noFill/>
          </p:spPr>
          <p:txBody>
            <a:bodyPr wrap="square" lIns="87920" tIns="43960" rIns="87920" bIns="43960" rtlCol="0">
              <a:spAutoFit/>
            </a:bodyPr>
            <a:lstStyle/>
            <a:p>
              <a:r>
                <a:rPr lang="en-US" sz="1400" dirty="0" err="1">
                  <a:solidFill>
                    <a:schemeClr val="bg1"/>
                  </a:solidFill>
                  <a:latin typeface="Bernard MT Condensed" charset="0"/>
                  <a:ea typeface="Bernard MT Condensed" charset="0"/>
                  <a:cs typeface="Bernard MT Condensed" charset="0"/>
                </a:rPr>
                <a:t>Pusat</a:t>
              </a:r>
              <a:r>
                <a:rPr lang="en-US" sz="1400" dirty="0">
                  <a:solidFill>
                    <a:schemeClr val="bg1"/>
                  </a:solidFill>
                  <a:latin typeface="Bernard MT Condensed" charset="0"/>
                  <a:ea typeface="Bernard MT Condensed" charset="0"/>
                  <a:cs typeface="Bernard MT Condensed" charset="0"/>
                </a:rPr>
                <a:t> : </a:t>
              </a:r>
            </a:p>
            <a:p>
              <a:r>
                <a:rPr lang="en-US" sz="1400" dirty="0" err="1">
                  <a:solidFill>
                    <a:schemeClr val="bg1"/>
                  </a:solidFill>
                  <a:latin typeface="Bernard MT Condensed" charset="0"/>
                  <a:ea typeface="Bernard MT Condensed" charset="0"/>
                  <a:cs typeface="Bernard MT Condensed" charset="0"/>
                </a:rPr>
                <a:t>Rp</a:t>
              </a:r>
              <a:r>
                <a:rPr lang="en-US" sz="1400" dirty="0">
                  <a:solidFill>
                    <a:schemeClr val="bg1"/>
                  </a:solidFill>
                  <a:latin typeface="Bernard MT Condensed" charset="0"/>
                  <a:ea typeface="Bernard MT Condensed" charset="0"/>
                  <a:cs typeface="Bernard MT Condensed" charset="0"/>
                </a:rPr>
                <a:t> 3.132.574.068.000,-</a:t>
              </a:r>
            </a:p>
          </p:txBody>
        </p:sp>
        <p:cxnSp>
          <p:nvCxnSpPr>
            <p:cNvPr id="11" name="Straight Connector 10"/>
            <p:cNvCxnSpPr>
              <a:cxnSpLocks/>
            </p:cNvCxnSpPr>
            <p:nvPr/>
          </p:nvCxnSpPr>
          <p:spPr>
            <a:xfrm flipV="1">
              <a:off x="7621543" y="1959917"/>
              <a:ext cx="261766" cy="165785"/>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95332" y="1192136"/>
              <a:ext cx="1620981" cy="519666"/>
            </a:xfrm>
            <a:prstGeom prst="rect">
              <a:avLst/>
            </a:prstGeom>
            <a:noFill/>
          </p:spPr>
          <p:txBody>
            <a:bodyPr wrap="square" lIns="87920" tIns="43960" rIns="87920" bIns="43960" rtlCol="0">
              <a:spAutoFit/>
            </a:bodyPr>
            <a:lstStyle/>
            <a:p>
              <a:r>
                <a:rPr lang="en-US" sz="1400" dirty="0" err="1">
                  <a:solidFill>
                    <a:schemeClr val="bg1"/>
                  </a:solidFill>
                  <a:latin typeface="Bernard MT Condensed" charset="0"/>
                  <a:ea typeface="Bernard MT Condensed" charset="0"/>
                  <a:cs typeface="Bernard MT Condensed" charset="0"/>
                </a:rPr>
                <a:t>Dekon</a:t>
              </a:r>
              <a:r>
                <a:rPr lang="en-US" sz="1400" dirty="0">
                  <a:solidFill>
                    <a:schemeClr val="bg1"/>
                  </a:solidFill>
                  <a:latin typeface="Bernard MT Condensed" charset="0"/>
                  <a:ea typeface="Bernard MT Condensed" charset="0"/>
                  <a:cs typeface="Bernard MT Condensed" charset="0"/>
                </a:rPr>
                <a:t>: </a:t>
              </a:r>
            </a:p>
            <a:p>
              <a:r>
                <a:rPr lang="en-US" sz="1400" dirty="0" err="1">
                  <a:solidFill>
                    <a:schemeClr val="bg1"/>
                  </a:solidFill>
                  <a:latin typeface="Bernard MT Condensed" charset="0"/>
                  <a:ea typeface="Bernard MT Condensed" charset="0"/>
                  <a:cs typeface="Bernard MT Condensed" charset="0"/>
                </a:rPr>
                <a:t>Rp</a:t>
              </a:r>
              <a:r>
                <a:rPr lang="en-US" sz="1400" dirty="0">
                  <a:solidFill>
                    <a:schemeClr val="bg1"/>
                  </a:solidFill>
                  <a:latin typeface="Bernard MT Condensed" charset="0"/>
                  <a:ea typeface="Bernard MT Condensed" charset="0"/>
                  <a:cs typeface="Bernard MT Condensed" charset="0"/>
                </a:rPr>
                <a:t> 91.003.445.000,-</a:t>
              </a:r>
            </a:p>
          </p:txBody>
        </p:sp>
        <p:cxnSp>
          <p:nvCxnSpPr>
            <p:cNvPr id="13" name="Straight Connector 12"/>
            <p:cNvCxnSpPr>
              <a:cxnSpLocks/>
              <a:endCxn id="12" idx="1"/>
            </p:cNvCxnSpPr>
            <p:nvPr/>
          </p:nvCxnSpPr>
          <p:spPr>
            <a:xfrm flipV="1">
              <a:off x="8179161" y="1451969"/>
              <a:ext cx="516171" cy="61712"/>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15392" y="1492688"/>
              <a:ext cx="4051878" cy="1073664"/>
            </a:xfrm>
            <a:prstGeom prst="rect">
              <a:avLst/>
            </a:prstGeom>
            <a:noFill/>
            <a:ln w="12700">
              <a:noFill/>
              <a:prstDash val="dash"/>
            </a:ln>
          </p:spPr>
          <p:style>
            <a:lnRef idx="2">
              <a:schemeClr val="dk1"/>
            </a:lnRef>
            <a:fillRef idx="1">
              <a:schemeClr val="lt1"/>
            </a:fillRef>
            <a:effectRef idx="0">
              <a:schemeClr val="dk1"/>
            </a:effectRef>
            <a:fontRef idx="minor">
              <a:schemeClr val="dk1"/>
            </a:fontRef>
          </p:style>
          <p:txBody>
            <a:bodyPr wrap="square" lIns="87920" tIns="43960" rIns="87920" bIns="43960" rtlCol="0">
              <a:spAutoFit/>
            </a:bodyPr>
            <a:lstStyle/>
            <a:p>
              <a:pPr algn="ctr"/>
              <a:r>
                <a:rPr lang="en-US" sz="3200" b="1" dirty="0" err="1">
                  <a:solidFill>
                    <a:schemeClr val="accent2">
                      <a:lumMod val="75000"/>
                    </a:schemeClr>
                  </a:solidFill>
                  <a:latin typeface="Calibri" panose="020F0502020204030204" pitchFamily="34" charset="0"/>
                  <a:cs typeface="Calibri" panose="020F0502020204030204" pitchFamily="34" charset="0"/>
                </a:rPr>
                <a:t>Rp</a:t>
              </a:r>
              <a:r>
                <a:rPr lang="en-US" sz="3200" b="1" dirty="0">
                  <a:solidFill>
                    <a:schemeClr val="accent2">
                      <a:lumMod val="75000"/>
                    </a:schemeClr>
                  </a:solidFill>
                  <a:latin typeface="Calibri" panose="020F0502020204030204" pitchFamily="34" charset="0"/>
                  <a:cs typeface="Calibri" panose="020F0502020204030204" pitchFamily="34" charset="0"/>
                </a:rPr>
                <a:t> 3.223.57</a:t>
              </a:r>
              <a:r>
                <a:rPr lang="id-ID" sz="3200" b="1" dirty="0">
                  <a:solidFill>
                    <a:schemeClr val="accent2">
                      <a:lumMod val="75000"/>
                    </a:schemeClr>
                  </a:solidFill>
                  <a:latin typeface="Calibri" panose="020F0502020204030204" pitchFamily="34" charset="0"/>
                  <a:cs typeface="Calibri" panose="020F0502020204030204" pitchFamily="34" charset="0"/>
                </a:rPr>
                <a:t>8</a:t>
              </a:r>
              <a:r>
                <a:rPr lang="en-US" sz="3200" b="1" dirty="0">
                  <a:solidFill>
                    <a:schemeClr val="accent2">
                      <a:lumMod val="75000"/>
                    </a:schemeClr>
                  </a:solidFill>
                  <a:latin typeface="Calibri" panose="020F0502020204030204" pitchFamily="34" charset="0"/>
                  <a:cs typeface="Calibri" panose="020F0502020204030204" pitchFamily="34" charset="0"/>
                </a:rPr>
                <a:t>.513.000,-</a:t>
              </a:r>
            </a:p>
          </p:txBody>
        </p:sp>
        <p:sp>
          <p:nvSpPr>
            <p:cNvPr id="15" name="Arrow: Down 22"/>
            <p:cNvSpPr/>
            <p:nvPr/>
          </p:nvSpPr>
          <p:spPr>
            <a:xfrm>
              <a:off x="3686207" y="2556787"/>
              <a:ext cx="1305215" cy="402395"/>
            </a:xfrm>
            <a:prstGeom prst="downArrow">
              <a:avLst/>
            </a:prstGeom>
            <a:ln/>
          </p:spPr>
          <p:style>
            <a:lnRef idx="0">
              <a:schemeClr val="accent2"/>
            </a:lnRef>
            <a:fillRef idx="3">
              <a:schemeClr val="accent2"/>
            </a:fillRef>
            <a:effectRef idx="3">
              <a:schemeClr val="accent2"/>
            </a:effectRef>
            <a:fontRef idx="minor">
              <a:schemeClr val="lt1"/>
            </a:fontRef>
          </p:style>
          <p:txBody>
            <a:bodyPr lIns="87920" tIns="43960" rIns="87920" bIns="43960" rtlCol="0" anchor="ctr"/>
            <a:lstStyle/>
            <a:p>
              <a:pPr algn="ctr"/>
              <a:endParaRPr lang="en-US" sz="900">
                <a:solidFill>
                  <a:schemeClr val="accent2">
                    <a:lumMod val="75000"/>
                  </a:schemeClr>
                </a:solidFill>
              </a:endParaRPr>
            </a:p>
          </p:txBody>
        </p:sp>
        <p:grpSp>
          <p:nvGrpSpPr>
            <p:cNvPr id="16" name="Group 15"/>
            <p:cNvGrpSpPr/>
            <p:nvPr/>
          </p:nvGrpSpPr>
          <p:grpSpPr>
            <a:xfrm>
              <a:off x="4236433" y="2791731"/>
              <a:ext cx="5934808" cy="3470756"/>
              <a:chOff x="1774357" y="921494"/>
              <a:chExt cx="7815924" cy="5465861"/>
            </a:xfrm>
          </p:grpSpPr>
          <p:sp>
            <p:nvSpPr>
              <p:cNvPr id="22" name="Rectangle 21"/>
              <p:cNvSpPr/>
              <p:nvPr/>
            </p:nvSpPr>
            <p:spPr>
              <a:xfrm>
                <a:off x="1815684" y="1904072"/>
                <a:ext cx="2249810" cy="44832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bg1"/>
                  </a:solidFill>
                  <a:latin typeface="Arial Narrow" charset="0"/>
                  <a:ea typeface="Arial Narrow" charset="0"/>
                  <a:cs typeface="Arial Narrow" charset="0"/>
                </a:endParaRPr>
              </a:p>
            </p:txBody>
          </p:sp>
          <p:grpSp>
            <p:nvGrpSpPr>
              <p:cNvPr id="23" name="Group 22"/>
              <p:cNvGrpSpPr/>
              <p:nvPr/>
            </p:nvGrpSpPr>
            <p:grpSpPr>
              <a:xfrm>
                <a:off x="4389015" y="1904071"/>
                <a:ext cx="3287805" cy="4175301"/>
                <a:chOff x="1492624" y="1297562"/>
                <a:chExt cx="4383740" cy="4175301"/>
              </a:xfrm>
            </p:grpSpPr>
            <p:sp>
              <p:nvSpPr>
                <p:cNvPr id="39" name="Oval 38"/>
                <p:cNvSpPr/>
                <p:nvPr/>
              </p:nvSpPr>
              <p:spPr>
                <a:xfrm>
                  <a:off x="1707776" y="1465729"/>
                  <a:ext cx="4061012" cy="380551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40" name="Pie 39"/>
                <p:cNvSpPr/>
                <p:nvPr/>
              </p:nvSpPr>
              <p:spPr>
                <a:xfrm>
                  <a:off x="1492624" y="1331011"/>
                  <a:ext cx="4276164" cy="4141852"/>
                </a:xfrm>
                <a:prstGeom prst="pie">
                  <a:avLst>
                    <a:gd name="adj1" fmla="val 3443562"/>
                    <a:gd name="adj2" fmla="val 16346720"/>
                  </a:avLst>
                </a:prstGeom>
                <a:solidFill>
                  <a:srgbClr val="C0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41" name="Pie 40"/>
                <p:cNvSpPr/>
                <p:nvPr/>
              </p:nvSpPr>
              <p:spPr>
                <a:xfrm>
                  <a:off x="1600200" y="1297562"/>
                  <a:ext cx="4276164" cy="4141852"/>
                </a:xfrm>
                <a:prstGeom prst="pie">
                  <a:avLst>
                    <a:gd name="adj1" fmla="val 16920044"/>
                    <a:gd name="adj2" fmla="val 346620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42" name="Pie 41"/>
                <p:cNvSpPr/>
                <p:nvPr/>
              </p:nvSpPr>
              <p:spPr>
                <a:xfrm>
                  <a:off x="1559859" y="1311009"/>
                  <a:ext cx="4276164" cy="4141852"/>
                </a:xfrm>
                <a:prstGeom prst="pie">
                  <a:avLst>
                    <a:gd name="adj1" fmla="val 16663541"/>
                    <a:gd name="adj2" fmla="val 16882309"/>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43" name="Pie 42"/>
                <p:cNvSpPr/>
                <p:nvPr/>
              </p:nvSpPr>
              <p:spPr>
                <a:xfrm>
                  <a:off x="1519518" y="1297562"/>
                  <a:ext cx="4276164" cy="4141852"/>
                </a:xfrm>
                <a:prstGeom prst="pie">
                  <a:avLst>
                    <a:gd name="adj1" fmla="val 16470282"/>
                    <a:gd name="adj2" fmla="val 1656057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44" name="Oval 43"/>
                <p:cNvSpPr/>
                <p:nvPr/>
              </p:nvSpPr>
              <p:spPr>
                <a:xfrm>
                  <a:off x="2688464" y="2384718"/>
                  <a:ext cx="2099636" cy="196754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grpSp>
          <p:cxnSp>
            <p:nvCxnSpPr>
              <p:cNvPr id="24" name="Elbow Connector 23"/>
              <p:cNvCxnSpPr/>
              <p:nvPr/>
            </p:nvCxnSpPr>
            <p:spPr>
              <a:xfrm>
                <a:off x="7754592" y="3394358"/>
                <a:ext cx="1301003" cy="463923"/>
              </a:xfrm>
              <a:prstGeom prst="bentConnector3">
                <a:avLst>
                  <a:gd name="adj1" fmla="val 111240"/>
                </a:avLst>
              </a:prstGeom>
              <a:ln>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a:off x="6254794" y="1937521"/>
                <a:ext cx="1504203" cy="147917"/>
              </a:xfrm>
              <a:prstGeom prst="bentConnector3">
                <a:avLst>
                  <a:gd name="adj1" fmla="val 70114"/>
                </a:avLst>
              </a:prstGeom>
              <a:ln>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6153942" y="1198179"/>
                <a:ext cx="1492623" cy="1021976"/>
              </a:xfrm>
              <a:prstGeom prst="bentConnector3">
                <a:avLst>
                  <a:gd name="adj1" fmla="val -4054"/>
                </a:avLst>
              </a:prstGeom>
              <a:ln>
                <a:solidFill>
                  <a:schemeClr val="tx1">
                    <a:lumMod val="95000"/>
                    <a:lumOff val="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74357" y="1893038"/>
                <a:ext cx="2240711" cy="1308681"/>
              </a:xfrm>
              <a:prstGeom prst="rect">
                <a:avLst/>
              </a:prstGeom>
              <a:noFill/>
            </p:spPr>
            <p:txBody>
              <a:bodyPr wrap="square" rtlCol="0">
                <a:spAutoFit/>
              </a:bodyPr>
              <a:lstStyle/>
              <a:p>
                <a:pPr algn="r"/>
                <a:r>
                  <a:rPr lang="en-US" sz="1600" b="1" dirty="0" err="1">
                    <a:solidFill>
                      <a:schemeClr val="bg1"/>
                    </a:solidFill>
                    <a:latin typeface="Arial Narrow" charset="0"/>
                    <a:ea typeface="Arial Narrow" charset="0"/>
                    <a:cs typeface="Arial Narrow" charset="0"/>
                  </a:rPr>
                  <a:t>Belanja</a:t>
                </a:r>
                <a:r>
                  <a:rPr lang="en-US" sz="1600" b="1" dirty="0">
                    <a:solidFill>
                      <a:schemeClr val="bg1"/>
                    </a:solidFill>
                    <a:latin typeface="Arial Narrow" charset="0"/>
                    <a:ea typeface="Arial Narrow" charset="0"/>
                    <a:cs typeface="Arial Narrow" charset="0"/>
                  </a:rPr>
                  <a:t> </a:t>
                </a:r>
                <a:r>
                  <a:rPr lang="id-ID" sz="1600" b="1" dirty="0">
                    <a:solidFill>
                      <a:schemeClr val="bg1"/>
                    </a:solidFill>
                    <a:latin typeface="Arial Narrow" charset="0"/>
                    <a:ea typeface="Arial Narrow" charset="0"/>
                    <a:cs typeface="Arial Narrow" charset="0"/>
                  </a:rPr>
                  <a:t>Barang</a:t>
                </a:r>
                <a:endParaRPr lang="en-US" sz="1600" b="1" dirty="0">
                  <a:solidFill>
                    <a:schemeClr val="bg1"/>
                  </a:solidFill>
                  <a:latin typeface="Arial Narrow" charset="0"/>
                  <a:ea typeface="Arial Narrow" charset="0"/>
                  <a:cs typeface="Arial Narrow" charset="0"/>
                </a:endParaRPr>
              </a:p>
              <a:p>
                <a:pPr algn="r"/>
                <a:r>
                  <a:rPr lang="en-AU" sz="1600" b="1" dirty="0">
                    <a:solidFill>
                      <a:schemeClr val="bg1"/>
                    </a:solidFill>
                    <a:latin typeface="Arial Narrow" charset="0"/>
                    <a:ea typeface="Arial Narrow" charset="0"/>
                    <a:cs typeface="Arial Narrow" charset="0"/>
                  </a:rPr>
                  <a:t>2.</a:t>
                </a:r>
                <a:r>
                  <a:rPr lang="id-ID" sz="1600" b="1" dirty="0">
                    <a:solidFill>
                      <a:schemeClr val="bg1"/>
                    </a:solidFill>
                    <a:latin typeface="Arial Narrow" charset="0"/>
                    <a:ea typeface="Arial Narrow" charset="0"/>
                    <a:cs typeface="Arial Narrow" charset="0"/>
                  </a:rPr>
                  <a:t>027.336.259.000</a:t>
                </a:r>
              </a:p>
              <a:p>
                <a:pPr algn="r"/>
                <a:r>
                  <a:rPr lang="id-ID" sz="1600" b="1" dirty="0">
                    <a:solidFill>
                      <a:schemeClr val="bg1"/>
                    </a:solidFill>
                    <a:latin typeface="Arial Narrow" charset="0"/>
                    <a:ea typeface="Arial Narrow" charset="0"/>
                    <a:cs typeface="Arial Narrow" charset="0"/>
                  </a:rPr>
                  <a:t>6</a:t>
                </a:r>
                <a:r>
                  <a:rPr lang="en-GB" sz="1600" b="1" dirty="0">
                    <a:solidFill>
                      <a:schemeClr val="bg1"/>
                    </a:solidFill>
                    <a:latin typeface="Arial Narrow" charset="0"/>
                    <a:ea typeface="Arial Narrow" charset="0"/>
                    <a:cs typeface="Arial Narrow" charset="0"/>
                  </a:rPr>
                  <a:t>2</a:t>
                </a:r>
                <a:r>
                  <a:rPr lang="en-AU" sz="1600" b="1" dirty="0">
                    <a:solidFill>
                      <a:schemeClr val="bg1"/>
                    </a:solidFill>
                    <a:latin typeface="Arial Narrow" charset="0"/>
                    <a:ea typeface="Arial Narrow" charset="0"/>
                    <a:cs typeface="Arial Narrow" charset="0"/>
                  </a:rPr>
                  <a:t>,63</a:t>
                </a:r>
                <a:r>
                  <a:rPr lang="en-US" sz="1600" b="1" dirty="0">
                    <a:solidFill>
                      <a:schemeClr val="bg1"/>
                    </a:solidFill>
                    <a:latin typeface="Arial Narrow" charset="0"/>
                    <a:ea typeface="Arial Narrow" charset="0"/>
                    <a:cs typeface="Arial Narrow" charset="0"/>
                  </a:rPr>
                  <a:t>%</a:t>
                </a:r>
              </a:p>
            </p:txBody>
          </p:sp>
          <p:sp>
            <p:nvSpPr>
              <p:cNvPr id="28" name="TextBox 27"/>
              <p:cNvSpPr txBox="1"/>
              <p:nvPr/>
            </p:nvSpPr>
            <p:spPr>
              <a:xfrm>
                <a:off x="7795356" y="921494"/>
                <a:ext cx="1794925" cy="1017863"/>
              </a:xfrm>
              <a:prstGeom prst="rect">
                <a:avLst/>
              </a:prstGeom>
              <a:solidFill>
                <a:schemeClr val="bg1">
                  <a:lumMod val="85000"/>
                </a:schemeClr>
              </a:solidFill>
            </p:spPr>
            <p:txBody>
              <a:bodyPr wrap="square" rtlCol="0">
                <a:spAutoFit/>
              </a:bodyPr>
              <a:lstStyle/>
              <a:p>
                <a:r>
                  <a:rPr lang="en-US" sz="1200" dirty="0" err="1">
                    <a:solidFill>
                      <a:schemeClr val="tx1">
                        <a:lumMod val="75000"/>
                        <a:lumOff val="25000"/>
                      </a:schemeClr>
                    </a:solidFill>
                    <a:latin typeface="Arial Narrow" charset="0"/>
                    <a:ea typeface="Arial Narrow" charset="0"/>
                    <a:cs typeface="Arial Narrow" charset="0"/>
                  </a:rPr>
                  <a:t>Belanja</a:t>
                </a:r>
                <a:r>
                  <a:rPr lang="en-US" sz="1200" dirty="0">
                    <a:solidFill>
                      <a:schemeClr val="tx1">
                        <a:lumMod val="75000"/>
                        <a:lumOff val="25000"/>
                      </a:schemeClr>
                    </a:solidFill>
                    <a:latin typeface="Arial Narrow" charset="0"/>
                    <a:ea typeface="Arial Narrow" charset="0"/>
                    <a:cs typeface="Arial Narrow" charset="0"/>
                  </a:rPr>
                  <a:t> </a:t>
                </a:r>
                <a:r>
                  <a:rPr lang="id-ID" sz="1200" dirty="0">
                    <a:solidFill>
                      <a:schemeClr val="tx1">
                        <a:lumMod val="75000"/>
                        <a:lumOff val="25000"/>
                      </a:schemeClr>
                    </a:solidFill>
                    <a:latin typeface="Arial Narrow" charset="0"/>
                    <a:ea typeface="Arial Narrow" charset="0"/>
                    <a:cs typeface="Arial Narrow" charset="0"/>
                  </a:rPr>
                  <a:t>Modal</a:t>
                </a:r>
                <a:endParaRPr lang="en-US" sz="1200" dirty="0">
                  <a:solidFill>
                    <a:schemeClr val="tx1">
                      <a:lumMod val="75000"/>
                      <a:lumOff val="25000"/>
                    </a:schemeClr>
                  </a:solidFill>
                  <a:latin typeface="Arial Narrow" charset="0"/>
                  <a:ea typeface="Arial Narrow" charset="0"/>
                  <a:cs typeface="Arial Narrow" charset="0"/>
                </a:endParaRPr>
              </a:p>
              <a:p>
                <a:r>
                  <a:rPr lang="en-US" sz="1200" dirty="0">
                    <a:solidFill>
                      <a:schemeClr val="tx1">
                        <a:lumMod val="75000"/>
                        <a:lumOff val="25000"/>
                      </a:schemeClr>
                    </a:solidFill>
                    <a:latin typeface="Arial Narrow" charset="0"/>
                    <a:ea typeface="Arial Narrow" charset="0"/>
                    <a:cs typeface="Arial Narrow" charset="0"/>
                  </a:rPr>
                  <a:t>3</a:t>
                </a:r>
                <a:r>
                  <a:rPr lang="id-ID" sz="1200" dirty="0">
                    <a:solidFill>
                      <a:schemeClr val="tx1">
                        <a:lumMod val="75000"/>
                        <a:lumOff val="25000"/>
                      </a:schemeClr>
                    </a:solidFill>
                    <a:latin typeface="Arial Narrow" charset="0"/>
                    <a:ea typeface="Arial Narrow" charset="0"/>
                    <a:cs typeface="Arial Narrow" charset="0"/>
                  </a:rPr>
                  <a:t>.</a:t>
                </a:r>
                <a:r>
                  <a:rPr lang="en-US" sz="1200" dirty="0">
                    <a:solidFill>
                      <a:schemeClr val="tx1">
                        <a:lumMod val="75000"/>
                        <a:lumOff val="25000"/>
                      </a:schemeClr>
                    </a:solidFill>
                    <a:latin typeface="Arial Narrow" charset="0"/>
                    <a:ea typeface="Arial Narrow" charset="0"/>
                    <a:cs typeface="Arial Narrow" charset="0"/>
                  </a:rPr>
                  <a:t>026</a:t>
                </a:r>
                <a:r>
                  <a:rPr lang="id-ID" sz="1200" dirty="0">
                    <a:solidFill>
                      <a:schemeClr val="tx1">
                        <a:lumMod val="75000"/>
                        <a:lumOff val="25000"/>
                      </a:schemeClr>
                    </a:solidFill>
                    <a:latin typeface="Arial Narrow" charset="0"/>
                    <a:ea typeface="Arial Narrow" charset="0"/>
                    <a:cs typeface="Arial Narrow" charset="0"/>
                  </a:rPr>
                  <a:t>.</a:t>
                </a:r>
                <a:r>
                  <a:rPr lang="en-US" sz="1200" dirty="0">
                    <a:solidFill>
                      <a:schemeClr val="tx1">
                        <a:lumMod val="75000"/>
                        <a:lumOff val="25000"/>
                      </a:schemeClr>
                    </a:solidFill>
                    <a:latin typeface="Arial Narrow" charset="0"/>
                    <a:ea typeface="Arial Narrow" charset="0"/>
                    <a:cs typeface="Arial Narrow" charset="0"/>
                  </a:rPr>
                  <a:t>423.000</a:t>
                </a:r>
              </a:p>
              <a:p>
                <a:r>
                  <a:rPr lang="en-US" sz="1200" dirty="0">
                    <a:solidFill>
                      <a:srgbClr val="C00000"/>
                    </a:solidFill>
                    <a:latin typeface="Arial Narrow" charset="0"/>
                    <a:ea typeface="Arial Narrow" charset="0"/>
                    <a:cs typeface="Arial Narrow" charset="0"/>
                  </a:rPr>
                  <a:t>0,</a:t>
                </a:r>
                <a:r>
                  <a:rPr lang="id-ID" sz="1200" dirty="0">
                    <a:solidFill>
                      <a:srgbClr val="C00000"/>
                    </a:solidFill>
                    <a:latin typeface="Arial Narrow" charset="0"/>
                    <a:ea typeface="Arial Narrow" charset="0"/>
                    <a:cs typeface="Arial Narrow" charset="0"/>
                  </a:rPr>
                  <a:t>09</a:t>
                </a:r>
                <a:r>
                  <a:rPr lang="en-US" sz="1200" dirty="0">
                    <a:solidFill>
                      <a:srgbClr val="C00000"/>
                    </a:solidFill>
                    <a:latin typeface="Arial Narrow" charset="0"/>
                    <a:ea typeface="Arial Narrow" charset="0"/>
                    <a:cs typeface="Arial Narrow" charset="0"/>
                  </a:rPr>
                  <a:t>%</a:t>
                </a:r>
              </a:p>
            </p:txBody>
          </p:sp>
          <p:sp>
            <p:nvSpPr>
              <p:cNvPr id="29" name="TextBox 28"/>
              <p:cNvSpPr txBox="1"/>
              <p:nvPr/>
            </p:nvSpPr>
            <p:spPr>
              <a:xfrm>
                <a:off x="7808374" y="2129792"/>
                <a:ext cx="1781907" cy="1017863"/>
              </a:xfrm>
              <a:prstGeom prst="rect">
                <a:avLst/>
              </a:prstGeom>
              <a:solidFill>
                <a:schemeClr val="accent6">
                  <a:lumMod val="75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dirty="0" err="1">
                    <a:solidFill>
                      <a:schemeClr val="bg1"/>
                    </a:solidFill>
                    <a:latin typeface="Arial Narrow" charset="0"/>
                    <a:ea typeface="Arial Narrow" charset="0"/>
                    <a:cs typeface="Arial Narrow" charset="0"/>
                  </a:rPr>
                  <a:t>Belanja</a:t>
                </a:r>
                <a:r>
                  <a:rPr lang="en-US" sz="1200" dirty="0">
                    <a:solidFill>
                      <a:schemeClr val="bg1"/>
                    </a:solidFill>
                    <a:latin typeface="Arial Narrow" charset="0"/>
                    <a:ea typeface="Arial Narrow" charset="0"/>
                    <a:cs typeface="Arial Narrow" charset="0"/>
                  </a:rPr>
                  <a:t> </a:t>
                </a:r>
                <a:r>
                  <a:rPr lang="id-ID" sz="1200" dirty="0">
                    <a:solidFill>
                      <a:schemeClr val="bg1"/>
                    </a:solidFill>
                    <a:latin typeface="Arial Narrow" charset="0"/>
                    <a:ea typeface="Arial Narrow" charset="0"/>
                    <a:cs typeface="Arial Narrow" charset="0"/>
                  </a:rPr>
                  <a:t>Pegawai</a:t>
                </a:r>
                <a:endParaRPr lang="en-US" sz="1200" dirty="0">
                  <a:solidFill>
                    <a:schemeClr val="bg1"/>
                  </a:solidFill>
                  <a:latin typeface="Arial Narrow" charset="0"/>
                  <a:ea typeface="Arial Narrow" charset="0"/>
                  <a:cs typeface="Arial Narrow" charset="0"/>
                </a:endParaRPr>
              </a:p>
              <a:p>
                <a:r>
                  <a:rPr lang="en-AU" sz="1200" dirty="0">
                    <a:solidFill>
                      <a:schemeClr val="bg1"/>
                    </a:solidFill>
                    <a:latin typeface="Arial Narrow" charset="0"/>
                    <a:ea typeface="Arial Narrow" charset="0"/>
                    <a:cs typeface="Arial Narrow" charset="0"/>
                  </a:rPr>
                  <a:t>18.226.331.000</a:t>
                </a:r>
                <a:endParaRPr lang="id-ID" sz="1200" dirty="0">
                  <a:solidFill>
                    <a:schemeClr val="bg1"/>
                  </a:solidFill>
                  <a:latin typeface="Arial Narrow" charset="0"/>
                  <a:ea typeface="Arial Narrow" charset="0"/>
                  <a:cs typeface="Arial Narrow" charset="0"/>
                </a:endParaRPr>
              </a:p>
              <a:p>
                <a:r>
                  <a:rPr lang="id-ID" sz="1200" dirty="0">
                    <a:solidFill>
                      <a:schemeClr val="bg1"/>
                    </a:solidFill>
                    <a:latin typeface="Arial Narrow" charset="0"/>
                    <a:ea typeface="Arial Narrow" charset="0"/>
                    <a:cs typeface="Arial Narrow" charset="0"/>
                  </a:rPr>
                  <a:t>0,</a:t>
                </a:r>
                <a:r>
                  <a:rPr lang="en-AU" sz="1200" dirty="0">
                    <a:solidFill>
                      <a:schemeClr val="bg1"/>
                    </a:solidFill>
                    <a:latin typeface="Arial Narrow" charset="0"/>
                    <a:ea typeface="Arial Narrow" charset="0"/>
                    <a:cs typeface="Arial Narrow" charset="0"/>
                  </a:rPr>
                  <a:t>57%</a:t>
                </a:r>
                <a:endParaRPr lang="en-US" sz="1200" dirty="0">
                  <a:solidFill>
                    <a:schemeClr val="bg1"/>
                  </a:solidFill>
                  <a:latin typeface="Arial Narrow" charset="0"/>
                  <a:ea typeface="Arial Narrow" charset="0"/>
                  <a:cs typeface="Arial Narrow" charset="0"/>
                </a:endParaRPr>
              </a:p>
            </p:txBody>
          </p:sp>
          <p:sp>
            <p:nvSpPr>
              <p:cNvPr id="30" name="TextBox 29"/>
              <p:cNvSpPr txBox="1"/>
              <p:nvPr/>
            </p:nvSpPr>
            <p:spPr>
              <a:xfrm>
                <a:off x="7798178" y="3789040"/>
                <a:ext cx="1781907" cy="1308681"/>
              </a:xfrm>
              <a:prstGeom prst="rect">
                <a:avLst/>
              </a:prstGeom>
              <a:solidFill>
                <a:schemeClr val="accent1">
                  <a:lumMod val="75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dirty="0" err="1">
                    <a:solidFill>
                      <a:schemeClr val="bg1"/>
                    </a:solidFill>
                    <a:latin typeface="Arial Narrow" charset="0"/>
                    <a:ea typeface="Arial Narrow" charset="0"/>
                    <a:cs typeface="Arial Narrow" charset="0"/>
                  </a:rPr>
                  <a:t>Belanja</a:t>
                </a:r>
                <a:r>
                  <a:rPr lang="en-US" sz="1200" dirty="0">
                    <a:solidFill>
                      <a:schemeClr val="bg1"/>
                    </a:solidFill>
                    <a:latin typeface="Arial Narrow" charset="0"/>
                    <a:ea typeface="Arial Narrow" charset="0"/>
                    <a:cs typeface="Arial Narrow" charset="0"/>
                  </a:rPr>
                  <a:t> </a:t>
                </a:r>
                <a:r>
                  <a:rPr lang="id-ID" sz="1200" dirty="0">
                    <a:solidFill>
                      <a:schemeClr val="bg1"/>
                    </a:solidFill>
                    <a:latin typeface="Arial Narrow" charset="0"/>
                    <a:ea typeface="Arial Narrow" charset="0"/>
                    <a:cs typeface="Arial Narrow" charset="0"/>
                  </a:rPr>
                  <a:t>Bantuan Sosial</a:t>
                </a:r>
                <a:endParaRPr lang="en-US" sz="1200" dirty="0">
                  <a:solidFill>
                    <a:schemeClr val="bg1"/>
                  </a:solidFill>
                  <a:latin typeface="Arial Narrow" charset="0"/>
                  <a:ea typeface="Arial Narrow" charset="0"/>
                  <a:cs typeface="Arial Narrow" charset="0"/>
                </a:endParaRPr>
              </a:p>
              <a:p>
                <a:r>
                  <a:rPr lang="en-AU" sz="1200" dirty="0">
                    <a:solidFill>
                      <a:schemeClr val="bg1"/>
                    </a:solidFill>
                    <a:latin typeface="Arial Narrow" charset="0"/>
                    <a:ea typeface="Arial Narrow" charset="0"/>
                    <a:cs typeface="Arial Narrow" charset="0"/>
                  </a:rPr>
                  <a:t>1.174.988.500.000</a:t>
                </a:r>
                <a:endParaRPr lang="id-ID" sz="1200" dirty="0">
                  <a:solidFill>
                    <a:schemeClr val="bg1"/>
                  </a:solidFill>
                  <a:latin typeface="Arial Narrow" charset="0"/>
                  <a:ea typeface="Arial Narrow" charset="0"/>
                  <a:cs typeface="Arial Narrow" charset="0"/>
                </a:endParaRPr>
              </a:p>
              <a:p>
                <a:r>
                  <a:rPr lang="id-ID" sz="1200" dirty="0">
                    <a:solidFill>
                      <a:schemeClr val="bg1"/>
                    </a:solidFill>
                    <a:latin typeface="Arial Narrow" charset="0"/>
                    <a:ea typeface="Arial Narrow" charset="0"/>
                    <a:cs typeface="Arial Narrow" charset="0"/>
                  </a:rPr>
                  <a:t>3</a:t>
                </a:r>
                <a:r>
                  <a:rPr lang="en-AU" sz="1200" dirty="0">
                    <a:solidFill>
                      <a:schemeClr val="bg1"/>
                    </a:solidFill>
                    <a:latin typeface="Arial Narrow" charset="0"/>
                    <a:ea typeface="Arial Narrow" charset="0"/>
                    <a:cs typeface="Arial Narrow" charset="0"/>
                  </a:rPr>
                  <a:t>6,45</a:t>
                </a:r>
                <a:r>
                  <a:rPr lang="en-US" sz="1200" dirty="0">
                    <a:solidFill>
                      <a:schemeClr val="bg1"/>
                    </a:solidFill>
                    <a:latin typeface="Arial Narrow" charset="0"/>
                    <a:ea typeface="Arial Narrow" charset="0"/>
                    <a:cs typeface="Arial Narrow" charset="0"/>
                  </a:rPr>
                  <a:t>%</a:t>
                </a:r>
              </a:p>
            </p:txBody>
          </p:sp>
          <p:cxnSp>
            <p:nvCxnSpPr>
              <p:cNvPr id="31" name="Elbow Connector 30"/>
              <p:cNvCxnSpPr/>
              <p:nvPr/>
            </p:nvCxnSpPr>
            <p:spPr>
              <a:xfrm rot="10800000">
                <a:off x="4065496" y="2513706"/>
                <a:ext cx="847957" cy="728426"/>
              </a:xfrm>
              <a:prstGeom prst="bentConnector3">
                <a:avLst>
                  <a:gd name="adj1" fmla="val -3521"/>
                </a:avLst>
              </a:prstGeom>
              <a:ln>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flipV="1">
                <a:off x="1774358" y="6225184"/>
                <a:ext cx="1988579" cy="4571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33" name="Rectangle 32"/>
              <p:cNvSpPr/>
              <p:nvPr/>
            </p:nvSpPr>
            <p:spPr>
              <a:xfrm>
                <a:off x="1870263" y="4496055"/>
                <a:ext cx="242047" cy="1716633"/>
              </a:xfrm>
              <a:prstGeom prst="rect">
                <a:avLst/>
              </a:prstGeom>
              <a:solidFill>
                <a:schemeClr val="accent2">
                  <a:lumMod val="5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34" name="Rectangle 33"/>
              <p:cNvSpPr/>
              <p:nvPr/>
            </p:nvSpPr>
            <p:spPr>
              <a:xfrm>
                <a:off x="3335992" y="5536826"/>
                <a:ext cx="242047" cy="688356"/>
              </a:xfrm>
              <a:prstGeom prst="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latin typeface="Arial Narrow" charset="0"/>
                  <a:ea typeface="Arial Narrow" charset="0"/>
                  <a:cs typeface="Arial Narrow" charset="0"/>
                </a:endParaRPr>
              </a:p>
            </p:txBody>
          </p:sp>
          <p:sp>
            <p:nvSpPr>
              <p:cNvPr id="35" name="Rectangle 34"/>
              <p:cNvSpPr/>
              <p:nvPr/>
            </p:nvSpPr>
            <p:spPr>
              <a:xfrm>
                <a:off x="1774359" y="3427993"/>
                <a:ext cx="2370011" cy="727045"/>
              </a:xfrm>
              <a:prstGeom prst="rect">
                <a:avLst/>
              </a:prstGeom>
            </p:spPr>
            <p:txBody>
              <a:bodyPr wrap="square">
                <a:spAutoFit/>
              </a:bodyPr>
              <a:lstStyle/>
              <a:p>
                <a:r>
                  <a:rPr lang="id-ID" sz="1200" dirty="0">
                    <a:solidFill>
                      <a:schemeClr val="bg1"/>
                    </a:solidFill>
                    <a:latin typeface="Arial Narrow" charset="0"/>
                    <a:ea typeface="Arial Narrow" charset="0"/>
                    <a:cs typeface="Arial Narrow" charset="0"/>
                  </a:rPr>
                  <a:t>Bantuan Pemerintah</a:t>
                </a:r>
                <a:endParaRPr lang="en-US" sz="1200" dirty="0">
                  <a:solidFill>
                    <a:schemeClr val="bg1"/>
                  </a:solidFill>
                  <a:latin typeface="Arial Narrow" charset="0"/>
                  <a:ea typeface="Arial Narrow" charset="0"/>
                  <a:cs typeface="Arial Narrow" charset="0"/>
                </a:endParaRPr>
              </a:p>
              <a:p>
                <a:r>
                  <a:rPr lang="en-US" sz="1200" dirty="0">
                    <a:solidFill>
                      <a:schemeClr val="bg1"/>
                    </a:solidFill>
                    <a:latin typeface="Arial Narrow" charset="0"/>
                    <a:ea typeface="Arial Narrow" charset="0"/>
                    <a:cs typeface="Arial Narrow" charset="0"/>
                  </a:rPr>
                  <a:t> 1</a:t>
                </a:r>
                <a:r>
                  <a:rPr lang="id-ID" sz="1200" dirty="0">
                    <a:solidFill>
                      <a:schemeClr val="bg1"/>
                    </a:solidFill>
                    <a:latin typeface="Arial Narrow" charset="0"/>
                    <a:ea typeface="Arial Narrow" charset="0"/>
                    <a:cs typeface="Arial Narrow" charset="0"/>
                  </a:rPr>
                  <a:t>.</a:t>
                </a:r>
                <a:r>
                  <a:rPr lang="en-AU" sz="1200" dirty="0">
                    <a:solidFill>
                      <a:schemeClr val="bg1"/>
                    </a:solidFill>
                    <a:latin typeface="Arial Narrow" charset="0"/>
                    <a:ea typeface="Arial Narrow" charset="0"/>
                    <a:cs typeface="Arial Narrow" charset="0"/>
                  </a:rPr>
                  <a:t>688</a:t>
                </a:r>
                <a:r>
                  <a:rPr lang="id-ID" sz="1200" dirty="0">
                    <a:solidFill>
                      <a:schemeClr val="bg1"/>
                    </a:solidFill>
                    <a:latin typeface="Arial Narrow" charset="0"/>
                    <a:ea typeface="Arial Narrow" charset="0"/>
                    <a:cs typeface="Arial Narrow" charset="0"/>
                  </a:rPr>
                  <a:t>.</a:t>
                </a:r>
                <a:r>
                  <a:rPr lang="en-AU" sz="1200" dirty="0">
                    <a:solidFill>
                      <a:schemeClr val="bg1"/>
                    </a:solidFill>
                    <a:latin typeface="Arial Narrow" charset="0"/>
                    <a:ea typeface="Arial Narrow" charset="0"/>
                    <a:cs typeface="Arial Narrow" charset="0"/>
                  </a:rPr>
                  <a:t>8</a:t>
                </a:r>
                <a:r>
                  <a:rPr lang="id-ID" sz="1200" dirty="0">
                    <a:solidFill>
                      <a:schemeClr val="bg1"/>
                    </a:solidFill>
                    <a:latin typeface="Arial Narrow" charset="0"/>
                    <a:ea typeface="Arial Narrow" charset="0"/>
                    <a:cs typeface="Arial Narrow" charset="0"/>
                  </a:rPr>
                  <a:t>28.510.000</a:t>
                </a:r>
                <a:endParaRPr lang="en-US" sz="1200" dirty="0">
                  <a:solidFill>
                    <a:schemeClr val="bg1"/>
                  </a:solidFill>
                  <a:latin typeface="Arial Narrow" charset="0"/>
                  <a:ea typeface="Arial Narrow" charset="0"/>
                  <a:cs typeface="Arial Narrow" charset="0"/>
                </a:endParaRPr>
              </a:p>
            </p:txBody>
          </p:sp>
          <p:sp>
            <p:nvSpPr>
              <p:cNvPr id="36" name="Rectangle 35"/>
              <p:cNvSpPr/>
              <p:nvPr/>
            </p:nvSpPr>
            <p:spPr>
              <a:xfrm>
                <a:off x="2258429" y="4496051"/>
                <a:ext cx="1495198" cy="1017863"/>
              </a:xfrm>
              <a:prstGeom prst="rect">
                <a:avLst/>
              </a:prstGeom>
            </p:spPr>
            <p:txBody>
              <a:bodyPr wrap="square">
                <a:spAutoFit/>
              </a:bodyPr>
              <a:lstStyle/>
              <a:p>
                <a:r>
                  <a:rPr lang="id-ID" sz="1200" dirty="0">
                    <a:solidFill>
                      <a:schemeClr val="bg1"/>
                    </a:solidFill>
                    <a:latin typeface="Arial Narrow" charset="0"/>
                    <a:ea typeface="Arial Narrow" charset="0"/>
                    <a:cs typeface="Arial Narrow" charset="0"/>
                  </a:rPr>
                  <a:t>Non Bantuan Pemerintah</a:t>
                </a:r>
                <a:endParaRPr lang="en-US" sz="1200" dirty="0">
                  <a:solidFill>
                    <a:schemeClr val="bg1"/>
                  </a:solidFill>
                  <a:latin typeface="Arial Narrow" charset="0"/>
                  <a:ea typeface="Arial Narrow" charset="0"/>
                  <a:cs typeface="Arial Narrow" charset="0"/>
                </a:endParaRPr>
              </a:p>
              <a:p>
                <a:r>
                  <a:rPr lang="en-AU" sz="1200" dirty="0">
                    <a:solidFill>
                      <a:schemeClr val="bg1"/>
                    </a:solidFill>
                    <a:latin typeface="Arial Narrow" charset="0"/>
                    <a:ea typeface="Arial Narrow" charset="0"/>
                    <a:cs typeface="Arial Narrow" charset="0"/>
                  </a:rPr>
                  <a:t>338.507</a:t>
                </a:r>
                <a:r>
                  <a:rPr lang="id-ID" sz="1200" dirty="0">
                    <a:solidFill>
                      <a:schemeClr val="bg1"/>
                    </a:solidFill>
                    <a:latin typeface="Arial Narrow" charset="0"/>
                    <a:ea typeface="Arial Narrow" charset="0"/>
                    <a:cs typeface="Arial Narrow" charset="0"/>
                  </a:rPr>
                  <a:t>.</a:t>
                </a:r>
                <a:r>
                  <a:rPr lang="en-AU" sz="1200" dirty="0">
                    <a:solidFill>
                      <a:schemeClr val="bg1"/>
                    </a:solidFill>
                    <a:latin typeface="Arial Narrow" charset="0"/>
                    <a:ea typeface="Arial Narrow" charset="0"/>
                    <a:cs typeface="Arial Narrow" charset="0"/>
                  </a:rPr>
                  <a:t>749.000</a:t>
                </a:r>
                <a:endParaRPr lang="en-US" sz="1200" dirty="0">
                  <a:solidFill>
                    <a:schemeClr val="bg1"/>
                  </a:solidFill>
                  <a:latin typeface="Arial Narrow" charset="0"/>
                  <a:ea typeface="Arial Narrow" charset="0"/>
                  <a:cs typeface="Arial Narrow" charset="0"/>
                </a:endParaRPr>
              </a:p>
            </p:txBody>
          </p:sp>
          <p:cxnSp>
            <p:nvCxnSpPr>
              <p:cNvPr id="37" name="Straight Connector 36"/>
              <p:cNvCxnSpPr/>
              <p:nvPr/>
            </p:nvCxnSpPr>
            <p:spPr>
              <a:xfrm flipV="1">
                <a:off x="1991286" y="3951215"/>
                <a:ext cx="1" cy="5448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4" idx="0"/>
              </p:cNvCxnSpPr>
              <p:nvPr/>
            </p:nvCxnSpPr>
            <p:spPr>
              <a:xfrm flipV="1">
                <a:off x="3457014" y="5292134"/>
                <a:ext cx="0" cy="2446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AEB850E1-5D82-4820-8352-94DE14CD362D}"/>
                </a:ext>
              </a:extLst>
            </p:cNvPr>
            <p:cNvCxnSpPr/>
            <p:nvPr/>
          </p:nvCxnSpPr>
          <p:spPr>
            <a:xfrm>
              <a:off x="5514108" y="6262487"/>
              <a:ext cx="0" cy="29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57CD2-58C6-4FA0-BA0F-81F2F11774B8}"/>
                </a:ext>
              </a:extLst>
            </p:cNvPr>
            <p:cNvCxnSpPr/>
            <p:nvPr/>
          </p:nvCxnSpPr>
          <p:spPr>
            <a:xfrm flipH="1">
              <a:off x="2804436" y="6560599"/>
              <a:ext cx="2709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A9D62B-7062-4811-9AC8-16C9821E7A94}"/>
                </a:ext>
              </a:extLst>
            </p:cNvPr>
            <p:cNvCxnSpPr/>
            <p:nvPr/>
          </p:nvCxnSpPr>
          <p:spPr>
            <a:xfrm flipV="1">
              <a:off x="2796239" y="5938905"/>
              <a:ext cx="0" cy="621701"/>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BB4FE94-84DA-4C43-A55E-B94185C13B78}"/>
                </a:ext>
              </a:extLst>
            </p:cNvPr>
            <p:cNvPicPr>
              <a:picLocks noChangeAspect="1"/>
            </p:cNvPicPr>
            <p:nvPr/>
          </p:nvPicPr>
          <p:blipFill>
            <a:blip r:embed="rId3"/>
            <a:stretch>
              <a:fillRect/>
            </a:stretch>
          </p:blipFill>
          <p:spPr>
            <a:xfrm>
              <a:off x="1824629" y="5443592"/>
              <a:ext cx="2070975" cy="466667"/>
            </a:xfrm>
            <a:prstGeom prst="rect">
              <a:avLst/>
            </a:prstGeom>
          </p:spPr>
          <p:style>
            <a:lnRef idx="2">
              <a:schemeClr val="accent1"/>
            </a:lnRef>
            <a:fillRef idx="1">
              <a:schemeClr val="lt1"/>
            </a:fillRef>
            <a:effectRef idx="0">
              <a:schemeClr val="accent1"/>
            </a:effectRef>
            <a:fontRef idx="minor">
              <a:schemeClr val="dk1"/>
            </a:fontRef>
          </p:style>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736" y="3442509"/>
              <a:ext cx="2161897" cy="19128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99656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Program </a:t>
            </a:r>
            <a:r>
              <a:rPr lang="en-US" sz="2400" b="1" dirty="0" err="1" smtClean="0">
                <a:solidFill>
                  <a:schemeClr val="bg1"/>
                </a:solidFill>
              </a:rPr>
              <a:t>Prioritas</a:t>
            </a:r>
            <a:r>
              <a:rPr lang="en-US" sz="2400" b="1" dirty="0" smtClean="0">
                <a:solidFill>
                  <a:schemeClr val="bg1"/>
                </a:solidFill>
              </a:rPr>
              <a:t> </a:t>
            </a:r>
            <a:r>
              <a:rPr lang="en-US" sz="2400" b="1" dirty="0" err="1" smtClean="0">
                <a:solidFill>
                  <a:schemeClr val="bg1"/>
                </a:solidFill>
              </a:rPr>
              <a:t>Dit</a:t>
            </a:r>
            <a:r>
              <a:rPr lang="en-US" sz="2400" b="1" dirty="0" smtClean="0">
                <a:solidFill>
                  <a:schemeClr val="bg1"/>
                </a:solidFill>
              </a:rPr>
              <a:t> PSMA </a:t>
            </a:r>
            <a:r>
              <a:rPr lang="en-US" sz="2400" b="1" dirty="0" err="1" smtClean="0">
                <a:solidFill>
                  <a:schemeClr val="bg1"/>
                </a:solidFill>
              </a:rPr>
              <a:t>Tahun</a:t>
            </a:r>
            <a:r>
              <a:rPr lang="en-US" sz="2400" b="1" dirty="0" smtClean="0">
                <a:solidFill>
                  <a:schemeClr val="bg1"/>
                </a:solidFill>
              </a:rPr>
              <a:t> 2018 – </a:t>
            </a:r>
            <a:r>
              <a:rPr lang="en-US" sz="2400" b="1" dirty="0" err="1" smtClean="0">
                <a:solidFill>
                  <a:srgbClr val="FFFF00"/>
                </a:solidFill>
              </a:rPr>
              <a:t>Peningkatan</a:t>
            </a:r>
            <a:r>
              <a:rPr lang="en-US" sz="2400" b="1" dirty="0" smtClean="0">
                <a:solidFill>
                  <a:srgbClr val="FFFF00"/>
                </a:solidFill>
              </a:rPr>
              <a:t> </a:t>
            </a:r>
            <a:r>
              <a:rPr lang="en-US" sz="2400" b="1" dirty="0" err="1" smtClean="0">
                <a:solidFill>
                  <a:srgbClr val="FFFF00"/>
                </a:solidFill>
              </a:rPr>
              <a:t>Akses</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26" y="641444"/>
            <a:ext cx="11229036" cy="560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519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13143" b="1" dirty="0" smtClean="0">
                <a:solidFill>
                  <a:srgbClr val="0070C0"/>
                </a:solidFill>
                <a:latin typeface="Century Gothic" panose="020B0502020202020204" pitchFamily="34" charset="0"/>
                <a:ea typeface="Adobe Fan Heiti Std B" panose="020B0700000000000000" pitchFamily="34" charset="-128"/>
              </a:rPr>
              <a:t>01</a:t>
            </a:r>
            <a:endParaRPr lang="en-US" sz="13143"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B050"/>
                </a:solidFill>
                <a:effectLst/>
                <a:uLnTx/>
                <a:uFillTx/>
                <a:latin typeface="Century Gothic" panose="020B0502020202020204" pitchFamily="34" charset="0"/>
                <a:ea typeface="+mj-ea"/>
                <a:cs typeface="+mj-cs"/>
              </a:rPr>
              <a:t>Arah</a:t>
            </a:r>
            <a:r>
              <a:rPr lang="en-US" sz="3810" b="1" dirty="0">
                <a:solidFill>
                  <a:srgbClr val="00B050"/>
                </a:solidFill>
                <a:latin typeface="Century Gothic" panose="020B0502020202020204" pitchFamily="34" charset="0"/>
              </a:rPr>
              <a:t> </a:t>
            </a:r>
            <a:r>
              <a:rPr lang="en-US" sz="3810" b="1" dirty="0" err="1" smtClean="0">
                <a:solidFill>
                  <a:srgbClr val="00B050"/>
                </a:solidFill>
                <a:latin typeface="Century Gothic" panose="020B0502020202020204" pitchFamily="34" charset="0"/>
              </a:rPr>
              <a:t>Kebijakan</a:t>
            </a:r>
            <a:r>
              <a:rPr lang="en-US" sz="3810" b="1" dirty="0" smtClean="0">
                <a:solidFill>
                  <a:srgbClr val="00B050"/>
                </a:solidFill>
                <a:latin typeface="Century Gothic" panose="020B0502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smtClean="0">
                <a:solidFill>
                  <a:prstClr val="black">
                    <a:lumMod val="75000"/>
                    <a:lumOff val="25000"/>
                  </a:prstClr>
                </a:solidFill>
                <a:latin typeface="Century Gothic" panose="020B0502020202020204" pitchFamily="34" charset="0"/>
              </a:rPr>
              <a:t>Pembangunan SMA </a:t>
            </a:r>
            <a:r>
              <a:rPr lang="en-US" sz="3810" b="1" dirty="0" err="1" smtClean="0">
                <a:solidFill>
                  <a:prstClr val="black">
                    <a:lumMod val="75000"/>
                    <a:lumOff val="25000"/>
                  </a:prstClr>
                </a:solidFill>
                <a:latin typeface="Century Gothic" panose="020B0502020202020204" pitchFamily="34" charset="0"/>
              </a:rPr>
              <a:t>Tahun</a:t>
            </a:r>
            <a:r>
              <a:rPr lang="en-US" sz="3810" b="1" dirty="0">
                <a:solidFill>
                  <a:prstClr val="black">
                    <a:lumMod val="75000"/>
                    <a:lumOff val="25000"/>
                  </a:prstClr>
                </a:solidFill>
                <a:latin typeface="Century Gothic" panose="020B0502020202020204" pitchFamily="34" charset="0"/>
              </a:rPr>
              <a:t> </a:t>
            </a:r>
            <a:r>
              <a:rPr lang="en-US" sz="3810" b="1" dirty="0" smtClean="0">
                <a:solidFill>
                  <a:prstClr val="black">
                    <a:lumMod val="75000"/>
                    <a:lumOff val="25000"/>
                  </a:prstClr>
                </a:solidFill>
                <a:latin typeface="Century Gothic" panose="020B0502020202020204" pitchFamily="34" charset="0"/>
              </a:rPr>
              <a:t>2018</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151339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a:solidFill>
                  <a:schemeClr val="bg1"/>
                </a:solidFill>
              </a:rPr>
              <a:t>Program </a:t>
            </a:r>
            <a:r>
              <a:rPr lang="en-US" sz="2400" b="1" dirty="0" err="1">
                <a:solidFill>
                  <a:schemeClr val="bg1"/>
                </a:solidFill>
              </a:rPr>
              <a:t>Prioritas</a:t>
            </a:r>
            <a:r>
              <a:rPr lang="en-US" sz="2400" b="1" dirty="0">
                <a:solidFill>
                  <a:schemeClr val="bg1"/>
                </a:solidFill>
              </a:rPr>
              <a:t> </a:t>
            </a:r>
            <a:r>
              <a:rPr lang="en-US" sz="2400" b="1" dirty="0" err="1">
                <a:solidFill>
                  <a:schemeClr val="bg1"/>
                </a:solidFill>
              </a:rPr>
              <a:t>Dit</a:t>
            </a:r>
            <a:r>
              <a:rPr lang="en-US" sz="2400" b="1" dirty="0">
                <a:solidFill>
                  <a:schemeClr val="bg1"/>
                </a:solidFill>
              </a:rPr>
              <a:t> PSMA </a:t>
            </a:r>
            <a:r>
              <a:rPr lang="en-US" sz="2400" b="1" dirty="0" err="1">
                <a:solidFill>
                  <a:schemeClr val="bg1"/>
                </a:solidFill>
              </a:rPr>
              <a:t>Tahun</a:t>
            </a:r>
            <a:r>
              <a:rPr lang="en-US" sz="2400" b="1" dirty="0">
                <a:solidFill>
                  <a:schemeClr val="bg1"/>
                </a:solidFill>
              </a:rPr>
              <a:t> 2018 – </a:t>
            </a:r>
            <a:r>
              <a:rPr lang="en-US" sz="2400" b="1" dirty="0" err="1" smtClean="0">
                <a:solidFill>
                  <a:srgbClr val="FFFF00"/>
                </a:solidFill>
              </a:rPr>
              <a:t>Peningkatan</a:t>
            </a:r>
            <a:r>
              <a:rPr lang="en-US" sz="2400" b="1" dirty="0" smtClean="0">
                <a:solidFill>
                  <a:srgbClr val="FFFF00"/>
                </a:solidFill>
              </a:rPr>
              <a:t> </a:t>
            </a:r>
            <a:r>
              <a:rPr lang="en-US" sz="2400" b="1" dirty="0" err="1" smtClean="0">
                <a:solidFill>
                  <a:srgbClr val="FFFF00"/>
                </a:solidFill>
              </a:rPr>
              <a:t>Mutu</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99" y="696036"/>
            <a:ext cx="11573301" cy="554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8235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a:solidFill>
                  <a:schemeClr val="bg1"/>
                </a:solidFill>
              </a:rPr>
              <a:t>Program </a:t>
            </a:r>
            <a:r>
              <a:rPr lang="en-US" sz="2400" b="1" dirty="0" err="1">
                <a:solidFill>
                  <a:schemeClr val="bg1"/>
                </a:solidFill>
              </a:rPr>
              <a:t>Prioritas</a:t>
            </a:r>
            <a:r>
              <a:rPr lang="en-US" sz="2400" b="1" dirty="0">
                <a:solidFill>
                  <a:schemeClr val="bg1"/>
                </a:solidFill>
              </a:rPr>
              <a:t> </a:t>
            </a:r>
            <a:r>
              <a:rPr lang="en-US" sz="2400" b="1" dirty="0" err="1">
                <a:solidFill>
                  <a:schemeClr val="bg1"/>
                </a:solidFill>
              </a:rPr>
              <a:t>Dit</a:t>
            </a:r>
            <a:r>
              <a:rPr lang="en-US" sz="2400" b="1" dirty="0">
                <a:solidFill>
                  <a:schemeClr val="bg1"/>
                </a:solidFill>
              </a:rPr>
              <a:t> PSMA </a:t>
            </a:r>
            <a:r>
              <a:rPr lang="en-US" sz="2400" b="1" dirty="0" err="1">
                <a:solidFill>
                  <a:schemeClr val="bg1"/>
                </a:solidFill>
              </a:rPr>
              <a:t>Tahun</a:t>
            </a:r>
            <a:r>
              <a:rPr lang="en-US" sz="2400" b="1" dirty="0">
                <a:solidFill>
                  <a:schemeClr val="bg1"/>
                </a:solidFill>
              </a:rPr>
              <a:t> 2018 – </a:t>
            </a:r>
            <a:r>
              <a:rPr lang="en-US" sz="2400" b="1" dirty="0" err="1" smtClean="0">
                <a:solidFill>
                  <a:srgbClr val="FFFF00"/>
                </a:solidFill>
              </a:rPr>
              <a:t>Peningkatan</a:t>
            </a:r>
            <a:r>
              <a:rPr lang="en-US" sz="2400" b="1" dirty="0" smtClean="0">
                <a:solidFill>
                  <a:srgbClr val="FFFF00"/>
                </a:solidFill>
              </a:rPr>
              <a:t> </a:t>
            </a:r>
            <a:r>
              <a:rPr lang="en-US" sz="2400" b="1" dirty="0" err="1" smtClean="0">
                <a:solidFill>
                  <a:srgbClr val="FFFF00"/>
                </a:solidFill>
              </a:rPr>
              <a:t>Mutu</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7" y="641444"/>
            <a:ext cx="11368585" cy="550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512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CBA77-8C1D-4EA2-B3DA-3CA6ACBF5A7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03.a</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3" y="3429397"/>
            <a:ext cx="8374578"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smtClean="0">
                <a:solidFill>
                  <a:prstClr val="black">
                    <a:lumMod val="75000"/>
                    <a:lumOff val="25000"/>
                  </a:prstClr>
                </a:solidFill>
                <a:latin typeface="Century Gothic" panose="020B0502020202020204" pitchFamily="34" charset="0"/>
              </a:rPr>
              <a:t>Program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srgbClr val="00B050"/>
                </a:solidFill>
                <a:latin typeface="Century Gothic" panose="020B0502020202020204" pitchFamily="34" charset="0"/>
              </a:rPr>
              <a:t>Subdit</a:t>
            </a:r>
            <a:r>
              <a:rPr lang="en-US" sz="3810" b="1" dirty="0" smtClean="0">
                <a:solidFill>
                  <a:srgbClr val="00B050"/>
                </a:solidFill>
                <a:latin typeface="Century Gothic" panose="020B0502020202020204" pitchFamily="34" charset="0"/>
              </a:rPr>
              <a:t> </a:t>
            </a:r>
            <a:r>
              <a:rPr lang="en-US" sz="3810" b="1" dirty="0" err="1" smtClean="0">
                <a:solidFill>
                  <a:srgbClr val="00B050"/>
                </a:solidFill>
                <a:latin typeface="Century Gothic" panose="020B0502020202020204" pitchFamily="34" charset="0"/>
              </a:rPr>
              <a:t>Sarana</a:t>
            </a:r>
            <a:r>
              <a:rPr lang="en-US" sz="3810" b="1" dirty="0" smtClean="0">
                <a:solidFill>
                  <a:srgbClr val="00B050"/>
                </a:solidFill>
                <a:latin typeface="Century Gothic" panose="020B0502020202020204" pitchFamily="34" charset="0"/>
              </a:rPr>
              <a:t> </a:t>
            </a:r>
            <a:r>
              <a:rPr lang="en-US" sz="3810" b="1" dirty="0" err="1" smtClean="0">
                <a:solidFill>
                  <a:srgbClr val="00B050"/>
                </a:solidFill>
                <a:latin typeface="Century Gothic" panose="020B0502020202020204" pitchFamily="34" charset="0"/>
              </a:rPr>
              <a:t>dan</a:t>
            </a:r>
            <a:r>
              <a:rPr lang="en-US" sz="3810" b="1" dirty="0" smtClean="0">
                <a:solidFill>
                  <a:srgbClr val="00B050"/>
                </a:solidFill>
                <a:latin typeface="Century Gothic" panose="020B0502020202020204" pitchFamily="34" charset="0"/>
              </a:rPr>
              <a:t> </a:t>
            </a:r>
            <a:r>
              <a:rPr lang="en-US" sz="3810" b="1" dirty="0" err="1" smtClean="0">
                <a:solidFill>
                  <a:srgbClr val="00B050"/>
                </a:solidFill>
                <a:latin typeface="Century Gothic" panose="020B0502020202020204" pitchFamily="34" charset="0"/>
              </a:rPr>
              <a:t>Prasarana</a:t>
            </a:r>
            <a:r>
              <a:rPr lang="en-US" sz="3810" b="1" dirty="0" smtClean="0">
                <a:solidFill>
                  <a:srgbClr val="00B050"/>
                </a:solidFill>
                <a:latin typeface="Century Gothic" panose="020B0502020202020204" pitchFamily="34" charset="0"/>
              </a:rPr>
              <a:t> SMA</a:t>
            </a:r>
            <a:endParaRPr kumimoji="0" lang="fi-FI" sz="4572"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150865" cy="678647"/>
          </a:xfrm>
          <a:prstGeom prst="rect">
            <a:avLst/>
          </a:prstGeom>
          <a:noFill/>
        </p:spPr>
        <p:txBody>
          <a:bodyPr wrap="square" rtlCol="0">
            <a:spAutoFit/>
          </a:bodyPr>
          <a:lstStyle/>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Pembinaan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Sekolah</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Atas</a:t>
            </a:r>
            <a:endParaRPr lang="en-US" sz="1905" dirty="0">
              <a:solidFill>
                <a:prstClr val="black">
                  <a:lumMod val="65000"/>
                  <a:lumOff val="35000"/>
                </a:prstClr>
              </a:solidFill>
              <a:latin typeface="Arial" charset="0"/>
              <a:ea typeface="Arial" charset="0"/>
              <a:cs typeface="Arial" charset="0"/>
            </a:endParaRPr>
          </a:p>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Jenderal</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Pendidikan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Dasar</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endParaRPr lang="en-US" sz="1905" dirty="0">
              <a:solidFill>
                <a:prstClr val="black">
                  <a:lumMod val="65000"/>
                  <a:lumOff val="35000"/>
                </a:prstClr>
              </a:solidFill>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743071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Kategori</a:t>
            </a:r>
            <a:r>
              <a:rPr lang="en-US" sz="2400" b="1" dirty="0" smtClean="0">
                <a:solidFill>
                  <a:schemeClr val="bg1"/>
                </a:solidFill>
              </a:rPr>
              <a:t> </a:t>
            </a:r>
            <a:r>
              <a:rPr lang="en-US" sz="2400" b="1" dirty="0" err="1" smtClean="0">
                <a:solidFill>
                  <a:srgbClr val="FFFF00"/>
                </a:solidFill>
              </a:rPr>
              <a:t>Bantuan</a:t>
            </a:r>
            <a:r>
              <a:rPr lang="en-US" sz="2400" b="1" dirty="0" smtClean="0">
                <a:solidFill>
                  <a:srgbClr val="FFFF00"/>
                </a:solidFill>
              </a:rPr>
              <a:t> </a:t>
            </a:r>
            <a:r>
              <a:rPr lang="en-US" sz="2400" b="1" dirty="0" err="1" smtClean="0">
                <a:solidFill>
                  <a:srgbClr val="FFFF00"/>
                </a:solidFill>
              </a:rPr>
              <a:t>Sarana</a:t>
            </a:r>
            <a:r>
              <a:rPr lang="en-US" sz="2400" b="1" dirty="0" smtClean="0">
                <a:solidFill>
                  <a:srgbClr val="FFFF00"/>
                </a:solidFill>
              </a:rPr>
              <a:t> </a:t>
            </a:r>
            <a:r>
              <a:rPr lang="en-US" sz="2400" b="1" dirty="0" err="1" smtClean="0">
                <a:solidFill>
                  <a:srgbClr val="FFFF00"/>
                </a:solidFill>
              </a:rPr>
              <a:t>Prasarana</a:t>
            </a:r>
            <a:r>
              <a:rPr lang="en-US" sz="2400" b="1" dirty="0" smtClean="0">
                <a:solidFill>
                  <a:srgbClr val="FFFF00"/>
                </a:solidFill>
              </a:rPr>
              <a:t> </a:t>
            </a:r>
            <a:r>
              <a:rPr lang="en-US" sz="2400" b="1" dirty="0" smtClean="0">
                <a:solidFill>
                  <a:schemeClr val="bg1"/>
                </a:solidFill>
              </a:rPr>
              <a:t>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2152972" y="889624"/>
            <a:ext cx="7184510" cy="5390211"/>
            <a:chOff x="1953911" y="1277455"/>
            <a:chExt cx="7184510" cy="5390211"/>
          </a:xfrm>
        </p:grpSpPr>
        <p:grpSp>
          <p:nvGrpSpPr>
            <p:cNvPr id="6" name="Group 5"/>
            <p:cNvGrpSpPr/>
            <p:nvPr/>
          </p:nvGrpSpPr>
          <p:grpSpPr>
            <a:xfrm>
              <a:off x="1953911" y="1280516"/>
              <a:ext cx="3029711" cy="5387150"/>
              <a:chOff x="1953911" y="1280516"/>
              <a:chExt cx="3029711" cy="5387150"/>
            </a:xfrm>
          </p:grpSpPr>
          <p:grpSp>
            <p:nvGrpSpPr>
              <p:cNvPr id="20" name="Group 19"/>
              <p:cNvGrpSpPr/>
              <p:nvPr/>
            </p:nvGrpSpPr>
            <p:grpSpPr>
              <a:xfrm>
                <a:off x="1953911" y="1280516"/>
                <a:ext cx="3029711" cy="5387150"/>
                <a:chOff x="1542408" y="650929"/>
                <a:chExt cx="3029711" cy="5387150"/>
              </a:xfrm>
            </p:grpSpPr>
            <p:sp>
              <p:nvSpPr>
                <p:cNvPr id="42" name="Round Same Side Corner Rectangle 41"/>
                <p:cNvSpPr/>
                <p:nvPr/>
              </p:nvSpPr>
              <p:spPr>
                <a:xfrm>
                  <a:off x="1714071" y="650929"/>
                  <a:ext cx="2726997" cy="2247254"/>
                </a:xfrm>
                <a:prstGeom prst="round2SameRect">
                  <a:avLst/>
                </a:prstGeom>
                <a:solidFill>
                  <a:srgbClr val="318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Freeform 42"/>
                <p:cNvSpPr/>
                <p:nvPr/>
              </p:nvSpPr>
              <p:spPr>
                <a:xfrm flipV="1">
                  <a:off x="1542408" y="1938661"/>
                  <a:ext cx="3029711" cy="4099418"/>
                </a:xfrm>
                <a:custGeom>
                  <a:avLst/>
                  <a:gdLst>
                    <a:gd name="connsiteX0" fmla="*/ 0 w 3029711"/>
                    <a:gd name="connsiteY0" fmla="*/ 4099418 h 4099418"/>
                    <a:gd name="connsiteX1" fmla="*/ 623702 w 3029711"/>
                    <a:gd name="connsiteY1" fmla="*/ 4099418 h 4099418"/>
                    <a:gd name="connsiteX2" fmla="*/ 1514855 w 3029711"/>
                    <a:gd name="connsiteY2" fmla="*/ 3223763 h 4099418"/>
                    <a:gd name="connsiteX3" fmla="*/ 2406008 w 3029711"/>
                    <a:gd name="connsiteY3" fmla="*/ 4099418 h 4099418"/>
                    <a:gd name="connsiteX4" fmla="*/ 3029711 w 3029711"/>
                    <a:gd name="connsiteY4" fmla="*/ 4099418 h 4099418"/>
                    <a:gd name="connsiteX5" fmla="*/ 3029711 w 3029711"/>
                    <a:gd name="connsiteY5" fmla="*/ 256980 h 4099418"/>
                    <a:gd name="connsiteX6" fmla="*/ 2772731 w 3029711"/>
                    <a:gd name="connsiteY6" fmla="*/ 0 h 4099418"/>
                    <a:gd name="connsiteX7" fmla="*/ 256980 w 3029711"/>
                    <a:gd name="connsiteY7" fmla="*/ 0 h 4099418"/>
                    <a:gd name="connsiteX8" fmla="*/ 0 w 3029711"/>
                    <a:gd name="connsiteY8" fmla="*/ 256980 h 409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9711" h="4099418">
                      <a:moveTo>
                        <a:pt x="0" y="4099418"/>
                      </a:moveTo>
                      <a:lnTo>
                        <a:pt x="623702" y="4099418"/>
                      </a:lnTo>
                      <a:cubicBezTo>
                        <a:pt x="623702" y="3615807"/>
                        <a:pt x="1022685" y="3223763"/>
                        <a:pt x="1514855" y="3223763"/>
                      </a:cubicBezTo>
                      <a:cubicBezTo>
                        <a:pt x="2007025" y="3223763"/>
                        <a:pt x="2406008" y="3615807"/>
                        <a:pt x="2406008" y="4099418"/>
                      </a:cubicBezTo>
                      <a:lnTo>
                        <a:pt x="3029711" y="4099418"/>
                      </a:lnTo>
                      <a:lnTo>
                        <a:pt x="3029711" y="256980"/>
                      </a:lnTo>
                      <a:cubicBezTo>
                        <a:pt x="3029711" y="115054"/>
                        <a:pt x="2914657" y="0"/>
                        <a:pt x="2772731" y="0"/>
                      </a:cubicBezTo>
                      <a:lnTo>
                        <a:pt x="256980" y="0"/>
                      </a:lnTo>
                      <a:cubicBezTo>
                        <a:pt x="115054" y="0"/>
                        <a:pt x="0" y="115054"/>
                        <a:pt x="0" y="256980"/>
                      </a:cubicBezTo>
                      <a:close/>
                    </a:path>
                  </a:pathLst>
                </a:cu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1" name="TextBox 20"/>
              <p:cNvSpPr txBox="1"/>
              <p:nvPr/>
            </p:nvSpPr>
            <p:spPr>
              <a:xfrm>
                <a:off x="2215631" y="1437821"/>
                <a:ext cx="2681910" cy="923330"/>
              </a:xfrm>
              <a:prstGeom prst="rect">
                <a:avLst/>
              </a:prstGeom>
              <a:noFill/>
            </p:spPr>
            <p:txBody>
              <a:bodyPr wrap="square" rtlCol="0">
                <a:spAutoFit/>
              </a:bodyPr>
              <a:lstStyle/>
              <a:p>
                <a:pPr algn="ctr"/>
                <a:r>
                  <a:rPr lang="fi-FI" b="1" dirty="0">
                    <a:solidFill>
                      <a:schemeClr val="bg1"/>
                    </a:solidFill>
                    <a:latin typeface="Century Gothic" panose="020B0502020202020204" pitchFamily="34" charset="0"/>
                  </a:rPr>
                  <a:t>UMUM (Perluasan Akses dan Peningkatan Mutu)</a:t>
                </a:r>
              </a:p>
            </p:txBody>
          </p:sp>
          <p:sp>
            <p:nvSpPr>
              <p:cNvPr id="22" name="TextBox 21"/>
              <p:cNvSpPr txBox="1"/>
              <p:nvPr/>
            </p:nvSpPr>
            <p:spPr>
              <a:xfrm>
                <a:off x="3147933" y="2337114"/>
                <a:ext cx="1049311" cy="1015663"/>
              </a:xfrm>
              <a:prstGeom prst="rect">
                <a:avLst/>
              </a:prstGeom>
              <a:noFill/>
            </p:spPr>
            <p:txBody>
              <a:bodyPr wrap="square" rtlCol="0">
                <a:spAutoFit/>
              </a:bodyPr>
              <a:lstStyle/>
              <a:p>
                <a:r>
                  <a:rPr lang="en-US" sz="6000" b="1" dirty="0">
                    <a:solidFill>
                      <a:schemeClr val="bg1"/>
                    </a:solidFill>
                    <a:latin typeface="Century Gothic" panose="020B0502020202020204" pitchFamily="34" charset="0"/>
                  </a:rPr>
                  <a:t>1</a:t>
                </a:r>
                <a:endParaRPr lang="id-ID" sz="6000" b="1" dirty="0">
                  <a:solidFill>
                    <a:schemeClr val="bg1"/>
                  </a:solidFill>
                  <a:latin typeface="Century Gothic" panose="020B0502020202020204" pitchFamily="34" charset="0"/>
                </a:endParaRPr>
              </a:p>
            </p:txBody>
          </p:sp>
          <p:grpSp>
            <p:nvGrpSpPr>
              <p:cNvPr id="23" name="Group 22"/>
              <p:cNvGrpSpPr/>
              <p:nvPr/>
            </p:nvGrpSpPr>
            <p:grpSpPr>
              <a:xfrm>
                <a:off x="2328639" y="3547082"/>
                <a:ext cx="2348291" cy="2965301"/>
                <a:chOff x="4590792" y="1719326"/>
                <a:chExt cx="3010415" cy="3419347"/>
              </a:xfrm>
              <a:effectLst>
                <a:outerShdw blurRad="63500" sx="102000" sy="102000" algn="ctr" rotWithShape="0">
                  <a:prstClr val="black">
                    <a:alpha val="40000"/>
                  </a:prstClr>
                </a:outerShdw>
              </a:effectLst>
            </p:grpSpPr>
            <p:grpSp>
              <p:nvGrpSpPr>
                <p:cNvPr id="24" name="Group 23"/>
                <p:cNvGrpSpPr/>
                <p:nvPr/>
              </p:nvGrpSpPr>
              <p:grpSpPr>
                <a:xfrm>
                  <a:off x="4590792" y="1719326"/>
                  <a:ext cx="3010415" cy="503613"/>
                  <a:chOff x="380213" y="1573911"/>
                  <a:chExt cx="3010415" cy="503613"/>
                </a:xfrm>
                <a:scene3d>
                  <a:camera prst="orthographicFront">
                    <a:rot lat="0" lon="0" rev="0"/>
                  </a:camera>
                  <a:lightRig rig="contrasting" dir="t">
                    <a:rot lat="0" lon="0" rev="1200000"/>
                  </a:lightRig>
                </a:scene3d>
              </p:grpSpPr>
              <p:sp>
                <p:nvSpPr>
                  <p:cNvPr id="40" name="Rounded Rectangle 39"/>
                  <p:cNvSpPr/>
                  <p:nvPr/>
                </p:nvSpPr>
                <p:spPr>
                  <a:xfrm>
                    <a:off x="380213" y="1573911"/>
                    <a:ext cx="3010415" cy="503613"/>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41" name="Rounded Rectangle 4"/>
                  <p:cNvSpPr txBox="1"/>
                  <p:nvPr/>
                </p:nvSpPr>
                <p:spPr>
                  <a:xfrm>
                    <a:off x="394963" y="1588661"/>
                    <a:ext cx="2980915" cy="4741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000" kern="1200" dirty="0">
                        <a:latin typeface="Century Gothic" panose="020B0502020202020204" pitchFamily="34" charset="0"/>
                        <a:ea typeface="Baskerville Old Face" charset="0"/>
                        <a:cs typeface="Baskerville Old Face" charset="0"/>
                      </a:rPr>
                      <a:t>USB</a:t>
                    </a:r>
                  </a:p>
                </p:txBody>
              </p:sp>
            </p:grpSp>
            <p:grpSp>
              <p:nvGrpSpPr>
                <p:cNvPr id="25" name="Group 24"/>
                <p:cNvGrpSpPr/>
                <p:nvPr/>
              </p:nvGrpSpPr>
              <p:grpSpPr>
                <a:xfrm>
                  <a:off x="4590792" y="2300418"/>
                  <a:ext cx="3010415" cy="503613"/>
                  <a:chOff x="380213" y="2155003"/>
                  <a:chExt cx="3010415" cy="503613"/>
                </a:xfrm>
                <a:scene3d>
                  <a:camera prst="orthographicFront">
                    <a:rot lat="0" lon="0" rev="0"/>
                  </a:camera>
                  <a:lightRig rig="contrasting" dir="t">
                    <a:rot lat="0" lon="0" rev="1200000"/>
                  </a:lightRig>
                </a:scene3d>
              </p:grpSpPr>
              <p:sp>
                <p:nvSpPr>
                  <p:cNvPr id="38" name="Rounded Rectangle 37"/>
                  <p:cNvSpPr/>
                  <p:nvPr/>
                </p:nvSpPr>
                <p:spPr>
                  <a:xfrm>
                    <a:off x="380213" y="2155003"/>
                    <a:ext cx="3010415" cy="503613"/>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9" name="Rounded Rectangle 6"/>
                  <p:cNvSpPr txBox="1"/>
                  <p:nvPr/>
                </p:nvSpPr>
                <p:spPr>
                  <a:xfrm>
                    <a:off x="394963" y="2169753"/>
                    <a:ext cx="2980915" cy="4741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000" kern="1200" dirty="0">
                        <a:latin typeface="Century Gothic" panose="020B0502020202020204" pitchFamily="34" charset="0"/>
                        <a:ea typeface="Baskerville Old Face" charset="0"/>
                        <a:cs typeface="Baskerville Old Face" charset="0"/>
                      </a:rPr>
                      <a:t>RKB</a:t>
                    </a:r>
                  </a:p>
                </p:txBody>
              </p:sp>
            </p:grpSp>
            <p:grpSp>
              <p:nvGrpSpPr>
                <p:cNvPr id="26" name="Group 25"/>
                <p:cNvGrpSpPr/>
                <p:nvPr/>
              </p:nvGrpSpPr>
              <p:grpSpPr>
                <a:xfrm>
                  <a:off x="4590792" y="2881510"/>
                  <a:ext cx="3010415" cy="503613"/>
                  <a:chOff x="380213" y="2736095"/>
                  <a:chExt cx="3010415" cy="503613"/>
                </a:xfrm>
                <a:scene3d>
                  <a:camera prst="orthographicFront">
                    <a:rot lat="0" lon="0" rev="0"/>
                  </a:camera>
                  <a:lightRig rig="contrasting" dir="t">
                    <a:rot lat="0" lon="0" rev="1200000"/>
                  </a:lightRig>
                </a:scene3d>
              </p:grpSpPr>
              <p:sp>
                <p:nvSpPr>
                  <p:cNvPr id="36" name="Rounded Rectangle 35"/>
                  <p:cNvSpPr/>
                  <p:nvPr/>
                </p:nvSpPr>
                <p:spPr>
                  <a:xfrm>
                    <a:off x="380213" y="2736095"/>
                    <a:ext cx="3010415" cy="503613"/>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7" name="Rounded Rectangle 8"/>
                  <p:cNvSpPr txBox="1"/>
                  <p:nvPr/>
                </p:nvSpPr>
                <p:spPr>
                  <a:xfrm>
                    <a:off x="394963" y="2750845"/>
                    <a:ext cx="2980915" cy="4741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000" kern="1200" dirty="0">
                        <a:latin typeface="Century Gothic" panose="020B0502020202020204" pitchFamily="34" charset="0"/>
                        <a:ea typeface="Baskerville Old Face" charset="0"/>
                        <a:cs typeface="Baskerville Old Face" charset="0"/>
                      </a:rPr>
                      <a:t>PERPUSTAKAAN</a:t>
                    </a:r>
                  </a:p>
                </p:txBody>
              </p:sp>
            </p:grpSp>
            <p:grpSp>
              <p:nvGrpSpPr>
                <p:cNvPr id="27" name="Group 26"/>
                <p:cNvGrpSpPr/>
                <p:nvPr/>
              </p:nvGrpSpPr>
              <p:grpSpPr>
                <a:xfrm>
                  <a:off x="4590792" y="3462602"/>
                  <a:ext cx="3010415" cy="503613"/>
                  <a:chOff x="380213" y="3317187"/>
                  <a:chExt cx="3010415" cy="503613"/>
                </a:xfrm>
                <a:scene3d>
                  <a:camera prst="orthographicFront">
                    <a:rot lat="0" lon="0" rev="0"/>
                  </a:camera>
                  <a:lightRig rig="contrasting" dir="t">
                    <a:rot lat="0" lon="0" rev="1200000"/>
                  </a:lightRig>
                </a:scene3d>
              </p:grpSpPr>
              <p:sp>
                <p:nvSpPr>
                  <p:cNvPr id="34" name="Rounded Rectangle 33"/>
                  <p:cNvSpPr/>
                  <p:nvPr/>
                </p:nvSpPr>
                <p:spPr>
                  <a:xfrm>
                    <a:off x="380213" y="3317187"/>
                    <a:ext cx="3010415" cy="503613"/>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5" name="Rounded Rectangle 10"/>
                  <p:cNvSpPr txBox="1"/>
                  <p:nvPr/>
                </p:nvSpPr>
                <p:spPr>
                  <a:xfrm>
                    <a:off x="394963" y="3331937"/>
                    <a:ext cx="2980915" cy="4741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000" kern="1200" dirty="0">
                        <a:latin typeface="Century Gothic" panose="020B0502020202020204" pitchFamily="34" charset="0"/>
                        <a:ea typeface="Baskerville Old Face" charset="0"/>
                        <a:cs typeface="Baskerville Old Face" charset="0"/>
                      </a:rPr>
                      <a:t>REHABILITASI</a:t>
                    </a:r>
                    <a:r>
                      <a:rPr lang="en-US" sz="2000" kern="1200" dirty="0">
                        <a:latin typeface="Century Gothic" panose="020B0502020202020204" pitchFamily="34" charset="0"/>
                      </a:rPr>
                      <a:t> </a:t>
                    </a:r>
                  </a:p>
                </p:txBody>
              </p:sp>
            </p:grpSp>
            <p:grpSp>
              <p:nvGrpSpPr>
                <p:cNvPr id="28" name="Group 27"/>
                <p:cNvGrpSpPr/>
                <p:nvPr/>
              </p:nvGrpSpPr>
              <p:grpSpPr>
                <a:xfrm>
                  <a:off x="4590792" y="4043694"/>
                  <a:ext cx="3010415" cy="503613"/>
                  <a:chOff x="380213" y="3898279"/>
                  <a:chExt cx="3010415" cy="503613"/>
                </a:xfrm>
                <a:scene3d>
                  <a:camera prst="orthographicFront">
                    <a:rot lat="0" lon="0" rev="0"/>
                  </a:camera>
                  <a:lightRig rig="contrasting" dir="t">
                    <a:rot lat="0" lon="0" rev="1200000"/>
                  </a:lightRig>
                </a:scene3d>
              </p:grpSpPr>
              <p:sp>
                <p:nvSpPr>
                  <p:cNvPr id="32" name="Rounded Rectangle 31"/>
                  <p:cNvSpPr/>
                  <p:nvPr/>
                </p:nvSpPr>
                <p:spPr>
                  <a:xfrm>
                    <a:off x="380213" y="3898279"/>
                    <a:ext cx="3010415" cy="503613"/>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3" name="Rounded Rectangle 12"/>
                  <p:cNvSpPr txBox="1"/>
                  <p:nvPr/>
                </p:nvSpPr>
                <p:spPr>
                  <a:xfrm>
                    <a:off x="394963" y="3913029"/>
                    <a:ext cx="2980915" cy="4741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id-ID" sz="2000" kern="1200" dirty="0">
                        <a:latin typeface="Century Gothic" panose="020B0502020202020204" pitchFamily="34" charset="0"/>
                        <a:ea typeface="Baskerville Old Face" charset="0"/>
                        <a:cs typeface="Baskerville Old Face" charset="0"/>
                      </a:rPr>
                      <a:t>LABORATORIUM</a:t>
                    </a:r>
                    <a:endParaRPr lang="en-US" sz="2000" kern="1200" dirty="0">
                      <a:latin typeface="Century Gothic" panose="020B0502020202020204" pitchFamily="34" charset="0"/>
                      <a:ea typeface="Baskerville Old Face" charset="0"/>
                      <a:cs typeface="Baskerville Old Face" charset="0"/>
                    </a:endParaRPr>
                  </a:p>
                </p:txBody>
              </p:sp>
            </p:grpSp>
            <p:grpSp>
              <p:nvGrpSpPr>
                <p:cNvPr id="29" name="Group 28"/>
                <p:cNvGrpSpPr/>
                <p:nvPr/>
              </p:nvGrpSpPr>
              <p:grpSpPr>
                <a:xfrm>
                  <a:off x="4590792" y="4635060"/>
                  <a:ext cx="3010415" cy="503613"/>
                  <a:chOff x="380213" y="4489645"/>
                  <a:chExt cx="3010415" cy="503613"/>
                </a:xfrm>
                <a:scene3d>
                  <a:camera prst="orthographicFront">
                    <a:rot lat="0" lon="0" rev="0"/>
                  </a:camera>
                  <a:lightRig rig="contrasting" dir="t">
                    <a:rot lat="0" lon="0" rev="1200000"/>
                  </a:lightRig>
                </a:scene3d>
              </p:grpSpPr>
              <p:sp>
                <p:nvSpPr>
                  <p:cNvPr id="30" name="Rounded Rectangle 29"/>
                  <p:cNvSpPr/>
                  <p:nvPr/>
                </p:nvSpPr>
                <p:spPr>
                  <a:xfrm>
                    <a:off x="380213" y="4489645"/>
                    <a:ext cx="3010415" cy="503613"/>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1" name="Rounded Rectangle 14"/>
                  <p:cNvSpPr txBox="1"/>
                  <p:nvPr/>
                </p:nvSpPr>
                <p:spPr>
                  <a:xfrm>
                    <a:off x="394963" y="4504395"/>
                    <a:ext cx="2980915" cy="47411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000" kern="1200" dirty="0">
                        <a:latin typeface="Century Gothic" panose="020B0502020202020204" pitchFamily="34" charset="0"/>
                        <a:ea typeface="Baskerville Old Face" charset="0"/>
                        <a:cs typeface="Baskerville Old Face" charset="0"/>
                      </a:rPr>
                      <a:t>ALAT  TIK</a:t>
                    </a:r>
                  </a:p>
                </p:txBody>
              </p:sp>
            </p:grpSp>
          </p:grpSp>
        </p:grpSp>
        <p:grpSp>
          <p:nvGrpSpPr>
            <p:cNvPr id="7" name="Group 6"/>
            <p:cNvGrpSpPr/>
            <p:nvPr/>
          </p:nvGrpSpPr>
          <p:grpSpPr>
            <a:xfrm>
              <a:off x="6108710" y="1277455"/>
              <a:ext cx="3029711" cy="5387150"/>
              <a:chOff x="6108710" y="1277455"/>
              <a:chExt cx="3029711" cy="5387150"/>
            </a:xfrm>
          </p:grpSpPr>
          <p:grpSp>
            <p:nvGrpSpPr>
              <p:cNvPr id="8" name="Group 7"/>
              <p:cNvGrpSpPr/>
              <p:nvPr/>
            </p:nvGrpSpPr>
            <p:grpSpPr>
              <a:xfrm>
                <a:off x="6108710" y="1277455"/>
                <a:ext cx="3029711" cy="5387150"/>
                <a:chOff x="1542408" y="650929"/>
                <a:chExt cx="3029711" cy="5387150"/>
              </a:xfrm>
            </p:grpSpPr>
            <p:sp>
              <p:nvSpPr>
                <p:cNvPr id="18" name="Round Same Side Corner Rectangle 17"/>
                <p:cNvSpPr/>
                <p:nvPr/>
              </p:nvSpPr>
              <p:spPr>
                <a:xfrm>
                  <a:off x="1714071" y="650929"/>
                  <a:ext cx="2726997" cy="2247254"/>
                </a:xfrm>
                <a:prstGeom prst="round2Same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Freeform 18"/>
                <p:cNvSpPr/>
                <p:nvPr/>
              </p:nvSpPr>
              <p:spPr>
                <a:xfrm flipV="1">
                  <a:off x="1542408" y="1938661"/>
                  <a:ext cx="3029711" cy="4099418"/>
                </a:xfrm>
                <a:custGeom>
                  <a:avLst/>
                  <a:gdLst>
                    <a:gd name="connsiteX0" fmla="*/ 0 w 3029711"/>
                    <a:gd name="connsiteY0" fmla="*/ 4099418 h 4099418"/>
                    <a:gd name="connsiteX1" fmla="*/ 623702 w 3029711"/>
                    <a:gd name="connsiteY1" fmla="*/ 4099418 h 4099418"/>
                    <a:gd name="connsiteX2" fmla="*/ 1514855 w 3029711"/>
                    <a:gd name="connsiteY2" fmla="*/ 3223763 h 4099418"/>
                    <a:gd name="connsiteX3" fmla="*/ 2406008 w 3029711"/>
                    <a:gd name="connsiteY3" fmla="*/ 4099418 h 4099418"/>
                    <a:gd name="connsiteX4" fmla="*/ 3029711 w 3029711"/>
                    <a:gd name="connsiteY4" fmla="*/ 4099418 h 4099418"/>
                    <a:gd name="connsiteX5" fmla="*/ 3029711 w 3029711"/>
                    <a:gd name="connsiteY5" fmla="*/ 256980 h 4099418"/>
                    <a:gd name="connsiteX6" fmla="*/ 2772731 w 3029711"/>
                    <a:gd name="connsiteY6" fmla="*/ 0 h 4099418"/>
                    <a:gd name="connsiteX7" fmla="*/ 256980 w 3029711"/>
                    <a:gd name="connsiteY7" fmla="*/ 0 h 4099418"/>
                    <a:gd name="connsiteX8" fmla="*/ 0 w 3029711"/>
                    <a:gd name="connsiteY8" fmla="*/ 256980 h 409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9711" h="4099418">
                      <a:moveTo>
                        <a:pt x="0" y="4099418"/>
                      </a:moveTo>
                      <a:lnTo>
                        <a:pt x="623702" y="4099418"/>
                      </a:lnTo>
                      <a:cubicBezTo>
                        <a:pt x="623702" y="3615807"/>
                        <a:pt x="1022685" y="3223763"/>
                        <a:pt x="1514855" y="3223763"/>
                      </a:cubicBezTo>
                      <a:cubicBezTo>
                        <a:pt x="2007025" y="3223763"/>
                        <a:pt x="2406008" y="3615807"/>
                        <a:pt x="2406008" y="4099418"/>
                      </a:cubicBezTo>
                      <a:lnTo>
                        <a:pt x="3029711" y="4099418"/>
                      </a:lnTo>
                      <a:lnTo>
                        <a:pt x="3029711" y="256980"/>
                      </a:lnTo>
                      <a:cubicBezTo>
                        <a:pt x="3029711" y="115054"/>
                        <a:pt x="2914657" y="0"/>
                        <a:pt x="2772731" y="0"/>
                      </a:cubicBezTo>
                      <a:lnTo>
                        <a:pt x="256980" y="0"/>
                      </a:lnTo>
                      <a:cubicBezTo>
                        <a:pt x="115054" y="0"/>
                        <a:pt x="0" y="115054"/>
                        <a:pt x="0" y="256980"/>
                      </a:cubicBezTo>
                      <a:close/>
                    </a:path>
                  </a:pathLst>
                </a:cu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TextBox 8"/>
              <p:cNvSpPr txBox="1"/>
              <p:nvPr/>
            </p:nvSpPr>
            <p:spPr>
              <a:xfrm>
                <a:off x="7347683" y="2337113"/>
                <a:ext cx="1049311" cy="1015663"/>
              </a:xfrm>
              <a:prstGeom prst="rect">
                <a:avLst/>
              </a:prstGeom>
              <a:noFill/>
            </p:spPr>
            <p:txBody>
              <a:bodyPr wrap="square" rtlCol="0">
                <a:spAutoFit/>
              </a:bodyPr>
              <a:lstStyle/>
              <a:p>
                <a:r>
                  <a:rPr lang="en-US" sz="6000" b="1" dirty="0">
                    <a:solidFill>
                      <a:schemeClr val="bg1"/>
                    </a:solidFill>
                    <a:latin typeface="Century Gothic" panose="020B0502020202020204" pitchFamily="34" charset="0"/>
                  </a:rPr>
                  <a:t>2</a:t>
                </a:r>
                <a:endParaRPr lang="id-ID" sz="6000" b="1" dirty="0">
                  <a:solidFill>
                    <a:schemeClr val="bg1"/>
                  </a:solidFill>
                  <a:latin typeface="Century Gothic" panose="020B0502020202020204" pitchFamily="34" charset="0"/>
                </a:endParaRPr>
              </a:p>
            </p:txBody>
          </p:sp>
          <p:sp>
            <p:nvSpPr>
              <p:cNvPr id="10" name="TextBox 9"/>
              <p:cNvSpPr txBox="1"/>
              <p:nvPr/>
            </p:nvSpPr>
            <p:spPr>
              <a:xfrm>
                <a:off x="6325460" y="1389196"/>
                <a:ext cx="2681910" cy="923330"/>
              </a:xfrm>
              <a:prstGeom prst="rect">
                <a:avLst/>
              </a:prstGeom>
              <a:noFill/>
            </p:spPr>
            <p:txBody>
              <a:bodyPr wrap="square" rtlCol="0">
                <a:spAutoFit/>
              </a:bodyPr>
              <a:lstStyle/>
              <a:p>
                <a:pPr algn="ctr"/>
                <a:r>
                  <a:rPr lang="fi-FI" b="1" dirty="0">
                    <a:solidFill>
                      <a:schemeClr val="bg1"/>
                    </a:solidFill>
                    <a:latin typeface="Century Gothic" panose="020B0502020202020204" pitchFamily="34" charset="0"/>
                  </a:rPr>
                  <a:t>KHUSUS (Peningkatan Prasarana dan Fasilitas)</a:t>
                </a:r>
              </a:p>
            </p:txBody>
          </p:sp>
          <p:grpSp>
            <p:nvGrpSpPr>
              <p:cNvPr id="11" name="Group 10"/>
              <p:cNvGrpSpPr/>
              <p:nvPr/>
            </p:nvGrpSpPr>
            <p:grpSpPr>
              <a:xfrm>
                <a:off x="6191627" y="3560943"/>
                <a:ext cx="2839810" cy="3025801"/>
                <a:chOff x="6911152" y="3560943"/>
                <a:chExt cx="2839810" cy="3025801"/>
              </a:xfrm>
            </p:grpSpPr>
            <p:grpSp>
              <p:nvGrpSpPr>
                <p:cNvPr id="12" name="Group 11"/>
                <p:cNvGrpSpPr/>
                <p:nvPr/>
              </p:nvGrpSpPr>
              <p:grpSpPr>
                <a:xfrm>
                  <a:off x="6935218" y="3560943"/>
                  <a:ext cx="2815744" cy="1392725"/>
                  <a:chOff x="4451189" y="1621514"/>
                  <a:chExt cx="3010415" cy="1780531"/>
                </a:xfrm>
                <a:scene3d>
                  <a:camera prst="orthographicFront">
                    <a:rot lat="0" lon="0" rev="0"/>
                  </a:camera>
                  <a:lightRig rig="contrasting" dir="t">
                    <a:rot lat="0" lon="0" rev="1200000"/>
                  </a:lightRig>
                </a:scene3d>
              </p:grpSpPr>
              <p:sp>
                <p:nvSpPr>
                  <p:cNvPr id="16" name="Rounded Rectangle 15"/>
                  <p:cNvSpPr/>
                  <p:nvPr/>
                </p:nvSpPr>
                <p:spPr>
                  <a:xfrm>
                    <a:off x="4451189" y="1820450"/>
                    <a:ext cx="3010415" cy="1581595"/>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7" name="Rounded Rectangle 4"/>
                  <p:cNvSpPr txBox="1"/>
                  <p:nvPr/>
                </p:nvSpPr>
                <p:spPr>
                  <a:xfrm>
                    <a:off x="4471782" y="1621514"/>
                    <a:ext cx="2917769" cy="148894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400" kern="1200" dirty="0">
                        <a:latin typeface="Century Gothic" panose="020B0502020202020204" pitchFamily="34" charset="0"/>
                        <a:ea typeface="Baskerville Old Face" charset="0"/>
                        <a:cs typeface="Baskerville Old Face" charset="0"/>
                      </a:rPr>
                      <a:t>RE</a:t>
                    </a:r>
                    <a:r>
                      <a:rPr lang="id-ID" sz="2400" kern="1200" dirty="0">
                        <a:latin typeface="Century Gothic" panose="020B0502020202020204" pitchFamily="34" charset="0"/>
                        <a:ea typeface="Baskerville Old Face" charset="0"/>
                        <a:cs typeface="Baskerville Old Face" charset="0"/>
                      </a:rPr>
                      <a:t>NOV</a:t>
                    </a:r>
                    <a:r>
                      <a:rPr lang="en-US" sz="2400" kern="1200" dirty="0">
                        <a:latin typeface="Century Gothic" panose="020B0502020202020204" pitchFamily="34" charset="0"/>
                        <a:ea typeface="Baskerville Old Face" charset="0"/>
                        <a:cs typeface="Baskerville Old Face" charset="0"/>
                      </a:rPr>
                      <a:t>ASI</a:t>
                    </a:r>
                    <a:r>
                      <a:rPr lang="id-ID" sz="2400" kern="1200" dirty="0">
                        <a:latin typeface="Century Gothic" panose="020B0502020202020204" pitchFamily="34" charset="0"/>
                        <a:ea typeface="Baskerville Old Face" charset="0"/>
                        <a:cs typeface="Baskerville Old Face" charset="0"/>
                      </a:rPr>
                      <a:t> BANGUNAN SMA</a:t>
                    </a:r>
                    <a:endParaRPr lang="en-US" sz="2400" kern="1200" dirty="0">
                      <a:latin typeface="Century Gothic" panose="020B0502020202020204" pitchFamily="34" charset="0"/>
                      <a:ea typeface="Baskerville Old Face" charset="0"/>
                      <a:cs typeface="Baskerville Old Face" charset="0"/>
                    </a:endParaRPr>
                  </a:p>
                </p:txBody>
              </p:sp>
            </p:grpSp>
            <p:grpSp>
              <p:nvGrpSpPr>
                <p:cNvPr id="13" name="Group 12"/>
                <p:cNvGrpSpPr/>
                <p:nvPr/>
              </p:nvGrpSpPr>
              <p:grpSpPr>
                <a:xfrm>
                  <a:off x="6911152" y="5294630"/>
                  <a:ext cx="2815744" cy="1292114"/>
                  <a:chOff x="4425459" y="3329799"/>
                  <a:chExt cx="3010415" cy="1651905"/>
                </a:xfrm>
                <a:scene3d>
                  <a:camera prst="orthographicFront">
                    <a:rot lat="0" lon="0" rev="0"/>
                  </a:camera>
                  <a:lightRig rig="contrasting" dir="t">
                    <a:rot lat="0" lon="0" rev="1200000"/>
                  </a:lightRig>
                </a:scene3d>
              </p:grpSpPr>
              <p:sp>
                <p:nvSpPr>
                  <p:cNvPr id="14" name="Rounded Rectangle 13"/>
                  <p:cNvSpPr/>
                  <p:nvPr/>
                </p:nvSpPr>
                <p:spPr>
                  <a:xfrm>
                    <a:off x="4425459" y="3400109"/>
                    <a:ext cx="3010415" cy="1581595"/>
                  </a:xfrm>
                  <a:prstGeom prst="roundRect">
                    <a:avLst>
                      <a:gd name="adj" fmla="val 10000"/>
                    </a:avLst>
                  </a:prstGeom>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5" name="Rounded Rectangle 6"/>
                  <p:cNvSpPr txBox="1"/>
                  <p:nvPr/>
                </p:nvSpPr>
                <p:spPr>
                  <a:xfrm>
                    <a:off x="4451189" y="3329799"/>
                    <a:ext cx="2917769" cy="148894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000" kern="1200" dirty="0">
                        <a:latin typeface="Century Gothic" panose="020B0502020202020204" pitchFamily="34" charset="0"/>
                        <a:ea typeface="Baskerville Old Face" charset="0"/>
                        <a:cs typeface="Baskerville Old Face" charset="0"/>
                      </a:rPr>
                      <a:t>RUANG </a:t>
                    </a:r>
                    <a:r>
                      <a:rPr lang="en-US" sz="2000" kern="1200" dirty="0" err="1">
                        <a:latin typeface="Century Gothic" panose="020B0502020202020204" pitchFamily="34" charset="0"/>
                        <a:ea typeface="Baskerville Old Face" charset="0"/>
                        <a:cs typeface="Baskerville Old Face" charset="0"/>
                      </a:rPr>
                      <a:t>PENUNJANG</a:t>
                    </a:r>
                    <a:r>
                      <a:rPr lang="en-US" sz="2000" kern="1200" dirty="0">
                        <a:latin typeface="Century Gothic" panose="020B0502020202020204" pitchFamily="34" charset="0"/>
                        <a:ea typeface="Baskerville Old Face" charset="0"/>
                        <a:cs typeface="Baskerville Old Face" charset="0"/>
                      </a:rPr>
                      <a:t>      </a:t>
                    </a:r>
                    <a:endParaRPr lang="id-ID" sz="2000" kern="1200" dirty="0">
                      <a:latin typeface="Century Gothic" panose="020B0502020202020204" pitchFamily="34" charset="0"/>
                      <a:ea typeface="Baskerville Old Face" charset="0"/>
                      <a:cs typeface="Baskerville Old Face" charset="0"/>
                    </a:endParaRPr>
                  </a:p>
                  <a:p>
                    <a:pPr marL="0" lvl="0" indent="0" algn="ctr" defTabSz="1066800">
                      <a:lnSpc>
                        <a:spcPct val="90000"/>
                      </a:lnSpc>
                      <a:spcBef>
                        <a:spcPct val="0"/>
                      </a:spcBef>
                      <a:spcAft>
                        <a:spcPct val="35000"/>
                      </a:spcAft>
                      <a:buNone/>
                    </a:pPr>
                    <a:r>
                      <a:rPr lang="en-US" sz="1600" kern="1200" dirty="0">
                        <a:latin typeface="Century Gothic" panose="020B0502020202020204" pitchFamily="34" charset="0"/>
                        <a:ea typeface="Baskerville Old Face" charset="0"/>
                        <a:cs typeface="Baskerville Old Face" charset="0"/>
                      </a:rPr>
                      <a:t> </a:t>
                    </a:r>
                    <a:r>
                      <a:rPr lang="en-US" sz="1200" kern="1200" dirty="0">
                        <a:latin typeface="Century Gothic" panose="020B0502020202020204" pitchFamily="34" charset="0"/>
                        <a:ea typeface="Baskerville Old Face" charset="0"/>
                        <a:cs typeface="Baskerville Old Face" charset="0"/>
                      </a:rPr>
                      <a:t>(PEMBANGUNAN RUANG GURU, UKS, OSIS, PAGAR DAN PENATAAN KANTIN, TAMAN, DAN TOILET)</a:t>
                    </a:r>
                  </a:p>
                </p:txBody>
              </p:sp>
            </p:grpSp>
          </p:grpSp>
        </p:grpSp>
      </p:grpSp>
    </p:spTree>
    <p:extLst>
      <p:ext uri="{BB962C8B-B14F-4D97-AF65-F5344CB8AC3E}">
        <p14:creationId xmlns:p14="http://schemas.microsoft.com/office/powerpoint/2010/main" val="659450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80078" y="0"/>
            <a:ext cx="8909856" cy="519035"/>
          </a:xfrm>
        </p:spPr>
        <p:txBody>
          <a:bodyPr>
            <a:normAutofit/>
          </a:bodyPr>
          <a:lstStyle/>
          <a:p>
            <a:r>
              <a:rPr lang="en-US" sz="2400" b="1" dirty="0" err="1" smtClean="0">
                <a:solidFill>
                  <a:srgbClr val="FFFF00"/>
                </a:solidFill>
              </a:rPr>
              <a:t>Alokasi</a:t>
            </a:r>
            <a:r>
              <a:rPr lang="en-US" sz="2400" b="1" dirty="0" smtClean="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err="1" smtClean="0">
                <a:solidFill>
                  <a:schemeClr val="bg1"/>
                </a:solidFill>
              </a:rPr>
              <a:t>Sarpras</a:t>
            </a:r>
            <a:r>
              <a:rPr lang="en-US" sz="2400" b="1" dirty="0" smtClean="0">
                <a:solidFill>
                  <a:schemeClr val="bg1"/>
                </a:solidFill>
              </a:rPr>
              <a:t> SMA </a:t>
            </a:r>
            <a:r>
              <a:rPr lang="en-US" sz="2400" b="1" dirty="0" err="1" smtClean="0">
                <a:solidFill>
                  <a:schemeClr val="bg1"/>
                </a:solidFill>
              </a:rPr>
              <a:t>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6"/>
          <p:cNvGraphicFramePr>
            <a:graphicFrameLocks/>
          </p:cNvGraphicFramePr>
          <p:nvPr>
            <p:extLst>
              <p:ext uri="{D42A27DB-BD31-4B8C-83A1-F6EECF244321}">
                <p14:modId xmlns:p14="http://schemas.microsoft.com/office/powerpoint/2010/main" val="2878171035"/>
              </p:ext>
            </p:extLst>
          </p:nvPr>
        </p:nvGraphicFramePr>
        <p:xfrm>
          <a:off x="427625" y="849745"/>
          <a:ext cx="11473222" cy="5429682"/>
        </p:xfrm>
        <a:graphic>
          <a:graphicData uri="http://schemas.openxmlformats.org/drawingml/2006/table">
            <a:tbl>
              <a:tblPr firstRow="1" bandRow="1">
                <a:tableStyleId>{5C22544A-7EE6-4342-B048-85BDC9FD1C3A}</a:tableStyleId>
              </a:tblPr>
              <a:tblGrid>
                <a:gridCol w="701629">
                  <a:extLst>
                    <a:ext uri="{9D8B030D-6E8A-4147-A177-3AD203B41FA5}">
                      <a16:colId xmlns:a16="http://schemas.microsoft.com/office/drawing/2014/main" val="2997208159"/>
                    </a:ext>
                  </a:extLst>
                </a:gridCol>
                <a:gridCol w="3049311">
                  <a:extLst>
                    <a:ext uri="{9D8B030D-6E8A-4147-A177-3AD203B41FA5}">
                      <a16:colId xmlns:a16="http://schemas.microsoft.com/office/drawing/2014/main" val="20000"/>
                    </a:ext>
                  </a:extLst>
                </a:gridCol>
                <a:gridCol w="4047915">
                  <a:extLst>
                    <a:ext uri="{9D8B030D-6E8A-4147-A177-3AD203B41FA5}">
                      <a16:colId xmlns:a16="http://schemas.microsoft.com/office/drawing/2014/main" val="20001"/>
                    </a:ext>
                  </a:extLst>
                </a:gridCol>
                <a:gridCol w="2389518">
                  <a:extLst>
                    <a:ext uri="{9D8B030D-6E8A-4147-A177-3AD203B41FA5}">
                      <a16:colId xmlns:a16="http://schemas.microsoft.com/office/drawing/2014/main" val="20002"/>
                    </a:ext>
                  </a:extLst>
                </a:gridCol>
                <a:gridCol w="1284849">
                  <a:extLst>
                    <a:ext uri="{9D8B030D-6E8A-4147-A177-3AD203B41FA5}">
                      <a16:colId xmlns:a16="http://schemas.microsoft.com/office/drawing/2014/main" val="20003"/>
                    </a:ext>
                  </a:extLst>
                </a:gridCol>
              </a:tblGrid>
              <a:tr h="517714">
                <a:tc>
                  <a:txBody>
                    <a:bodyPr/>
                    <a:lstStyle/>
                    <a:p>
                      <a:pPr algn="ctr"/>
                      <a:r>
                        <a:rPr lang="en-US" sz="1600" dirty="0">
                          <a:solidFill>
                            <a:schemeClr val="bg1"/>
                          </a:solidFill>
                          <a:latin typeface="Century Gothic" panose="020B0502020202020204" pitchFamily="34" charset="0"/>
                          <a:ea typeface="Baskerville Old Face" charset="0"/>
                          <a:cs typeface="Baskerville Old Face" charset="0"/>
                        </a:rPr>
                        <a:t>No</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1859C"/>
                    </a:solidFill>
                  </a:tcPr>
                </a:tc>
                <a:tc gridSpan="2">
                  <a:txBody>
                    <a:bodyPr/>
                    <a:lstStyle/>
                    <a:p>
                      <a:pPr algn="ctr"/>
                      <a:r>
                        <a:rPr lang="en-US" sz="1600" dirty="0">
                          <a:solidFill>
                            <a:schemeClr val="bg1"/>
                          </a:solidFill>
                          <a:latin typeface="Century Gothic" panose="020B0502020202020204" pitchFamily="34" charset="0"/>
                          <a:ea typeface="Baskerville Old Face" charset="0"/>
                          <a:cs typeface="Baskerville Old Face" charset="0"/>
                        </a:rPr>
                        <a:t>JENIS BANTUAN</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1859C"/>
                    </a:solidFill>
                  </a:tcPr>
                </a:tc>
                <a:tc hMerge="1">
                  <a:txBody>
                    <a:bodyPr/>
                    <a:lstStyle/>
                    <a:p>
                      <a:endParaRPr lang="en-US" dirty="0"/>
                    </a:p>
                  </a:txBody>
                  <a:tcPr/>
                </a:tc>
                <a:tc>
                  <a:txBody>
                    <a:bodyPr/>
                    <a:lstStyle/>
                    <a:p>
                      <a:pPr algn="ctr"/>
                      <a:r>
                        <a:rPr lang="en-US" sz="1600" dirty="0">
                          <a:solidFill>
                            <a:schemeClr val="bg1"/>
                          </a:solidFill>
                          <a:latin typeface="Century Gothic" panose="020B0502020202020204" pitchFamily="34" charset="0"/>
                          <a:ea typeface="Baskerville Old Face" charset="0"/>
                          <a:cs typeface="Baskerville Old Face" charset="0"/>
                        </a:rPr>
                        <a:t>SATUAN</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1859C"/>
                    </a:solidFill>
                  </a:tcPr>
                </a:tc>
                <a:tc>
                  <a:txBody>
                    <a:bodyPr/>
                    <a:lstStyle/>
                    <a:p>
                      <a:pPr algn="ctr"/>
                      <a:r>
                        <a:rPr lang="en-US" sz="1600" dirty="0">
                          <a:solidFill>
                            <a:schemeClr val="bg1"/>
                          </a:solidFill>
                          <a:latin typeface="Century Gothic" panose="020B0502020202020204" pitchFamily="34" charset="0"/>
                          <a:ea typeface="Baskerville Old Face" charset="0"/>
                          <a:cs typeface="Baskerville Old Face" charset="0"/>
                        </a:rPr>
                        <a:t>VOL</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1859C"/>
                    </a:solidFill>
                  </a:tcPr>
                </a:tc>
                <a:extLst>
                  <a:ext uri="{0D108BD9-81ED-4DB2-BD59-A6C34878D82A}">
                    <a16:rowId xmlns:a16="http://schemas.microsoft.com/office/drawing/2014/main" val="10000"/>
                  </a:ext>
                </a:extLst>
              </a:tr>
              <a:tr h="325489">
                <a:tc rowSpan="2">
                  <a:txBody>
                    <a:bodyPr/>
                    <a:lstStyle/>
                    <a:p>
                      <a:pPr algn="ctr"/>
                      <a:r>
                        <a:rPr lang="en-US" sz="1600" dirty="0">
                          <a:latin typeface="Century Gothic" panose="020B0502020202020204" pitchFamily="34" charset="0"/>
                          <a:ea typeface="Baskerville Old Face" charset="0"/>
                          <a:cs typeface="Baskerville Old Face" charset="0"/>
                        </a:rPr>
                        <a:t>1</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r>
                        <a:rPr lang="en-US" sz="1600" dirty="0">
                          <a:latin typeface="Century Gothic" panose="020B0502020202020204" pitchFamily="34" charset="0"/>
                          <a:ea typeface="Baskerville Old Face" charset="0"/>
                          <a:cs typeface="Baskerville Old Face" charset="0"/>
                        </a:rPr>
                        <a:t>USB</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latin typeface="Century Gothic" panose="020B0502020202020204" pitchFamily="34" charset="0"/>
                          <a:ea typeface="Baskerville Old Face" charset="0"/>
                          <a:cs typeface="Baskerville Old Face" charset="0"/>
                        </a:rPr>
                        <a:t>Unit</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16</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35740">
                <a:tc vMerge="1">
                  <a:txBody>
                    <a:bodyPr/>
                    <a:lstStyle/>
                    <a:p>
                      <a:endParaRPr lang="id-ID"/>
                    </a:p>
                  </a:txBody>
                  <a:tcPr/>
                </a:tc>
                <a:tc vMerge="1">
                  <a:txBody>
                    <a:bodyPr/>
                    <a:lstStyle/>
                    <a:p>
                      <a:endParaRPr lang="en-US" dirty="0">
                        <a:latin typeface="Baskerville Old Face" charset="0"/>
                        <a:ea typeface="Baskerville Old Face" charset="0"/>
                        <a:cs typeface="Baskerville Old Face" charset="0"/>
                      </a:endParaRPr>
                    </a:p>
                  </a:txBody>
                  <a:tcPr/>
                </a:tc>
                <a:tc>
                  <a:txBody>
                    <a:bodyPr/>
                    <a:lstStyle/>
                    <a:p>
                      <a:r>
                        <a:rPr lang="en-US" sz="1600" dirty="0" err="1">
                          <a:latin typeface="Century Gothic" panose="020B0502020202020204" pitchFamily="34" charset="0"/>
                          <a:ea typeface="Baskerville Old Face" charset="0"/>
                          <a:cs typeface="Baskerville Old Face" charset="0"/>
                        </a:rPr>
                        <a:t>Berasrama</a:t>
                      </a:r>
                      <a:r>
                        <a:rPr lang="en-US" sz="1600" baseline="0" dirty="0">
                          <a:latin typeface="Century Gothic" panose="020B0502020202020204" pitchFamily="34" charset="0"/>
                          <a:ea typeface="Baskerville Old Face" charset="0"/>
                          <a:cs typeface="Baskerville Old Face" charset="0"/>
                        </a:rPr>
                        <a:t> Papua &amp; P. Barat</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latin typeface="Century Gothic" panose="020B0502020202020204" pitchFamily="34" charset="0"/>
                          <a:ea typeface="Baskerville Old Face" charset="0"/>
                          <a:cs typeface="Baskerville Old Face" charset="0"/>
                        </a:rPr>
                        <a:t>Unit</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2</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25489">
                <a:tc rowSpan="3">
                  <a:txBody>
                    <a:bodyPr/>
                    <a:lstStyle/>
                    <a:p>
                      <a:pPr algn="ctr"/>
                      <a:r>
                        <a:rPr lang="en-US" sz="1600" dirty="0">
                          <a:latin typeface="Century Gothic" panose="020B0502020202020204" pitchFamily="34" charset="0"/>
                          <a:ea typeface="Baskerville Old Face" charset="0"/>
                          <a:cs typeface="Baskerville Old Face" charset="0"/>
                        </a:rPr>
                        <a:t>2</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p>
                      <a:r>
                        <a:rPr lang="en-US" sz="1600" dirty="0">
                          <a:latin typeface="Century Gothic" panose="020B0502020202020204" pitchFamily="34" charset="0"/>
                          <a:ea typeface="Baskerville Old Face" charset="0"/>
                          <a:cs typeface="Baskerville Old Face" charset="0"/>
                        </a:rPr>
                        <a:t>RKB</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r>
                        <a:rPr lang="en-US" sz="1600" baseline="0" dirty="0">
                          <a:latin typeface="Century Gothic" panose="020B0502020202020204" pitchFamily="34" charset="0"/>
                          <a:ea typeface="Baskerville Old Face" charset="0"/>
                          <a:cs typeface="Baskerville Old Face" charset="0"/>
                        </a:rPr>
                        <a:t> </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1594</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25489">
                <a:tc vMerge="1">
                  <a:txBody>
                    <a:bodyPr/>
                    <a:lstStyle/>
                    <a:p>
                      <a:endParaRPr lang="id-ID"/>
                    </a:p>
                  </a:txBody>
                  <a:tcPr/>
                </a:tc>
                <a:tc vMerge="1">
                  <a:txBody>
                    <a:bodyPr/>
                    <a:lstStyle/>
                    <a:p>
                      <a:endParaRPr lang="en-US" dirty="0">
                        <a:latin typeface="Baskerville Old Face" charset="0"/>
                        <a:ea typeface="Baskerville Old Face" charset="0"/>
                        <a:cs typeface="Baskerville Old Face" charset="0"/>
                      </a:endParaRPr>
                    </a:p>
                  </a:txBody>
                  <a:tcPr/>
                </a:tc>
                <a:tc>
                  <a:txBody>
                    <a:bodyPr/>
                    <a:lstStyle/>
                    <a:p>
                      <a:r>
                        <a:rPr lang="en-US" sz="1600" dirty="0">
                          <a:latin typeface="Century Gothic" panose="020B0502020202020204" pitchFamily="34" charset="0"/>
                          <a:ea typeface="Baskerville Old Face" charset="0"/>
                          <a:cs typeface="Baskerville Old Face" charset="0"/>
                        </a:rPr>
                        <a:t>Papua &amp; Papua Barat</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20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325489">
                <a:tc vMerge="1">
                  <a:txBody>
                    <a:bodyPr/>
                    <a:lstStyle/>
                    <a:p>
                      <a:endParaRPr lang="id-ID"/>
                    </a:p>
                  </a:txBody>
                  <a:tcPr/>
                </a:tc>
                <a:tc vMerge="1">
                  <a:txBody>
                    <a:bodyPr/>
                    <a:lstStyle/>
                    <a:p>
                      <a:endParaRPr lang="en-US" dirty="0">
                        <a:latin typeface="Baskerville Old Face" charset="0"/>
                        <a:ea typeface="Baskerville Old Face" charset="0"/>
                        <a:cs typeface="Baskerville Old Face" charset="0"/>
                      </a:endParaRPr>
                    </a:p>
                  </a:txBody>
                  <a:tcPr/>
                </a:tc>
                <a:tc>
                  <a:txBody>
                    <a:bodyPr/>
                    <a:lstStyle/>
                    <a:p>
                      <a:r>
                        <a:rPr lang="en-US" sz="1600" dirty="0">
                          <a:latin typeface="Century Gothic" panose="020B0502020202020204" pitchFamily="34" charset="0"/>
                          <a:ea typeface="Baskerville Old Face" charset="0"/>
                          <a:cs typeface="Baskerville Old Face" charset="0"/>
                        </a:rPr>
                        <a:t>3T &amp;</a:t>
                      </a:r>
                      <a:r>
                        <a:rPr lang="en-US" sz="1600" baseline="0" dirty="0">
                          <a:latin typeface="Century Gothic" panose="020B0502020202020204" pitchFamily="34" charset="0"/>
                          <a:ea typeface="Baskerville Old Face" charset="0"/>
                          <a:cs typeface="Baskerville Old Face" charset="0"/>
                        </a:rPr>
                        <a:t> </a:t>
                      </a:r>
                      <a:r>
                        <a:rPr lang="en-US" sz="1600" baseline="0" dirty="0" err="1">
                          <a:latin typeface="Century Gothic" panose="020B0502020202020204" pitchFamily="34" charset="0"/>
                          <a:ea typeface="Baskerville Old Face" charset="0"/>
                          <a:cs typeface="Baskerville Old Face" charset="0"/>
                        </a:rPr>
                        <a:t>Perbatasan</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10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25489">
                <a:tc rowSpan="3">
                  <a:txBody>
                    <a:bodyPr/>
                    <a:lstStyle/>
                    <a:p>
                      <a:pPr algn="ctr"/>
                      <a:r>
                        <a:rPr lang="en-US" sz="1600" dirty="0">
                          <a:latin typeface="Century Gothic" panose="020B0502020202020204" pitchFamily="34" charset="0"/>
                          <a:ea typeface="Baskerville Old Face" charset="0"/>
                          <a:cs typeface="Baskerville Old Face" charset="0"/>
                        </a:rPr>
                        <a:t>3</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p>
                      <a:r>
                        <a:rPr lang="en-US" sz="1600" dirty="0" err="1">
                          <a:latin typeface="Century Gothic" panose="020B0502020202020204" pitchFamily="34" charset="0"/>
                          <a:ea typeface="Baskerville Old Face" charset="0"/>
                          <a:cs typeface="Baskerville Old Face" charset="0"/>
                        </a:rPr>
                        <a:t>Rehabilitasi</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Belajar</a:t>
                      </a:r>
                      <a:endParaRPr lang="en-US" sz="1600" dirty="0">
                        <a:latin typeface="Century Gothic" panose="020B0502020202020204" pitchFamily="34" charset="0"/>
                        <a:ea typeface="Baskerville Old Face" charset="0"/>
                        <a:cs typeface="Baskerville Old Face" charset="0"/>
                      </a:endParaRP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Paket</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2.470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25489">
                <a:tc vMerge="1">
                  <a:txBody>
                    <a:bodyPr/>
                    <a:lstStyle/>
                    <a:p>
                      <a:endParaRPr lang="id-ID"/>
                    </a:p>
                  </a:txBody>
                  <a:tcPr/>
                </a:tc>
                <a:tc vMerge="1">
                  <a:txBody>
                    <a:bodyPr/>
                    <a:lstStyle/>
                    <a:p>
                      <a:endParaRPr lang="en-US" sz="1600" dirty="0">
                        <a:latin typeface="Baskerville Old Face" charset="0"/>
                        <a:ea typeface="Baskerville Old Face" charset="0"/>
                        <a:cs typeface="Baskerville Old Face" charset="0"/>
                      </a:endParaRPr>
                    </a:p>
                  </a:txBody>
                  <a:tcPr/>
                </a:tc>
                <a:tc>
                  <a:txBody>
                    <a:bodyPr/>
                    <a:lstStyle/>
                    <a:p>
                      <a:r>
                        <a:rPr lang="en-US" sz="1600" dirty="0">
                          <a:latin typeface="Century Gothic" panose="020B0502020202020204" pitchFamily="34" charset="0"/>
                          <a:ea typeface="Baskerville Old Face" charset="0"/>
                          <a:cs typeface="Baskerville Old Face" charset="0"/>
                        </a:rPr>
                        <a:t>Papua &amp; Papua Barat</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Paket</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20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325489">
                <a:tc vMerge="1">
                  <a:txBody>
                    <a:bodyPr/>
                    <a:lstStyle/>
                    <a:p>
                      <a:endParaRPr lang="id-ID"/>
                    </a:p>
                  </a:txBody>
                  <a:tcPr/>
                </a:tc>
                <a:tc vMerge="1">
                  <a:txBody>
                    <a:bodyPr/>
                    <a:lstStyle/>
                    <a:p>
                      <a:endParaRPr lang="en-US" sz="1600" dirty="0">
                        <a:latin typeface="Baskerville Old Face" charset="0"/>
                        <a:ea typeface="Baskerville Old Face" charset="0"/>
                        <a:cs typeface="Baskerville Old Face" charset="0"/>
                      </a:endParaRPr>
                    </a:p>
                  </a:txBody>
                  <a:tcPr/>
                </a:tc>
                <a:tc>
                  <a:txBody>
                    <a:bodyPr/>
                    <a:lstStyle/>
                    <a:p>
                      <a:r>
                        <a:rPr lang="en-US" sz="1600" dirty="0">
                          <a:latin typeface="Century Gothic" panose="020B0502020202020204" pitchFamily="34" charset="0"/>
                          <a:ea typeface="Baskerville Old Face" charset="0"/>
                          <a:cs typeface="Baskerville Old Face" charset="0"/>
                        </a:rPr>
                        <a:t>3T &amp;</a:t>
                      </a:r>
                      <a:r>
                        <a:rPr lang="en-US" sz="1600" baseline="0" dirty="0">
                          <a:latin typeface="Century Gothic" panose="020B0502020202020204" pitchFamily="34" charset="0"/>
                          <a:ea typeface="Baskerville Old Face" charset="0"/>
                          <a:cs typeface="Baskerville Old Face" charset="0"/>
                        </a:rPr>
                        <a:t> </a:t>
                      </a:r>
                      <a:r>
                        <a:rPr lang="en-US" sz="1600" baseline="0" dirty="0" err="1">
                          <a:latin typeface="Century Gothic" panose="020B0502020202020204" pitchFamily="34" charset="0"/>
                          <a:ea typeface="Baskerville Old Face" charset="0"/>
                          <a:cs typeface="Baskerville Old Face" charset="0"/>
                        </a:rPr>
                        <a:t>Perbatasan</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Paket</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10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325489">
                <a:tc>
                  <a:txBody>
                    <a:bodyPr/>
                    <a:lstStyle/>
                    <a:p>
                      <a:pPr algn="ctr"/>
                      <a:r>
                        <a:rPr lang="en-US" sz="1600" dirty="0">
                          <a:latin typeface="Century Gothic" panose="020B0502020202020204" pitchFamily="34" charset="0"/>
                          <a:ea typeface="Baskerville Old Face" charset="0"/>
                          <a:cs typeface="Baskerville Old Face" charset="0"/>
                        </a:rPr>
                        <a:t>4</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Renovasi</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Paket</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100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325489">
                <a:tc>
                  <a:txBody>
                    <a:bodyPr/>
                    <a:lstStyle/>
                    <a:p>
                      <a:pPr algn="ctr"/>
                      <a:r>
                        <a:rPr lang="en-US" sz="1600" dirty="0">
                          <a:latin typeface="Century Gothic" panose="020B0502020202020204" pitchFamily="34" charset="0"/>
                          <a:ea typeface="Baskerville Old Face" charset="0"/>
                          <a:cs typeface="Baskerville Old Face" charset="0"/>
                        </a:rPr>
                        <a:t>5</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Perpustakaan</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750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325489">
                <a:tc rowSpan="2">
                  <a:txBody>
                    <a:bodyPr/>
                    <a:lstStyle/>
                    <a:p>
                      <a:pPr algn="ctr"/>
                      <a:r>
                        <a:rPr lang="en-US" sz="1600" dirty="0">
                          <a:latin typeface="Century Gothic" panose="020B0502020202020204" pitchFamily="34" charset="0"/>
                          <a:ea typeface="Baskerville Old Face" charset="0"/>
                          <a:cs typeface="Baskerville Old Face" charset="0"/>
                        </a:rPr>
                        <a:t>6</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r>
                        <a:rPr lang="en-US" sz="1600" dirty="0" err="1">
                          <a:latin typeface="Century Gothic" panose="020B0502020202020204" pitchFamily="34" charset="0"/>
                          <a:ea typeface="Baskerville Old Face" charset="0"/>
                          <a:cs typeface="Baskerville Old Face" charset="0"/>
                        </a:rPr>
                        <a:t>Laboratorium</a:t>
                      </a:r>
                      <a:r>
                        <a:rPr lang="en-US" sz="1600" dirty="0">
                          <a:latin typeface="Century Gothic" panose="020B0502020202020204" pitchFamily="34" charset="0"/>
                          <a:ea typeface="Baskerville Old Face" charset="0"/>
                          <a:cs typeface="Baskerville Old Face" charset="0"/>
                        </a:rPr>
                        <a:t> </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646</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1"/>
                  </a:ext>
                </a:extLst>
              </a:tr>
              <a:tr h="325489">
                <a:tc vMerge="1">
                  <a:txBody>
                    <a:bodyPr/>
                    <a:lstStyle/>
                    <a:p>
                      <a:endParaRPr lang="id-ID"/>
                    </a:p>
                  </a:txBody>
                  <a:tcPr/>
                </a:tc>
                <a:tc vMerge="1">
                  <a:txBody>
                    <a:bodyPr/>
                    <a:lstStyle/>
                    <a:p>
                      <a:endParaRPr lang="en-US" sz="1600" dirty="0">
                        <a:latin typeface="Baskerville Old Face" charset="0"/>
                        <a:ea typeface="Baskerville Old Face" charset="0"/>
                        <a:cs typeface="Baskerville Old Face" charset="0"/>
                      </a:endParaRPr>
                    </a:p>
                  </a:txBody>
                  <a:tcPr/>
                </a:tc>
                <a:tc>
                  <a:txBody>
                    <a:bodyPr/>
                    <a:lstStyle/>
                    <a:p>
                      <a:r>
                        <a:rPr lang="en-US" sz="1600" dirty="0">
                          <a:latin typeface="Century Gothic" panose="020B0502020202020204" pitchFamily="34" charset="0"/>
                          <a:ea typeface="Baskerville Old Face" charset="0"/>
                          <a:cs typeface="Baskerville Old Face" charset="0"/>
                        </a:rPr>
                        <a:t>3T &amp; </a:t>
                      </a:r>
                      <a:r>
                        <a:rPr lang="en-US" sz="1600" dirty="0" err="1">
                          <a:latin typeface="Century Gothic" panose="020B0502020202020204" pitchFamily="34" charset="0"/>
                          <a:ea typeface="Baskerville Old Face" charset="0"/>
                          <a:cs typeface="Baskerville Old Face" charset="0"/>
                        </a:rPr>
                        <a:t>Perbatasan</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10</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2"/>
                  </a:ext>
                </a:extLst>
              </a:tr>
              <a:tr h="452868">
                <a:tc>
                  <a:txBody>
                    <a:bodyPr/>
                    <a:lstStyle/>
                    <a:p>
                      <a:pPr algn="ctr"/>
                      <a:r>
                        <a:rPr lang="en-US" sz="1600" dirty="0">
                          <a:latin typeface="Century Gothic" panose="020B0502020202020204" pitchFamily="34" charset="0"/>
                          <a:ea typeface="Baskerville Old Face" charset="0"/>
                          <a:cs typeface="Baskerville Old Face" charset="0"/>
                        </a:rPr>
                        <a:t>7</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Penunjang</a:t>
                      </a:r>
                      <a:r>
                        <a:rPr lang="en-US" sz="1600" dirty="0">
                          <a:latin typeface="Century Gothic" panose="020B0502020202020204" pitchFamily="34" charset="0"/>
                          <a:ea typeface="Baskerville Old Face" charset="0"/>
                          <a:cs typeface="Baskerville Old Face" charset="0"/>
                        </a:rPr>
                        <a:t> Lain</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r>
                        <a:rPr lang="en-US" sz="1600" dirty="0">
                          <a:latin typeface="Century Gothic" panose="020B0502020202020204" pitchFamily="34" charset="0"/>
                          <a:ea typeface="Baskerville Old Face" charset="0"/>
                          <a:cs typeface="Baskerville Old Face" charset="0"/>
                        </a:rPr>
                        <a:t> </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Ruang</a:t>
                      </a:r>
                      <a:r>
                        <a:rPr lang="en-US" sz="1600" dirty="0">
                          <a:latin typeface="Century Gothic" panose="020B0502020202020204" pitchFamily="34" charset="0"/>
                          <a:ea typeface="Baskerville Old Face" charset="0"/>
                          <a:cs typeface="Baskerville Old Face" charset="0"/>
                        </a:rPr>
                        <a:t> </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221</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3"/>
                  </a:ext>
                </a:extLst>
              </a:tr>
              <a:tr h="325489">
                <a:tc>
                  <a:txBody>
                    <a:bodyPr/>
                    <a:lstStyle/>
                    <a:p>
                      <a:pPr algn="ctr"/>
                      <a:r>
                        <a:rPr lang="en-US" sz="1600" dirty="0">
                          <a:latin typeface="Century Gothic" panose="020B0502020202020204" pitchFamily="34" charset="0"/>
                          <a:ea typeface="Baskerville Old Face" charset="0"/>
                          <a:cs typeface="Baskerville Old Face" charset="0"/>
                        </a:rPr>
                        <a:t>8</a:t>
                      </a: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Peralatan</a:t>
                      </a:r>
                      <a:r>
                        <a:rPr lang="en-US" sz="1600" baseline="0" dirty="0">
                          <a:latin typeface="Century Gothic" panose="020B0502020202020204" pitchFamily="34" charset="0"/>
                          <a:ea typeface="Baskerville Old Face" charset="0"/>
                          <a:cs typeface="Baskerville Old Face" charset="0"/>
                        </a:rPr>
                        <a:t> TIK</a:t>
                      </a:r>
                      <a:endParaRPr lang="en-US" sz="1600" dirty="0">
                        <a:latin typeface="Century Gothic" panose="020B0502020202020204" pitchFamily="34" charset="0"/>
                        <a:ea typeface="Baskerville Old Face" charset="0"/>
                        <a:cs typeface="Baskerville Old Face" charset="0"/>
                      </a:endParaRPr>
                    </a:p>
                  </a:txBody>
                  <a:tcPr marL="91439" marR="9143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err="1">
                          <a:latin typeface="Century Gothic" panose="020B0502020202020204" pitchFamily="34" charset="0"/>
                          <a:ea typeface="Baskerville Old Face" charset="0"/>
                          <a:cs typeface="Baskerville Old Face" charset="0"/>
                        </a:rPr>
                        <a:t>Reguler</a:t>
                      </a:r>
                      <a:endParaRPr lang="en-US" sz="1600" dirty="0">
                        <a:latin typeface="Century Gothic" panose="020B0502020202020204" pitchFamily="34" charset="0"/>
                        <a:ea typeface="Baskerville Old Face" charset="0"/>
                        <a:cs typeface="Baskerville Old Face" charset="0"/>
                      </a:endParaRP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err="1">
                          <a:latin typeface="Century Gothic" panose="020B0502020202020204" pitchFamily="34" charset="0"/>
                          <a:ea typeface="Baskerville Old Face" charset="0"/>
                          <a:cs typeface="Baskerville Old Face" charset="0"/>
                        </a:rPr>
                        <a:t>Paket</a:t>
                      </a:r>
                      <a:endParaRPr lang="en-US" sz="1600" dirty="0">
                        <a:latin typeface="Century Gothic" panose="020B0502020202020204" pitchFamily="34" charset="0"/>
                        <a:ea typeface="Baskerville Old Face" charset="0"/>
                        <a:cs typeface="Baskerville Old Face" charset="0"/>
                      </a:endParaRP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latin typeface="Century Gothic" panose="020B0502020202020204" pitchFamily="34" charset="0"/>
                          <a:ea typeface="Baskerville Old Face" charset="0"/>
                          <a:cs typeface="Baskerville Old Face" charset="0"/>
                        </a:rPr>
                        <a:t>2.152</a:t>
                      </a:r>
                    </a:p>
                  </a:txBody>
                  <a:tcPr marL="91439" marR="9143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2978854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Kriteria</a:t>
            </a:r>
            <a:r>
              <a:rPr lang="en-US" sz="2400" b="1" dirty="0" smtClean="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smtClean="0">
                <a:solidFill>
                  <a:srgbClr val="FFFF00"/>
                </a:solidFill>
              </a:rPr>
              <a:t>USB SMA</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 y="459022"/>
            <a:ext cx="12191999" cy="6157080"/>
            <a:chOff x="1" y="548640"/>
            <a:chExt cx="12196907" cy="6309360"/>
          </a:xfrm>
        </p:grpSpPr>
        <p:grpSp>
          <p:nvGrpSpPr>
            <p:cNvPr id="6" name="Group 5"/>
            <p:cNvGrpSpPr/>
            <p:nvPr/>
          </p:nvGrpSpPr>
          <p:grpSpPr>
            <a:xfrm>
              <a:off x="3807276" y="559088"/>
              <a:ext cx="8389632" cy="6298911"/>
              <a:chOff x="781233" y="-3"/>
              <a:chExt cx="8389632" cy="6858003"/>
            </a:xfrm>
          </p:grpSpPr>
          <p:pic>
            <p:nvPicPr>
              <p:cNvPr id="21" name="Picture 20" descr="Tipe A - Perspektif Atas.jpg"/>
              <p:cNvPicPr/>
              <p:nvPr/>
            </p:nvPicPr>
            <p:blipFill>
              <a:blip r:embed="rId3">
                <a:duotone>
                  <a:prstClr val="black"/>
                  <a:srgbClr val="D9C3A5">
                    <a:tint val="50000"/>
                    <a:satMod val="180000"/>
                  </a:srgbClr>
                </a:duotone>
              </a:blip>
              <a:stretch>
                <a:fillRect/>
              </a:stretch>
            </p:blipFill>
            <p:spPr>
              <a:xfrm>
                <a:off x="1295400" y="0"/>
                <a:ext cx="7848600" cy="6858000"/>
              </a:xfrm>
              <a:prstGeom prst="rect">
                <a:avLst/>
              </a:prstGeom>
            </p:spPr>
          </p:pic>
          <p:sp>
            <p:nvSpPr>
              <p:cNvPr id="22" name="Right Triangle 21"/>
              <p:cNvSpPr/>
              <p:nvPr/>
            </p:nvSpPr>
            <p:spPr>
              <a:xfrm>
                <a:off x="781233" y="-3"/>
                <a:ext cx="8389632" cy="685800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entagon 6"/>
            <p:cNvSpPr/>
            <p:nvPr/>
          </p:nvSpPr>
          <p:spPr>
            <a:xfrm>
              <a:off x="1989945" y="548640"/>
              <a:ext cx="7225260" cy="630936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Pentagon 7"/>
            <p:cNvSpPr/>
            <p:nvPr/>
          </p:nvSpPr>
          <p:spPr>
            <a:xfrm>
              <a:off x="1" y="548640"/>
              <a:ext cx="4957754" cy="6309360"/>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223145" y="2477131"/>
              <a:ext cx="3154485" cy="3532353"/>
            </a:xfrm>
            <a:prstGeom prst="rect">
              <a:avLst/>
            </a:prstGeom>
            <a:noFill/>
          </p:spPr>
          <p:txBody>
            <a:bodyPr wrap="square" rtlCol="0">
              <a:spAutoFit/>
            </a:bodyPr>
            <a:lstStyle/>
            <a:p>
              <a:pPr marL="800100" lvl="1" indent="-342900">
                <a:buFont typeface="Wingdings" panose="05000000000000000000" pitchFamily="2" charset="2"/>
                <a:buChar char="q"/>
              </a:pPr>
              <a:r>
                <a:rPr lang="en-US" sz="2000" b="1" dirty="0" err="1">
                  <a:solidFill>
                    <a:schemeClr val="bg1"/>
                  </a:solidFill>
                  <a:latin typeface="Century Gothic" panose="020B0502020202020204" pitchFamily="34" charset="0"/>
                  <a:ea typeface="Baskerville Old Face" charset="0"/>
                  <a:cs typeface="Baskerville Old Face" charset="0"/>
                </a:rPr>
                <a:t>Belum</a:t>
              </a:r>
              <a:r>
                <a:rPr lang="en-US" sz="2000" b="1" dirty="0">
                  <a:solidFill>
                    <a:schemeClr val="bg1"/>
                  </a:solidFill>
                  <a:latin typeface="Century Gothic" panose="020B0502020202020204" pitchFamily="34" charset="0"/>
                  <a:ea typeface="Baskerville Old Face" charset="0"/>
                  <a:cs typeface="Baskerville Old Face" charset="0"/>
                </a:rPr>
                <a:t> </a:t>
              </a:r>
              <a:r>
                <a:rPr lang="en-US" sz="2000" b="1" dirty="0" err="1">
                  <a:solidFill>
                    <a:schemeClr val="bg1"/>
                  </a:solidFill>
                  <a:latin typeface="Century Gothic" panose="020B0502020202020204" pitchFamily="34" charset="0"/>
                  <a:ea typeface="Baskerville Old Face" charset="0"/>
                  <a:cs typeface="Baskerville Old Face" charset="0"/>
                </a:rPr>
                <a:t>tersedia</a:t>
              </a:r>
              <a:r>
                <a:rPr lang="en-US" sz="2000" b="1" dirty="0">
                  <a:solidFill>
                    <a:schemeClr val="bg1"/>
                  </a:solidFill>
                  <a:latin typeface="Century Gothic" panose="020B0502020202020204" pitchFamily="34" charset="0"/>
                  <a:ea typeface="Baskerville Old Face" charset="0"/>
                  <a:cs typeface="Baskerville Old Face" charset="0"/>
                </a:rPr>
                <a:t> SMA di </a:t>
              </a:r>
              <a:r>
                <a:rPr lang="en-US" sz="2000" b="1" dirty="0" err="1">
                  <a:solidFill>
                    <a:schemeClr val="bg1"/>
                  </a:solidFill>
                  <a:latin typeface="Century Gothic" panose="020B0502020202020204" pitchFamily="34" charset="0"/>
                  <a:ea typeface="Baskerville Old Face" charset="0"/>
                  <a:cs typeface="Baskerville Old Face" charset="0"/>
                </a:rPr>
                <a:t>Kec</a:t>
              </a:r>
              <a:r>
                <a:rPr lang="en-US" sz="2000" b="1" dirty="0">
                  <a:solidFill>
                    <a:schemeClr val="bg1"/>
                  </a:solidFill>
                  <a:latin typeface="Century Gothic" panose="020B0502020202020204" pitchFamily="34" charset="0"/>
                  <a:ea typeface="Baskerville Old Face" charset="0"/>
                  <a:cs typeface="Baskerville Old Face" charset="0"/>
                </a:rPr>
                <a:t>/</a:t>
              </a:r>
              <a:r>
                <a:rPr lang="en-US" sz="2000" b="1" dirty="0" err="1">
                  <a:solidFill>
                    <a:schemeClr val="bg1"/>
                  </a:solidFill>
                  <a:latin typeface="Century Gothic" panose="020B0502020202020204" pitchFamily="34" charset="0"/>
                  <a:ea typeface="Baskerville Old Face" charset="0"/>
                  <a:cs typeface="Baskerville Old Face" charset="0"/>
                </a:rPr>
                <a:t>Jarak</a:t>
              </a:r>
              <a:r>
                <a:rPr lang="en-US" sz="2000" b="1" dirty="0">
                  <a:solidFill>
                    <a:schemeClr val="bg1"/>
                  </a:solidFill>
                  <a:latin typeface="Century Gothic" panose="020B0502020202020204" pitchFamily="34" charset="0"/>
                  <a:ea typeface="Baskerville Old Face" charset="0"/>
                  <a:cs typeface="Baskerville Old Face" charset="0"/>
                </a:rPr>
                <a:t> SMA </a:t>
              </a:r>
              <a:r>
                <a:rPr lang="en-US" sz="2000" b="1" dirty="0" err="1">
                  <a:solidFill>
                    <a:schemeClr val="bg1"/>
                  </a:solidFill>
                  <a:latin typeface="Century Gothic" panose="020B0502020202020204" pitchFamily="34" charset="0"/>
                  <a:ea typeface="Baskerville Old Face" charset="0"/>
                  <a:cs typeface="Baskerville Old Face" charset="0"/>
                </a:rPr>
                <a:t>Terdekat</a:t>
              </a:r>
              <a:r>
                <a:rPr lang="en-US" sz="2000" b="1" dirty="0">
                  <a:solidFill>
                    <a:schemeClr val="bg1"/>
                  </a:solidFill>
                  <a:latin typeface="Century Gothic" panose="020B0502020202020204" pitchFamily="34" charset="0"/>
                  <a:ea typeface="Baskerville Old Face" charset="0"/>
                  <a:cs typeface="Baskerville Old Face" charset="0"/>
                </a:rPr>
                <a:t> &gt;20 Km</a:t>
              </a:r>
            </a:p>
            <a:p>
              <a:pPr marL="800100" lvl="1" indent="-342900">
                <a:buFont typeface="Wingdings" panose="05000000000000000000" pitchFamily="2" charset="2"/>
                <a:buChar char="q"/>
              </a:pPr>
              <a:r>
                <a:rPr lang="en-US" sz="2000" b="1" dirty="0">
                  <a:solidFill>
                    <a:schemeClr val="bg1"/>
                  </a:solidFill>
                  <a:latin typeface="Century Gothic" panose="020B0502020202020204" pitchFamily="34" charset="0"/>
                  <a:ea typeface="Baskerville Old Face" charset="0"/>
                  <a:cs typeface="Baskerville Old Face" charset="0"/>
                </a:rPr>
                <a:t>Luas </a:t>
              </a:r>
              <a:r>
                <a:rPr lang="en-US" sz="2000" b="1" dirty="0" err="1">
                  <a:solidFill>
                    <a:schemeClr val="bg1"/>
                  </a:solidFill>
                  <a:latin typeface="Century Gothic" panose="020B0502020202020204" pitchFamily="34" charset="0"/>
                  <a:ea typeface="Baskerville Old Face" charset="0"/>
                  <a:cs typeface="Baskerville Old Face" charset="0"/>
                </a:rPr>
                <a:t>lahan</a:t>
              </a:r>
              <a:r>
                <a:rPr lang="en-US" sz="2000" b="1" dirty="0">
                  <a:solidFill>
                    <a:schemeClr val="bg1"/>
                  </a:solidFill>
                  <a:latin typeface="Century Gothic" panose="020B0502020202020204" pitchFamily="34" charset="0"/>
                  <a:ea typeface="Baskerville Old Face" charset="0"/>
                  <a:cs typeface="Baskerville Old Face" charset="0"/>
                </a:rPr>
                <a:t> min. 7.000 m2</a:t>
              </a:r>
            </a:p>
            <a:p>
              <a:pPr marL="800100" lvl="1" indent="-342900">
                <a:buFont typeface="Wingdings" panose="05000000000000000000" pitchFamily="2" charset="2"/>
                <a:buChar char="q"/>
              </a:pPr>
              <a:r>
                <a:rPr lang="en-US" sz="2000" b="1" dirty="0" err="1">
                  <a:solidFill>
                    <a:schemeClr val="bg1"/>
                  </a:solidFill>
                  <a:latin typeface="Century Gothic" panose="020B0502020202020204" pitchFamily="34" charset="0"/>
                  <a:ea typeface="Baskerville Old Face" charset="0"/>
                  <a:cs typeface="Baskerville Old Face" charset="0"/>
                </a:rPr>
                <a:t>Lahan</a:t>
              </a:r>
              <a:r>
                <a:rPr lang="en-US" sz="2000" b="1" dirty="0">
                  <a:solidFill>
                    <a:schemeClr val="bg1"/>
                  </a:solidFill>
                  <a:latin typeface="Century Gothic" panose="020B0502020202020204" pitchFamily="34" charset="0"/>
                  <a:ea typeface="Baskerville Old Face" charset="0"/>
                  <a:cs typeface="Baskerville Old Face" charset="0"/>
                </a:rPr>
                <a:t> </a:t>
              </a:r>
              <a:r>
                <a:rPr lang="en-US" sz="2000" b="1" dirty="0" err="1">
                  <a:solidFill>
                    <a:schemeClr val="bg1"/>
                  </a:solidFill>
                  <a:latin typeface="Century Gothic" panose="020B0502020202020204" pitchFamily="34" charset="0"/>
                  <a:ea typeface="Baskerville Old Face" charset="0"/>
                  <a:cs typeface="Baskerville Old Face" charset="0"/>
                </a:rPr>
                <a:t>bersertifikat</a:t>
              </a:r>
              <a:r>
                <a:rPr lang="en-US" sz="2000" b="1" dirty="0">
                  <a:solidFill>
                    <a:schemeClr val="bg1"/>
                  </a:solidFill>
                  <a:latin typeface="Century Gothic" panose="020B0502020202020204" pitchFamily="34" charset="0"/>
                  <a:ea typeface="Baskerville Old Face" charset="0"/>
                  <a:cs typeface="Baskerville Old Face" charset="0"/>
                </a:rPr>
                <a:t> </a:t>
              </a:r>
              <a:r>
                <a:rPr lang="en-US" sz="2000" b="1" dirty="0" err="1">
                  <a:solidFill>
                    <a:schemeClr val="bg1"/>
                  </a:solidFill>
                  <a:latin typeface="Century Gothic" panose="020B0502020202020204" pitchFamily="34" charset="0"/>
                  <a:ea typeface="Baskerville Old Face" charset="0"/>
                  <a:cs typeface="Baskerville Old Face" charset="0"/>
                </a:rPr>
                <a:t>atas</a:t>
              </a:r>
              <a:r>
                <a:rPr lang="en-US" sz="2000" b="1" dirty="0">
                  <a:solidFill>
                    <a:schemeClr val="bg1"/>
                  </a:solidFill>
                  <a:latin typeface="Century Gothic" panose="020B0502020202020204" pitchFamily="34" charset="0"/>
                  <a:ea typeface="Baskerville Old Face" charset="0"/>
                  <a:cs typeface="Baskerville Old Face" charset="0"/>
                </a:rPr>
                <a:t> </a:t>
              </a:r>
              <a:r>
                <a:rPr lang="en-US" sz="2000" b="1" dirty="0" err="1">
                  <a:solidFill>
                    <a:schemeClr val="bg1"/>
                  </a:solidFill>
                  <a:latin typeface="Century Gothic" panose="020B0502020202020204" pitchFamily="34" charset="0"/>
                  <a:ea typeface="Baskerville Old Face" charset="0"/>
                  <a:cs typeface="Baskerville Old Face" charset="0"/>
                </a:rPr>
                <a:t>nama</a:t>
              </a:r>
              <a:r>
                <a:rPr lang="en-US" sz="2000" b="1" dirty="0">
                  <a:solidFill>
                    <a:schemeClr val="bg1"/>
                  </a:solidFill>
                  <a:latin typeface="Century Gothic" panose="020B0502020202020204" pitchFamily="34" charset="0"/>
                  <a:ea typeface="Baskerville Old Face" charset="0"/>
                  <a:cs typeface="Baskerville Old Face" charset="0"/>
                </a:rPr>
                <a:t> </a:t>
              </a:r>
              <a:r>
                <a:rPr lang="en-US" sz="2000" b="1" dirty="0" err="1">
                  <a:solidFill>
                    <a:schemeClr val="bg1"/>
                  </a:solidFill>
                  <a:latin typeface="Century Gothic" panose="020B0502020202020204" pitchFamily="34" charset="0"/>
                  <a:ea typeface="Baskerville Old Face" charset="0"/>
                  <a:cs typeface="Baskerville Old Face" charset="0"/>
                </a:rPr>
                <a:t>Dinas</a:t>
              </a:r>
              <a:r>
                <a:rPr lang="en-US" sz="2000" b="1" dirty="0">
                  <a:solidFill>
                    <a:schemeClr val="bg1"/>
                  </a:solidFill>
                  <a:latin typeface="Century Gothic" panose="020B0502020202020204" pitchFamily="34" charset="0"/>
                  <a:ea typeface="Baskerville Old Face" charset="0"/>
                  <a:cs typeface="Baskerville Old Face" charset="0"/>
                </a:rPr>
                <a:t> </a:t>
              </a:r>
              <a:r>
                <a:rPr lang="en-US" sz="2000" b="1" dirty="0" err="1">
                  <a:solidFill>
                    <a:schemeClr val="bg1"/>
                  </a:solidFill>
                  <a:latin typeface="Century Gothic" panose="020B0502020202020204" pitchFamily="34" charset="0"/>
                  <a:ea typeface="Baskerville Old Face" charset="0"/>
                  <a:cs typeface="Baskerville Old Face" charset="0"/>
                </a:rPr>
                <a:t>Pendidikan</a:t>
              </a:r>
              <a:r>
                <a:rPr lang="en-US" sz="2000" b="1" dirty="0">
                  <a:solidFill>
                    <a:schemeClr val="bg1"/>
                  </a:solidFill>
                  <a:latin typeface="Century Gothic" panose="020B0502020202020204" pitchFamily="34" charset="0"/>
                  <a:ea typeface="Baskerville Old Face" charset="0"/>
                  <a:cs typeface="Baskerville Old Face" charset="0"/>
                </a:rPr>
                <a:t> </a:t>
              </a:r>
              <a:r>
                <a:rPr lang="en-US" sz="2000" b="1" dirty="0" err="1">
                  <a:solidFill>
                    <a:schemeClr val="bg1"/>
                  </a:solidFill>
                  <a:latin typeface="Century Gothic" panose="020B0502020202020204" pitchFamily="34" charset="0"/>
                  <a:ea typeface="Baskerville Old Face" charset="0"/>
                  <a:cs typeface="Baskerville Old Face" charset="0"/>
                </a:rPr>
                <a:t>Prov</a:t>
              </a:r>
              <a:endParaRPr lang="en-US" sz="2000" b="1" dirty="0">
                <a:solidFill>
                  <a:schemeClr val="bg1"/>
                </a:solidFill>
                <a:latin typeface="Century Gothic" panose="020B0502020202020204" pitchFamily="34" charset="0"/>
                <a:ea typeface="Baskerville Old Face" charset="0"/>
                <a:cs typeface="Baskerville Old Face" charset="0"/>
              </a:endParaRPr>
            </a:p>
            <a:p>
              <a:pPr marL="285750" indent="-285750">
                <a:buFont typeface="Wingdings" panose="05000000000000000000" pitchFamily="2" charset="2"/>
                <a:buChar char="q"/>
              </a:pPr>
              <a:endParaRPr lang="id-ID" dirty="0">
                <a:solidFill>
                  <a:schemeClr val="bg1"/>
                </a:solidFill>
                <a:latin typeface="Century Gothic" panose="020B0502020202020204" pitchFamily="34" charset="0"/>
              </a:endParaRPr>
            </a:p>
          </p:txBody>
        </p:sp>
        <p:grpSp>
          <p:nvGrpSpPr>
            <p:cNvPr id="10" name="Group 9"/>
            <p:cNvGrpSpPr/>
            <p:nvPr/>
          </p:nvGrpSpPr>
          <p:grpSpPr>
            <a:xfrm>
              <a:off x="223145" y="693486"/>
              <a:ext cx="1478280" cy="1508760"/>
              <a:chOff x="198120" y="548640"/>
              <a:chExt cx="1478280" cy="1508760"/>
            </a:xfrm>
          </p:grpSpPr>
          <p:sp>
            <p:nvSpPr>
              <p:cNvPr id="19" name="Oval 18"/>
              <p:cNvSpPr/>
              <p:nvPr/>
            </p:nvSpPr>
            <p:spPr>
              <a:xfrm>
                <a:off x="198120" y="548640"/>
                <a:ext cx="1447800" cy="1508760"/>
              </a:xfrm>
              <a:prstGeom prst="ellipse">
                <a:avLst/>
              </a:prstGeom>
              <a:gradFill flip="none" rotWithShape="1">
                <a:gsLst>
                  <a:gs pos="0">
                    <a:srgbClr val="FF9300">
                      <a:shade val="30000"/>
                      <a:satMod val="115000"/>
                    </a:srgbClr>
                  </a:gs>
                  <a:gs pos="50000">
                    <a:srgbClr val="FF9300">
                      <a:shade val="67500"/>
                      <a:satMod val="115000"/>
                    </a:srgbClr>
                  </a:gs>
                  <a:gs pos="100000">
                    <a:srgbClr val="FF93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p:nvSpPr>
            <p:spPr>
              <a:xfrm>
                <a:off x="320235" y="1032368"/>
                <a:ext cx="1356165" cy="830997"/>
              </a:xfrm>
              <a:prstGeom prst="rect">
                <a:avLst/>
              </a:prstGeom>
              <a:noFill/>
            </p:spPr>
            <p:txBody>
              <a:bodyPr wrap="square" rtlCol="0">
                <a:spAutoFit/>
              </a:bodyPr>
              <a:lstStyle/>
              <a:p>
                <a:pPr lvl="0"/>
                <a:r>
                  <a:rPr lang="en-US" sz="2400" dirty="0" err="1">
                    <a:solidFill>
                      <a:schemeClr val="bg1"/>
                    </a:solidFill>
                    <a:latin typeface="Century Gothic" panose="020B0502020202020204" pitchFamily="34" charset="0"/>
                    <a:ea typeface="Baskerville Old Face" charset="0"/>
                    <a:cs typeface="Baskerville Old Face" charset="0"/>
                  </a:rPr>
                  <a:t>Kriteria</a:t>
                </a:r>
                <a:endParaRPr lang="en-US" sz="2400" dirty="0">
                  <a:solidFill>
                    <a:schemeClr val="bg1"/>
                  </a:solidFill>
                  <a:latin typeface="Century Gothic" panose="020B0502020202020204" pitchFamily="34" charset="0"/>
                  <a:ea typeface="Baskerville Old Face" charset="0"/>
                  <a:cs typeface="Baskerville Old Face" charset="0"/>
                </a:endParaRPr>
              </a:p>
              <a:p>
                <a:endParaRPr lang="id-ID" sz="2400" dirty="0">
                  <a:solidFill>
                    <a:schemeClr val="bg1"/>
                  </a:solidFill>
                  <a:latin typeface="Century Gothic" panose="020B0502020202020204" pitchFamily="34" charset="0"/>
                </a:endParaRPr>
              </a:p>
            </p:txBody>
          </p:sp>
        </p:grpSp>
        <p:grpSp>
          <p:nvGrpSpPr>
            <p:cNvPr id="11" name="Group 10"/>
            <p:cNvGrpSpPr/>
            <p:nvPr/>
          </p:nvGrpSpPr>
          <p:grpSpPr>
            <a:xfrm>
              <a:off x="3840682" y="693486"/>
              <a:ext cx="1447800" cy="1508760"/>
              <a:chOff x="3765172" y="548640"/>
              <a:chExt cx="1447800" cy="1508760"/>
            </a:xfrm>
          </p:grpSpPr>
          <p:sp>
            <p:nvSpPr>
              <p:cNvPr id="17" name="Oval 16"/>
              <p:cNvSpPr/>
              <p:nvPr/>
            </p:nvSpPr>
            <p:spPr>
              <a:xfrm>
                <a:off x="3765172" y="548640"/>
                <a:ext cx="1447800" cy="1508760"/>
              </a:xfrm>
              <a:prstGeom prst="ellipse">
                <a:avLst/>
              </a:prstGeom>
              <a:gradFill flip="none" rotWithShape="1">
                <a:gsLst>
                  <a:gs pos="0">
                    <a:srgbClr val="FF9300">
                      <a:shade val="30000"/>
                      <a:satMod val="115000"/>
                    </a:srgbClr>
                  </a:gs>
                  <a:gs pos="50000">
                    <a:srgbClr val="FF9300">
                      <a:shade val="67500"/>
                      <a:satMod val="115000"/>
                    </a:srgbClr>
                  </a:gs>
                  <a:gs pos="100000">
                    <a:srgbClr val="FF93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3840682" y="1032368"/>
                <a:ext cx="1356165" cy="584775"/>
              </a:xfrm>
              <a:prstGeom prst="rect">
                <a:avLst/>
              </a:prstGeom>
              <a:noFill/>
            </p:spPr>
            <p:txBody>
              <a:bodyPr wrap="square" rtlCol="0">
                <a:spAutoFit/>
              </a:bodyPr>
              <a:lstStyle/>
              <a:p>
                <a:pPr lvl="0"/>
                <a:r>
                  <a:rPr lang="en-US" sz="1600" dirty="0" err="1">
                    <a:solidFill>
                      <a:schemeClr val="bg1"/>
                    </a:solidFill>
                    <a:latin typeface="Century Gothic" panose="020B0502020202020204" pitchFamily="34" charset="0"/>
                    <a:ea typeface="Baskerville Old Face" charset="0"/>
                    <a:cs typeface="Baskerville Old Face" charset="0"/>
                  </a:rPr>
                  <a:t>Mekanisme</a:t>
                </a:r>
                <a:endParaRPr lang="en-US" sz="1600" dirty="0">
                  <a:solidFill>
                    <a:schemeClr val="bg1"/>
                  </a:solidFill>
                  <a:latin typeface="Century Gothic" panose="020B0502020202020204" pitchFamily="34" charset="0"/>
                  <a:ea typeface="Baskerville Old Face" charset="0"/>
                  <a:cs typeface="Baskerville Old Face" charset="0"/>
                </a:endParaRPr>
              </a:p>
              <a:p>
                <a:endParaRPr lang="id-ID" sz="1600" dirty="0">
                  <a:solidFill>
                    <a:schemeClr val="bg1"/>
                  </a:solidFill>
                  <a:latin typeface="Century Gothic" panose="020B0502020202020204" pitchFamily="34" charset="0"/>
                </a:endParaRPr>
              </a:p>
            </p:txBody>
          </p:sp>
        </p:grpSp>
        <p:sp>
          <p:nvSpPr>
            <p:cNvPr id="12" name="TextBox 11"/>
            <p:cNvSpPr txBox="1"/>
            <p:nvPr/>
          </p:nvSpPr>
          <p:spPr>
            <a:xfrm>
              <a:off x="4510375" y="2610683"/>
              <a:ext cx="3154485" cy="2901575"/>
            </a:xfrm>
            <a:prstGeom prst="rect">
              <a:avLst/>
            </a:prstGeom>
            <a:noFill/>
          </p:spPr>
          <p:txBody>
            <a:bodyPr wrap="square" rtlCol="0">
              <a:spAutoFit/>
            </a:bodyPr>
            <a:lstStyle/>
            <a:p>
              <a:pPr marL="800100" lvl="1" indent="-342900">
                <a:buFont typeface="Wingdings" panose="05000000000000000000" pitchFamily="2" charset="2"/>
                <a:buChar char="q"/>
              </a:pPr>
              <a:r>
                <a:rPr lang="en-US" sz="2000" b="1" dirty="0">
                  <a:solidFill>
                    <a:srgbClr val="002060"/>
                  </a:solidFill>
                  <a:latin typeface="Century Gothic" panose="020B0502020202020204" pitchFamily="34" charset="0"/>
                  <a:ea typeface="Baskerville Old Face" charset="0"/>
                  <a:cs typeface="Baskerville Old Face" charset="0"/>
                </a:rPr>
                <a:t>Proposal </a:t>
              </a:r>
              <a:r>
                <a:rPr lang="en-US" sz="2000" b="1" dirty="0" err="1">
                  <a:solidFill>
                    <a:srgbClr val="002060"/>
                  </a:solidFill>
                  <a:latin typeface="Century Gothic" panose="020B0502020202020204" pitchFamily="34" charset="0"/>
                  <a:ea typeface="Baskerville Old Face" charset="0"/>
                  <a:cs typeface="Baskerville Old Face" charset="0"/>
                </a:rPr>
                <a:t>diajukan</a:t>
              </a:r>
              <a:r>
                <a:rPr lang="en-US" sz="2000" b="1" dirty="0">
                  <a:solidFill>
                    <a:srgbClr val="002060"/>
                  </a:solidFill>
                  <a:latin typeface="Century Gothic" panose="020B0502020202020204" pitchFamily="34" charset="0"/>
                  <a:ea typeface="Baskerville Old Face" charset="0"/>
                  <a:cs typeface="Baskerville Old Face" charset="0"/>
                </a:rPr>
                <a:t> </a:t>
              </a:r>
              <a:r>
                <a:rPr lang="en-US" sz="2000" b="1" dirty="0" err="1">
                  <a:solidFill>
                    <a:srgbClr val="002060"/>
                  </a:solidFill>
                  <a:latin typeface="Century Gothic" panose="020B0502020202020204" pitchFamily="34" charset="0"/>
                  <a:ea typeface="Baskerville Old Face" charset="0"/>
                  <a:cs typeface="Baskerville Old Face" charset="0"/>
                </a:rPr>
                <a:t>oleh</a:t>
              </a:r>
              <a:r>
                <a:rPr lang="en-US" sz="2000" b="1" dirty="0">
                  <a:solidFill>
                    <a:srgbClr val="002060"/>
                  </a:solidFill>
                  <a:latin typeface="Century Gothic" panose="020B0502020202020204" pitchFamily="34" charset="0"/>
                  <a:ea typeface="Baskerville Old Face" charset="0"/>
                  <a:cs typeface="Baskerville Old Face" charset="0"/>
                </a:rPr>
                <a:t> </a:t>
              </a:r>
              <a:r>
                <a:rPr lang="en-US" sz="2000" b="1" dirty="0" err="1">
                  <a:solidFill>
                    <a:srgbClr val="002060"/>
                  </a:solidFill>
                  <a:latin typeface="Century Gothic" panose="020B0502020202020204" pitchFamily="34" charset="0"/>
                  <a:ea typeface="Baskerville Old Face" charset="0"/>
                  <a:cs typeface="Baskerville Old Face" charset="0"/>
                </a:rPr>
                <a:t>Dinas</a:t>
              </a:r>
              <a:r>
                <a:rPr lang="en-US" sz="2000" b="1" dirty="0">
                  <a:solidFill>
                    <a:srgbClr val="002060"/>
                  </a:solidFill>
                  <a:latin typeface="Century Gothic" panose="020B0502020202020204" pitchFamily="34" charset="0"/>
                  <a:ea typeface="Baskerville Old Face" charset="0"/>
                  <a:cs typeface="Baskerville Old Face" charset="0"/>
                </a:rPr>
                <a:t> </a:t>
              </a:r>
              <a:r>
                <a:rPr lang="en-US" sz="2000" b="1" dirty="0" err="1">
                  <a:solidFill>
                    <a:srgbClr val="002060"/>
                  </a:solidFill>
                  <a:latin typeface="Century Gothic" panose="020B0502020202020204" pitchFamily="34" charset="0"/>
                  <a:ea typeface="Baskerville Old Face" charset="0"/>
                  <a:cs typeface="Baskerville Old Face" charset="0"/>
                </a:rPr>
                <a:t>Pendidikan</a:t>
              </a:r>
              <a:r>
                <a:rPr lang="en-US" sz="2000" b="1" dirty="0">
                  <a:solidFill>
                    <a:srgbClr val="002060"/>
                  </a:solidFill>
                  <a:latin typeface="Century Gothic" panose="020B0502020202020204" pitchFamily="34" charset="0"/>
                  <a:ea typeface="Baskerville Old Face" charset="0"/>
                  <a:cs typeface="Baskerville Old Face" charset="0"/>
                </a:rPr>
                <a:t> </a:t>
              </a:r>
              <a:r>
                <a:rPr lang="en-US" sz="2000" b="1" dirty="0" err="1">
                  <a:solidFill>
                    <a:srgbClr val="002060"/>
                  </a:solidFill>
                  <a:latin typeface="Century Gothic" panose="020B0502020202020204" pitchFamily="34" charset="0"/>
                  <a:ea typeface="Baskerville Old Face" charset="0"/>
                  <a:cs typeface="Baskerville Old Face" charset="0"/>
                </a:rPr>
                <a:t>Provinsi</a:t>
              </a:r>
              <a:endParaRPr lang="en-US" sz="2000" b="1" dirty="0">
                <a:solidFill>
                  <a:srgbClr val="002060"/>
                </a:solidFill>
                <a:latin typeface="Century Gothic" panose="020B0502020202020204" pitchFamily="34" charset="0"/>
                <a:ea typeface="Baskerville Old Face" charset="0"/>
                <a:cs typeface="Baskerville Old Face" charset="0"/>
              </a:endParaRPr>
            </a:p>
            <a:p>
              <a:pPr marL="800100" lvl="1" indent="-342900">
                <a:buFont typeface="Wingdings" panose="05000000000000000000" pitchFamily="2" charset="2"/>
                <a:buChar char="q"/>
              </a:pPr>
              <a:r>
                <a:rPr lang="en-US" sz="2000" b="1" dirty="0" err="1">
                  <a:solidFill>
                    <a:srgbClr val="002060"/>
                  </a:solidFill>
                  <a:latin typeface="Century Gothic" panose="020B0502020202020204" pitchFamily="34" charset="0"/>
                  <a:ea typeface="Baskerville Old Face" charset="0"/>
                  <a:cs typeface="Baskerville Old Face" charset="0"/>
                </a:rPr>
                <a:t>Verifikasi</a:t>
              </a:r>
              <a:r>
                <a:rPr lang="en-US" sz="2000" b="1" dirty="0">
                  <a:solidFill>
                    <a:srgbClr val="002060"/>
                  </a:solidFill>
                  <a:latin typeface="Century Gothic" panose="020B0502020202020204" pitchFamily="34" charset="0"/>
                  <a:ea typeface="Baskerville Old Face" charset="0"/>
                  <a:cs typeface="Baskerville Old Face" charset="0"/>
                </a:rPr>
                <a:t> </a:t>
              </a:r>
              <a:r>
                <a:rPr lang="en-US" sz="2000" b="1" dirty="0" err="1">
                  <a:solidFill>
                    <a:srgbClr val="002060"/>
                  </a:solidFill>
                  <a:latin typeface="Century Gothic" panose="020B0502020202020204" pitchFamily="34" charset="0"/>
                  <a:ea typeface="Baskerville Old Face" charset="0"/>
                  <a:cs typeface="Baskerville Old Face" charset="0"/>
                </a:rPr>
                <a:t>lokasi</a:t>
              </a:r>
              <a:endParaRPr lang="en-US" sz="2000" b="1" dirty="0">
                <a:solidFill>
                  <a:srgbClr val="002060"/>
                </a:solidFill>
                <a:latin typeface="Century Gothic" panose="020B0502020202020204" pitchFamily="34" charset="0"/>
                <a:ea typeface="Baskerville Old Face" charset="0"/>
                <a:cs typeface="Baskerville Old Face" charset="0"/>
              </a:endParaRPr>
            </a:p>
            <a:p>
              <a:pPr marL="800100" lvl="1" indent="-342900">
                <a:buFont typeface="Wingdings" panose="05000000000000000000" pitchFamily="2" charset="2"/>
                <a:buChar char="q"/>
              </a:pPr>
              <a:r>
                <a:rPr lang="en-US" sz="2000" b="1" dirty="0" err="1">
                  <a:solidFill>
                    <a:srgbClr val="002060"/>
                  </a:solidFill>
                  <a:latin typeface="Century Gothic" panose="020B0502020202020204" pitchFamily="34" charset="0"/>
                  <a:ea typeface="Baskerville Old Face" charset="0"/>
                  <a:cs typeface="Baskerville Old Face" charset="0"/>
                </a:rPr>
                <a:t>Tahap</a:t>
              </a:r>
              <a:r>
                <a:rPr lang="en-US" sz="2000" b="1" dirty="0">
                  <a:solidFill>
                    <a:srgbClr val="002060"/>
                  </a:solidFill>
                  <a:latin typeface="Century Gothic" panose="020B0502020202020204" pitchFamily="34" charset="0"/>
                  <a:ea typeface="Baskerville Old Face" charset="0"/>
                  <a:cs typeface="Baskerville Old Face" charset="0"/>
                </a:rPr>
                <a:t> </a:t>
              </a:r>
              <a:r>
                <a:rPr lang="en-US" sz="2000" b="1" dirty="0" err="1">
                  <a:solidFill>
                    <a:srgbClr val="002060"/>
                  </a:solidFill>
                  <a:latin typeface="Century Gothic" panose="020B0502020202020204" pitchFamily="34" charset="0"/>
                  <a:ea typeface="Baskerville Old Face" charset="0"/>
                  <a:cs typeface="Baskerville Old Face" charset="0"/>
                </a:rPr>
                <a:t>penyaluran</a:t>
              </a:r>
              <a:r>
                <a:rPr lang="en-US" sz="2000" b="1" dirty="0">
                  <a:solidFill>
                    <a:srgbClr val="002060"/>
                  </a:solidFill>
                  <a:latin typeface="Century Gothic" panose="020B0502020202020204" pitchFamily="34" charset="0"/>
                  <a:ea typeface="Baskerville Old Face" charset="0"/>
                  <a:cs typeface="Baskerville Old Face" charset="0"/>
                </a:rPr>
                <a:t> 70% </a:t>
              </a:r>
              <a:r>
                <a:rPr lang="en-US" sz="2000" b="1" dirty="0" err="1">
                  <a:solidFill>
                    <a:srgbClr val="002060"/>
                  </a:solidFill>
                  <a:latin typeface="Century Gothic" panose="020B0502020202020204" pitchFamily="34" charset="0"/>
                  <a:ea typeface="Baskerville Old Face" charset="0"/>
                  <a:cs typeface="Baskerville Old Face" charset="0"/>
                </a:rPr>
                <a:t>dan</a:t>
              </a:r>
              <a:r>
                <a:rPr lang="en-US" sz="2000" b="1" dirty="0">
                  <a:solidFill>
                    <a:srgbClr val="002060"/>
                  </a:solidFill>
                  <a:latin typeface="Century Gothic" panose="020B0502020202020204" pitchFamily="34" charset="0"/>
                  <a:ea typeface="Baskerville Old Face" charset="0"/>
                  <a:cs typeface="Baskerville Old Face" charset="0"/>
                </a:rPr>
                <a:t> 30%</a:t>
              </a:r>
            </a:p>
            <a:p>
              <a:pPr marL="285750" indent="-285750">
                <a:buFont typeface="Wingdings" panose="05000000000000000000" pitchFamily="2" charset="2"/>
                <a:buChar char="q"/>
              </a:pPr>
              <a:endParaRPr lang="id-ID" dirty="0">
                <a:solidFill>
                  <a:srgbClr val="002060"/>
                </a:solidFill>
                <a:latin typeface="Century Gothic" panose="020B0502020202020204" pitchFamily="34" charset="0"/>
              </a:endParaRPr>
            </a:p>
          </p:txBody>
        </p:sp>
        <p:grpSp>
          <p:nvGrpSpPr>
            <p:cNvPr id="13" name="Group 12"/>
            <p:cNvGrpSpPr/>
            <p:nvPr/>
          </p:nvGrpSpPr>
          <p:grpSpPr>
            <a:xfrm>
              <a:off x="7911662" y="693486"/>
              <a:ext cx="1447800" cy="1508760"/>
              <a:chOff x="7842915" y="548640"/>
              <a:chExt cx="1447800" cy="1508760"/>
            </a:xfrm>
          </p:grpSpPr>
          <p:sp>
            <p:nvSpPr>
              <p:cNvPr id="15" name="Oval 14"/>
              <p:cNvSpPr/>
              <p:nvPr/>
            </p:nvSpPr>
            <p:spPr>
              <a:xfrm>
                <a:off x="7842915" y="548640"/>
                <a:ext cx="1447800" cy="1508760"/>
              </a:xfrm>
              <a:prstGeom prst="ellipse">
                <a:avLst/>
              </a:prstGeom>
              <a:gradFill flip="none" rotWithShape="1">
                <a:gsLst>
                  <a:gs pos="0">
                    <a:srgbClr val="FF9300">
                      <a:shade val="30000"/>
                      <a:satMod val="115000"/>
                    </a:srgbClr>
                  </a:gs>
                  <a:gs pos="50000">
                    <a:srgbClr val="FF9300">
                      <a:shade val="67500"/>
                      <a:satMod val="115000"/>
                    </a:srgbClr>
                  </a:gs>
                  <a:gs pos="100000">
                    <a:srgbClr val="FF93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p:nvSpPr>
            <p:spPr>
              <a:xfrm>
                <a:off x="7934550" y="909256"/>
                <a:ext cx="1356165" cy="830997"/>
              </a:xfrm>
              <a:prstGeom prst="rect">
                <a:avLst/>
              </a:prstGeom>
              <a:noFill/>
            </p:spPr>
            <p:txBody>
              <a:bodyPr wrap="square" rtlCol="0">
                <a:spAutoFit/>
              </a:bodyPr>
              <a:lstStyle/>
              <a:p>
                <a:pPr lvl="0"/>
                <a:r>
                  <a:rPr lang="en-US" sz="1600" dirty="0" err="1">
                    <a:solidFill>
                      <a:schemeClr val="bg1"/>
                    </a:solidFill>
                    <a:latin typeface="Century Gothic" panose="020B0502020202020204" pitchFamily="34" charset="0"/>
                    <a:ea typeface="Baskerville Old Face" charset="0"/>
                    <a:cs typeface="Baskerville Old Face" charset="0"/>
                  </a:rPr>
                  <a:t>Laporan</a:t>
                </a:r>
                <a:endParaRPr lang="en-US" sz="1600" dirty="0">
                  <a:solidFill>
                    <a:schemeClr val="bg1"/>
                  </a:solidFill>
                  <a:latin typeface="Century Gothic" panose="020B0502020202020204" pitchFamily="34" charset="0"/>
                  <a:ea typeface="Baskerville Old Face" charset="0"/>
                  <a:cs typeface="Baskerville Old Face" charset="0"/>
                </a:endParaRPr>
              </a:p>
              <a:p>
                <a:pPr lvl="0"/>
                <a:r>
                  <a:rPr lang="en-US" sz="1600" dirty="0" err="1">
                    <a:solidFill>
                      <a:schemeClr val="bg1"/>
                    </a:solidFill>
                    <a:latin typeface="Century Gothic" panose="020B0502020202020204" pitchFamily="34" charset="0"/>
                    <a:ea typeface="Baskerville Old Face" charset="0"/>
                    <a:cs typeface="Baskerville Old Face" charset="0"/>
                  </a:rPr>
                  <a:t>Kemajuan</a:t>
                </a:r>
                <a:endParaRPr lang="en-US" sz="1600" dirty="0">
                  <a:solidFill>
                    <a:schemeClr val="bg1"/>
                  </a:solidFill>
                  <a:latin typeface="Century Gothic" panose="020B0502020202020204" pitchFamily="34" charset="0"/>
                  <a:ea typeface="Baskerville Old Face" charset="0"/>
                  <a:cs typeface="Baskerville Old Face" charset="0"/>
                </a:endParaRPr>
              </a:p>
              <a:p>
                <a:endParaRPr lang="id-ID" sz="1600" dirty="0">
                  <a:solidFill>
                    <a:schemeClr val="bg1"/>
                  </a:solidFill>
                  <a:latin typeface="Century Gothic" panose="020B0502020202020204" pitchFamily="34" charset="0"/>
                </a:endParaRPr>
              </a:p>
            </p:txBody>
          </p:sp>
        </p:grpSp>
        <p:sp>
          <p:nvSpPr>
            <p:cNvPr id="14" name="TextBox 13"/>
            <p:cNvSpPr txBox="1"/>
            <p:nvPr/>
          </p:nvSpPr>
          <p:spPr>
            <a:xfrm>
              <a:off x="8721881" y="2701416"/>
              <a:ext cx="3154485" cy="2270798"/>
            </a:xfrm>
            <a:prstGeom prst="rect">
              <a:avLst/>
            </a:prstGeom>
            <a:noFill/>
          </p:spPr>
          <p:txBody>
            <a:bodyPr wrap="square" rtlCol="0">
              <a:spAutoFit/>
            </a:bodyPr>
            <a:lstStyle/>
            <a:p>
              <a:pPr marL="800100" lvl="1" indent="-342900">
                <a:buFont typeface="Wingdings" panose="05000000000000000000" pitchFamily="2" charset="2"/>
                <a:buChar char="q"/>
              </a:pPr>
              <a:r>
                <a:rPr lang="fi-FI" sz="2000" b="1" dirty="0">
                  <a:solidFill>
                    <a:srgbClr val="FFFF00"/>
                  </a:solidFill>
                  <a:latin typeface="Century Gothic" panose="020B0502020202020204" pitchFamily="34" charset="0"/>
                  <a:ea typeface="Baskerville Old Face" charset="0"/>
                  <a:cs typeface="Baskerville Old Face" charset="0"/>
                </a:rPr>
                <a:t>Laporan Bulanan (proses Kemajuan Pekerjaan)</a:t>
              </a:r>
            </a:p>
            <a:p>
              <a:pPr marL="800100" lvl="1" indent="-342900">
                <a:buFont typeface="Wingdings" panose="05000000000000000000" pitchFamily="2" charset="2"/>
                <a:buChar char="q"/>
              </a:pPr>
              <a:r>
                <a:rPr lang="fi-FI" sz="2000" b="1" dirty="0">
                  <a:solidFill>
                    <a:srgbClr val="FFFF00"/>
                  </a:solidFill>
                  <a:latin typeface="Century Gothic" panose="020B0502020202020204" pitchFamily="34" charset="0"/>
                  <a:ea typeface="Baskerville Old Face" charset="0"/>
                  <a:cs typeface="Baskerville Old Face" charset="0"/>
                </a:rPr>
                <a:t>Laporan Akhir dan BAST</a:t>
              </a:r>
            </a:p>
            <a:p>
              <a:pPr marL="285750" indent="-285750">
                <a:buFont typeface="Wingdings" panose="05000000000000000000" pitchFamily="2" charset="2"/>
                <a:buChar char="q"/>
              </a:pPr>
              <a:endParaRPr lang="id-ID" dirty="0">
                <a:solidFill>
                  <a:srgbClr val="FFFF00"/>
                </a:solidFill>
                <a:latin typeface="Century Gothic" panose="020B0502020202020204" pitchFamily="34" charset="0"/>
              </a:endParaRPr>
            </a:p>
          </p:txBody>
        </p:sp>
      </p:grpSp>
    </p:spTree>
    <p:extLst>
      <p:ext uri="{BB962C8B-B14F-4D97-AF65-F5344CB8AC3E}">
        <p14:creationId xmlns:p14="http://schemas.microsoft.com/office/powerpoint/2010/main" val="2461260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Kriteria</a:t>
            </a:r>
            <a:r>
              <a:rPr lang="en-US" sz="2400" b="1" dirty="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smtClean="0">
                <a:solidFill>
                  <a:srgbClr val="FFFF00"/>
                </a:solidFill>
              </a:rPr>
              <a:t>RKB SMA</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706880" y="868679"/>
            <a:ext cx="8745496" cy="5562601"/>
            <a:chOff x="1706880" y="868679"/>
            <a:chExt cx="8745496" cy="5562601"/>
          </a:xfrm>
        </p:grpSpPr>
        <p:grpSp>
          <p:nvGrpSpPr>
            <p:cNvPr id="6" name="Group 5"/>
            <p:cNvGrpSpPr/>
            <p:nvPr/>
          </p:nvGrpSpPr>
          <p:grpSpPr>
            <a:xfrm>
              <a:off x="1706880" y="929640"/>
              <a:ext cx="2590800" cy="5501640"/>
              <a:chOff x="2179320" y="929640"/>
              <a:chExt cx="2590800" cy="5501640"/>
            </a:xfrm>
          </p:grpSpPr>
          <p:sp>
            <p:nvSpPr>
              <p:cNvPr id="22" name="Rounded Rectangle 21"/>
              <p:cNvSpPr/>
              <p:nvPr/>
            </p:nvSpPr>
            <p:spPr>
              <a:xfrm>
                <a:off x="2179320" y="929640"/>
                <a:ext cx="2590800" cy="5501640"/>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ounded Rectangle 22"/>
              <p:cNvSpPr/>
              <p:nvPr/>
            </p:nvSpPr>
            <p:spPr>
              <a:xfrm>
                <a:off x="2753498" y="5251206"/>
                <a:ext cx="1442443" cy="1119113"/>
              </a:xfrm>
              <a:prstGeom prst="roundRect">
                <a:avLst>
                  <a:gd name="adj" fmla="val 10000"/>
                </a:avLst>
              </a:prstGeom>
              <a:blipFill>
                <a:blip r:embed="rId3" cstate="hqprint">
                  <a:extLst>
                    <a:ext uri="{28A0092B-C50C-407E-A947-70E740481C1C}">
                      <a14:useLocalDpi xmlns:a14="http://schemas.microsoft.com/office/drawing/2010/main" val="0"/>
                    </a:ext>
                  </a:extLst>
                </a:blip>
                <a:srcRect/>
                <a:stretch>
                  <a:fillRect l="-20000" r="-20000"/>
                </a:stretch>
              </a:blipFill>
              <a:ln>
                <a:noFill/>
              </a:ln>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4" name="Trapezoid 23"/>
              <p:cNvSpPr/>
              <p:nvPr/>
            </p:nvSpPr>
            <p:spPr>
              <a:xfrm rot="5400000">
                <a:off x="1885950" y="1611630"/>
                <a:ext cx="1165860" cy="579120"/>
              </a:xfrm>
              <a:prstGeom prst="trapezoi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2278380" y="1566892"/>
                <a:ext cx="960120" cy="584775"/>
              </a:xfrm>
              <a:prstGeom prst="rect">
                <a:avLst/>
              </a:prstGeom>
              <a:noFill/>
            </p:spPr>
            <p:txBody>
              <a:bodyPr wrap="square" rtlCol="0">
                <a:spAutoFit/>
              </a:bodyPr>
              <a:lstStyle/>
              <a:p>
                <a:r>
                  <a:rPr lang="en-US" sz="3200" b="1" dirty="0">
                    <a:latin typeface="Century Gothic" panose="020B0502020202020204" pitchFamily="34" charset="0"/>
                  </a:rPr>
                  <a:t>1</a:t>
                </a:r>
                <a:endParaRPr lang="id-ID" sz="3200" b="1" dirty="0">
                  <a:latin typeface="Century Gothic" panose="020B0502020202020204" pitchFamily="34" charset="0"/>
                </a:endParaRPr>
              </a:p>
            </p:txBody>
          </p:sp>
          <p:sp>
            <p:nvSpPr>
              <p:cNvPr id="26" name="TextBox 25"/>
              <p:cNvSpPr txBox="1"/>
              <p:nvPr/>
            </p:nvSpPr>
            <p:spPr>
              <a:xfrm>
                <a:off x="2476500" y="2513483"/>
                <a:ext cx="2118360" cy="2585323"/>
              </a:xfrm>
              <a:prstGeom prst="rect">
                <a:avLst/>
              </a:prstGeom>
              <a:noFill/>
            </p:spPr>
            <p:txBody>
              <a:bodyPr wrap="square" rtlCol="0">
                <a:spAutoFit/>
              </a:bodyPr>
              <a:lstStyle/>
              <a:p>
                <a:pPr marL="285750" lvl="0" indent="-285750">
                  <a:buFont typeface="Wingdings" panose="05000000000000000000" pitchFamily="2" charset="2"/>
                  <a:buChar char="q"/>
                </a:pPr>
                <a:r>
                  <a:rPr lang="en-US" b="1" dirty="0" err="1">
                    <a:solidFill>
                      <a:schemeClr val="bg1"/>
                    </a:solidFill>
                    <a:latin typeface="Century Gothic" panose="020B0502020202020204" pitchFamily="34" charset="0"/>
                    <a:ea typeface="Baskerville Old Face" charset="0"/>
                    <a:cs typeface="Baskerville Old Face" charset="0"/>
                  </a:rPr>
                  <a:t>Jumlah</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Rombel</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lebih</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besar</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dari</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Jumlah</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Ruang</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Kelas</a:t>
                </a:r>
                <a:endParaRPr lang="en-US" b="1" dirty="0">
                  <a:solidFill>
                    <a:schemeClr val="bg1"/>
                  </a:solidFill>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b="1" dirty="0">
                    <a:solidFill>
                      <a:schemeClr val="bg1"/>
                    </a:solidFill>
                    <a:latin typeface="Century Gothic" panose="020B0502020202020204" pitchFamily="34" charset="0"/>
                    <a:ea typeface="Baskerville Old Face" charset="0"/>
                    <a:cs typeface="Baskerville Old Face" charset="0"/>
                  </a:rPr>
                  <a:t>APK Kota/</a:t>
                </a:r>
                <a:r>
                  <a:rPr lang="en-US" b="1" dirty="0" err="1">
                    <a:solidFill>
                      <a:schemeClr val="bg1"/>
                    </a:solidFill>
                    <a:latin typeface="Century Gothic" panose="020B0502020202020204" pitchFamily="34" charset="0"/>
                    <a:ea typeface="Baskerville Old Face" charset="0"/>
                    <a:cs typeface="Baskerville Old Face" charset="0"/>
                  </a:rPr>
                  <a:t>Kab</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lebih</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rendah</a:t>
                </a:r>
                <a:r>
                  <a:rPr lang="en-US" b="1" dirty="0">
                    <a:solidFill>
                      <a:schemeClr val="bg1"/>
                    </a:solidFill>
                    <a:latin typeface="Century Gothic" panose="020B0502020202020204" pitchFamily="34" charset="0"/>
                    <a:ea typeface="Baskerville Old Face" charset="0"/>
                    <a:cs typeface="Baskerville Old Face" charset="0"/>
                  </a:rPr>
                  <a:t> </a:t>
                </a:r>
                <a:r>
                  <a:rPr lang="en-US" b="1" dirty="0" err="1">
                    <a:solidFill>
                      <a:schemeClr val="bg1"/>
                    </a:solidFill>
                    <a:latin typeface="Century Gothic" panose="020B0502020202020204" pitchFamily="34" charset="0"/>
                    <a:ea typeface="Baskerville Old Face" charset="0"/>
                    <a:cs typeface="Baskerville Old Face" charset="0"/>
                  </a:rPr>
                  <a:t>daripada</a:t>
                </a:r>
                <a:r>
                  <a:rPr lang="en-US" b="1" dirty="0">
                    <a:solidFill>
                      <a:schemeClr val="bg1"/>
                    </a:solidFill>
                    <a:latin typeface="Century Gothic" panose="020B0502020202020204" pitchFamily="34" charset="0"/>
                    <a:ea typeface="Baskerville Old Face" charset="0"/>
                    <a:cs typeface="Baskerville Old Face" charset="0"/>
                  </a:rPr>
                  <a:t> APK Nasional</a:t>
                </a:r>
              </a:p>
            </p:txBody>
          </p:sp>
        </p:grpSp>
        <p:grpSp>
          <p:nvGrpSpPr>
            <p:cNvPr id="7" name="Group 6"/>
            <p:cNvGrpSpPr/>
            <p:nvPr/>
          </p:nvGrpSpPr>
          <p:grpSpPr>
            <a:xfrm>
              <a:off x="4871858" y="929640"/>
              <a:ext cx="2590800" cy="5501640"/>
              <a:chOff x="2179320" y="929640"/>
              <a:chExt cx="2590800" cy="5501640"/>
            </a:xfrm>
            <a:gradFill flip="none" rotWithShape="1">
              <a:gsLst>
                <a:gs pos="0">
                  <a:srgbClr val="FF85FF">
                    <a:shade val="30000"/>
                    <a:satMod val="115000"/>
                  </a:srgbClr>
                </a:gs>
                <a:gs pos="50000">
                  <a:srgbClr val="FF85FF">
                    <a:shade val="67500"/>
                    <a:satMod val="115000"/>
                  </a:srgbClr>
                </a:gs>
                <a:gs pos="100000">
                  <a:srgbClr val="FF85FF">
                    <a:shade val="100000"/>
                    <a:satMod val="115000"/>
                  </a:srgbClr>
                </a:gs>
              </a:gsLst>
              <a:lin ang="10800000" scaled="1"/>
              <a:tileRect/>
            </a:gradFill>
          </p:grpSpPr>
          <p:sp>
            <p:nvSpPr>
              <p:cNvPr id="18" name="Rounded Rectangle 17"/>
              <p:cNvSpPr/>
              <p:nvPr/>
            </p:nvSpPr>
            <p:spPr>
              <a:xfrm>
                <a:off x="2179320" y="929640"/>
                <a:ext cx="2590800" cy="55016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rapezoid 18"/>
              <p:cNvSpPr/>
              <p:nvPr/>
            </p:nvSpPr>
            <p:spPr>
              <a:xfrm rot="5400000">
                <a:off x="1885950" y="1611630"/>
                <a:ext cx="1165860" cy="579120"/>
              </a:xfrm>
              <a:prstGeom prst="trapezoi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p:nvSpPr>
            <p:spPr>
              <a:xfrm>
                <a:off x="2278380" y="1566892"/>
                <a:ext cx="960120" cy="584775"/>
              </a:xfrm>
              <a:prstGeom prst="rect">
                <a:avLst/>
              </a:prstGeom>
              <a:noFill/>
              <a:ln>
                <a:noFill/>
              </a:ln>
            </p:spPr>
            <p:txBody>
              <a:bodyPr wrap="square" rtlCol="0">
                <a:spAutoFit/>
              </a:bodyPr>
              <a:lstStyle/>
              <a:p>
                <a:r>
                  <a:rPr lang="en-US" sz="3200" b="1" dirty="0">
                    <a:latin typeface="Century Gothic" panose="020B0502020202020204" pitchFamily="34" charset="0"/>
                  </a:rPr>
                  <a:t>2</a:t>
                </a:r>
                <a:endParaRPr lang="id-ID" sz="3200" b="1" dirty="0">
                  <a:latin typeface="Century Gothic" panose="020B0502020202020204" pitchFamily="34" charset="0"/>
                </a:endParaRPr>
              </a:p>
            </p:txBody>
          </p:sp>
          <p:sp>
            <p:nvSpPr>
              <p:cNvPr id="21" name="TextBox 20"/>
              <p:cNvSpPr txBox="1"/>
              <p:nvPr/>
            </p:nvSpPr>
            <p:spPr>
              <a:xfrm>
                <a:off x="2560320" y="2557306"/>
                <a:ext cx="2118360" cy="2308324"/>
              </a:xfrm>
              <a:prstGeom prst="rect">
                <a:avLst/>
              </a:prstGeom>
              <a:grpFill/>
            </p:spPr>
            <p:txBody>
              <a:bodyPr wrap="square" rtlCol="0">
                <a:spAutoFit/>
              </a:bodyPr>
              <a:lstStyle/>
              <a:p>
                <a:pPr marL="285750" lvl="0" indent="-285750">
                  <a:buFont typeface="Wingdings" panose="05000000000000000000" pitchFamily="2" charset="2"/>
                  <a:buChar char="q"/>
                </a:pPr>
                <a:r>
                  <a:rPr lang="sv-SE" b="1" dirty="0">
                    <a:solidFill>
                      <a:schemeClr val="bg1"/>
                    </a:solidFill>
                    <a:latin typeface="Century Gothic" panose="020B0502020202020204" pitchFamily="34" charset="0"/>
                    <a:ea typeface="Baskerville Old Face" charset="0"/>
                    <a:cs typeface="Baskerville Old Face" charset="0"/>
                  </a:rPr>
                  <a:t>Analisis Data Dapodik </a:t>
                </a:r>
              </a:p>
              <a:p>
                <a:pPr marL="285750" lvl="0" indent="-285750">
                  <a:buFont typeface="Wingdings" panose="05000000000000000000" pitchFamily="2" charset="2"/>
                  <a:buChar char="q"/>
                </a:pPr>
                <a:r>
                  <a:rPr lang="sv-SE" b="1" dirty="0">
                    <a:solidFill>
                      <a:schemeClr val="bg1"/>
                    </a:solidFill>
                    <a:latin typeface="Century Gothic" panose="020B0502020202020204" pitchFamily="34" charset="0"/>
                    <a:ea typeface="Baskerville Old Face" charset="0"/>
                    <a:cs typeface="Baskerville Old Face" charset="0"/>
                  </a:rPr>
                  <a:t>Proposal dari Sekolah/Dinas Pendidikan</a:t>
                </a:r>
              </a:p>
              <a:p>
                <a:pPr marL="285750" lvl="0" indent="-285750">
                  <a:buFont typeface="Wingdings" panose="05000000000000000000" pitchFamily="2" charset="2"/>
                  <a:buChar char="q"/>
                </a:pPr>
                <a:r>
                  <a:rPr lang="sv-SE" b="1" dirty="0">
                    <a:solidFill>
                      <a:schemeClr val="bg1"/>
                    </a:solidFill>
                    <a:latin typeface="Century Gothic" panose="020B0502020202020204" pitchFamily="34" charset="0"/>
                    <a:ea typeface="Baskerville Old Face" charset="0"/>
                    <a:cs typeface="Baskerville Old Face" charset="0"/>
                  </a:rPr>
                  <a:t>Tahap penyaluran 70% dan 30%</a:t>
                </a:r>
              </a:p>
            </p:txBody>
          </p:sp>
        </p:grpSp>
        <p:grpSp>
          <p:nvGrpSpPr>
            <p:cNvPr id="8" name="Group 7"/>
            <p:cNvGrpSpPr/>
            <p:nvPr/>
          </p:nvGrpSpPr>
          <p:grpSpPr>
            <a:xfrm>
              <a:off x="7861576" y="868679"/>
              <a:ext cx="2590800" cy="5501640"/>
              <a:chOff x="2179320" y="929640"/>
              <a:chExt cx="2590800" cy="5501640"/>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grpSpPr>
          <p:sp>
            <p:nvSpPr>
              <p:cNvPr id="14" name="Rounded Rectangle 13"/>
              <p:cNvSpPr/>
              <p:nvPr/>
            </p:nvSpPr>
            <p:spPr>
              <a:xfrm>
                <a:off x="2179320" y="929640"/>
                <a:ext cx="2590800" cy="55016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rapezoid 14"/>
              <p:cNvSpPr/>
              <p:nvPr/>
            </p:nvSpPr>
            <p:spPr>
              <a:xfrm rot="5400000">
                <a:off x="1885950" y="1611630"/>
                <a:ext cx="1165860" cy="579120"/>
              </a:xfrm>
              <a:prstGeom prst="trapezoi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p:nvSpPr>
            <p:spPr>
              <a:xfrm>
                <a:off x="2278380" y="1566892"/>
                <a:ext cx="960120" cy="584775"/>
              </a:xfrm>
              <a:prstGeom prst="rect">
                <a:avLst/>
              </a:prstGeom>
              <a:noFill/>
            </p:spPr>
            <p:txBody>
              <a:bodyPr wrap="square" rtlCol="0">
                <a:spAutoFit/>
              </a:bodyPr>
              <a:lstStyle/>
              <a:p>
                <a:r>
                  <a:rPr lang="en-US" sz="3200" b="1" dirty="0">
                    <a:latin typeface="Century Gothic" panose="020B0502020202020204" pitchFamily="34" charset="0"/>
                  </a:rPr>
                  <a:t>3</a:t>
                </a:r>
                <a:endParaRPr lang="id-ID" sz="3200" b="1" dirty="0">
                  <a:latin typeface="Century Gothic" panose="020B0502020202020204" pitchFamily="34" charset="0"/>
                </a:endParaRPr>
              </a:p>
            </p:txBody>
          </p:sp>
          <p:sp>
            <p:nvSpPr>
              <p:cNvPr id="17" name="TextBox 16"/>
              <p:cNvSpPr txBox="1"/>
              <p:nvPr/>
            </p:nvSpPr>
            <p:spPr>
              <a:xfrm>
                <a:off x="2476500" y="2513483"/>
                <a:ext cx="2118360" cy="1477328"/>
              </a:xfrm>
              <a:prstGeom prst="rect">
                <a:avLst/>
              </a:prstGeom>
              <a:grpFill/>
            </p:spPr>
            <p:txBody>
              <a:bodyPr wrap="square" rtlCol="0">
                <a:spAutoFit/>
              </a:bodyPr>
              <a:lstStyle/>
              <a:p>
                <a:pPr marL="285750" lvl="0" indent="-285750">
                  <a:buFont typeface="Wingdings" panose="05000000000000000000" pitchFamily="2" charset="2"/>
                  <a:buChar char="q"/>
                </a:pPr>
                <a:r>
                  <a:rPr lang="fi-FI" b="1" dirty="0">
                    <a:solidFill>
                      <a:schemeClr val="bg1"/>
                    </a:solidFill>
                    <a:latin typeface="Century Gothic" panose="020B0502020202020204" pitchFamily="34" charset="0"/>
                    <a:ea typeface="Baskerville Old Face" charset="0"/>
                    <a:cs typeface="Baskerville Old Face" charset="0"/>
                  </a:rPr>
                  <a:t>Laporan Kemajuan Pekerjaan 50%</a:t>
                </a:r>
              </a:p>
              <a:p>
                <a:pPr marL="285750" lvl="0" indent="-285750">
                  <a:buFont typeface="Wingdings" panose="05000000000000000000" pitchFamily="2" charset="2"/>
                  <a:buChar char="q"/>
                </a:pPr>
                <a:r>
                  <a:rPr lang="fi-FI" b="1" dirty="0">
                    <a:solidFill>
                      <a:schemeClr val="bg1"/>
                    </a:solidFill>
                    <a:latin typeface="Century Gothic" panose="020B0502020202020204" pitchFamily="34" charset="0"/>
                    <a:ea typeface="Baskerville Old Face" charset="0"/>
                    <a:cs typeface="Baskerville Old Face" charset="0"/>
                  </a:rPr>
                  <a:t>Laporan Akhir dan BAST</a:t>
                </a:r>
              </a:p>
            </p:txBody>
          </p:sp>
        </p:grpSp>
        <p:sp>
          <p:nvSpPr>
            <p:cNvPr id="9" name="TextBox 8"/>
            <p:cNvSpPr txBox="1"/>
            <p:nvPr/>
          </p:nvSpPr>
          <p:spPr>
            <a:xfrm>
              <a:off x="2303917" y="1628446"/>
              <a:ext cx="1668780" cy="461665"/>
            </a:xfrm>
            <a:prstGeom prst="rect">
              <a:avLst/>
            </a:prstGeom>
            <a:noFill/>
          </p:spPr>
          <p:txBody>
            <a:bodyPr wrap="square" rtlCol="0">
              <a:spAutoFit/>
            </a:bodyPr>
            <a:lstStyle/>
            <a:p>
              <a:r>
                <a:rPr lang="en-US" sz="2400" b="1" dirty="0" err="1">
                  <a:latin typeface="Century Gothic" panose="020B0502020202020204" pitchFamily="34" charset="0"/>
                </a:rPr>
                <a:t>Kriteria</a:t>
              </a:r>
              <a:endParaRPr lang="id-ID" sz="2400" b="1" dirty="0">
                <a:latin typeface="Century Gothic" panose="020B0502020202020204" pitchFamily="34" charset="0"/>
              </a:endParaRPr>
            </a:p>
          </p:txBody>
        </p:sp>
        <p:sp>
          <p:nvSpPr>
            <p:cNvPr id="10" name="TextBox 9"/>
            <p:cNvSpPr txBox="1"/>
            <p:nvPr/>
          </p:nvSpPr>
          <p:spPr>
            <a:xfrm>
              <a:off x="5446036" y="1640078"/>
              <a:ext cx="1925182" cy="461665"/>
            </a:xfrm>
            <a:prstGeom prst="rect">
              <a:avLst/>
            </a:prstGeom>
            <a:noFill/>
          </p:spPr>
          <p:txBody>
            <a:bodyPr wrap="square" rtlCol="0">
              <a:spAutoFit/>
            </a:bodyPr>
            <a:lstStyle/>
            <a:p>
              <a:r>
                <a:rPr lang="en-US" sz="2400" b="1" dirty="0" err="1">
                  <a:latin typeface="Century Gothic" panose="020B0502020202020204" pitchFamily="34" charset="0"/>
                </a:rPr>
                <a:t>Mekanisme</a:t>
              </a:r>
              <a:endParaRPr lang="id-ID" sz="2400" b="1" dirty="0">
                <a:latin typeface="Century Gothic" panose="020B0502020202020204" pitchFamily="34" charset="0"/>
              </a:endParaRPr>
            </a:p>
          </p:txBody>
        </p:sp>
        <p:sp>
          <p:nvSpPr>
            <p:cNvPr id="11" name="TextBox 10"/>
            <p:cNvSpPr txBox="1"/>
            <p:nvPr/>
          </p:nvSpPr>
          <p:spPr>
            <a:xfrm>
              <a:off x="8428548" y="1440617"/>
              <a:ext cx="1925182" cy="707886"/>
            </a:xfrm>
            <a:prstGeom prst="rect">
              <a:avLst/>
            </a:prstGeom>
            <a:noFill/>
          </p:spPr>
          <p:txBody>
            <a:bodyPr wrap="square" rtlCol="0">
              <a:spAutoFit/>
            </a:bodyPr>
            <a:lstStyle/>
            <a:p>
              <a:r>
                <a:rPr lang="en-US" sz="2000" b="1" dirty="0" err="1">
                  <a:latin typeface="Century Gothic" panose="020B0502020202020204" pitchFamily="34" charset="0"/>
                </a:rPr>
                <a:t>Laporan</a:t>
              </a:r>
              <a:endParaRPr lang="en-US" sz="2000" b="1" dirty="0">
                <a:latin typeface="Century Gothic" panose="020B0502020202020204" pitchFamily="34" charset="0"/>
              </a:endParaRPr>
            </a:p>
            <a:p>
              <a:r>
                <a:rPr lang="en-US" sz="2000" b="1" dirty="0" err="1">
                  <a:latin typeface="Century Gothic" panose="020B0502020202020204" pitchFamily="34" charset="0"/>
                </a:rPr>
                <a:t>Kemajuan</a:t>
              </a:r>
              <a:endParaRPr lang="id-ID" sz="2000" b="1" dirty="0">
                <a:latin typeface="Century Gothic" panose="020B0502020202020204" pitchFamily="34" charset="0"/>
              </a:endParaRPr>
            </a:p>
          </p:txBody>
        </p:sp>
        <p:sp>
          <p:nvSpPr>
            <p:cNvPr id="12" name="Rounded Rectangle 11"/>
            <p:cNvSpPr/>
            <p:nvPr/>
          </p:nvSpPr>
          <p:spPr>
            <a:xfrm>
              <a:off x="5379927" y="5251206"/>
              <a:ext cx="1463040" cy="1104959"/>
            </a:xfrm>
            <a:prstGeom prst="roundRect">
              <a:avLst>
                <a:gd name="adj" fmla="val 10000"/>
              </a:avLst>
            </a:prstGeom>
            <a:blipFill>
              <a:blip r:embed="rId4" cstate="hqprint">
                <a:extLst>
                  <a:ext uri="{28A0092B-C50C-407E-A947-70E740481C1C}">
                    <a14:useLocalDpi xmlns:a14="http://schemas.microsoft.com/office/drawing/2010/main" val="0"/>
                  </a:ext>
                </a:extLst>
              </a:blip>
              <a:srcRect/>
              <a:stretch>
                <a:fillRect l="-43000" r="-43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8440696" y="5251206"/>
              <a:ext cx="1549122" cy="1037786"/>
            </a:xfrm>
            <a:prstGeom prst="roundRect">
              <a:avLst>
                <a:gd name="adj" fmla="val 10000"/>
              </a:avLst>
            </a:prstGeom>
            <a:blipFill>
              <a:blip r:embed="rId5">
                <a:extLst>
                  <a:ext uri="{28A0092B-C50C-407E-A947-70E740481C1C}">
                    <a14:useLocalDpi xmlns:a14="http://schemas.microsoft.com/office/drawing/2010/main" val="0"/>
                  </a:ext>
                </a:extLst>
              </a:blip>
              <a:srcRect/>
              <a:stretch>
                <a:fillRect l="-28000" r="-28000"/>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5887306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Kriteria</a:t>
            </a:r>
            <a:r>
              <a:rPr lang="en-US" sz="2400" b="1" dirty="0" smtClean="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err="1" smtClean="0">
                <a:solidFill>
                  <a:srgbClr val="FFFF00"/>
                </a:solidFill>
              </a:rPr>
              <a:t>Perpustakaan</a:t>
            </a:r>
            <a:r>
              <a:rPr lang="en-US" sz="2400" b="1" dirty="0" smtClean="0">
                <a:solidFill>
                  <a:srgbClr val="FFFF00"/>
                </a:solidFill>
              </a:rPr>
              <a:t> </a:t>
            </a:r>
            <a:r>
              <a:rPr lang="en-US" sz="2400" b="1" dirty="0" err="1" smtClean="0">
                <a:solidFill>
                  <a:schemeClr val="bg1"/>
                </a:solidFill>
              </a:rPr>
              <a:t>dan</a:t>
            </a:r>
            <a:r>
              <a:rPr lang="en-US" sz="2400" b="1" dirty="0" smtClean="0">
                <a:solidFill>
                  <a:schemeClr val="bg1"/>
                </a:solidFill>
              </a:rPr>
              <a:t> </a:t>
            </a:r>
            <a:r>
              <a:rPr lang="en-US" sz="2400" b="1" dirty="0" smtClean="0">
                <a:solidFill>
                  <a:srgbClr val="FFFF00"/>
                </a:solidFill>
              </a:rPr>
              <a:t>Lab. </a:t>
            </a:r>
            <a:r>
              <a:rPr lang="en-US" sz="2400" b="1" dirty="0" err="1" smtClean="0">
                <a:solidFill>
                  <a:srgbClr val="FFFF00"/>
                </a:solidFill>
              </a:rPr>
              <a:t>Komputer</a:t>
            </a:r>
            <a:r>
              <a:rPr lang="en-US" sz="2400" b="1" dirty="0" smtClean="0">
                <a:solidFill>
                  <a:srgbClr val="FFFF00"/>
                </a:solidFill>
              </a:rPr>
              <a:t> </a:t>
            </a:r>
            <a:r>
              <a:rPr lang="en-US" sz="2400" b="1" dirty="0" smtClean="0">
                <a:solidFill>
                  <a:schemeClr val="bg1"/>
                </a:solidFill>
              </a:rPr>
              <a:t>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767657" y="655213"/>
            <a:ext cx="9728912" cy="5626253"/>
            <a:chOff x="2255263" y="1037350"/>
            <a:chExt cx="9728912" cy="5626253"/>
          </a:xfrm>
        </p:grpSpPr>
        <p:sp>
          <p:nvSpPr>
            <p:cNvPr id="29" name="TextBox 28"/>
            <p:cNvSpPr txBox="1"/>
            <p:nvPr/>
          </p:nvSpPr>
          <p:spPr>
            <a:xfrm>
              <a:off x="4057574" y="1096105"/>
              <a:ext cx="1600200" cy="461665"/>
            </a:xfrm>
            <a:prstGeom prst="rect">
              <a:avLst/>
            </a:prstGeom>
            <a:noFill/>
          </p:spPr>
          <p:txBody>
            <a:bodyPr wrap="square" rtlCol="0">
              <a:spAutoFit/>
            </a:bodyPr>
            <a:lstStyle/>
            <a:p>
              <a:r>
                <a:rPr lang="en-US" sz="2400" b="1" dirty="0">
                  <a:latin typeface="Century Gothic" panose="020B0502020202020204" pitchFamily="34" charset="0"/>
                </a:rPr>
                <a:t>KRITERIA</a:t>
              </a:r>
              <a:endParaRPr lang="en-US" sz="2000" b="1" dirty="0">
                <a:latin typeface="Century Gothic" panose="020B0502020202020204" pitchFamily="34" charset="0"/>
              </a:endParaRPr>
            </a:p>
          </p:txBody>
        </p:sp>
        <p:sp>
          <p:nvSpPr>
            <p:cNvPr id="30" name="TextBox 29"/>
            <p:cNvSpPr txBox="1"/>
            <p:nvPr/>
          </p:nvSpPr>
          <p:spPr>
            <a:xfrm>
              <a:off x="4057574" y="2065952"/>
              <a:ext cx="6767514" cy="923330"/>
            </a:xfrm>
            <a:prstGeom prst="rect">
              <a:avLst/>
            </a:prstGeom>
            <a:noFill/>
          </p:spPr>
          <p:txBody>
            <a:bodyPr wrap="square" rtlCol="0">
              <a:spAutoFit/>
            </a:bodyPr>
            <a:lstStyle/>
            <a:p>
              <a:pPr marL="342900" indent="-342900">
                <a:buFont typeface="Wingdings" panose="05000000000000000000" pitchFamily="2" charset="2"/>
                <a:buChar char="q"/>
              </a:pPr>
              <a:r>
                <a:rPr lang="en-US" dirty="0" err="1">
                  <a:latin typeface="Century Gothic" panose="020B0502020202020204" pitchFamily="34" charset="0"/>
                </a:rPr>
                <a:t>Sekolah</a:t>
              </a:r>
              <a:r>
                <a:rPr lang="en-US" dirty="0">
                  <a:latin typeface="Century Gothic" panose="020B0502020202020204" pitchFamily="34" charset="0"/>
                </a:rPr>
                <a:t> </a:t>
              </a:r>
              <a:r>
                <a:rPr lang="en-US" dirty="0" err="1">
                  <a:latin typeface="Century Gothic" panose="020B0502020202020204" pitchFamily="34" charset="0"/>
                </a:rPr>
                <a:t>belum</a:t>
              </a:r>
              <a:r>
                <a:rPr lang="en-US" dirty="0">
                  <a:latin typeface="Century Gothic" panose="020B0502020202020204" pitchFamily="34" charset="0"/>
                </a:rPr>
                <a:t> </a:t>
              </a:r>
              <a:r>
                <a:rPr lang="en-US" dirty="0" err="1">
                  <a:latin typeface="Century Gothic" panose="020B0502020202020204" pitchFamily="34" charset="0"/>
                </a:rPr>
                <a:t>memiliki</a:t>
              </a:r>
              <a:r>
                <a:rPr lang="en-US" dirty="0">
                  <a:latin typeface="Century Gothic" panose="020B0502020202020204" pitchFamily="34" charset="0"/>
                </a:rPr>
                <a:t> </a:t>
              </a:r>
              <a:r>
                <a:rPr lang="en-US" dirty="0" err="1">
                  <a:latin typeface="Century Gothic" panose="020B0502020202020204" pitchFamily="34" charset="0"/>
                </a:rPr>
                <a:t>Perpustakaan</a:t>
              </a:r>
              <a:r>
                <a:rPr lang="en-US" dirty="0">
                  <a:latin typeface="Century Gothic" panose="020B0502020202020204" pitchFamily="34" charset="0"/>
                </a:rPr>
                <a:t>/</a:t>
              </a:r>
              <a:r>
                <a:rPr lang="en-US" dirty="0" err="1">
                  <a:latin typeface="Century Gothic" panose="020B0502020202020204" pitchFamily="34" charset="0"/>
                </a:rPr>
                <a:t>Ruang</a:t>
              </a:r>
              <a:r>
                <a:rPr lang="en-US" dirty="0">
                  <a:latin typeface="Century Gothic" panose="020B0502020202020204" pitchFamily="34" charset="0"/>
                </a:rPr>
                <a:t> </a:t>
              </a:r>
              <a:r>
                <a:rPr lang="en-US" dirty="0" err="1">
                  <a:latin typeface="Century Gothic" panose="020B0502020202020204" pitchFamily="34" charset="0"/>
                </a:rPr>
                <a:t>Praktek</a:t>
              </a:r>
              <a:r>
                <a:rPr lang="en-US" dirty="0">
                  <a:latin typeface="Century Gothic" panose="020B0502020202020204" pitchFamily="34" charset="0"/>
                </a:rPr>
                <a:t> TIK</a:t>
              </a:r>
            </a:p>
            <a:p>
              <a:pPr marL="342900" indent="-342900">
                <a:buFont typeface="Wingdings" panose="05000000000000000000" pitchFamily="2" charset="2"/>
                <a:buChar char="q"/>
              </a:pPr>
              <a:r>
                <a:rPr lang="en-US" dirty="0" err="1">
                  <a:latin typeface="Century Gothic" panose="020B0502020202020204" pitchFamily="34" charset="0"/>
                </a:rPr>
                <a:t>Perpustakaan</a:t>
              </a:r>
              <a:r>
                <a:rPr lang="en-US" dirty="0">
                  <a:latin typeface="Century Gothic" panose="020B0502020202020204" pitchFamily="34" charset="0"/>
                </a:rPr>
                <a:t>/</a:t>
              </a:r>
              <a:r>
                <a:rPr lang="en-US" dirty="0" err="1">
                  <a:latin typeface="Century Gothic" panose="020B0502020202020204" pitchFamily="34" charset="0"/>
                </a:rPr>
                <a:t>Ruang</a:t>
              </a:r>
              <a:r>
                <a:rPr lang="en-US" dirty="0">
                  <a:latin typeface="Century Gothic" panose="020B0502020202020204" pitchFamily="34" charset="0"/>
                </a:rPr>
                <a:t> </a:t>
              </a:r>
              <a:r>
                <a:rPr lang="en-US" dirty="0" err="1">
                  <a:latin typeface="Century Gothic" panose="020B0502020202020204" pitchFamily="34" charset="0"/>
                </a:rPr>
                <a:t>Praktek</a:t>
              </a:r>
              <a:r>
                <a:rPr lang="en-US" dirty="0">
                  <a:latin typeface="Century Gothic" panose="020B0502020202020204" pitchFamily="34" charset="0"/>
                </a:rPr>
                <a:t> TIK yang </a:t>
              </a:r>
              <a:r>
                <a:rPr lang="en-US" dirty="0" err="1">
                  <a:latin typeface="Century Gothic" panose="020B0502020202020204" pitchFamily="34" charset="0"/>
                </a:rPr>
                <a:t>tersedia</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standar</a:t>
              </a:r>
              <a:endParaRPr lang="en-US" dirty="0">
                <a:latin typeface="Century Gothic" panose="020B0502020202020204" pitchFamily="34" charset="0"/>
              </a:endParaRPr>
            </a:p>
          </p:txBody>
        </p:sp>
        <p:sp>
          <p:nvSpPr>
            <p:cNvPr id="31" name="TextBox 30"/>
            <p:cNvSpPr txBox="1"/>
            <p:nvPr/>
          </p:nvSpPr>
          <p:spPr>
            <a:xfrm>
              <a:off x="3629381" y="3296370"/>
              <a:ext cx="2495229" cy="461665"/>
            </a:xfrm>
            <a:prstGeom prst="rect">
              <a:avLst/>
            </a:prstGeom>
            <a:noFill/>
          </p:spPr>
          <p:txBody>
            <a:bodyPr wrap="square" rtlCol="0">
              <a:spAutoFit/>
            </a:bodyPr>
            <a:lstStyle/>
            <a:p>
              <a:r>
                <a:rPr lang="en-US" sz="2400" b="1" dirty="0">
                  <a:latin typeface="Century Gothic" panose="020B0502020202020204" pitchFamily="34" charset="0"/>
                </a:rPr>
                <a:t>MEKANISME</a:t>
              </a:r>
              <a:endParaRPr lang="en-US" sz="2000" b="1" dirty="0">
                <a:latin typeface="Century Gothic" panose="020B0502020202020204" pitchFamily="34" charset="0"/>
              </a:endParaRPr>
            </a:p>
          </p:txBody>
        </p:sp>
        <p:sp>
          <p:nvSpPr>
            <p:cNvPr id="32" name="TextBox 31"/>
            <p:cNvSpPr txBox="1"/>
            <p:nvPr/>
          </p:nvSpPr>
          <p:spPr>
            <a:xfrm>
              <a:off x="3709534" y="4055611"/>
              <a:ext cx="5343590" cy="1015663"/>
            </a:xfrm>
            <a:prstGeom prst="rect">
              <a:avLst/>
            </a:prstGeom>
            <a:noFill/>
          </p:spPr>
          <p:txBody>
            <a:bodyPr wrap="square" rtlCol="0">
              <a:spAutoFit/>
            </a:bodyPr>
            <a:lstStyle/>
            <a:p>
              <a:pPr marL="342900" indent="-342900">
                <a:buFont typeface="Wingdings" panose="05000000000000000000" pitchFamily="2" charset="2"/>
                <a:buChar char="q"/>
              </a:pPr>
              <a:r>
                <a:rPr lang="en-US" dirty="0" err="1">
                  <a:latin typeface="Century Gothic" panose="020B0502020202020204" pitchFamily="34" charset="0"/>
                </a:rPr>
                <a:t>Penjaringan</a:t>
              </a:r>
              <a:r>
                <a:rPr lang="en-US" dirty="0">
                  <a:latin typeface="Century Gothic" panose="020B0502020202020204" pitchFamily="34" charset="0"/>
                </a:rPr>
                <a:t> </a:t>
              </a:r>
              <a:r>
                <a:rPr lang="en-US" sz="2000" b="1" dirty="0">
                  <a:solidFill>
                    <a:schemeClr val="accent6">
                      <a:lumMod val="75000"/>
                    </a:schemeClr>
                  </a:solidFill>
                  <a:latin typeface="Century Gothic" panose="020B0502020202020204" pitchFamily="34" charset="0"/>
                </a:rPr>
                <a:t>Data </a:t>
              </a:r>
              <a:r>
                <a:rPr lang="en-US" sz="2000" b="1" dirty="0" err="1">
                  <a:solidFill>
                    <a:schemeClr val="accent6">
                      <a:lumMod val="75000"/>
                    </a:schemeClr>
                  </a:solidFill>
                  <a:latin typeface="Century Gothic" panose="020B0502020202020204" pitchFamily="34" charset="0"/>
                </a:rPr>
                <a:t>Dapodik</a:t>
              </a:r>
              <a:endParaRPr lang="en-US" sz="2000" b="1" dirty="0">
                <a:solidFill>
                  <a:schemeClr val="accent6">
                    <a:lumMod val="75000"/>
                  </a:schemeClr>
                </a:solidFill>
                <a:latin typeface="Century Gothic" panose="020B0502020202020204" pitchFamily="34" charset="0"/>
              </a:endParaRPr>
            </a:p>
            <a:p>
              <a:pPr marL="342900" indent="-342900">
                <a:buFont typeface="Wingdings" panose="05000000000000000000" pitchFamily="2" charset="2"/>
                <a:buChar char="q"/>
              </a:pPr>
              <a:r>
                <a:rPr lang="en-US" dirty="0" err="1">
                  <a:latin typeface="Century Gothic" panose="020B0502020202020204" pitchFamily="34" charset="0"/>
                </a:rPr>
                <a:t>Pengajuan</a:t>
              </a:r>
              <a:r>
                <a:rPr lang="en-US" dirty="0">
                  <a:latin typeface="Century Gothic" panose="020B0502020202020204" pitchFamily="34" charset="0"/>
                </a:rPr>
                <a:t> </a:t>
              </a:r>
              <a:r>
                <a:rPr lang="en-US" sz="2000" b="1" dirty="0">
                  <a:solidFill>
                    <a:schemeClr val="accent6">
                      <a:lumMod val="75000"/>
                    </a:schemeClr>
                  </a:solidFill>
                  <a:latin typeface="Century Gothic" panose="020B0502020202020204" pitchFamily="34" charset="0"/>
                </a:rPr>
                <a:t>Proposal</a:t>
              </a:r>
            </a:p>
            <a:p>
              <a:pPr marL="342900" indent="-342900">
                <a:buFont typeface="Wingdings" panose="05000000000000000000" pitchFamily="2" charset="2"/>
                <a:buChar char="q"/>
              </a:pPr>
              <a:r>
                <a:rPr lang="en-US" dirty="0" err="1">
                  <a:latin typeface="Century Gothic" panose="020B0502020202020204" pitchFamily="34" charset="0"/>
                </a:rPr>
                <a:t>Tahap</a:t>
              </a:r>
              <a:r>
                <a:rPr lang="en-US" dirty="0">
                  <a:latin typeface="Century Gothic" panose="020B0502020202020204" pitchFamily="34" charset="0"/>
                </a:rPr>
                <a:t> </a:t>
              </a:r>
              <a:r>
                <a:rPr lang="en-US" sz="2000" b="1" dirty="0" err="1">
                  <a:solidFill>
                    <a:schemeClr val="accent6">
                      <a:lumMod val="75000"/>
                    </a:schemeClr>
                  </a:solidFill>
                  <a:latin typeface="Century Gothic" panose="020B0502020202020204" pitchFamily="34" charset="0"/>
                </a:rPr>
                <a:t>Penyaluran</a:t>
              </a:r>
              <a:r>
                <a:rPr lang="en-US" sz="2000" b="1" dirty="0">
                  <a:solidFill>
                    <a:schemeClr val="accent6">
                      <a:lumMod val="75000"/>
                    </a:schemeClr>
                  </a:solidFill>
                  <a:latin typeface="Century Gothic" panose="020B0502020202020204" pitchFamily="34" charset="0"/>
                </a:rPr>
                <a:t> 70%</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sz="2000" b="1" dirty="0">
                  <a:solidFill>
                    <a:schemeClr val="accent6">
                      <a:lumMod val="75000"/>
                    </a:schemeClr>
                  </a:solidFill>
                  <a:latin typeface="Century Gothic" panose="020B0502020202020204" pitchFamily="34" charset="0"/>
                </a:rPr>
                <a:t>30%</a:t>
              </a:r>
            </a:p>
          </p:txBody>
        </p:sp>
        <p:sp>
          <p:nvSpPr>
            <p:cNvPr id="33" name="TextBox 32"/>
            <p:cNvSpPr txBox="1"/>
            <p:nvPr/>
          </p:nvSpPr>
          <p:spPr>
            <a:xfrm>
              <a:off x="3334631" y="5281432"/>
              <a:ext cx="1866900" cy="461665"/>
            </a:xfrm>
            <a:prstGeom prst="rect">
              <a:avLst/>
            </a:prstGeom>
            <a:noFill/>
          </p:spPr>
          <p:txBody>
            <a:bodyPr wrap="square" rtlCol="0">
              <a:spAutoFit/>
            </a:bodyPr>
            <a:lstStyle/>
            <a:p>
              <a:r>
                <a:rPr lang="en-US" sz="2400" b="1" dirty="0">
                  <a:latin typeface="Century Gothic" panose="020B0502020202020204" pitchFamily="34" charset="0"/>
                </a:rPr>
                <a:t>LAPORAN</a:t>
              </a:r>
              <a:endParaRPr lang="en-US" sz="2000" b="1" dirty="0">
                <a:latin typeface="Century Gothic" panose="020B0502020202020204" pitchFamily="34" charset="0"/>
              </a:endParaRPr>
            </a:p>
          </p:txBody>
        </p:sp>
        <p:sp>
          <p:nvSpPr>
            <p:cNvPr id="34" name="TextBox 33"/>
            <p:cNvSpPr txBox="1"/>
            <p:nvPr/>
          </p:nvSpPr>
          <p:spPr>
            <a:xfrm>
              <a:off x="3365101" y="5915939"/>
              <a:ext cx="3200400" cy="400110"/>
            </a:xfrm>
            <a:prstGeom prst="rect">
              <a:avLst/>
            </a:prstGeom>
            <a:noFill/>
          </p:spPr>
          <p:txBody>
            <a:bodyPr wrap="square" rtlCol="0">
              <a:spAutoFit/>
            </a:bodyPr>
            <a:lstStyle/>
            <a:p>
              <a:pPr marL="342900" indent="-342900">
                <a:buFont typeface="Wingdings" panose="05000000000000000000" pitchFamily="2" charset="2"/>
                <a:buChar char="q"/>
              </a:pPr>
              <a:r>
                <a:rPr lang="en-US" dirty="0" err="1">
                  <a:latin typeface="Century Gothic" panose="020B0502020202020204" pitchFamily="34" charset="0"/>
                </a:rPr>
                <a:t>Progres</a:t>
              </a:r>
              <a:r>
                <a:rPr lang="en-US" dirty="0">
                  <a:latin typeface="Century Gothic" panose="020B0502020202020204" pitchFamily="34" charset="0"/>
                </a:rPr>
                <a:t> </a:t>
              </a:r>
              <a:r>
                <a:rPr lang="en-US" sz="2000" b="1" dirty="0">
                  <a:solidFill>
                    <a:srgbClr val="002060"/>
                  </a:solidFill>
                  <a:latin typeface="Century Gothic" panose="020B0502020202020204" pitchFamily="34" charset="0"/>
                </a:rPr>
                <a:t>50% </a:t>
              </a:r>
              <a:r>
                <a:rPr lang="en-US" dirty="0" err="1">
                  <a:latin typeface="Century Gothic" panose="020B0502020202020204" pitchFamily="34" charset="0"/>
                </a:rPr>
                <a:t>dan</a:t>
              </a:r>
              <a:r>
                <a:rPr lang="en-US" dirty="0">
                  <a:latin typeface="Century Gothic" panose="020B0502020202020204" pitchFamily="34" charset="0"/>
                </a:rPr>
                <a:t> </a:t>
              </a:r>
              <a:r>
                <a:rPr lang="en-US" sz="2000" b="1" dirty="0">
                  <a:solidFill>
                    <a:srgbClr val="002060"/>
                  </a:solidFill>
                  <a:latin typeface="Century Gothic" panose="020B0502020202020204" pitchFamily="34" charset="0"/>
                </a:rPr>
                <a:t>100%</a:t>
              </a:r>
              <a:endParaRPr lang="en-US" sz="2000" b="1" dirty="0">
                <a:solidFill>
                  <a:schemeClr val="accent6">
                    <a:lumMod val="50000"/>
                  </a:schemeClr>
                </a:solidFill>
                <a:latin typeface="Century Gothic" panose="020B0502020202020204" pitchFamily="34" charset="0"/>
              </a:endParaRPr>
            </a:p>
          </p:txBody>
        </p:sp>
        <p:sp>
          <p:nvSpPr>
            <p:cNvPr id="35" name="TextBox 34"/>
            <p:cNvSpPr txBox="1"/>
            <p:nvPr/>
          </p:nvSpPr>
          <p:spPr>
            <a:xfrm>
              <a:off x="3357273" y="6294271"/>
              <a:ext cx="3478078" cy="369332"/>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002060"/>
                  </a:solidFill>
                  <a:latin typeface="Century Gothic" panose="020B0502020202020204" pitchFamily="34" charset="0"/>
                </a:rPr>
                <a:t>Lap. </a:t>
              </a:r>
              <a:r>
                <a:rPr lang="en-US" b="1" dirty="0" err="1">
                  <a:solidFill>
                    <a:srgbClr val="002060"/>
                  </a:solidFill>
                  <a:latin typeface="Century Gothic" panose="020B0502020202020204" pitchFamily="34" charset="0"/>
                </a:rPr>
                <a:t>Akhir</a:t>
              </a:r>
              <a:r>
                <a:rPr lang="en-US" dirty="0">
                  <a:solidFill>
                    <a:srgbClr val="002060"/>
                  </a:solidFill>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b="1" dirty="0">
                  <a:solidFill>
                    <a:srgbClr val="002060"/>
                  </a:solidFill>
                  <a:latin typeface="Century Gothic" panose="020B0502020202020204" pitchFamily="34" charset="0"/>
                </a:rPr>
                <a:t>BAST BMN</a:t>
              </a:r>
            </a:p>
          </p:txBody>
        </p:sp>
        <p:grpSp>
          <p:nvGrpSpPr>
            <p:cNvPr id="36" name="Group 35"/>
            <p:cNvGrpSpPr/>
            <p:nvPr/>
          </p:nvGrpSpPr>
          <p:grpSpPr>
            <a:xfrm>
              <a:off x="2926080" y="1037350"/>
              <a:ext cx="9058095" cy="1391029"/>
              <a:chOff x="2926080" y="1221808"/>
              <a:chExt cx="9058095" cy="1391029"/>
            </a:xfrm>
          </p:grpSpPr>
          <p:sp>
            <p:nvSpPr>
              <p:cNvPr id="45" name="Oval 44"/>
              <p:cNvSpPr/>
              <p:nvPr/>
            </p:nvSpPr>
            <p:spPr>
              <a:xfrm>
                <a:off x="2926080" y="1221808"/>
                <a:ext cx="944880" cy="977592"/>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TextBox 46"/>
              <p:cNvSpPr txBox="1"/>
              <p:nvPr/>
            </p:nvSpPr>
            <p:spPr>
              <a:xfrm>
                <a:off x="3192877" y="1289398"/>
                <a:ext cx="1356165" cy="1323439"/>
              </a:xfrm>
              <a:prstGeom prst="rect">
                <a:avLst/>
              </a:prstGeom>
              <a:noFill/>
            </p:spPr>
            <p:txBody>
              <a:bodyPr wrap="square" rtlCol="0">
                <a:spAutoFit/>
              </a:bodyPr>
              <a:lstStyle/>
              <a:p>
                <a:pPr lvl="0"/>
                <a:r>
                  <a:rPr lang="en-US" sz="4000" b="1" dirty="0">
                    <a:latin typeface="Century Gothic" panose="020B0502020202020204" pitchFamily="34" charset="0"/>
                    <a:ea typeface="Baskerville Old Face" charset="0"/>
                    <a:cs typeface="Baskerville Old Face" charset="0"/>
                  </a:rPr>
                  <a:t>1</a:t>
                </a:r>
              </a:p>
              <a:p>
                <a:endParaRPr lang="id-ID" sz="4000" b="1" dirty="0">
                  <a:latin typeface="Century Gothic" panose="020B0502020202020204" pitchFamily="34" charset="0"/>
                </a:endParaRPr>
              </a:p>
            </p:txBody>
          </p:sp>
          <p:cxnSp>
            <p:nvCxnSpPr>
              <p:cNvPr id="50" name="Straight Connector 49"/>
              <p:cNvCxnSpPr/>
              <p:nvPr/>
            </p:nvCxnSpPr>
            <p:spPr>
              <a:xfrm flipV="1">
                <a:off x="3709534" y="1974704"/>
                <a:ext cx="8274641" cy="1"/>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511115" y="3032854"/>
              <a:ext cx="9067536" cy="1391029"/>
              <a:chOff x="2926080" y="1221808"/>
              <a:chExt cx="9067536" cy="1391029"/>
            </a:xfrm>
          </p:grpSpPr>
          <p:sp>
            <p:nvSpPr>
              <p:cNvPr id="42" name="Oval 41"/>
              <p:cNvSpPr/>
              <p:nvPr/>
            </p:nvSpPr>
            <p:spPr>
              <a:xfrm>
                <a:off x="2926080" y="1221808"/>
                <a:ext cx="944880" cy="977592"/>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TextBox 42"/>
              <p:cNvSpPr txBox="1"/>
              <p:nvPr/>
            </p:nvSpPr>
            <p:spPr>
              <a:xfrm>
                <a:off x="3192877" y="1289398"/>
                <a:ext cx="1356165" cy="1323439"/>
              </a:xfrm>
              <a:prstGeom prst="rect">
                <a:avLst/>
              </a:prstGeom>
              <a:noFill/>
            </p:spPr>
            <p:txBody>
              <a:bodyPr wrap="square" rtlCol="0">
                <a:spAutoFit/>
              </a:bodyPr>
              <a:lstStyle/>
              <a:p>
                <a:pPr lvl="0"/>
                <a:r>
                  <a:rPr lang="en-US" sz="4000" b="1" dirty="0">
                    <a:latin typeface="Century Gothic" panose="020B0502020202020204" pitchFamily="34" charset="0"/>
                    <a:ea typeface="Baskerville Old Face" charset="0"/>
                    <a:cs typeface="Baskerville Old Face" charset="0"/>
                  </a:rPr>
                  <a:t>2</a:t>
                </a:r>
              </a:p>
              <a:p>
                <a:endParaRPr lang="id-ID" sz="4000" b="1" dirty="0">
                  <a:latin typeface="Century Gothic" panose="020B0502020202020204" pitchFamily="34" charset="0"/>
                </a:endParaRPr>
              </a:p>
            </p:txBody>
          </p:sp>
          <p:cxnSp>
            <p:nvCxnSpPr>
              <p:cNvPr id="44" name="Straight Connector 43"/>
              <p:cNvCxnSpPr/>
              <p:nvPr/>
            </p:nvCxnSpPr>
            <p:spPr>
              <a:xfrm flipV="1">
                <a:off x="3718975" y="2072601"/>
                <a:ext cx="8274641" cy="1"/>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255263" y="4869915"/>
              <a:ext cx="8823960" cy="1391029"/>
              <a:chOff x="2926080" y="1221808"/>
              <a:chExt cx="8823960" cy="1391029"/>
            </a:xfrm>
          </p:grpSpPr>
          <p:sp>
            <p:nvSpPr>
              <p:cNvPr id="39" name="Oval 38"/>
              <p:cNvSpPr/>
              <p:nvPr/>
            </p:nvSpPr>
            <p:spPr>
              <a:xfrm>
                <a:off x="2926080" y="1221808"/>
                <a:ext cx="944880" cy="977592"/>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TextBox 39"/>
              <p:cNvSpPr txBox="1"/>
              <p:nvPr/>
            </p:nvSpPr>
            <p:spPr>
              <a:xfrm>
                <a:off x="3192877" y="1289398"/>
                <a:ext cx="1356165" cy="1323439"/>
              </a:xfrm>
              <a:prstGeom prst="rect">
                <a:avLst/>
              </a:prstGeom>
              <a:noFill/>
            </p:spPr>
            <p:txBody>
              <a:bodyPr wrap="square" rtlCol="0">
                <a:spAutoFit/>
              </a:bodyPr>
              <a:lstStyle/>
              <a:p>
                <a:pPr lvl="0"/>
                <a:r>
                  <a:rPr lang="en-US" sz="4000" b="1" dirty="0">
                    <a:latin typeface="Century Gothic" panose="020B0502020202020204" pitchFamily="34" charset="0"/>
                    <a:ea typeface="Baskerville Old Face" charset="0"/>
                    <a:cs typeface="Baskerville Old Face" charset="0"/>
                  </a:rPr>
                  <a:t>3</a:t>
                </a:r>
              </a:p>
              <a:p>
                <a:endParaRPr lang="id-ID" sz="4000" b="1" dirty="0">
                  <a:latin typeface="Century Gothic" panose="020B0502020202020204" pitchFamily="34" charset="0"/>
                </a:endParaRPr>
              </a:p>
            </p:txBody>
          </p:sp>
          <p:cxnSp>
            <p:nvCxnSpPr>
              <p:cNvPr id="41" name="Straight Connector 40"/>
              <p:cNvCxnSpPr/>
              <p:nvPr/>
            </p:nvCxnSpPr>
            <p:spPr>
              <a:xfrm flipV="1">
                <a:off x="3475399" y="2176849"/>
                <a:ext cx="8274641" cy="1"/>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25306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Kriteria</a:t>
            </a:r>
            <a:r>
              <a:rPr lang="en-US" sz="2400" b="1" dirty="0" smtClean="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err="1" smtClean="0">
                <a:solidFill>
                  <a:srgbClr val="FFFF00"/>
                </a:solidFill>
              </a:rPr>
              <a:t>Rehabilitasi</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1146412" y="822262"/>
            <a:ext cx="10727139" cy="5060368"/>
            <a:chOff x="2040113" y="1204400"/>
            <a:chExt cx="9342535" cy="5060368"/>
          </a:xfrm>
        </p:grpSpPr>
        <p:grpSp>
          <p:nvGrpSpPr>
            <p:cNvPr id="27" name="Group 26"/>
            <p:cNvGrpSpPr/>
            <p:nvPr/>
          </p:nvGrpSpPr>
          <p:grpSpPr>
            <a:xfrm>
              <a:off x="2040113" y="1204400"/>
              <a:ext cx="8304662" cy="1187355"/>
              <a:chOff x="197893" y="1422765"/>
              <a:chExt cx="8304662" cy="1187355"/>
            </a:xfrm>
          </p:grpSpPr>
          <p:sp>
            <p:nvSpPr>
              <p:cNvPr id="43" name="Rectangle 3"/>
              <p:cNvSpPr/>
              <p:nvPr/>
            </p:nvSpPr>
            <p:spPr>
              <a:xfrm>
                <a:off x="1146412" y="1746912"/>
                <a:ext cx="5827594" cy="539060"/>
              </a:xfrm>
              <a:custGeom>
                <a:avLst/>
                <a:gdLst>
                  <a:gd name="connsiteX0" fmla="*/ 0 w 7997588"/>
                  <a:gd name="connsiteY0" fmla="*/ 0 h 723331"/>
                  <a:gd name="connsiteX1" fmla="*/ 7997588 w 7997588"/>
                  <a:gd name="connsiteY1" fmla="*/ 0 h 723331"/>
                  <a:gd name="connsiteX2" fmla="*/ 7997588 w 7997588"/>
                  <a:gd name="connsiteY2" fmla="*/ 723331 h 723331"/>
                  <a:gd name="connsiteX3" fmla="*/ 0 w 7997588"/>
                  <a:gd name="connsiteY3" fmla="*/ 723331 h 723331"/>
                  <a:gd name="connsiteX4" fmla="*/ 0 w 7997588"/>
                  <a:gd name="connsiteY4" fmla="*/ 0 h 723331"/>
                  <a:gd name="connsiteX0" fmla="*/ 0 w 7997588"/>
                  <a:gd name="connsiteY0" fmla="*/ 0 h 723331"/>
                  <a:gd name="connsiteX1" fmla="*/ 1378424 w 7997588"/>
                  <a:gd name="connsiteY1" fmla="*/ 245659 h 723331"/>
                  <a:gd name="connsiteX2" fmla="*/ 7997588 w 7997588"/>
                  <a:gd name="connsiteY2" fmla="*/ 0 h 723331"/>
                  <a:gd name="connsiteX3" fmla="*/ 7997588 w 7997588"/>
                  <a:gd name="connsiteY3" fmla="*/ 723331 h 723331"/>
                  <a:gd name="connsiteX4" fmla="*/ 0 w 7997588"/>
                  <a:gd name="connsiteY4" fmla="*/ 723331 h 723331"/>
                  <a:gd name="connsiteX5" fmla="*/ 0 w 7997588"/>
                  <a:gd name="connsiteY5" fmla="*/ 0 h 723331"/>
                  <a:gd name="connsiteX0" fmla="*/ 0 w 7997588"/>
                  <a:gd name="connsiteY0" fmla="*/ 0 h 723331"/>
                  <a:gd name="connsiteX1" fmla="*/ 1378424 w 7997588"/>
                  <a:gd name="connsiteY1" fmla="*/ 245659 h 723331"/>
                  <a:gd name="connsiteX2" fmla="*/ 7997588 w 7997588"/>
                  <a:gd name="connsiteY2" fmla="*/ 0 h 723331"/>
                  <a:gd name="connsiteX3" fmla="*/ 7997588 w 7997588"/>
                  <a:gd name="connsiteY3" fmla="*/ 723331 h 723331"/>
                  <a:gd name="connsiteX4" fmla="*/ 0 w 7997588"/>
                  <a:gd name="connsiteY4" fmla="*/ 723331 h 723331"/>
                  <a:gd name="connsiteX5" fmla="*/ 0 w 7997588"/>
                  <a:gd name="connsiteY5" fmla="*/ 0 h 723331"/>
                  <a:gd name="connsiteX0" fmla="*/ 0 w 7997588"/>
                  <a:gd name="connsiteY0" fmla="*/ 55037 h 778368"/>
                  <a:gd name="connsiteX1" fmla="*/ 1378424 w 7997588"/>
                  <a:gd name="connsiteY1" fmla="*/ 300696 h 778368"/>
                  <a:gd name="connsiteX2" fmla="*/ 4749421 w 7997588"/>
                  <a:gd name="connsiteY2" fmla="*/ 55037 h 778368"/>
                  <a:gd name="connsiteX3" fmla="*/ 7997588 w 7997588"/>
                  <a:gd name="connsiteY3" fmla="*/ 55037 h 778368"/>
                  <a:gd name="connsiteX4" fmla="*/ 7997588 w 7997588"/>
                  <a:gd name="connsiteY4" fmla="*/ 778368 h 778368"/>
                  <a:gd name="connsiteX5" fmla="*/ 0 w 7997588"/>
                  <a:gd name="connsiteY5" fmla="*/ 778368 h 778368"/>
                  <a:gd name="connsiteX6" fmla="*/ 0 w 7997588"/>
                  <a:gd name="connsiteY6" fmla="*/ 55037 h 778368"/>
                  <a:gd name="connsiteX0" fmla="*/ 0 w 7997588"/>
                  <a:gd name="connsiteY0" fmla="*/ 55037 h 778368"/>
                  <a:gd name="connsiteX1" fmla="*/ 736979 w 7997588"/>
                  <a:gd name="connsiteY1" fmla="*/ 273401 h 778368"/>
                  <a:gd name="connsiteX2" fmla="*/ 1378424 w 7997588"/>
                  <a:gd name="connsiteY2" fmla="*/ 300696 h 778368"/>
                  <a:gd name="connsiteX3" fmla="*/ 4749421 w 7997588"/>
                  <a:gd name="connsiteY3" fmla="*/ 55037 h 778368"/>
                  <a:gd name="connsiteX4" fmla="*/ 7997588 w 7997588"/>
                  <a:gd name="connsiteY4" fmla="*/ 55037 h 778368"/>
                  <a:gd name="connsiteX5" fmla="*/ 7997588 w 7997588"/>
                  <a:gd name="connsiteY5" fmla="*/ 778368 h 778368"/>
                  <a:gd name="connsiteX6" fmla="*/ 0 w 7997588"/>
                  <a:gd name="connsiteY6" fmla="*/ 778368 h 778368"/>
                  <a:gd name="connsiteX7" fmla="*/ 0 w 7997588"/>
                  <a:gd name="connsiteY7" fmla="*/ 55037 h 778368"/>
                  <a:gd name="connsiteX0" fmla="*/ 0 w 7997588"/>
                  <a:gd name="connsiteY0" fmla="*/ 55037 h 778639"/>
                  <a:gd name="connsiteX1" fmla="*/ 736979 w 7997588"/>
                  <a:gd name="connsiteY1" fmla="*/ 273401 h 778639"/>
                  <a:gd name="connsiteX2" fmla="*/ 1378424 w 7997588"/>
                  <a:gd name="connsiteY2" fmla="*/ 300696 h 778639"/>
                  <a:gd name="connsiteX3" fmla="*/ 4749421 w 7997588"/>
                  <a:gd name="connsiteY3" fmla="*/ 55037 h 778639"/>
                  <a:gd name="connsiteX4" fmla="*/ 7997588 w 7997588"/>
                  <a:gd name="connsiteY4" fmla="*/ 55037 h 778639"/>
                  <a:gd name="connsiteX5" fmla="*/ 7997588 w 7997588"/>
                  <a:gd name="connsiteY5" fmla="*/ 778368 h 778639"/>
                  <a:gd name="connsiteX6" fmla="*/ 573206 w 7997588"/>
                  <a:gd name="connsiteY6" fmla="*/ 573652 h 778639"/>
                  <a:gd name="connsiteX7" fmla="*/ 0 w 7997588"/>
                  <a:gd name="connsiteY7" fmla="*/ 778368 h 778639"/>
                  <a:gd name="connsiteX8" fmla="*/ 0 w 7997588"/>
                  <a:gd name="connsiteY8" fmla="*/ 55037 h 778639"/>
                  <a:gd name="connsiteX0" fmla="*/ 0 w 7997588"/>
                  <a:gd name="connsiteY0" fmla="*/ 55037 h 797479"/>
                  <a:gd name="connsiteX1" fmla="*/ 736979 w 7997588"/>
                  <a:gd name="connsiteY1" fmla="*/ 273401 h 797479"/>
                  <a:gd name="connsiteX2" fmla="*/ 1378424 w 7997588"/>
                  <a:gd name="connsiteY2" fmla="*/ 300696 h 797479"/>
                  <a:gd name="connsiteX3" fmla="*/ 4749421 w 7997588"/>
                  <a:gd name="connsiteY3" fmla="*/ 55037 h 797479"/>
                  <a:gd name="connsiteX4" fmla="*/ 7997588 w 7997588"/>
                  <a:gd name="connsiteY4" fmla="*/ 55037 h 797479"/>
                  <a:gd name="connsiteX5" fmla="*/ 7997588 w 7997588"/>
                  <a:gd name="connsiteY5" fmla="*/ 778368 h 797479"/>
                  <a:gd name="connsiteX6" fmla="*/ 1351128 w 7997588"/>
                  <a:gd name="connsiteY6" fmla="*/ 573652 h 797479"/>
                  <a:gd name="connsiteX7" fmla="*/ 573206 w 7997588"/>
                  <a:gd name="connsiteY7" fmla="*/ 573652 h 797479"/>
                  <a:gd name="connsiteX8" fmla="*/ 0 w 7997588"/>
                  <a:gd name="connsiteY8" fmla="*/ 778368 h 797479"/>
                  <a:gd name="connsiteX9" fmla="*/ 0 w 7997588"/>
                  <a:gd name="connsiteY9" fmla="*/ 55037 h 797479"/>
                  <a:gd name="connsiteX0" fmla="*/ 0 w 7997588"/>
                  <a:gd name="connsiteY0" fmla="*/ 55037 h 797479"/>
                  <a:gd name="connsiteX1" fmla="*/ 736979 w 7997588"/>
                  <a:gd name="connsiteY1" fmla="*/ 273401 h 797479"/>
                  <a:gd name="connsiteX2" fmla="*/ 1378424 w 7997588"/>
                  <a:gd name="connsiteY2" fmla="*/ 300696 h 797479"/>
                  <a:gd name="connsiteX3" fmla="*/ 4749421 w 7997588"/>
                  <a:gd name="connsiteY3" fmla="*/ 55037 h 797479"/>
                  <a:gd name="connsiteX4" fmla="*/ 7997588 w 7997588"/>
                  <a:gd name="connsiteY4" fmla="*/ 55037 h 797479"/>
                  <a:gd name="connsiteX5" fmla="*/ 7997588 w 7997588"/>
                  <a:gd name="connsiteY5" fmla="*/ 778368 h 797479"/>
                  <a:gd name="connsiteX6" fmla="*/ 1351128 w 7997588"/>
                  <a:gd name="connsiteY6" fmla="*/ 573652 h 797479"/>
                  <a:gd name="connsiteX7" fmla="*/ 573206 w 7997588"/>
                  <a:gd name="connsiteY7" fmla="*/ 573652 h 797479"/>
                  <a:gd name="connsiteX8" fmla="*/ 0 w 7997588"/>
                  <a:gd name="connsiteY8" fmla="*/ 778368 h 797479"/>
                  <a:gd name="connsiteX9" fmla="*/ 0 w 7997588"/>
                  <a:gd name="connsiteY9" fmla="*/ 55037 h 797479"/>
                  <a:gd name="connsiteX0" fmla="*/ 0 w 7997588"/>
                  <a:gd name="connsiteY0" fmla="*/ 55037 h 799212"/>
                  <a:gd name="connsiteX1" fmla="*/ 736979 w 7997588"/>
                  <a:gd name="connsiteY1" fmla="*/ 273401 h 799212"/>
                  <a:gd name="connsiteX2" fmla="*/ 1378424 w 7997588"/>
                  <a:gd name="connsiteY2" fmla="*/ 300696 h 799212"/>
                  <a:gd name="connsiteX3" fmla="*/ 4749421 w 7997588"/>
                  <a:gd name="connsiteY3" fmla="*/ 55037 h 799212"/>
                  <a:gd name="connsiteX4" fmla="*/ 7997588 w 7997588"/>
                  <a:gd name="connsiteY4" fmla="*/ 55037 h 799212"/>
                  <a:gd name="connsiteX5" fmla="*/ 7997588 w 7997588"/>
                  <a:gd name="connsiteY5" fmla="*/ 778368 h 799212"/>
                  <a:gd name="connsiteX6" fmla="*/ 1392072 w 7997588"/>
                  <a:gd name="connsiteY6" fmla="*/ 600947 h 799212"/>
                  <a:gd name="connsiteX7" fmla="*/ 573206 w 7997588"/>
                  <a:gd name="connsiteY7" fmla="*/ 573652 h 799212"/>
                  <a:gd name="connsiteX8" fmla="*/ 0 w 7997588"/>
                  <a:gd name="connsiteY8" fmla="*/ 778368 h 799212"/>
                  <a:gd name="connsiteX9" fmla="*/ 0 w 7997588"/>
                  <a:gd name="connsiteY9" fmla="*/ 55037 h 799212"/>
                  <a:gd name="connsiteX0" fmla="*/ 0 w 7997588"/>
                  <a:gd name="connsiteY0" fmla="*/ 55037 h 836148"/>
                  <a:gd name="connsiteX1" fmla="*/ 736979 w 7997588"/>
                  <a:gd name="connsiteY1" fmla="*/ 273401 h 836148"/>
                  <a:gd name="connsiteX2" fmla="*/ 1378424 w 7997588"/>
                  <a:gd name="connsiteY2" fmla="*/ 300696 h 836148"/>
                  <a:gd name="connsiteX3" fmla="*/ 4749421 w 7997588"/>
                  <a:gd name="connsiteY3" fmla="*/ 55037 h 836148"/>
                  <a:gd name="connsiteX4" fmla="*/ 7997588 w 7997588"/>
                  <a:gd name="connsiteY4" fmla="*/ 55037 h 836148"/>
                  <a:gd name="connsiteX5" fmla="*/ 7997588 w 7997588"/>
                  <a:gd name="connsiteY5" fmla="*/ 778368 h 836148"/>
                  <a:gd name="connsiteX6" fmla="*/ 4653887 w 7997588"/>
                  <a:gd name="connsiteY6" fmla="*/ 778367 h 836148"/>
                  <a:gd name="connsiteX7" fmla="*/ 1392072 w 7997588"/>
                  <a:gd name="connsiteY7" fmla="*/ 600947 h 836148"/>
                  <a:gd name="connsiteX8" fmla="*/ 573206 w 7997588"/>
                  <a:gd name="connsiteY8" fmla="*/ 573652 h 836148"/>
                  <a:gd name="connsiteX9" fmla="*/ 0 w 7997588"/>
                  <a:gd name="connsiteY9" fmla="*/ 778368 h 836148"/>
                  <a:gd name="connsiteX10" fmla="*/ 0 w 7997588"/>
                  <a:gd name="connsiteY10" fmla="*/ 55037 h 836148"/>
                  <a:gd name="connsiteX0" fmla="*/ 0 w 7997588"/>
                  <a:gd name="connsiteY0" fmla="*/ 55037 h 836148"/>
                  <a:gd name="connsiteX1" fmla="*/ 736979 w 7997588"/>
                  <a:gd name="connsiteY1" fmla="*/ 273401 h 836148"/>
                  <a:gd name="connsiteX2" fmla="*/ 1378424 w 7997588"/>
                  <a:gd name="connsiteY2" fmla="*/ 300696 h 836148"/>
                  <a:gd name="connsiteX3" fmla="*/ 4749421 w 7997588"/>
                  <a:gd name="connsiteY3" fmla="*/ 55037 h 836148"/>
                  <a:gd name="connsiteX4" fmla="*/ 7997588 w 7997588"/>
                  <a:gd name="connsiteY4" fmla="*/ 55037 h 836148"/>
                  <a:gd name="connsiteX5" fmla="*/ 7997588 w 7997588"/>
                  <a:gd name="connsiteY5" fmla="*/ 778368 h 836148"/>
                  <a:gd name="connsiteX6" fmla="*/ 4653887 w 7997588"/>
                  <a:gd name="connsiteY6" fmla="*/ 778367 h 836148"/>
                  <a:gd name="connsiteX7" fmla="*/ 2975212 w 7997588"/>
                  <a:gd name="connsiteY7" fmla="*/ 764719 h 836148"/>
                  <a:gd name="connsiteX8" fmla="*/ 1392072 w 7997588"/>
                  <a:gd name="connsiteY8" fmla="*/ 600947 h 836148"/>
                  <a:gd name="connsiteX9" fmla="*/ 573206 w 7997588"/>
                  <a:gd name="connsiteY9" fmla="*/ 573652 h 836148"/>
                  <a:gd name="connsiteX10" fmla="*/ 0 w 7997588"/>
                  <a:gd name="connsiteY10" fmla="*/ 778368 h 836148"/>
                  <a:gd name="connsiteX11" fmla="*/ 0 w 7997588"/>
                  <a:gd name="connsiteY11" fmla="*/ 55037 h 836148"/>
                  <a:gd name="connsiteX0" fmla="*/ 0 w 7997588"/>
                  <a:gd name="connsiteY0" fmla="*/ 55037 h 839755"/>
                  <a:gd name="connsiteX1" fmla="*/ 736979 w 7997588"/>
                  <a:gd name="connsiteY1" fmla="*/ 273401 h 839755"/>
                  <a:gd name="connsiteX2" fmla="*/ 1378424 w 7997588"/>
                  <a:gd name="connsiteY2" fmla="*/ 300696 h 839755"/>
                  <a:gd name="connsiteX3" fmla="*/ 4749421 w 7997588"/>
                  <a:gd name="connsiteY3" fmla="*/ 55037 h 839755"/>
                  <a:gd name="connsiteX4" fmla="*/ 7997588 w 7997588"/>
                  <a:gd name="connsiteY4" fmla="*/ 55037 h 839755"/>
                  <a:gd name="connsiteX5" fmla="*/ 7997588 w 7997588"/>
                  <a:gd name="connsiteY5" fmla="*/ 778368 h 839755"/>
                  <a:gd name="connsiteX6" fmla="*/ 6810233 w 7997588"/>
                  <a:gd name="connsiteY6" fmla="*/ 792015 h 839755"/>
                  <a:gd name="connsiteX7" fmla="*/ 4653887 w 7997588"/>
                  <a:gd name="connsiteY7" fmla="*/ 778367 h 839755"/>
                  <a:gd name="connsiteX8" fmla="*/ 2975212 w 7997588"/>
                  <a:gd name="connsiteY8" fmla="*/ 764719 h 839755"/>
                  <a:gd name="connsiteX9" fmla="*/ 1392072 w 7997588"/>
                  <a:gd name="connsiteY9" fmla="*/ 600947 h 839755"/>
                  <a:gd name="connsiteX10" fmla="*/ 573206 w 7997588"/>
                  <a:gd name="connsiteY10" fmla="*/ 573652 h 839755"/>
                  <a:gd name="connsiteX11" fmla="*/ 0 w 7997588"/>
                  <a:gd name="connsiteY11" fmla="*/ 778368 h 839755"/>
                  <a:gd name="connsiteX12" fmla="*/ 0 w 7997588"/>
                  <a:gd name="connsiteY12" fmla="*/ 55037 h 8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97588" h="839755">
                    <a:moveTo>
                      <a:pt x="0" y="55037"/>
                    </a:moveTo>
                    <a:cubicBezTo>
                      <a:pt x="129654" y="-42772"/>
                      <a:pt x="507242" y="232458"/>
                      <a:pt x="736979" y="273401"/>
                    </a:cubicBezTo>
                    <a:cubicBezTo>
                      <a:pt x="966716" y="314344"/>
                      <a:pt x="716508" y="323442"/>
                      <a:pt x="1378424" y="300696"/>
                    </a:cubicBezTo>
                    <a:cubicBezTo>
                      <a:pt x="2160896" y="321168"/>
                      <a:pt x="3646227" y="95980"/>
                      <a:pt x="4749421" y="55037"/>
                    </a:cubicBezTo>
                    <a:cubicBezTo>
                      <a:pt x="5852615" y="14094"/>
                      <a:pt x="7447128" y="-45046"/>
                      <a:pt x="7997588" y="55037"/>
                    </a:cubicBezTo>
                    <a:lnTo>
                      <a:pt x="7997588" y="778368"/>
                    </a:lnTo>
                    <a:cubicBezTo>
                      <a:pt x="7799696" y="908021"/>
                      <a:pt x="7367516" y="792015"/>
                      <a:pt x="6810233" y="792015"/>
                    </a:cubicBezTo>
                    <a:lnTo>
                      <a:pt x="4653887" y="778367"/>
                    </a:lnTo>
                    <a:lnTo>
                      <a:pt x="2975212" y="764719"/>
                    </a:lnTo>
                    <a:cubicBezTo>
                      <a:pt x="2431576" y="735149"/>
                      <a:pt x="1778758" y="621418"/>
                      <a:pt x="1392072" y="600947"/>
                    </a:cubicBezTo>
                    <a:cubicBezTo>
                      <a:pt x="1005386" y="580476"/>
                      <a:pt x="798394" y="544082"/>
                      <a:pt x="573206" y="573652"/>
                    </a:cubicBezTo>
                    <a:lnTo>
                      <a:pt x="0" y="778368"/>
                    </a:lnTo>
                    <a:lnTo>
                      <a:pt x="0" y="55037"/>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Oval 43"/>
              <p:cNvSpPr/>
              <p:nvPr/>
            </p:nvSpPr>
            <p:spPr>
              <a:xfrm>
                <a:off x="197893" y="1422765"/>
                <a:ext cx="1160060" cy="1187355"/>
              </a:xfrm>
              <a:prstGeom prst="ellipse">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Oval 44"/>
              <p:cNvSpPr/>
              <p:nvPr/>
            </p:nvSpPr>
            <p:spPr>
              <a:xfrm>
                <a:off x="211541" y="1624084"/>
                <a:ext cx="812041" cy="83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46"/>
              <p:cNvSpPr/>
              <p:nvPr/>
            </p:nvSpPr>
            <p:spPr>
              <a:xfrm>
                <a:off x="226108" y="1624084"/>
                <a:ext cx="57259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1</a:t>
                </a:r>
              </a:p>
            </p:txBody>
          </p:sp>
          <p:sp>
            <p:nvSpPr>
              <p:cNvPr id="50" name="Round Diagonal Corner Rectangle 49"/>
              <p:cNvSpPr/>
              <p:nvPr/>
            </p:nvSpPr>
            <p:spPr>
              <a:xfrm>
                <a:off x="2988859" y="1608302"/>
                <a:ext cx="5513696" cy="923330"/>
              </a:xfrm>
              <a:prstGeom prst="round2DiagRect">
                <a:avLst>
                  <a:gd name="adj1" fmla="val 50000"/>
                  <a:gd name="adj2" fmla="val 50000"/>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8" name="Group 27"/>
            <p:cNvGrpSpPr/>
            <p:nvPr/>
          </p:nvGrpSpPr>
          <p:grpSpPr>
            <a:xfrm>
              <a:off x="2068328" y="3078889"/>
              <a:ext cx="8569192" cy="1187355"/>
              <a:chOff x="197893" y="1422765"/>
              <a:chExt cx="8304662" cy="1187355"/>
            </a:xfrm>
          </p:grpSpPr>
          <p:sp>
            <p:nvSpPr>
              <p:cNvPr id="38" name="Rectangle 3"/>
              <p:cNvSpPr/>
              <p:nvPr/>
            </p:nvSpPr>
            <p:spPr>
              <a:xfrm>
                <a:off x="1146412" y="1746912"/>
                <a:ext cx="5827594" cy="539060"/>
              </a:xfrm>
              <a:custGeom>
                <a:avLst/>
                <a:gdLst>
                  <a:gd name="connsiteX0" fmla="*/ 0 w 7997588"/>
                  <a:gd name="connsiteY0" fmla="*/ 0 h 723331"/>
                  <a:gd name="connsiteX1" fmla="*/ 7997588 w 7997588"/>
                  <a:gd name="connsiteY1" fmla="*/ 0 h 723331"/>
                  <a:gd name="connsiteX2" fmla="*/ 7997588 w 7997588"/>
                  <a:gd name="connsiteY2" fmla="*/ 723331 h 723331"/>
                  <a:gd name="connsiteX3" fmla="*/ 0 w 7997588"/>
                  <a:gd name="connsiteY3" fmla="*/ 723331 h 723331"/>
                  <a:gd name="connsiteX4" fmla="*/ 0 w 7997588"/>
                  <a:gd name="connsiteY4" fmla="*/ 0 h 723331"/>
                  <a:gd name="connsiteX0" fmla="*/ 0 w 7997588"/>
                  <a:gd name="connsiteY0" fmla="*/ 0 h 723331"/>
                  <a:gd name="connsiteX1" fmla="*/ 1378424 w 7997588"/>
                  <a:gd name="connsiteY1" fmla="*/ 245659 h 723331"/>
                  <a:gd name="connsiteX2" fmla="*/ 7997588 w 7997588"/>
                  <a:gd name="connsiteY2" fmla="*/ 0 h 723331"/>
                  <a:gd name="connsiteX3" fmla="*/ 7997588 w 7997588"/>
                  <a:gd name="connsiteY3" fmla="*/ 723331 h 723331"/>
                  <a:gd name="connsiteX4" fmla="*/ 0 w 7997588"/>
                  <a:gd name="connsiteY4" fmla="*/ 723331 h 723331"/>
                  <a:gd name="connsiteX5" fmla="*/ 0 w 7997588"/>
                  <a:gd name="connsiteY5" fmla="*/ 0 h 723331"/>
                  <a:gd name="connsiteX0" fmla="*/ 0 w 7997588"/>
                  <a:gd name="connsiteY0" fmla="*/ 0 h 723331"/>
                  <a:gd name="connsiteX1" fmla="*/ 1378424 w 7997588"/>
                  <a:gd name="connsiteY1" fmla="*/ 245659 h 723331"/>
                  <a:gd name="connsiteX2" fmla="*/ 7997588 w 7997588"/>
                  <a:gd name="connsiteY2" fmla="*/ 0 h 723331"/>
                  <a:gd name="connsiteX3" fmla="*/ 7997588 w 7997588"/>
                  <a:gd name="connsiteY3" fmla="*/ 723331 h 723331"/>
                  <a:gd name="connsiteX4" fmla="*/ 0 w 7997588"/>
                  <a:gd name="connsiteY4" fmla="*/ 723331 h 723331"/>
                  <a:gd name="connsiteX5" fmla="*/ 0 w 7997588"/>
                  <a:gd name="connsiteY5" fmla="*/ 0 h 723331"/>
                  <a:gd name="connsiteX0" fmla="*/ 0 w 7997588"/>
                  <a:gd name="connsiteY0" fmla="*/ 55037 h 778368"/>
                  <a:gd name="connsiteX1" fmla="*/ 1378424 w 7997588"/>
                  <a:gd name="connsiteY1" fmla="*/ 300696 h 778368"/>
                  <a:gd name="connsiteX2" fmla="*/ 4749421 w 7997588"/>
                  <a:gd name="connsiteY2" fmla="*/ 55037 h 778368"/>
                  <a:gd name="connsiteX3" fmla="*/ 7997588 w 7997588"/>
                  <a:gd name="connsiteY3" fmla="*/ 55037 h 778368"/>
                  <a:gd name="connsiteX4" fmla="*/ 7997588 w 7997588"/>
                  <a:gd name="connsiteY4" fmla="*/ 778368 h 778368"/>
                  <a:gd name="connsiteX5" fmla="*/ 0 w 7997588"/>
                  <a:gd name="connsiteY5" fmla="*/ 778368 h 778368"/>
                  <a:gd name="connsiteX6" fmla="*/ 0 w 7997588"/>
                  <a:gd name="connsiteY6" fmla="*/ 55037 h 778368"/>
                  <a:gd name="connsiteX0" fmla="*/ 0 w 7997588"/>
                  <a:gd name="connsiteY0" fmla="*/ 55037 h 778368"/>
                  <a:gd name="connsiteX1" fmla="*/ 736979 w 7997588"/>
                  <a:gd name="connsiteY1" fmla="*/ 273401 h 778368"/>
                  <a:gd name="connsiteX2" fmla="*/ 1378424 w 7997588"/>
                  <a:gd name="connsiteY2" fmla="*/ 300696 h 778368"/>
                  <a:gd name="connsiteX3" fmla="*/ 4749421 w 7997588"/>
                  <a:gd name="connsiteY3" fmla="*/ 55037 h 778368"/>
                  <a:gd name="connsiteX4" fmla="*/ 7997588 w 7997588"/>
                  <a:gd name="connsiteY4" fmla="*/ 55037 h 778368"/>
                  <a:gd name="connsiteX5" fmla="*/ 7997588 w 7997588"/>
                  <a:gd name="connsiteY5" fmla="*/ 778368 h 778368"/>
                  <a:gd name="connsiteX6" fmla="*/ 0 w 7997588"/>
                  <a:gd name="connsiteY6" fmla="*/ 778368 h 778368"/>
                  <a:gd name="connsiteX7" fmla="*/ 0 w 7997588"/>
                  <a:gd name="connsiteY7" fmla="*/ 55037 h 778368"/>
                  <a:gd name="connsiteX0" fmla="*/ 0 w 7997588"/>
                  <a:gd name="connsiteY0" fmla="*/ 55037 h 778639"/>
                  <a:gd name="connsiteX1" fmla="*/ 736979 w 7997588"/>
                  <a:gd name="connsiteY1" fmla="*/ 273401 h 778639"/>
                  <a:gd name="connsiteX2" fmla="*/ 1378424 w 7997588"/>
                  <a:gd name="connsiteY2" fmla="*/ 300696 h 778639"/>
                  <a:gd name="connsiteX3" fmla="*/ 4749421 w 7997588"/>
                  <a:gd name="connsiteY3" fmla="*/ 55037 h 778639"/>
                  <a:gd name="connsiteX4" fmla="*/ 7997588 w 7997588"/>
                  <a:gd name="connsiteY4" fmla="*/ 55037 h 778639"/>
                  <a:gd name="connsiteX5" fmla="*/ 7997588 w 7997588"/>
                  <a:gd name="connsiteY5" fmla="*/ 778368 h 778639"/>
                  <a:gd name="connsiteX6" fmla="*/ 573206 w 7997588"/>
                  <a:gd name="connsiteY6" fmla="*/ 573652 h 778639"/>
                  <a:gd name="connsiteX7" fmla="*/ 0 w 7997588"/>
                  <a:gd name="connsiteY7" fmla="*/ 778368 h 778639"/>
                  <a:gd name="connsiteX8" fmla="*/ 0 w 7997588"/>
                  <a:gd name="connsiteY8" fmla="*/ 55037 h 778639"/>
                  <a:gd name="connsiteX0" fmla="*/ 0 w 7997588"/>
                  <a:gd name="connsiteY0" fmla="*/ 55037 h 797479"/>
                  <a:gd name="connsiteX1" fmla="*/ 736979 w 7997588"/>
                  <a:gd name="connsiteY1" fmla="*/ 273401 h 797479"/>
                  <a:gd name="connsiteX2" fmla="*/ 1378424 w 7997588"/>
                  <a:gd name="connsiteY2" fmla="*/ 300696 h 797479"/>
                  <a:gd name="connsiteX3" fmla="*/ 4749421 w 7997588"/>
                  <a:gd name="connsiteY3" fmla="*/ 55037 h 797479"/>
                  <a:gd name="connsiteX4" fmla="*/ 7997588 w 7997588"/>
                  <a:gd name="connsiteY4" fmla="*/ 55037 h 797479"/>
                  <a:gd name="connsiteX5" fmla="*/ 7997588 w 7997588"/>
                  <a:gd name="connsiteY5" fmla="*/ 778368 h 797479"/>
                  <a:gd name="connsiteX6" fmla="*/ 1351128 w 7997588"/>
                  <a:gd name="connsiteY6" fmla="*/ 573652 h 797479"/>
                  <a:gd name="connsiteX7" fmla="*/ 573206 w 7997588"/>
                  <a:gd name="connsiteY7" fmla="*/ 573652 h 797479"/>
                  <a:gd name="connsiteX8" fmla="*/ 0 w 7997588"/>
                  <a:gd name="connsiteY8" fmla="*/ 778368 h 797479"/>
                  <a:gd name="connsiteX9" fmla="*/ 0 w 7997588"/>
                  <a:gd name="connsiteY9" fmla="*/ 55037 h 797479"/>
                  <a:gd name="connsiteX0" fmla="*/ 0 w 7997588"/>
                  <a:gd name="connsiteY0" fmla="*/ 55037 h 797479"/>
                  <a:gd name="connsiteX1" fmla="*/ 736979 w 7997588"/>
                  <a:gd name="connsiteY1" fmla="*/ 273401 h 797479"/>
                  <a:gd name="connsiteX2" fmla="*/ 1378424 w 7997588"/>
                  <a:gd name="connsiteY2" fmla="*/ 300696 h 797479"/>
                  <a:gd name="connsiteX3" fmla="*/ 4749421 w 7997588"/>
                  <a:gd name="connsiteY3" fmla="*/ 55037 h 797479"/>
                  <a:gd name="connsiteX4" fmla="*/ 7997588 w 7997588"/>
                  <a:gd name="connsiteY4" fmla="*/ 55037 h 797479"/>
                  <a:gd name="connsiteX5" fmla="*/ 7997588 w 7997588"/>
                  <a:gd name="connsiteY5" fmla="*/ 778368 h 797479"/>
                  <a:gd name="connsiteX6" fmla="*/ 1351128 w 7997588"/>
                  <a:gd name="connsiteY6" fmla="*/ 573652 h 797479"/>
                  <a:gd name="connsiteX7" fmla="*/ 573206 w 7997588"/>
                  <a:gd name="connsiteY7" fmla="*/ 573652 h 797479"/>
                  <a:gd name="connsiteX8" fmla="*/ 0 w 7997588"/>
                  <a:gd name="connsiteY8" fmla="*/ 778368 h 797479"/>
                  <a:gd name="connsiteX9" fmla="*/ 0 w 7997588"/>
                  <a:gd name="connsiteY9" fmla="*/ 55037 h 797479"/>
                  <a:gd name="connsiteX0" fmla="*/ 0 w 7997588"/>
                  <a:gd name="connsiteY0" fmla="*/ 55037 h 799212"/>
                  <a:gd name="connsiteX1" fmla="*/ 736979 w 7997588"/>
                  <a:gd name="connsiteY1" fmla="*/ 273401 h 799212"/>
                  <a:gd name="connsiteX2" fmla="*/ 1378424 w 7997588"/>
                  <a:gd name="connsiteY2" fmla="*/ 300696 h 799212"/>
                  <a:gd name="connsiteX3" fmla="*/ 4749421 w 7997588"/>
                  <a:gd name="connsiteY3" fmla="*/ 55037 h 799212"/>
                  <a:gd name="connsiteX4" fmla="*/ 7997588 w 7997588"/>
                  <a:gd name="connsiteY4" fmla="*/ 55037 h 799212"/>
                  <a:gd name="connsiteX5" fmla="*/ 7997588 w 7997588"/>
                  <a:gd name="connsiteY5" fmla="*/ 778368 h 799212"/>
                  <a:gd name="connsiteX6" fmla="*/ 1392072 w 7997588"/>
                  <a:gd name="connsiteY6" fmla="*/ 600947 h 799212"/>
                  <a:gd name="connsiteX7" fmla="*/ 573206 w 7997588"/>
                  <a:gd name="connsiteY7" fmla="*/ 573652 h 799212"/>
                  <a:gd name="connsiteX8" fmla="*/ 0 w 7997588"/>
                  <a:gd name="connsiteY8" fmla="*/ 778368 h 799212"/>
                  <a:gd name="connsiteX9" fmla="*/ 0 w 7997588"/>
                  <a:gd name="connsiteY9" fmla="*/ 55037 h 799212"/>
                  <a:gd name="connsiteX0" fmla="*/ 0 w 7997588"/>
                  <a:gd name="connsiteY0" fmla="*/ 55037 h 836148"/>
                  <a:gd name="connsiteX1" fmla="*/ 736979 w 7997588"/>
                  <a:gd name="connsiteY1" fmla="*/ 273401 h 836148"/>
                  <a:gd name="connsiteX2" fmla="*/ 1378424 w 7997588"/>
                  <a:gd name="connsiteY2" fmla="*/ 300696 h 836148"/>
                  <a:gd name="connsiteX3" fmla="*/ 4749421 w 7997588"/>
                  <a:gd name="connsiteY3" fmla="*/ 55037 h 836148"/>
                  <a:gd name="connsiteX4" fmla="*/ 7997588 w 7997588"/>
                  <a:gd name="connsiteY4" fmla="*/ 55037 h 836148"/>
                  <a:gd name="connsiteX5" fmla="*/ 7997588 w 7997588"/>
                  <a:gd name="connsiteY5" fmla="*/ 778368 h 836148"/>
                  <a:gd name="connsiteX6" fmla="*/ 4653887 w 7997588"/>
                  <a:gd name="connsiteY6" fmla="*/ 778367 h 836148"/>
                  <a:gd name="connsiteX7" fmla="*/ 1392072 w 7997588"/>
                  <a:gd name="connsiteY7" fmla="*/ 600947 h 836148"/>
                  <a:gd name="connsiteX8" fmla="*/ 573206 w 7997588"/>
                  <a:gd name="connsiteY8" fmla="*/ 573652 h 836148"/>
                  <a:gd name="connsiteX9" fmla="*/ 0 w 7997588"/>
                  <a:gd name="connsiteY9" fmla="*/ 778368 h 836148"/>
                  <a:gd name="connsiteX10" fmla="*/ 0 w 7997588"/>
                  <a:gd name="connsiteY10" fmla="*/ 55037 h 836148"/>
                  <a:gd name="connsiteX0" fmla="*/ 0 w 7997588"/>
                  <a:gd name="connsiteY0" fmla="*/ 55037 h 836148"/>
                  <a:gd name="connsiteX1" fmla="*/ 736979 w 7997588"/>
                  <a:gd name="connsiteY1" fmla="*/ 273401 h 836148"/>
                  <a:gd name="connsiteX2" fmla="*/ 1378424 w 7997588"/>
                  <a:gd name="connsiteY2" fmla="*/ 300696 h 836148"/>
                  <a:gd name="connsiteX3" fmla="*/ 4749421 w 7997588"/>
                  <a:gd name="connsiteY3" fmla="*/ 55037 h 836148"/>
                  <a:gd name="connsiteX4" fmla="*/ 7997588 w 7997588"/>
                  <a:gd name="connsiteY4" fmla="*/ 55037 h 836148"/>
                  <a:gd name="connsiteX5" fmla="*/ 7997588 w 7997588"/>
                  <a:gd name="connsiteY5" fmla="*/ 778368 h 836148"/>
                  <a:gd name="connsiteX6" fmla="*/ 4653887 w 7997588"/>
                  <a:gd name="connsiteY6" fmla="*/ 778367 h 836148"/>
                  <a:gd name="connsiteX7" fmla="*/ 2975212 w 7997588"/>
                  <a:gd name="connsiteY7" fmla="*/ 764719 h 836148"/>
                  <a:gd name="connsiteX8" fmla="*/ 1392072 w 7997588"/>
                  <a:gd name="connsiteY8" fmla="*/ 600947 h 836148"/>
                  <a:gd name="connsiteX9" fmla="*/ 573206 w 7997588"/>
                  <a:gd name="connsiteY9" fmla="*/ 573652 h 836148"/>
                  <a:gd name="connsiteX10" fmla="*/ 0 w 7997588"/>
                  <a:gd name="connsiteY10" fmla="*/ 778368 h 836148"/>
                  <a:gd name="connsiteX11" fmla="*/ 0 w 7997588"/>
                  <a:gd name="connsiteY11" fmla="*/ 55037 h 836148"/>
                  <a:gd name="connsiteX0" fmla="*/ 0 w 7997588"/>
                  <a:gd name="connsiteY0" fmla="*/ 55037 h 839755"/>
                  <a:gd name="connsiteX1" fmla="*/ 736979 w 7997588"/>
                  <a:gd name="connsiteY1" fmla="*/ 273401 h 839755"/>
                  <a:gd name="connsiteX2" fmla="*/ 1378424 w 7997588"/>
                  <a:gd name="connsiteY2" fmla="*/ 300696 h 839755"/>
                  <a:gd name="connsiteX3" fmla="*/ 4749421 w 7997588"/>
                  <a:gd name="connsiteY3" fmla="*/ 55037 h 839755"/>
                  <a:gd name="connsiteX4" fmla="*/ 7997588 w 7997588"/>
                  <a:gd name="connsiteY4" fmla="*/ 55037 h 839755"/>
                  <a:gd name="connsiteX5" fmla="*/ 7997588 w 7997588"/>
                  <a:gd name="connsiteY5" fmla="*/ 778368 h 839755"/>
                  <a:gd name="connsiteX6" fmla="*/ 6810233 w 7997588"/>
                  <a:gd name="connsiteY6" fmla="*/ 792015 h 839755"/>
                  <a:gd name="connsiteX7" fmla="*/ 4653887 w 7997588"/>
                  <a:gd name="connsiteY7" fmla="*/ 778367 h 839755"/>
                  <a:gd name="connsiteX8" fmla="*/ 2975212 w 7997588"/>
                  <a:gd name="connsiteY8" fmla="*/ 764719 h 839755"/>
                  <a:gd name="connsiteX9" fmla="*/ 1392072 w 7997588"/>
                  <a:gd name="connsiteY9" fmla="*/ 600947 h 839755"/>
                  <a:gd name="connsiteX10" fmla="*/ 573206 w 7997588"/>
                  <a:gd name="connsiteY10" fmla="*/ 573652 h 839755"/>
                  <a:gd name="connsiteX11" fmla="*/ 0 w 7997588"/>
                  <a:gd name="connsiteY11" fmla="*/ 778368 h 839755"/>
                  <a:gd name="connsiteX12" fmla="*/ 0 w 7997588"/>
                  <a:gd name="connsiteY12" fmla="*/ 55037 h 8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97588" h="839755">
                    <a:moveTo>
                      <a:pt x="0" y="55037"/>
                    </a:moveTo>
                    <a:cubicBezTo>
                      <a:pt x="129654" y="-42772"/>
                      <a:pt x="507242" y="232458"/>
                      <a:pt x="736979" y="273401"/>
                    </a:cubicBezTo>
                    <a:cubicBezTo>
                      <a:pt x="966716" y="314344"/>
                      <a:pt x="716508" y="323442"/>
                      <a:pt x="1378424" y="300696"/>
                    </a:cubicBezTo>
                    <a:cubicBezTo>
                      <a:pt x="2160896" y="321168"/>
                      <a:pt x="3646227" y="95980"/>
                      <a:pt x="4749421" y="55037"/>
                    </a:cubicBezTo>
                    <a:cubicBezTo>
                      <a:pt x="5852615" y="14094"/>
                      <a:pt x="7447128" y="-45046"/>
                      <a:pt x="7997588" y="55037"/>
                    </a:cubicBezTo>
                    <a:lnTo>
                      <a:pt x="7997588" y="778368"/>
                    </a:lnTo>
                    <a:cubicBezTo>
                      <a:pt x="7799696" y="908021"/>
                      <a:pt x="7367516" y="792015"/>
                      <a:pt x="6810233" y="792015"/>
                    </a:cubicBezTo>
                    <a:lnTo>
                      <a:pt x="4653887" y="778367"/>
                    </a:lnTo>
                    <a:lnTo>
                      <a:pt x="2975212" y="764719"/>
                    </a:lnTo>
                    <a:cubicBezTo>
                      <a:pt x="2431576" y="735149"/>
                      <a:pt x="1778758" y="621418"/>
                      <a:pt x="1392072" y="600947"/>
                    </a:cubicBezTo>
                    <a:cubicBezTo>
                      <a:pt x="1005386" y="580476"/>
                      <a:pt x="798394" y="544082"/>
                      <a:pt x="573206" y="573652"/>
                    </a:cubicBezTo>
                    <a:lnTo>
                      <a:pt x="0" y="778368"/>
                    </a:lnTo>
                    <a:lnTo>
                      <a:pt x="0" y="55037"/>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9" name="Oval 38"/>
              <p:cNvSpPr/>
              <p:nvPr/>
            </p:nvSpPr>
            <p:spPr>
              <a:xfrm>
                <a:off x="197893" y="1422765"/>
                <a:ext cx="1160060" cy="118735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Oval 39"/>
              <p:cNvSpPr/>
              <p:nvPr/>
            </p:nvSpPr>
            <p:spPr>
              <a:xfrm>
                <a:off x="211541" y="1624084"/>
                <a:ext cx="812041" cy="83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ectangle 40"/>
              <p:cNvSpPr/>
              <p:nvPr/>
            </p:nvSpPr>
            <p:spPr>
              <a:xfrm>
                <a:off x="226108" y="1624084"/>
                <a:ext cx="57259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2</a:t>
                </a:r>
              </a:p>
            </p:txBody>
          </p:sp>
          <p:sp>
            <p:nvSpPr>
              <p:cNvPr id="42" name="Round Diagonal Corner Rectangle 41"/>
              <p:cNvSpPr/>
              <p:nvPr/>
            </p:nvSpPr>
            <p:spPr>
              <a:xfrm>
                <a:off x="2988859" y="1608302"/>
                <a:ext cx="5513696" cy="923330"/>
              </a:xfrm>
              <a:prstGeom prst="round2DiagRect">
                <a:avLst>
                  <a:gd name="adj1" fmla="val 50000"/>
                  <a:gd name="adj2" fmla="val 50000"/>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9" name="Group 28"/>
            <p:cNvGrpSpPr/>
            <p:nvPr/>
          </p:nvGrpSpPr>
          <p:grpSpPr>
            <a:xfrm>
              <a:off x="2068328" y="5077413"/>
              <a:ext cx="8457062" cy="1187355"/>
              <a:chOff x="45493" y="1422765"/>
              <a:chExt cx="8457062" cy="1187355"/>
            </a:xfrm>
          </p:grpSpPr>
          <p:sp>
            <p:nvSpPr>
              <p:cNvPr id="33" name="Rectangle 3"/>
              <p:cNvSpPr/>
              <p:nvPr/>
            </p:nvSpPr>
            <p:spPr>
              <a:xfrm>
                <a:off x="1146412" y="1746912"/>
                <a:ext cx="5827594" cy="539060"/>
              </a:xfrm>
              <a:custGeom>
                <a:avLst/>
                <a:gdLst>
                  <a:gd name="connsiteX0" fmla="*/ 0 w 7997588"/>
                  <a:gd name="connsiteY0" fmla="*/ 0 h 723331"/>
                  <a:gd name="connsiteX1" fmla="*/ 7997588 w 7997588"/>
                  <a:gd name="connsiteY1" fmla="*/ 0 h 723331"/>
                  <a:gd name="connsiteX2" fmla="*/ 7997588 w 7997588"/>
                  <a:gd name="connsiteY2" fmla="*/ 723331 h 723331"/>
                  <a:gd name="connsiteX3" fmla="*/ 0 w 7997588"/>
                  <a:gd name="connsiteY3" fmla="*/ 723331 h 723331"/>
                  <a:gd name="connsiteX4" fmla="*/ 0 w 7997588"/>
                  <a:gd name="connsiteY4" fmla="*/ 0 h 723331"/>
                  <a:gd name="connsiteX0" fmla="*/ 0 w 7997588"/>
                  <a:gd name="connsiteY0" fmla="*/ 0 h 723331"/>
                  <a:gd name="connsiteX1" fmla="*/ 1378424 w 7997588"/>
                  <a:gd name="connsiteY1" fmla="*/ 245659 h 723331"/>
                  <a:gd name="connsiteX2" fmla="*/ 7997588 w 7997588"/>
                  <a:gd name="connsiteY2" fmla="*/ 0 h 723331"/>
                  <a:gd name="connsiteX3" fmla="*/ 7997588 w 7997588"/>
                  <a:gd name="connsiteY3" fmla="*/ 723331 h 723331"/>
                  <a:gd name="connsiteX4" fmla="*/ 0 w 7997588"/>
                  <a:gd name="connsiteY4" fmla="*/ 723331 h 723331"/>
                  <a:gd name="connsiteX5" fmla="*/ 0 w 7997588"/>
                  <a:gd name="connsiteY5" fmla="*/ 0 h 723331"/>
                  <a:gd name="connsiteX0" fmla="*/ 0 w 7997588"/>
                  <a:gd name="connsiteY0" fmla="*/ 0 h 723331"/>
                  <a:gd name="connsiteX1" fmla="*/ 1378424 w 7997588"/>
                  <a:gd name="connsiteY1" fmla="*/ 245659 h 723331"/>
                  <a:gd name="connsiteX2" fmla="*/ 7997588 w 7997588"/>
                  <a:gd name="connsiteY2" fmla="*/ 0 h 723331"/>
                  <a:gd name="connsiteX3" fmla="*/ 7997588 w 7997588"/>
                  <a:gd name="connsiteY3" fmla="*/ 723331 h 723331"/>
                  <a:gd name="connsiteX4" fmla="*/ 0 w 7997588"/>
                  <a:gd name="connsiteY4" fmla="*/ 723331 h 723331"/>
                  <a:gd name="connsiteX5" fmla="*/ 0 w 7997588"/>
                  <a:gd name="connsiteY5" fmla="*/ 0 h 723331"/>
                  <a:gd name="connsiteX0" fmla="*/ 0 w 7997588"/>
                  <a:gd name="connsiteY0" fmla="*/ 55037 h 778368"/>
                  <a:gd name="connsiteX1" fmla="*/ 1378424 w 7997588"/>
                  <a:gd name="connsiteY1" fmla="*/ 300696 h 778368"/>
                  <a:gd name="connsiteX2" fmla="*/ 4749421 w 7997588"/>
                  <a:gd name="connsiteY2" fmla="*/ 55037 h 778368"/>
                  <a:gd name="connsiteX3" fmla="*/ 7997588 w 7997588"/>
                  <a:gd name="connsiteY3" fmla="*/ 55037 h 778368"/>
                  <a:gd name="connsiteX4" fmla="*/ 7997588 w 7997588"/>
                  <a:gd name="connsiteY4" fmla="*/ 778368 h 778368"/>
                  <a:gd name="connsiteX5" fmla="*/ 0 w 7997588"/>
                  <a:gd name="connsiteY5" fmla="*/ 778368 h 778368"/>
                  <a:gd name="connsiteX6" fmla="*/ 0 w 7997588"/>
                  <a:gd name="connsiteY6" fmla="*/ 55037 h 778368"/>
                  <a:gd name="connsiteX0" fmla="*/ 0 w 7997588"/>
                  <a:gd name="connsiteY0" fmla="*/ 55037 h 778368"/>
                  <a:gd name="connsiteX1" fmla="*/ 736979 w 7997588"/>
                  <a:gd name="connsiteY1" fmla="*/ 273401 h 778368"/>
                  <a:gd name="connsiteX2" fmla="*/ 1378424 w 7997588"/>
                  <a:gd name="connsiteY2" fmla="*/ 300696 h 778368"/>
                  <a:gd name="connsiteX3" fmla="*/ 4749421 w 7997588"/>
                  <a:gd name="connsiteY3" fmla="*/ 55037 h 778368"/>
                  <a:gd name="connsiteX4" fmla="*/ 7997588 w 7997588"/>
                  <a:gd name="connsiteY4" fmla="*/ 55037 h 778368"/>
                  <a:gd name="connsiteX5" fmla="*/ 7997588 w 7997588"/>
                  <a:gd name="connsiteY5" fmla="*/ 778368 h 778368"/>
                  <a:gd name="connsiteX6" fmla="*/ 0 w 7997588"/>
                  <a:gd name="connsiteY6" fmla="*/ 778368 h 778368"/>
                  <a:gd name="connsiteX7" fmla="*/ 0 w 7997588"/>
                  <a:gd name="connsiteY7" fmla="*/ 55037 h 778368"/>
                  <a:gd name="connsiteX0" fmla="*/ 0 w 7997588"/>
                  <a:gd name="connsiteY0" fmla="*/ 55037 h 778639"/>
                  <a:gd name="connsiteX1" fmla="*/ 736979 w 7997588"/>
                  <a:gd name="connsiteY1" fmla="*/ 273401 h 778639"/>
                  <a:gd name="connsiteX2" fmla="*/ 1378424 w 7997588"/>
                  <a:gd name="connsiteY2" fmla="*/ 300696 h 778639"/>
                  <a:gd name="connsiteX3" fmla="*/ 4749421 w 7997588"/>
                  <a:gd name="connsiteY3" fmla="*/ 55037 h 778639"/>
                  <a:gd name="connsiteX4" fmla="*/ 7997588 w 7997588"/>
                  <a:gd name="connsiteY4" fmla="*/ 55037 h 778639"/>
                  <a:gd name="connsiteX5" fmla="*/ 7997588 w 7997588"/>
                  <a:gd name="connsiteY5" fmla="*/ 778368 h 778639"/>
                  <a:gd name="connsiteX6" fmla="*/ 573206 w 7997588"/>
                  <a:gd name="connsiteY6" fmla="*/ 573652 h 778639"/>
                  <a:gd name="connsiteX7" fmla="*/ 0 w 7997588"/>
                  <a:gd name="connsiteY7" fmla="*/ 778368 h 778639"/>
                  <a:gd name="connsiteX8" fmla="*/ 0 w 7997588"/>
                  <a:gd name="connsiteY8" fmla="*/ 55037 h 778639"/>
                  <a:gd name="connsiteX0" fmla="*/ 0 w 7997588"/>
                  <a:gd name="connsiteY0" fmla="*/ 55037 h 797479"/>
                  <a:gd name="connsiteX1" fmla="*/ 736979 w 7997588"/>
                  <a:gd name="connsiteY1" fmla="*/ 273401 h 797479"/>
                  <a:gd name="connsiteX2" fmla="*/ 1378424 w 7997588"/>
                  <a:gd name="connsiteY2" fmla="*/ 300696 h 797479"/>
                  <a:gd name="connsiteX3" fmla="*/ 4749421 w 7997588"/>
                  <a:gd name="connsiteY3" fmla="*/ 55037 h 797479"/>
                  <a:gd name="connsiteX4" fmla="*/ 7997588 w 7997588"/>
                  <a:gd name="connsiteY4" fmla="*/ 55037 h 797479"/>
                  <a:gd name="connsiteX5" fmla="*/ 7997588 w 7997588"/>
                  <a:gd name="connsiteY5" fmla="*/ 778368 h 797479"/>
                  <a:gd name="connsiteX6" fmla="*/ 1351128 w 7997588"/>
                  <a:gd name="connsiteY6" fmla="*/ 573652 h 797479"/>
                  <a:gd name="connsiteX7" fmla="*/ 573206 w 7997588"/>
                  <a:gd name="connsiteY7" fmla="*/ 573652 h 797479"/>
                  <a:gd name="connsiteX8" fmla="*/ 0 w 7997588"/>
                  <a:gd name="connsiteY8" fmla="*/ 778368 h 797479"/>
                  <a:gd name="connsiteX9" fmla="*/ 0 w 7997588"/>
                  <a:gd name="connsiteY9" fmla="*/ 55037 h 797479"/>
                  <a:gd name="connsiteX0" fmla="*/ 0 w 7997588"/>
                  <a:gd name="connsiteY0" fmla="*/ 55037 h 797479"/>
                  <a:gd name="connsiteX1" fmla="*/ 736979 w 7997588"/>
                  <a:gd name="connsiteY1" fmla="*/ 273401 h 797479"/>
                  <a:gd name="connsiteX2" fmla="*/ 1378424 w 7997588"/>
                  <a:gd name="connsiteY2" fmla="*/ 300696 h 797479"/>
                  <a:gd name="connsiteX3" fmla="*/ 4749421 w 7997588"/>
                  <a:gd name="connsiteY3" fmla="*/ 55037 h 797479"/>
                  <a:gd name="connsiteX4" fmla="*/ 7997588 w 7997588"/>
                  <a:gd name="connsiteY4" fmla="*/ 55037 h 797479"/>
                  <a:gd name="connsiteX5" fmla="*/ 7997588 w 7997588"/>
                  <a:gd name="connsiteY5" fmla="*/ 778368 h 797479"/>
                  <a:gd name="connsiteX6" fmla="*/ 1351128 w 7997588"/>
                  <a:gd name="connsiteY6" fmla="*/ 573652 h 797479"/>
                  <a:gd name="connsiteX7" fmla="*/ 573206 w 7997588"/>
                  <a:gd name="connsiteY7" fmla="*/ 573652 h 797479"/>
                  <a:gd name="connsiteX8" fmla="*/ 0 w 7997588"/>
                  <a:gd name="connsiteY8" fmla="*/ 778368 h 797479"/>
                  <a:gd name="connsiteX9" fmla="*/ 0 w 7997588"/>
                  <a:gd name="connsiteY9" fmla="*/ 55037 h 797479"/>
                  <a:gd name="connsiteX0" fmla="*/ 0 w 7997588"/>
                  <a:gd name="connsiteY0" fmla="*/ 55037 h 799212"/>
                  <a:gd name="connsiteX1" fmla="*/ 736979 w 7997588"/>
                  <a:gd name="connsiteY1" fmla="*/ 273401 h 799212"/>
                  <a:gd name="connsiteX2" fmla="*/ 1378424 w 7997588"/>
                  <a:gd name="connsiteY2" fmla="*/ 300696 h 799212"/>
                  <a:gd name="connsiteX3" fmla="*/ 4749421 w 7997588"/>
                  <a:gd name="connsiteY3" fmla="*/ 55037 h 799212"/>
                  <a:gd name="connsiteX4" fmla="*/ 7997588 w 7997588"/>
                  <a:gd name="connsiteY4" fmla="*/ 55037 h 799212"/>
                  <a:gd name="connsiteX5" fmla="*/ 7997588 w 7997588"/>
                  <a:gd name="connsiteY5" fmla="*/ 778368 h 799212"/>
                  <a:gd name="connsiteX6" fmla="*/ 1392072 w 7997588"/>
                  <a:gd name="connsiteY6" fmla="*/ 600947 h 799212"/>
                  <a:gd name="connsiteX7" fmla="*/ 573206 w 7997588"/>
                  <a:gd name="connsiteY7" fmla="*/ 573652 h 799212"/>
                  <a:gd name="connsiteX8" fmla="*/ 0 w 7997588"/>
                  <a:gd name="connsiteY8" fmla="*/ 778368 h 799212"/>
                  <a:gd name="connsiteX9" fmla="*/ 0 w 7997588"/>
                  <a:gd name="connsiteY9" fmla="*/ 55037 h 799212"/>
                  <a:gd name="connsiteX0" fmla="*/ 0 w 7997588"/>
                  <a:gd name="connsiteY0" fmla="*/ 55037 h 836148"/>
                  <a:gd name="connsiteX1" fmla="*/ 736979 w 7997588"/>
                  <a:gd name="connsiteY1" fmla="*/ 273401 h 836148"/>
                  <a:gd name="connsiteX2" fmla="*/ 1378424 w 7997588"/>
                  <a:gd name="connsiteY2" fmla="*/ 300696 h 836148"/>
                  <a:gd name="connsiteX3" fmla="*/ 4749421 w 7997588"/>
                  <a:gd name="connsiteY3" fmla="*/ 55037 h 836148"/>
                  <a:gd name="connsiteX4" fmla="*/ 7997588 w 7997588"/>
                  <a:gd name="connsiteY4" fmla="*/ 55037 h 836148"/>
                  <a:gd name="connsiteX5" fmla="*/ 7997588 w 7997588"/>
                  <a:gd name="connsiteY5" fmla="*/ 778368 h 836148"/>
                  <a:gd name="connsiteX6" fmla="*/ 4653887 w 7997588"/>
                  <a:gd name="connsiteY6" fmla="*/ 778367 h 836148"/>
                  <a:gd name="connsiteX7" fmla="*/ 1392072 w 7997588"/>
                  <a:gd name="connsiteY7" fmla="*/ 600947 h 836148"/>
                  <a:gd name="connsiteX8" fmla="*/ 573206 w 7997588"/>
                  <a:gd name="connsiteY8" fmla="*/ 573652 h 836148"/>
                  <a:gd name="connsiteX9" fmla="*/ 0 w 7997588"/>
                  <a:gd name="connsiteY9" fmla="*/ 778368 h 836148"/>
                  <a:gd name="connsiteX10" fmla="*/ 0 w 7997588"/>
                  <a:gd name="connsiteY10" fmla="*/ 55037 h 836148"/>
                  <a:gd name="connsiteX0" fmla="*/ 0 w 7997588"/>
                  <a:gd name="connsiteY0" fmla="*/ 55037 h 836148"/>
                  <a:gd name="connsiteX1" fmla="*/ 736979 w 7997588"/>
                  <a:gd name="connsiteY1" fmla="*/ 273401 h 836148"/>
                  <a:gd name="connsiteX2" fmla="*/ 1378424 w 7997588"/>
                  <a:gd name="connsiteY2" fmla="*/ 300696 h 836148"/>
                  <a:gd name="connsiteX3" fmla="*/ 4749421 w 7997588"/>
                  <a:gd name="connsiteY3" fmla="*/ 55037 h 836148"/>
                  <a:gd name="connsiteX4" fmla="*/ 7997588 w 7997588"/>
                  <a:gd name="connsiteY4" fmla="*/ 55037 h 836148"/>
                  <a:gd name="connsiteX5" fmla="*/ 7997588 w 7997588"/>
                  <a:gd name="connsiteY5" fmla="*/ 778368 h 836148"/>
                  <a:gd name="connsiteX6" fmla="*/ 4653887 w 7997588"/>
                  <a:gd name="connsiteY6" fmla="*/ 778367 h 836148"/>
                  <a:gd name="connsiteX7" fmla="*/ 2975212 w 7997588"/>
                  <a:gd name="connsiteY7" fmla="*/ 764719 h 836148"/>
                  <a:gd name="connsiteX8" fmla="*/ 1392072 w 7997588"/>
                  <a:gd name="connsiteY8" fmla="*/ 600947 h 836148"/>
                  <a:gd name="connsiteX9" fmla="*/ 573206 w 7997588"/>
                  <a:gd name="connsiteY9" fmla="*/ 573652 h 836148"/>
                  <a:gd name="connsiteX10" fmla="*/ 0 w 7997588"/>
                  <a:gd name="connsiteY10" fmla="*/ 778368 h 836148"/>
                  <a:gd name="connsiteX11" fmla="*/ 0 w 7997588"/>
                  <a:gd name="connsiteY11" fmla="*/ 55037 h 836148"/>
                  <a:gd name="connsiteX0" fmla="*/ 0 w 7997588"/>
                  <a:gd name="connsiteY0" fmla="*/ 55037 h 839755"/>
                  <a:gd name="connsiteX1" fmla="*/ 736979 w 7997588"/>
                  <a:gd name="connsiteY1" fmla="*/ 273401 h 839755"/>
                  <a:gd name="connsiteX2" fmla="*/ 1378424 w 7997588"/>
                  <a:gd name="connsiteY2" fmla="*/ 300696 h 839755"/>
                  <a:gd name="connsiteX3" fmla="*/ 4749421 w 7997588"/>
                  <a:gd name="connsiteY3" fmla="*/ 55037 h 839755"/>
                  <a:gd name="connsiteX4" fmla="*/ 7997588 w 7997588"/>
                  <a:gd name="connsiteY4" fmla="*/ 55037 h 839755"/>
                  <a:gd name="connsiteX5" fmla="*/ 7997588 w 7997588"/>
                  <a:gd name="connsiteY5" fmla="*/ 778368 h 839755"/>
                  <a:gd name="connsiteX6" fmla="*/ 6810233 w 7997588"/>
                  <a:gd name="connsiteY6" fmla="*/ 792015 h 839755"/>
                  <a:gd name="connsiteX7" fmla="*/ 4653887 w 7997588"/>
                  <a:gd name="connsiteY7" fmla="*/ 778367 h 839755"/>
                  <a:gd name="connsiteX8" fmla="*/ 2975212 w 7997588"/>
                  <a:gd name="connsiteY8" fmla="*/ 764719 h 839755"/>
                  <a:gd name="connsiteX9" fmla="*/ 1392072 w 7997588"/>
                  <a:gd name="connsiteY9" fmla="*/ 600947 h 839755"/>
                  <a:gd name="connsiteX10" fmla="*/ 573206 w 7997588"/>
                  <a:gd name="connsiteY10" fmla="*/ 573652 h 839755"/>
                  <a:gd name="connsiteX11" fmla="*/ 0 w 7997588"/>
                  <a:gd name="connsiteY11" fmla="*/ 778368 h 839755"/>
                  <a:gd name="connsiteX12" fmla="*/ 0 w 7997588"/>
                  <a:gd name="connsiteY12" fmla="*/ 55037 h 8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97588" h="839755">
                    <a:moveTo>
                      <a:pt x="0" y="55037"/>
                    </a:moveTo>
                    <a:cubicBezTo>
                      <a:pt x="129654" y="-42772"/>
                      <a:pt x="507242" y="232458"/>
                      <a:pt x="736979" y="273401"/>
                    </a:cubicBezTo>
                    <a:cubicBezTo>
                      <a:pt x="966716" y="314344"/>
                      <a:pt x="716508" y="323442"/>
                      <a:pt x="1378424" y="300696"/>
                    </a:cubicBezTo>
                    <a:cubicBezTo>
                      <a:pt x="2160896" y="321168"/>
                      <a:pt x="3646227" y="95980"/>
                      <a:pt x="4749421" y="55037"/>
                    </a:cubicBezTo>
                    <a:cubicBezTo>
                      <a:pt x="5852615" y="14094"/>
                      <a:pt x="7447128" y="-45046"/>
                      <a:pt x="7997588" y="55037"/>
                    </a:cubicBezTo>
                    <a:lnTo>
                      <a:pt x="7997588" y="778368"/>
                    </a:lnTo>
                    <a:cubicBezTo>
                      <a:pt x="7799696" y="908021"/>
                      <a:pt x="7367516" y="792015"/>
                      <a:pt x="6810233" y="792015"/>
                    </a:cubicBezTo>
                    <a:lnTo>
                      <a:pt x="4653887" y="778367"/>
                    </a:lnTo>
                    <a:lnTo>
                      <a:pt x="2975212" y="764719"/>
                    </a:lnTo>
                    <a:cubicBezTo>
                      <a:pt x="2431576" y="735149"/>
                      <a:pt x="1778758" y="621418"/>
                      <a:pt x="1392072" y="600947"/>
                    </a:cubicBezTo>
                    <a:cubicBezTo>
                      <a:pt x="1005386" y="580476"/>
                      <a:pt x="798394" y="544082"/>
                      <a:pt x="573206" y="573652"/>
                    </a:cubicBezTo>
                    <a:lnTo>
                      <a:pt x="0" y="778368"/>
                    </a:lnTo>
                    <a:lnTo>
                      <a:pt x="0" y="55037"/>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4" name="Oval 33"/>
              <p:cNvSpPr/>
              <p:nvPr/>
            </p:nvSpPr>
            <p:spPr>
              <a:xfrm>
                <a:off x="45493" y="1422765"/>
                <a:ext cx="1312460" cy="118735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p:cNvSpPr/>
              <p:nvPr/>
            </p:nvSpPr>
            <p:spPr>
              <a:xfrm>
                <a:off x="211541" y="1624084"/>
                <a:ext cx="812041" cy="83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p:nvSpPr>
            <p:spPr>
              <a:xfrm>
                <a:off x="226108" y="1624084"/>
                <a:ext cx="57259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3</a:t>
                </a:r>
              </a:p>
            </p:txBody>
          </p:sp>
          <p:sp>
            <p:nvSpPr>
              <p:cNvPr id="37" name="Round Diagonal Corner Rectangle 36"/>
              <p:cNvSpPr/>
              <p:nvPr/>
            </p:nvSpPr>
            <p:spPr>
              <a:xfrm>
                <a:off x="2988859" y="1608302"/>
                <a:ext cx="5513696" cy="923330"/>
              </a:xfrm>
              <a:prstGeom prst="round2DiagRect">
                <a:avLst>
                  <a:gd name="adj1" fmla="val 50000"/>
                  <a:gd name="adj2" fmla="val 50000"/>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0" name="Rectangle 29"/>
            <p:cNvSpPr/>
            <p:nvPr/>
          </p:nvSpPr>
          <p:spPr>
            <a:xfrm>
              <a:off x="5011694" y="1421276"/>
              <a:ext cx="5000986" cy="923330"/>
            </a:xfrm>
            <a:prstGeom prst="rect">
              <a:avLst/>
            </a:prstGeom>
          </p:spPr>
          <p:txBody>
            <a:bodyPr wrap="square">
              <a:spAutoFit/>
            </a:bodyPr>
            <a:lstStyle/>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Bangunan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Rusak</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Sedang</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atau</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Berat</a:t>
              </a:r>
              <a:endParaRPr lang="en-US" dirty="0">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Tersedia</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Analisis</a:t>
              </a:r>
              <a:r>
                <a:rPr lang="en-US" dirty="0">
                  <a:latin typeface="Century Gothic" panose="020B0502020202020204" pitchFamily="34" charset="0"/>
                  <a:ea typeface="Baskerville Old Face" charset="0"/>
                  <a:cs typeface="Baskerville Old Face" charset="0"/>
                </a:rPr>
                <a:t> Tingkat </a:t>
              </a:r>
              <a:r>
                <a:rPr lang="en-US" dirty="0" err="1">
                  <a:latin typeface="Century Gothic" panose="020B0502020202020204" pitchFamily="34" charset="0"/>
                  <a:ea typeface="Baskerville Old Face" charset="0"/>
                  <a:cs typeface="Baskerville Old Face" charset="0"/>
                </a:rPr>
                <a:t>Kerusakan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dan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Dokumentasinya</a:t>
              </a:r>
              <a:endParaRPr lang="en-US" dirty="0">
                <a:latin typeface="Century Gothic" panose="020B0502020202020204" pitchFamily="34" charset="0"/>
                <a:ea typeface="Baskerville Old Face" charset="0"/>
                <a:cs typeface="Baskerville Old Face" charset="0"/>
              </a:endParaRPr>
            </a:p>
          </p:txBody>
        </p:sp>
        <p:sp>
          <p:nvSpPr>
            <p:cNvPr id="31" name="Rectangle 30"/>
            <p:cNvSpPr/>
            <p:nvPr/>
          </p:nvSpPr>
          <p:spPr>
            <a:xfrm>
              <a:off x="5286648" y="3263567"/>
              <a:ext cx="6096000" cy="923330"/>
            </a:xfrm>
            <a:prstGeom prst="rect">
              <a:avLst/>
            </a:prstGeom>
          </p:spPr>
          <p:txBody>
            <a:bodyPr>
              <a:spAutoFit/>
            </a:bodyPr>
            <a:lstStyle/>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Analisis</a:t>
              </a:r>
              <a:r>
                <a:rPr lang="en-US" dirty="0">
                  <a:latin typeface="Century Gothic" panose="020B0502020202020204" pitchFamily="34" charset="0"/>
                  <a:ea typeface="Baskerville Old Face" charset="0"/>
                  <a:cs typeface="Baskerville Old Face" charset="0"/>
                </a:rPr>
                <a:t> Data </a:t>
              </a:r>
              <a:r>
                <a:rPr lang="en-US" dirty="0" err="1">
                  <a:latin typeface="Century Gothic" panose="020B0502020202020204" pitchFamily="34" charset="0"/>
                  <a:ea typeface="Baskerville Old Face" charset="0"/>
                  <a:cs typeface="Baskerville Old Face" charset="0"/>
                </a:rPr>
                <a:t>Dapodik</a:t>
              </a:r>
              <a:r>
                <a:rPr lang="en-US" dirty="0">
                  <a:latin typeface="Century Gothic" panose="020B0502020202020204" pitchFamily="34" charset="0"/>
                  <a:ea typeface="Baskerville Old Face" charset="0"/>
                  <a:cs typeface="Baskerville Old Face" charset="0"/>
                </a:rPr>
                <a:t> </a:t>
              </a:r>
            </a:p>
            <a:p>
              <a:pPr marL="285750" lvl="0" indent="-285750">
                <a:buFont typeface="Wingdings" panose="05000000000000000000" pitchFamily="2" charset="2"/>
                <a:buChar char="q"/>
              </a:pPr>
              <a:r>
                <a:rPr lang="en-US" dirty="0">
                  <a:latin typeface="Century Gothic" panose="020B0502020202020204" pitchFamily="34" charset="0"/>
                  <a:ea typeface="Baskerville Old Face" charset="0"/>
                  <a:cs typeface="Baskerville Old Face" charset="0"/>
                </a:rPr>
                <a:t>Proposal </a:t>
              </a:r>
              <a:r>
                <a:rPr lang="en-US" dirty="0" err="1">
                  <a:latin typeface="Century Gothic" panose="020B0502020202020204" pitchFamily="34" charset="0"/>
                  <a:ea typeface="Baskerville Old Face" charset="0"/>
                  <a:cs typeface="Baskerville Old Face" charset="0"/>
                </a:rPr>
                <a:t>dari</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Sekolah</a:t>
              </a:r>
              <a:r>
                <a:rPr lang="en-US" dirty="0">
                  <a:latin typeface="Century Gothic" panose="020B0502020202020204" pitchFamily="34" charset="0"/>
                  <a:ea typeface="Baskerville Old Face" charset="0"/>
                  <a:cs typeface="Baskerville Old Face" charset="0"/>
                </a:rPr>
                <a:t>/</a:t>
              </a:r>
              <a:r>
                <a:rPr lang="en-US" dirty="0" err="1">
                  <a:latin typeface="Century Gothic" panose="020B0502020202020204" pitchFamily="34" charset="0"/>
                  <a:ea typeface="Baskerville Old Face" charset="0"/>
                  <a:cs typeface="Baskerville Old Face" charset="0"/>
                </a:rPr>
                <a:t>Dinas</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Pendidikan</a:t>
              </a:r>
              <a:endParaRPr lang="en-US" dirty="0">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Tahap</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penyaluran</a:t>
              </a:r>
              <a:r>
                <a:rPr lang="en-US" dirty="0">
                  <a:latin typeface="Century Gothic" panose="020B0502020202020204" pitchFamily="34" charset="0"/>
                  <a:ea typeface="Baskerville Old Face" charset="0"/>
                  <a:cs typeface="Baskerville Old Face" charset="0"/>
                </a:rPr>
                <a:t> 70% </a:t>
              </a:r>
              <a:r>
                <a:rPr lang="en-US" dirty="0" err="1">
                  <a:latin typeface="Century Gothic" panose="020B0502020202020204" pitchFamily="34" charset="0"/>
                  <a:ea typeface="Baskerville Old Face" charset="0"/>
                  <a:cs typeface="Baskerville Old Face" charset="0"/>
                </a:rPr>
                <a:t>dan</a:t>
              </a:r>
              <a:r>
                <a:rPr lang="en-US" dirty="0">
                  <a:latin typeface="Century Gothic" panose="020B0502020202020204" pitchFamily="34" charset="0"/>
                  <a:ea typeface="Baskerville Old Face" charset="0"/>
                  <a:cs typeface="Baskerville Old Face" charset="0"/>
                </a:rPr>
                <a:t> 30%</a:t>
              </a:r>
            </a:p>
          </p:txBody>
        </p:sp>
        <p:sp>
          <p:nvSpPr>
            <p:cNvPr id="32" name="Rectangle 31"/>
            <p:cNvSpPr/>
            <p:nvPr/>
          </p:nvSpPr>
          <p:spPr>
            <a:xfrm>
              <a:off x="5286648" y="5401449"/>
              <a:ext cx="6096000" cy="646331"/>
            </a:xfrm>
            <a:prstGeom prst="rect">
              <a:avLst/>
            </a:prstGeom>
          </p:spPr>
          <p:txBody>
            <a:bodyPr>
              <a:spAutoFit/>
            </a:bodyPr>
            <a:lstStyle/>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Laporan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Kemajuan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Pekerjaan</a:t>
              </a:r>
              <a:r>
                <a:rPr lang="en-US" dirty="0">
                  <a:latin typeface="Century Gothic" panose="020B0502020202020204" pitchFamily="34" charset="0"/>
                  <a:ea typeface="Baskerville Old Face" charset="0"/>
                  <a:cs typeface="Baskerville Old Face" charset="0"/>
                </a:rPr>
                <a:t> 50%</a:t>
              </a: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Laporan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Akhir</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dan</a:t>
              </a:r>
              <a:r>
                <a:rPr lang="en-US" dirty="0">
                  <a:latin typeface="Century Gothic" panose="020B0502020202020204" pitchFamily="34" charset="0"/>
                  <a:ea typeface="Baskerville Old Face" charset="0"/>
                  <a:cs typeface="Baskerville Old Face" charset="0"/>
                </a:rPr>
                <a:t> BAST</a:t>
              </a:r>
            </a:p>
          </p:txBody>
        </p:sp>
      </p:grpSp>
    </p:spTree>
    <p:extLst>
      <p:ext uri="{BB962C8B-B14F-4D97-AF65-F5344CB8AC3E}">
        <p14:creationId xmlns:p14="http://schemas.microsoft.com/office/powerpoint/2010/main" val="1258158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10332" y="2757"/>
            <a:ext cx="8909856" cy="519035"/>
          </a:xfrm>
        </p:spPr>
        <p:txBody>
          <a:bodyPr>
            <a:normAutofit/>
          </a:bodyPr>
          <a:lstStyle/>
          <a:p>
            <a:r>
              <a:rPr lang="en-US" sz="2400" b="1" dirty="0" err="1" smtClean="0">
                <a:solidFill>
                  <a:schemeClr val="bg1"/>
                </a:solidFill>
              </a:rPr>
              <a:t>Kriteria</a:t>
            </a:r>
            <a:r>
              <a:rPr lang="en-US" sz="2400" b="1" dirty="0" smtClean="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err="1" smtClean="0">
                <a:solidFill>
                  <a:srgbClr val="FFFF00"/>
                </a:solidFill>
              </a:rPr>
              <a:t>Renovasi</a:t>
            </a:r>
            <a:r>
              <a:rPr lang="en-US" sz="2400" b="1" dirty="0" smtClean="0">
                <a:solidFill>
                  <a:srgbClr val="FFFF00"/>
                </a:solidFill>
              </a:rPr>
              <a:t> </a:t>
            </a:r>
            <a:r>
              <a:rPr lang="en-US" sz="2400" b="1" dirty="0" smtClean="0">
                <a:solidFill>
                  <a:schemeClr val="bg1"/>
                </a:solidFill>
              </a:rPr>
              <a:t>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912169"/>
            <a:ext cx="11762729" cy="5945832"/>
            <a:chOff x="0" y="912169"/>
            <a:chExt cx="11762729" cy="5945832"/>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2169"/>
              <a:ext cx="3581400" cy="594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3718812" y="1324933"/>
              <a:ext cx="7406387" cy="1330056"/>
              <a:chOff x="320720" y="1221472"/>
              <a:chExt cx="7406387" cy="1330056"/>
            </a:xfrm>
          </p:grpSpPr>
          <p:sp>
            <p:nvSpPr>
              <p:cNvPr id="23" name="Pentagon 22"/>
              <p:cNvSpPr/>
              <p:nvPr/>
            </p:nvSpPr>
            <p:spPr>
              <a:xfrm flipH="1">
                <a:off x="1361360" y="1221472"/>
                <a:ext cx="6365747" cy="1330056"/>
              </a:xfrm>
              <a:prstGeom prst="homePlate">
                <a:avLst>
                  <a:gd name="adj" fmla="val 4351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Flowchart: Manual Input 23"/>
              <p:cNvSpPr/>
              <p:nvPr/>
            </p:nvSpPr>
            <p:spPr>
              <a:xfrm rot="5400000" flipH="1">
                <a:off x="801222" y="743246"/>
                <a:ext cx="989464" cy="1950467"/>
              </a:xfrm>
              <a:prstGeom prst="flowChartManualInp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8" name="Picture 7"/>
            <p:cNvPicPr>
              <a:picLocks noChangeAspect="1"/>
            </p:cNvPicPr>
            <p:nvPr/>
          </p:nvPicPr>
          <p:blipFill>
            <a:blip r:embed="rId4"/>
            <a:stretch>
              <a:fillRect/>
            </a:stretch>
          </p:blipFill>
          <p:spPr>
            <a:xfrm>
              <a:off x="3946922" y="1507020"/>
              <a:ext cx="718338" cy="752167"/>
            </a:xfrm>
            <a:prstGeom prst="ellipse">
              <a:avLst/>
            </a:prstGeom>
            <a:ln w="63500" cap="rnd">
              <a:solidFill>
                <a:srgbClr val="FF9300"/>
              </a:solidFill>
            </a:ln>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5666729" y="1683176"/>
              <a:ext cx="6096000" cy="923330"/>
            </a:xfrm>
            <a:prstGeom prst="rect">
              <a:avLst/>
            </a:prstGeom>
          </p:spPr>
          <p:txBody>
            <a:bodyPr>
              <a:spAutoFit/>
            </a:bodyPr>
            <a:lstStyle/>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Usia</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Bangunan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lebih</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dari</a:t>
              </a:r>
              <a:r>
                <a:rPr lang="en-US" dirty="0">
                  <a:latin typeface="Century Gothic" panose="020B0502020202020204" pitchFamily="34" charset="0"/>
                  <a:ea typeface="Baskerville Old Face" charset="0"/>
                  <a:cs typeface="Baskerville Old Face" charset="0"/>
                </a:rPr>
                <a:t> 20 </a:t>
              </a:r>
              <a:r>
                <a:rPr lang="en-US" dirty="0" err="1">
                  <a:latin typeface="Century Gothic" panose="020B0502020202020204" pitchFamily="34" charset="0"/>
                  <a:ea typeface="Baskerville Old Face" charset="0"/>
                  <a:cs typeface="Baskerville Old Face" charset="0"/>
                </a:rPr>
                <a:t>Tahun</a:t>
              </a:r>
              <a:endParaRPr lang="en-US" dirty="0">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Perwajahan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Sekolah</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bagian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depan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sekolah</a:t>
              </a:r>
              <a:r>
                <a:rPr lang="en-US" dirty="0">
                  <a:latin typeface="Century Gothic" panose="020B0502020202020204" pitchFamily="34" charset="0"/>
                  <a:ea typeface="Baskerville Old Face" charset="0"/>
                  <a:cs typeface="Baskerville Old Face" charset="0"/>
                </a:rPr>
                <a:t>)</a:t>
              </a: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Memiliki</a:t>
              </a:r>
              <a:r>
                <a:rPr lang="en-US" dirty="0">
                  <a:latin typeface="Century Gothic" panose="020B0502020202020204" pitchFamily="34" charset="0"/>
                  <a:ea typeface="Baskerville Old Face" charset="0"/>
                  <a:cs typeface="Baskerville Old Face" charset="0"/>
                </a:rPr>
                <a:t> Master Plan</a:t>
              </a:r>
            </a:p>
          </p:txBody>
        </p:sp>
        <p:grpSp>
          <p:nvGrpSpPr>
            <p:cNvPr id="10" name="Group 9"/>
            <p:cNvGrpSpPr/>
            <p:nvPr/>
          </p:nvGrpSpPr>
          <p:grpSpPr>
            <a:xfrm>
              <a:off x="3377142" y="3146758"/>
              <a:ext cx="7406387" cy="1330056"/>
              <a:chOff x="320720" y="1221472"/>
              <a:chExt cx="7406387" cy="1330056"/>
            </a:xfrm>
          </p:grpSpPr>
          <p:sp>
            <p:nvSpPr>
              <p:cNvPr id="21" name="Pentagon 20"/>
              <p:cNvSpPr/>
              <p:nvPr/>
            </p:nvSpPr>
            <p:spPr>
              <a:xfrm flipH="1">
                <a:off x="1361360" y="1221472"/>
                <a:ext cx="6365747" cy="1330056"/>
              </a:xfrm>
              <a:prstGeom prst="homePlate">
                <a:avLst>
                  <a:gd name="adj" fmla="val 43519"/>
                </a:avLst>
              </a:prstGeom>
              <a:solidFill>
                <a:srgbClr val="CCD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Flowchart: Manual Input 21"/>
              <p:cNvSpPr/>
              <p:nvPr/>
            </p:nvSpPr>
            <p:spPr>
              <a:xfrm rot="5400000" flipH="1">
                <a:off x="801222" y="743246"/>
                <a:ext cx="989464" cy="1950467"/>
              </a:xfrm>
              <a:prstGeom prst="flowChartManualInp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Picture 10"/>
            <p:cNvPicPr>
              <a:picLocks noChangeAspect="1"/>
            </p:cNvPicPr>
            <p:nvPr/>
          </p:nvPicPr>
          <p:blipFill>
            <a:blip r:embed="rId5"/>
            <a:stretch>
              <a:fillRect/>
            </a:stretch>
          </p:blipFill>
          <p:spPr>
            <a:xfrm>
              <a:off x="3718812" y="3334861"/>
              <a:ext cx="678100" cy="710034"/>
            </a:xfrm>
            <a:prstGeom prst="ellipse">
              <a:avLst/>
            </a:prstGeom>
            <a:ln w="63500" cap="rnd">
              <a:solidFill>
                <a:srgbClr val="00B0F0"/>
              </a:solidFill>
            </a:ln>
            <a:effectLst/>
            <a:scene3d>
              <a:camera prst="orthographicFront"/>
              <a:lightRig rig="contrasting" dir="t">
                <a:rot lat="0" lon="0" rev="3000000"/>
              </a:lightRig>
            </a:scene3d>
            <a:sp3d contourW="7620">
              <a:bevelT w="95250" h="31750"/>
              <a:contourClr>
                <a:srgbClr val="333333"/>
              </a:contourClr>
            </a:sp3d>
          </p:spPr>
        </p:pic>
        <p:sp>
          <p:nvSpPr>
            <p:cNvPr id="12" name="Rectangle 11"/>
            <p:cNvSpPr/>
            <p:nvPr/>
          </p:nvSpPr>
          <p:spPr>
            <a:xfrm>
              <a:off x="5282818" y="3502439"/>
              <a:ext cx="6096000" cy="923330"/>
            </a:xfrm>
            <a:prstGeom prst="rect">
              <a:avLst/>
            </a:prstGeom>
          </p:spPr>
          <p:txBody>
            <a:bodyPr>
              <a:spAutoFit/>
            </a:bodyPr>
            <a:lstStyle/>
            <a:p>
              <a:pPr marL="285750" lvl="0" indent="-285750">
                <a:buFont typeface="Wingdings" panose="05000000000000000000" pitchFamily="2" charset="2"/>
                <a:buChar char="q"/>
              </a:pPr>
              <a:r>
                <a:rPr lang="en-US" dirty="0">
                  <a:latin typeface="Century Gothic" panose="020B0502020202020204" pitchFamily="34" charset="0"/>
                  <a:ea typeface="Baskerville Old Face" charset="0"/>
                  <a:cs typeface="Baskerville Old Face" charset="0"/>
                </a:rPr>
                <a:t>Proposal </a:t>
              </a:r>
              <a:r>
                <a:rPr lang="en-US" dirty="0" err="1">
                  <a:latin typeface="Century Gothic" panose="020B0502020202020204" pitchFamily="34" charset="0"/>
                  <a:ea typeface="Baskerville Old Face" charset="0"/>
                  <a:cs typeface="Baskerville Old Face" charset="0"/>
                </a:rPr>
                <a:t>dari</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sekolah</a:t>
              </a:r>
              <a:endParaRPr lang="en-US" dirty="0">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Verifikasi</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dan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Seleksi</a:t>
              </a:r>
              <a:endParaRPr lang="en-US" dirty="0">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Tahap</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penyaluran</a:t>
              </a:r>
              <a:r>
                <a:rPr lang="en-US" dirty="0">
                  <a:latin typeface="Century Gothic" panose="020B0502020202020204" pitchFamily="34" charset="0"/>
                  <a:ea typeface="Baskerville Old Face" charset="0"/>
                  <a:cs typeface="Baskerville Old Face" charset="0"/>
                </a:rPr>
                <a:t> 70% </a:t>
              </a:r>
              <a:r>
                <a:rPr lang="en-US" dirty="0" err="1">
                  <a:latin typeface="Century Gothic" panose="020B0502020202020204" pitchFamily="34" charset="0"/>
                  <a:ea typeface="Baskerville Old Face" charset="0"/>
                  <a:cs typeface="Baskerville Old Face" charset="0"/>
                </a:rPr>
                <a:t>dan</a:t>
              </a:r>
              <a:r>
                <a:rPr lang="en-US" dirty="0">
                  <a:latin typeface="Century Gothic" panose="020B0502020202020204" pitchFamily="34" charset="0"/>
                  <a:ea typeface="Baskerville Old Face" charset="0"/>
                  <a:cs typeface="Baskerville Old Face" charset="0"/>
                </a:rPr>
                <a:t> 30%</a:t>
              </a:r>
            </a:p>
          </p:txBody>
        </p:sp>
        <p:grpSp>
          <p:nvGrpSpPr>
            <p:cNvPr id="13" name="Group 12"/>
            <p:cNvGrpSpPr/>
            <p:nvPr/>
          </p:nvGrpSpPr>
          <p:grpSpPr>
            <a:xfrm>
              <a:off x="3079836" y="5156686"/>
              <a:ext cx="7406387" cy="1330056"/>
              <a:chOff x="320720" y="1221472"/>
              <a:chExt cx="7406387" cy="1330056"/>
            </a:xfrm>
          </p:grpSpPr>
          <p:sp>
            <p:nvSpPr>
              <p:cNvPr id="19" name="Pentagon 18"/>
              <p:cNvSpPr/>
              <p:nvPr/>
            </p:nvSpPr>
            <p:spPr>
              <a:xfrm flipH="1">
                <a:off x="1361360" y="1221472"/>
                <a:ext cx="6365747" cy="1330056"/>
              </a:xfrm>
              <a:prstGeom prst="homePlate">
                <a:avLst>
                  <a:gd name="adj" fmla="val 43519"/>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Flowchart: Manual Input 19"/>
              <p:cNvSpPr/>
              <p:nvPr/>
            </p:nvSpPr>
            <p:spPr>
              <a:xfrm rot="5400000" flipH="1">
                <a:off x="801222" y="743246"/>
                <a:ext cx="989464" cy="1950467"/>
              </a:xfrm>
              <a:prstGeom prst="flowChartManualInpu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4" name="Picture 13"/>
            <p:cNvPicPr>
              <a:picLocks noChangeAspect="1"/>
            </p:cNvPicPr>
            <p:nvPr/>
          </p:nvPicPr>
          <p:blipFill>
            <a:blip r:embed="rId6"/>
            <a:stretch>
              <a:fillRect/>
            </a:stretch>
          </p:blipFill>
          <p:spPr>
            <a:xfrm>
              <a:off x="3393439" y="5302719"/>
              <a:ext cx="681627" cy="732428"/>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075713" y="5590618"/>
              <a:ext cx="6096000" cy="646331"/>
            </a:xfrm>
            <a:prstGeom prst="rect">
              <a:avLst/>
            </a:prstGeom>
          </p:spPr>
          <p:txBody>
            <a:bodyPr>
              <a:spAutoFit/>
            </a:bodyPr>
            <a:lstStyle/>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Laporan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Kemajuan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Pekerjaan</a:t>
              </a:r>
              <a:r>
                <a:rPr lang="en-US" dirty="0">
                  <a:latin typeface="Century Gothic" panose="020B0502020202020204" pitchFamily="34" charset="0"/>
                  <a:ea typeface="Baskerville Old Face" charset="0"/>
                  <a:cs typeface="Baskerville Old Face" charset="0"/>
                </a:rPr>
                <a:t> 50%</a:t>
              </a:r>
            </a:p>
            <a:p>
              <a:pPr marL="285750" lvl="0" indent="-285750">
                <a:buFont typeface="Wingdings" panose="05000000000000000000" pitchFamily="2" charset="2"/>
                <a:buChar char="q"/>
              </a:pPr>
              <a:r>
                <a:rPr lang="en-US" dirty="0" err="1">
                  <a:latin typeface="Century Gothic" panose="020B0502020202020204" pitchFamily="34" charset="0"/>
                  <a:ea typeface="Baskerville Old Face" charset="0"/>
                  <a:cs typeface="Baskerville Old Face" charset="0"/>
                </a:rPr>
                <a:t>Laporan</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Akhir</a:t>
              </a:r>
              <a:r>
                <a:rPr lang="en-US" dirty="0">
                  <a:latin typeface="Century Gothic" panose="020B0502020202020204" pitchFamily="34" charset="0"/>
                  <a:ea typeface="Baskerville Old Face" charset="0"/>
                  <a:cs typeface="Baskerville Old Face" charset="0"/>
                </a:rPr>
                <a:t> </a:t>
              </a:r>
              <a:r>
                <a:rPr lang="en-US" dirty="0" err="1">
                  <a:latin typeface="Century Gothic" panose="020B0502020202020204" pitchFamily="34" charset="0"/>
                  <a:ea typeface="Baskerville Old Face" charset="0"/>
                  <a:cs typeface="Baskerville Old Face" charset="0"/>
                </a:rPr>
                <a:t>dan</a:t>
              </a:r>
              <a:r>
                <a:rPr lang="en-US" dirty="0">
                  <a:latin typeface="Century Gothic" panose="020B0502020202020204" pitchFamily="34" charset="0"/>
                  <a:ea typeface="Baskerville Old Face" charset="0"/>
                  <a:cs typeface="Baskerville Old Face" charset="0"/>
                </a:rPr>
                <a:t> BAST</a:t>
              </a:r>
            </a:p>
          </p:txBody>
        </p:sp>
        <p:sp>
          <p:nvSpPr>
            <p:cNvPr id="16" name="TextBox 15"/>
            <p:cNvSpPr txBox="1"/>
            <p:nvPr/>
          </p:nvSpPr>
          <p:spPr>
            <a:xfrm>
              <a:off x="5697209" y="1268779"/>
              <a:ext cx="1600200" cy="461665"/>
            </a:xfrm>
            <a:prstGeom prst="rect">
              <a:avLst/>
            </a:prstGeom>
            <a:noFill/>
          </p:spPr>
          <p:txBody>
            <a:bodyPr wrap="square" rtlCol="0">
              <a:spAutoFit/>
            </a:bodyPr>
            <a:lstStyle/>
            <a:p>
              <a:r>
                <a:rPr lang="en-US" sz="2400" b="1" dirty="0">
                  <a:latin typeface="Century Gothic" panose="020B0502020202020204" pitchFamily="34" charset="0"/>
                </a:rPr>
                <a:t>KRITERIA</a:t>
              </a:r>
              <a:endParaRPr lang="en-US" sz="2000" b="1" dirty="0">
                <a:latin typeface="Century Gothic" panose="020B0502020202020204" pitchFamily="34" charset="0"/>
              </a:endParaRPr>
            </a:p>
          </p:txBody>
        </p:sp>
        <p:sp>
          <p:nvSpPr>
            <p:cNvPr id="17" name="TextBox 16"/>
            <p:cNvSpPr txBox="1"/>
            <p:nvPr/>
          </p:nvSpPr>
          <p:spPr>
            <a:xfrm>
              <a:off x="5242074" y="3104077"/>
              <a:ext cx="2495229" cy="461665"/>
            </a:xfrm>
            <a:prstGeom prst="rect">
              <a:avLst/>
            </a:prstGeom>
            <a:noFill/>
          </p:spPr>
          <p:txBody>
            <a:bodyPr wrap="square" rtlCol="0">
              <a:spAutoFit/>
            </a:bodyPr>
            <a:lstStyle/>
            <a:p>
              <a:r>
                <a:rPr lang="en-US" sz="2400" b="1" dirty="0">
                  <a:latin typeface="Century Gothic" panose="020B0502020202020204" pitchFamily="34" charset="0"/>
                </a:rPr>
                <a:t>MEKANISME</a:t>
              </a:r>
              <a:endParaRPr lang="en-US" sz="2000" b="1" dirty="0">
                <a:latin typeface="Century Gothic" panose="020B0502020202020204" pitchFamily="34" charset="0"/>
              </a:endParaRPr>
            </a:p>
          </p:txBody>
        </p:sp>
        <p:sp>
          <p:nvSpPr>
            <p:cNvPr id="18" name="TextBox 17"/>
            <p:cNvSpPr txBox="1"/>
            <p:nvPr/>
          </p:nvSpPr>
          <p:spPr>
            <a:xfrm>
              <a:off x="5075713" y="5141914"/>
              <a:ext cx="3352007" cy="461665"/>
            </a:xfrm>
            <a:prstGeom prst="rect">
              <a:avLst/>
            </a:prstGeom>
            <a:noFill/>
          </p:spPr>
          <p:txBody>
            <a:bodyPr wrap="square" rtlCol="0">
              <a:spAutoFit/>
            </a:bodyPr>
            <a:lstStyle/>
            <a:p>
              <a:r>
                <a:rPr lang="en-US" sz="2400" b="1" dirty="0">
                  <a:latin typeface="Century Gothic" panose="020B0502020202020204" pitchFamily="34" charset="0"/>
                </a:rPr>
                <a:t>LAPORAN KEMAJUAN</a:t>
              </a:r>
              <a:endParaRPr lang="en-US" sz="2000" b="1" dirty="0">
                <a:latin typeface="Century Gothic" panose="020B0502020202020204" pitchFamily="34" charset="0"/>
              </a:endParaRPr>
            </a:p>
          </p:txBody>
        </p:sp>
      </p:grpSp>
    </p:spTree>
    <p:extLst>
      <p:ext uri="{BB962C8B-B14F-4D97-AF65-F5344CB8AC3E}">
        <p14:creationId xmlns:p14="http://schemas.microsoft.com/office/powerpoint/2010/main" val="3008787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400" b="1" dirty="0" err="1" smtClean="0">
                <a:solidFill>
                  <a:srgbClr val="FFFF00"/>
                </a:solidFill>
              </a:rPr>
              <a:t>Pendidikan</a:t>
            </a:r>
            <a:r>
              <a:rPr lang="en-US" sz="2400" b="1" dirty="0" smtClean="0">
                <a:solidFill>
                  <a:srgbClr val="FFFF00"/>
                </a:solidFill>
              </a:rPr>
              <a:t> SMA </a:t>
            </a:r>
            <a:r>
              <a:rPr lang="en-US" sz="2400" b="1" dirty="0" err="1" smtClean="0">
                <a:solidFill>
                  <a:schemeClr val="bg1"/>
                </a:solidFill>
              </a:rPr>
              <a:t>menyambut</a:t>
            </a:r>
            <a:r>
              <a:rPr lang="en-US" sz="2400" b="1" dirty="0" smtClean="0">
                <a:solidFill>
                  <a:schemeClr val="bg1"/>
                </a:solidFill>
              </a:rPr>
              <a:t> Abad 21</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0" name="Group 49"/>
          <p:cNvGrpSpPr/>
          <p:nvPr/>
        </p:nvGrpSpPr>
        <p:grpSpPr>
          <a:xfrm>
            <a:off x="848737" y="567091"/>
            <a:ext cx="10410665" cy="5892610"/>
            <a:chOff x="1524000" y="109182"/>
            <a:chExt cx="9144000" cy="6612293"/>
          </a:xfrm>
        </p:grpSpPr>
        <p:pic>
          <p:nvPicPr>
            <p:cNvPr id="52" name="Picture 2"/>
            <p:cNvPicPr>
              <a:picLocks noChangeAspect="1" noChangeArrowheads="1"/>
            </p:cNvPicPr>
            <p:nvPr/>
          </p:nvPicPr>
          <p:blipFill rotWithShape="1">
            <a:blip r:embed="rId3" cstate="print">
              <a:clrChange>
                <a:clrFrom>
                  <a:srgbClr val="FCFEFC"/>
                </a:clrFrom>
                <a:clrTo>
                  <a:srgbClr val="FCFEFC">
                    <a:alpha val="0"/>
                  </a:srgbClr>
                </a:clrTo>
              </a:clrChange>
              <a:extLst>
                <a:ext uri="{28A0092B-C50C-407E-A947-70E740481C1C}">
                  <a14:useLocalDpi xmlns:a14="http://schemas.microsoft.com/office/drawing/2010/main" val="0"/>
                </a:ext>
              </a:extLst>
            </a:blip>
            <a:srcRect r="6666"/>
            <a:stretch/>
          </p:blipFill>
          <p:spPr bwMode="auto">
            <a:xfrm>
              <a:off x="2223940" y="789981"/>
              <a:ext cx="8382000" cy="54401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2"/>
            <p:cNvSpPr/>
            <p:nvPr/>
          </p:nvSpPr>
          <p:spPr>
            <a:xfrm>
              <a:off x="5013722" y="4075595"/>
              <a:ext cx="1401218" cy="48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Bernard MT Condensed" charset="0"/>
                <a:ea typeface="Bernard MT Condensed" charset="0"/>
                <a:cs typeface="Bernard MT Condensed" charset="0"/>
              </a:endParaRPr>
            </a:p>
          </p:txBody>
        </p:sp>
        <p:sp>
          <p:nvSpPr>
            <p:cNvPr id="54" name="Rectangle 53"/>
            <p:cNvSpPr/>
            <p:nvPr/>
          </p:nvSpPr>
          <p:spPr>
            <a:xfrm>
              <a:off x="2614689" y="2273179"/>
              <a:ext cx="1173480" cy="48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Bernard MT Condensed" charset="0"/>
                  <a:ea typeface="Bernard MT Condensed" charset="0"/>
                  <a:cs typeface="Bernard MT Condensed" charset="0"/>
                </a:rPr>
                <a:t>MEA</a:t>
              </a:r>
            </a:p>
          </p:txBody>
        </p:sp>
        <p:sp>
          <p:nvSpPr>
            <p:cNvPr id="55" name="Rectangle 54"/>
            <p:cNvSpPr/>
            <p:nvPr/>
          </p:nvSpPr>
          <p:spPr>
            <a:xfrm>
              <a:off x="2067506" y="2713403"/>
              <a:ext cx="1577340" cy="79666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0070C0"/>
                  </a:solidFill>
                  <a:latin typeface="Bernard MT Condensed" charset="0"/>
                  <a:ea typeface="Bernard MT Condensed" charset="0"/>
                  <a:cs typeface="Bernard MT Condensed" charset="0"/>
                </a:rPr>
                <a:t>BONUS DEMOGRAFI</a:t>
              </a:r>
            </a:p>
            <a:p>
              <a:pPr algn="ctr"/>
              <a:endParaRPr lang="en-US" dirty="0">
                <a:solidFill>
                  <a:srgbClr val="0070C0"/>
                </a:solidFill>
                <a:latin typeface="Bernard MT Condensed" charset="0"/>
                <a:ea typeface="Bernard MT Condensed" charset="0"/>
                <a:cs typeface="Bernard MT Condensed" charset="0"/>
              </a:endParaRPr>
            </a:p>
            <a:p>
              <a:pPr algn="ctr"/>
              <a:endParaRPr lang="en-US" dirty="0">
                <a:solidFill>
                  <a:srgbClr val="0070C0"/>
                </a:solidFill>
                <a:latin typeface="Bernard MT Condensed" charset="0"/>
                <a:ea typeface="Bernard MT Condensed" charset="0"/>
                <a:cs typeface="Bernard MT Condensed" charset="0"/>
              </a:endParaRPr>
            </a:p>
          </p:txBody>
        </p:sp>
        <p:sp>
          <p:nvSpPr>
            <p:cNvPr id="56" name="Rectangle 55"/>
            <p:cNvSpPr/>
            <p:nvPr/>
          </p:nvSpPr>
          <p:spPr>
            <a:xfrm>
              <a:off x="7055565" y="2319181"/>
              <a:ext cx="2665089" cy="85653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Bernard MT Condensed" charset="0"/>
                  <a:ea typeface="Bernard MT Condensed" charset="0"/>
                  <a:cs typeface="Bernard MT Condensed" charset="0"/>
                </a:rPr>
                <a:t>DAYA SAING EKONOMI NASIONAL </a:t>
              </a:r>
            </a:p>
          </p:txBody>
        </p:sp>
        <p:sp>
          <p:nvSpPr>
            <p:cNvPr id="57" name="Arc 56"/>
            <p:cNvSpPr/>
            <p:nvPr/>
          </p:nvSpPr>
          <p:spPr>
            <a:xfrm rot="21404266">
              <a:off x="1946286" y="2555410"/>
              <a:ext cx="3514973" cy="2486588"/>
            </a:xfrm>
            <a:prstGeom prst="arc">
              <a:avLst>
                <a:gd name="adj1" fmla="val 15779004"/>
                <a:gd name="adj2" fmla="val 308893"/>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solidFill>
                  <a:srgbClr val="0070C0"/>
                </a:solidFill>
                <a:latin typeface="Bernard MT Condensed" charset="0"/>
                <a:ea typeface="Bernard MT Condensed" charset="0"/>
                <a:cs typeface="Bernard MT Condensed" charset="0"/>
              </a:endParaRPr>
            </a:p>
          </p:txBody>
        </p:sp>
        <p:sp>
          <p:nvSpPr>
            <p:cNvPr id="58" name="Arc 57"/>
            <p:cNvSpPr/>
            <p:nvPr/>
          </p:nvSpPr>
          <p:spPr>
            <a:xfrm flipH="1">
              <a:off x="5691120" y="2679195"/>
              <a:ext cx="3052936" cy="1605136"/>
            </a:xfrm>
            <a:prstGeom prst="arc">
              <a:avLst>
                <a:gd name="adj1" fmla="val 16200000"/>
                <a:gd name="adj2" fmla="val 234329"/>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solidFill>
                  <a:srgbClr val="0070C0"/>
                </a:solidFill>
                <a:latin typeface="Bernard MT Condensed" charset="0"/>
                <a:ea typeface="Bernard MT Condensed" charset="0"/>
                <a:cs typeface="Bernard MT Condensed" charset="0"/>
              </a:endParaRPr>
            </a:p>
          </p:txBody>
        </p:sp>
        <p:sp>
          <p:nvSpPr>
            <p:cNvPr id="59" name="Arc 58"/>
            <p:cNvSpPr/>
            <p:nvPr/>
          </p:nvSpPr>
          <p:spPr>
            <a:xfrm rot="10800000">
              <a:off x="5763659" y="3490235"/>
              <a:ext cx="4022413" cy="2109237"/>
            </a:xfrm>
            <a:prstGeom prst="arc">
              <a:avLst>
                <a:gd name="adj1" fmla="val 16200000"/>
                <a:gd name="adj2" fmla="val 40645"/>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solidFill>
                  <a:srgbClr val="0070C0"/>
                </a:solidFill>
                <a:latin typeface="Bernard MT Condensed" charset="0"/>
                <a:ea typeface="Bernard MT Condensed" charset="0"/>
                <a:cs typeface="Bernard MT Condensed" charset="0"/>
              </a:endParaRPr>
            </a:p>
          </p:txBody>
        </p:sp>
        <p:sp>
          <p:nvSpPr>
            <p:cNvPr id="60" name="Arc 59"/>
            <p:cNvSpPr/>
            <p:nvPr/>
          </p:nvSpPr>
          <p:spPr>
            <a:xfrm flipH="1">
              <a:off x="6270944" y="3626941"/>
              <a:ext cx="3699377" cy="1605136"/>
            </a:xfrm>
            <a:prstGeom prst="arc">
              <a:avLst>
                <a:gd name="adj1" fmla="val 16200000"/>
                <a:gd name="adj2" fmla="val 21006859"/>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solidFill>
                  <a:srgbClr val="0070C0"/>
                </a:solidFill>
                <a:latin typeface="Bernard MT Condensed" charset="0"/>
                <a:ea typeface="Bernard MT Condensed" charset="0"/>
                <a:cs typeface="Bernard MT Condensed" charset="0"/>
              </a:endParaRPr>
            </a:p>
          </p:txBody>
        </p:sp>
        <p:sp>
          <p:nvSpPr>
            <p:cNvPr id="61" name="Rectangle 60"/>
            <p:cNvSpPr/>
            <p:nvPr/>
          </p:nvSpPr>
          <p:spPr>
            <a:xfrm>
              <a:off x="7807059" y="5241308"/>
              <a:ext cx="1913594" cy="94242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Bernard MT Condensed" charset="0"/>
                  <a:ea typeface="Bernard MT Condensed" charset="0"/>
                  <a:cs typeface="Bernard MT Condensed" charset="0"/>
                </a:rPr>
                <a:t>DAYA SAING EKONOMI GLOBAL </a:t>
              </a:r>
            </a:p>
          </p:txBody>
        </p:sp>
        <p:sp>
          <p:nvSpPr>
            <p:cNvPr id="62" name="Rectangle 61"/>
            <p:cNvSpPr/>
            <p:nvPr/>
          </p:nvSpPr>
          <p:spPr>
            <a:xfrm>
              <a:off x="7981950" y="3361349"/>
              <a:ext cx="2385726" cy="112957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Bernard MT Condensed" charset="0"/>
                  <a:ea typeface="Bernard MT Condensed" charset="0"/>
                  <a:cs typeface="Bernard MT Condensed" charset="0"/>
                </a:rPr>
                <a:t>DAYA SAING INPUT PERGURUAN TINGGI</a:t>
              </a:r>
            </a:p>
            <a:p>
              <a:pPr algn="ctr"/>
              <a:r>
                <a:rPr lang="en-US" dirty="0">
                  <a:solidFill>
                    <a:srgbClr val="0070C0"/>
                  </a:solidFill>
                  <a:latin typeface="Bernard MT Condensed" charset="0"/>
                  <a:ea typeface="Bernard MT Condensed" charset="0"/>
                  <a:cs typeface="Bernard MT Condensed" charset="0"/>
                </a:rPr>
                <a:t>SKALA NASIONAL </a:t>
              </a:r>
            </a:p>
          </p:txBody>
        </p:sp>
        <p:sp>
          <p:nvSpPr>
            <p:cNvPr id="63" name="Arc 62"/>
            <p:cNvSpPr/>
            <p:nvPr/>
          </p:nvSpPr>
          <p:spPr>
            <a:xfrm flipV="1">
              <a:off x="3034002" y="3434038"/>
              <a:ext cx="2376263" cy="1560337"/>
            </a:xfrm>
            <a:prstGeom prst="arc">
              <a:avLst>
                <a:gd name="adj1" fmla="val 15154650"/>
                <a:gd name="adj2" fmla="val 21006859"/>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solidFill>
                  <a:srgbClr val="0070C0"/>
                </a:solidFill>
                <a:latin typeface="Bernard MT Condensed" charset="0"/>
                <a:ea typeface="Bernard MT Condensed" charset="0"/>
                <a:cs typeface="Bernard MT Condensed" charset="0"/>
              </a:endParaRPr>
            </a:p>
          </p:txBody>
        </p:sp>
        <p:sp>
          <p:nvSpPr>
            <p:cNvPr id="64" name="Rectangle 63"/>
            <p:cNvSpPr/>
            <p:nvPr/>
          </p:nvSpPr>
          <p:spPr>
            <a:xfrm>
              <a:off x="1883439" y="4569373"/>
              <a:ext cx="2385726" cy="112957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latin typeface="Bernard MT Condensed" charset="0"/>
                  <a:ea typeface="Bernard MT Condensed" charset="0"/>
                  <a:cs typeface="Bernard MT Condensed" charset="0"/>
                </a:rPr>
                <a:t>DAYA SAING INPUT PERGURUAN TINGGI</a:t>
              </a:r>
            </a:p>
            <a:p>
              <a:pPr algn="ctr"/>
              <a:r>
                <a:rPr lang="en-US" dirty="0">
                  <a:solidFill>
                    <a:srgbClr val="0070C0"/>
                  </a:solidFill>
                  <a:latin typeface="Bernard MT Condensed" charset="0"/>
                  <a:ea typeface="Bernard MT Condensed" charset="0"/>
                  <a:cs typeface="Bernard MT Condensed" charset="0"/>
                </a:rPr>
                <a:t>SKALA GLOBAL </a:t>
              </a:r>
            </a:p>
          </p:txBody>
        </p:sp>
        <p:sp>
          <p:nvSpPr>
            <p:cNvPr id="65" name="Frame 64"/>
            <p:cNvSpPr/>
            <p:nvPr/>
          </p:nvSpPr>
          <p:spPr>
            <a:xfrm>
              <a:off x="1524000" y="109182"/>
              <a:ext cx="9144000" cy="6612293"/>
            </a:xfrm>
            <a:prstGeom prst="frame">
              <a:avLst>
                <a:gd name="adj1" fmla="val 2954"/>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175086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Kriteria</a:t>
            </a:r>
            <a:r>
              <a:rPr lang="en-US" sz="2400" b="1" dirty="0" smtClean="0">
                <a:solidFill>
                  <a:schemeClr val="bg1"/>
                </a:solidFill>
              </a:rPr>
              <a:t> Pembangunan </a:t>
            </a:r>
            <a:r>
              <a:rPr lang="en-US" sz="2400" b="1" dirty="0" err="1" smtClean="0">
                <a:solidFill>
                  <a:srgbClr val="FFFF00"/>
                </a:solidFill>
              </a:rPr>
              <a:t>Ruang</a:t>
            </a:r>
            <a:r>
              <a:rPr lang="en-US" sz="2400" b="1" dirty="0" smtClean="0">
                <a:solidFill>
                  <a:srgbClr val="FFFF00"/>
                </a:solidFill>
              </a:rPr>
              <a:t> </a:t>
            </a:r>
            <a:r>
              <a:rPr lang="en-US" sz="2400" b="1" dirty="0" err="1" smtClean="0">
                <a:solidFill>
                  <a:srgbClr val="FFFF00"/>
                </a:solidFill>
              </a:rPr>
              <a:t>Penunjang</a:t>
            </a:r>
            <a:r>
              <a:rPr lang="en-US" sz="2400" b="1" dirty="0" smtClean="0">
                <a:solidFill>
                  <a:srgbClr val="FFFF00"/>
                </a:solidFill>
              </a:rPr>
              <a:t> </a:t>
            </a:r>
            <a:r>
              <a:rPr lang="en-US" sz="2400" b="1" dirty="0" err="1" smtClean="0">
                <a:solidFill>
                  <a:schemeClr val="bg1"/>
                </a:solidFill>
              </a:rPr>
              <a:t>Lainnya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423081"/>
            <a:ext cx="12192000" cy="6193022"/>
            <a:chOff x="0" y="0"/>
            <a:chExt cx="12192000" cy="6849432"/>
          </a:xfrm>
        </p:grpSpPr>
        <p:grpSp>
          <p:nvGrpSpPr>
            <p:cNvPr id="6" name="Group 5"/>
            <p:cNvGrpSpPr/>
            <p:nvPr/>
          </p:nvGrpSpPr>
          <p:grpSpPr>
            <a:xfrm>
              <a:off x="0" y="0"/>
              <a:ext cx="12192000" cy="6849432"/>
              <a:chOff x="-4824" y="0"/>
              <a:chExt cx="9148825" cy="5149934"/>
            </a:xfrm>
          </p:grpSpPr>
          <p:pic>
            <p:nvPicPr>
              <p:cNvPr id="21" name="Picture 2" descr="Image result for sekolah terdampak bencana"/>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1359" y="2571750"/>
                <a:ext cx="450264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6638"/>
              <a:stretch/>
            </p:blipFill>
            <p:spPr bwMode="auto">
              <a:xfrm>
                <a:off x="-4824" y="1"/>
                <a:ext cx="4646183"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t="7406" b="9068"/>
              <a:stretch/>
            </p:blipFill>
            <p:spPr bwMode="auto">
              <a:xfrm>
                <a:off x="2894" y="2571750"/>
                <a:ext cx="4638465" cy="257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993" b="15095"/>
              <a:stretch/>
            </p:blipFill>
            <p:spPr bwMode="auto">
              <a:xfrm>
                <a:off x="4641359" y="0"/>
                <a:ext cx="4502642"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8039886" y="987457"/>
              <a:ext cx="4152114" cy="5181600"/>
            </a:xfrm>
            <a:prstGeom prst="rect">
              <a:avLst/>
            </a:prstGeom>
            <a:solidFill>
              <a:srgbClr val="FF9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85842" y="987457"/>
              <a:ext cx="4020436" cy="5181600"/>
            </a:xfrm>
            <a:prstGeom prst="rect">
              <a:avLst/>
            </a:prstGeom>
            <a:solidFill>
              <a:srgbClr val="6008B8">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596" y="999070"/>
              <a:ext cx="3904475" cy="5181600"/>
            </a:xfrm>
            <a:prstGeom prst="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5333" y="1145752"/>
              <a:ext cx="2666999" cy="461665"/>
            </a:xfrm>
            <a:prstGeom prst="rect">
              <a:avLst/>
            </a:prstGeom>
            <a:solidFill>
              <a:schemeClr val="bg1"/>
            </a:solidFill>
          </p:spPr>
          <p:txBody>
            <a:bodyPr wrap="square" rtlCol="0">
              <a:spAutoFit/>
            </a:bodyPr>
            <a:lstStyle/>
            <a:p>
              <a:pPr algn="ctr"/>
              <a:r>
                <a:rPr lang="en-US" sz="2400" dirty="0">
                  <a:latin typeface="Century Gothic" panose="020B0502020202020204" pitchFamily="34" charset="0"/>
                </a:rPr>
                <a:t>KRITERIA</a:t>
              </a:r>
              <a:endParaRPr lang="en-US" sz="2000" dirty="0">
                <a:latin typeface="Century Gothic" panose="020B0502020202020204" pitchFamily="34" charset="0"/>
              </a:endParaRPr>
            </a:p>
          </p:txBody>
        </p:sp>
        <p:sp>
          <p:nvSpPr>
            <p:cNvPr id="11" name="TextBox 10"/>
            <p:cNvSpPr txBox="1"/>
            <p:nvPr/>
          </p:nvSpPr>
          <p:spPr>
            <a:xfrm>
              <a:off x="4523582" y="1145752"/>
              <a:ext cx="2971800" cy="461665"/>
            </a:xfrm>
            <a:prstGeom prst="rect">
              <a:avLst/>
            </a:prstGeom>
            <a:solidFill>
              <a:schemeClr val="bg1"/>
            </a:solidFill>
          </p:spPr>
          <p:txBody>
            <a:bodyPr wrap="square" rtlCol="0">
              <a:spAutoFit/>
            </a:bodyPr>
            <a:lstStyle/>
            <a:p>
              <a:pPr algn="ctr"/>
              <a:r>
                <a:rPr lang="en-US" sz="2400" dirty="0">
                  <a:latin typeface="Century Gothic" panose="020B0502020202020204" pitchFamily="34" charset="0"/>
                </a:rPr>
                <a:t>MEKANISME</a:t>
              </a:r>
              <a:endParaRPr lang="en-US" sz="2000" dirty="0">
                <a:latin typeface="Century Gothic" panose="020B0502020202020204" pitchFamily="34" charset="0"/>
              </a:endParaRPr>
            </a:p>
          </p:txBody>
        </p:sp>
        <p:sp>
          <p:nvSpPr>
            <p:cNvPr id="12" name="TextBox 11"/>
            <p:cNvSpPr txBox="1"/>
            <p:nvPr/>
          </p:nvSpPr>
          <p:spPr>
            <a:xfrm>
              <a:off x="8703015" y="1178724"/>
              <a:ext cx="2819400" cy="461665"/>
            </a:xfrm>
            <a:prstGeom prst="rect">
              <a:avLst/>
            </a:prstGeom>
            <a:solidFill>
              <a:schemeClr val="bg1"/>
            </a:solidFill>
          </p:spPr>
          <p:txBody>
            <a:bodyPr wrap="square" rtlCol="0">
              <a:spAutoFit/>
            </a:bodyPr>
            <a:lstStyle/>
            <a:p>
              <a:pPr algn="ctr"/>
              <a:r>
                <a:rPr lang="en-US" sz="2400" dirty="0">
                  <a:latin typeface="Century Gothic" panose="020B0502020202020204" pitchFamily="34" charset="0"/>
                </a:rPr>
                <a:t>LAPORAN</a:t>
              </a:r>
              <a:endParaRPr lang="en-US" sz="2000" dirty="0">
                <a:latin typeface="Century Gothic" panose="020B0502020202020204" pitchFamily="34" charset="0"/>
              </a:endParaRPr>
            </a:p>
          </p:txBody>
        </p:sp>
        <p:sp>
          <p:nvSpPr>
            <p:cNvPr id="13" name="Rectangle 12"/>
            <p:cNvSpPr/>
            <p:nvPr/>
          </p:nvSpPr>
          <p:spPr>
            <a:xfrm>
              <a:off x="552845" y="1887188"/>
              <a:ext cx="3058260" cy="3158744"/>
            </a:xfrm>
            <a:prstGeom prst="rect">
              <a:avLst/>
            </a:prstGeom>
          </p:spPr>
          <p:txBody>
            <a:bodyPr wrap="square">
              <a:spAutoFit/>
            </a:bodyPr>
            <a:lstStyle/>
            <a:p>
              <a:pPr marL="285750" indent="-285750">
                <a:buFont typeface="Wingdings" panose="05000000000000000000" pitchFamily="2" charset="2"/>
                <a:buChar char="q"/>
              </a:pPr>
              <a:r>
                <a:rPr lang="en-US" sz="2000" dirty="0" err="1">
                  <a:solidFill>
                    <a:schemeClr val="bg1"/>
                  </a:solidFill>
                  <a:latin typeface="Century Gothic" panose="020B0502020202020204" pitchFamily="34" charset="0"/>
                </a:rPr>
                <a:t>Sekolah</a:t>
              </a:r>
              <a:r>
                <a:rPr lang="en-US" sz="2000" dirty="0">
                  <a:solidFill>
                    <a:schemeClr val="bg1"/>
                  </a:solidFill>
                  <a:latin typeface="Century Gothic" panose="020B0502020202020204" pitchFamily="34" charset="0"/>
                </a:rPr>
                <a:t> yang </a:t>
              </a:r>
              <a:r>
                <a:rPr lang="en-US" sz="2000" dirty="0" err="1">
                  <a:solidFill>
                    <a:schemeClr val="bg1"/>
                  </a:solidFill>
                  <a:latin typeface="Century Gothic" panose="020B0502020202020204" pitchFamily="34" charset="0"/>
                </a:rPr>
                <a:t>kekurangan</a:t>
              </a:r>
              <a:r>
                <a:rPr lang="en-US" sz="2000" dirty="0">
                  <a:solidFill>
                    <a:schemeClr val="bg1"/>
                  </a:solidFill>
                  <a:latin typeface="Century Gothic" panose="020B0502020202020204" pitchFamily="34" charset="0"/>
                </a:rPr>
                <a:t> </a:t>
              </a:r>
              <a:r>
                <a:rPr lang="en-US" sz="2000" dirty="0" err="1">
                  <a:solidFill>
                    <a:schemeClr val="bg1"/>
                  </a:solidFill>
                  <a:latin typeface="Century Gothic" panose="020B0502020202020204" pitchFamily="34" charset="0"/>
                </a:rPr>
                <a:t>Sarana</a:t>
              </a:r>
              <a:r>
                <a:rPr lang="en-US" sz="2000" dirty="0">
                  <a:solidFill>
                    <a:schemeClr val="bg1"/>
                  </a:solidFill>
                  <a:latin typeface="Century Gothic" panose="020B0502020202020204" pitchFamily="34" charset="0"/>
                </a:rPr>
                <a:t> </a:t>
              </a:r>
              <a:r>
                <a:rPr lang="en-US" sz="2000" dirty="0" err="1">
                  <a:solidFill>
                    <a:schemeClr val="bg1"/>
                  </a:solidFill>
                  <a:latin typeface="Century Gothic" panose="020B0502020202020204" pitchFamily="34" charset="0"/>
                </a:rPr>
                <a:t>Penunjang</a:t>
              </a:r>
              <a:r>
                <a:rPr lang="en-US" sz="2000" dirty="0">
                  <a:solidFill>
                    <a:schemeClr val="bg1"/>
                  </a:solidFill>
                  <a:latin typeface="Century Gothic" panose="020B0502020202020204" pitchFamily="34" charset="0"/>
                </a:rPr>
                <a:t>: </a:t>
              </a:r>
              <a:r>
                <a:rPr lang="en-US" sz="2000" b="1" dirty="0" err="1">
                  <a:solidFill>
                    <a:srgbClr val="FFFF00"/>
                  </a:solidFill>
                  <a:latin typeface="Century Gothic" panose="020B0502020202020204" pitchFamily="34" charset="0"/>
                </a:rPr>
                <a:t>Pagar</a:t>
              </a:r>
              <a:r>
                <a:rPr lang="en-US" sz="2000" b="1" dirty="0">
                  <a:solidFill>
                    <a:srgbClr val="FFFF00"/>
                  </a:solidFill>
                  <a:latin typeface="Century Gothic" panose="020B0502020202020204" pitchFamily="34" charset="0"/>
                </a:rPr>
                <a:t>, Toilet, </a:t>
              </a:r>
              <a:r>
                <a:rPr lang="en-US" sz="2000" b="1" dirty="0" err="1">
                  <a:solidFill>
                    <a:srgbClr val="FFFF00"/>
                  </a:solidFill>
                  <a:latin typeface="Century Gothic" panose="020B0502020202020204" pitchFamily="34" charset="0"/>
                </a:rPr>
                <a:t>Kantin</a:t>
              </a:r>
              <a:r>
                <a:rPr lang="en-US" sz="2000" b="1" dirty="0">
                  <a:solidFill>
                    <a:srgbClr val="FFFF00"/>
                  </a:solidFill>
                  <a:latin typeface="Century Gothic" panose="020B0502020202020204" pitchFamily="34" charset="0"/>
                </a:rPr>
                <a:t>, UKS/OSIS, BP/BK</a:t>
              </a:r>
            </a:p>
            <a:p>
              <a:pPr marL="285750" lvl="0" indent="-285750">
                <a:buFont typeface="Wingdings" panose="05000000000000000000" pitchFamily="2" charset="2"/>
                <a:buChar char="q"/>
              </a:pPr>
              <a:endParaRPr lang="en-US" sz="2000" dirty="0">
                <a:solidFill>
                  <a:schemeClr val="bg1"/>
                </a:solidFill>
                <a:latin typeface="Century Gothic" panose="020B0502020202020204" pitchFamily="34" charset="0"/>
              </a:endParaRPr>
            </a:p>
            <a:p>
              <a:pPr marL="285750" indent="-285750">
                <a:buFont typeface="Wingdings" panose="05000000000000000000" pitchFamily="2" charset="2"/>
                <a:buChar char="q"/>
              </a:pPr>
              <a:r>
                <a:rPr lang="id-ID" sz="2000" dirty="0">
                  <a:solidFill>
                    <a:schemeClr val="bg1"/>
                  </a:solidFill>
                  <a:latin typeface="Century Gothic" panose="020B0502020202020204" pitchFamily="34" charset="0"/>
                </a:rPr>
                <a:t>Pemenuhan </a:t>
              </a:r>
              <a:r>
                <a:rPr lang="en-AU" sz="2000" dirty="0" err="1">
                  <a:solidFill>
                    <a:schemeClr val="bg1"/>
                  </a:solidFill>
                  <a:latin typeface="Century Gothic" panose="020B0502020202020204" pitchFamily="34" charset="0"/>
                </a:rPr>
                <a:t>ruang</a:t>
              </a:r>
              <a:r>
                <a:rPr lang="en-AU" sz="2000" dirty="0">
                  <a:solidFill>
                    <a:schemeClr val="bg1"/>
                  </a:solidFill>
                  <a:latin typeface="Century Gothic" panose="020B0502020202020204" pitchFamily="34" charset="0"/>
                </a:rPr>
                <a:t> </a:t>
              </a:r>
              <a:r>
                <a:rPr lang="en-AU" sz="2000" dirty="0" err="1">
                  <a:solidFill>
                    <a:schemeClr val="bg1"/>
                  </a:solidFill>
                  <a:latin typeface="Century Gothic" panose="020B0502020202020204" pitchFamily="34" charset="0"/>
                </a:rPr>
                <a:t>penunjang</a:t>
              </a:r>
              <a:r>
                <a:rPr lang="en-AU" sz="2000" dirty="0">
                  <a:solidFill>
                    <a:schemeClr val="bg1"/>
                  </a:solidFill>
                  <a:latin typeface="Century Gothic" panose="020B0502020202020204" pitchFamily="34" charset="0"/>
                </a:rPr>
                <a:t> </a:t>
              </a:r>
              <a:r>
                <a:rPr lang="en-AU" sz="2000" dirty="0" err="1">
                  <a:solidFill>
                    <a:schemeClr val="bg1"/>
                  </a:solidFill>
                  <a:latin typeface="Century Gothic" panose="020B0502020202020204" pitchFamily="34" charset="0"/>
                </a:rPr>
                <a:t>lainya</a:t>
              </a:r>
              <a:endParaRPr lang="en-US" sz="2000" dirty="0">
                <a:solidFill>
                  <a:schemeClr val="bg1"/>
                </a:solidFill>
                <a:latin typeface="Century Gothic" panose="020B0502020202020204" pitchFamily="34" charset="0"/>
              </a:endParaRPr>
            </a:p>
            <a:p>
              <a:pPr marL="285750" lvl="0" indent="-285750">
                <a:buFont typeface="Wingdings" panose="05000000000000000000" pitchFamily="2" charset="2"/>
                <a:buChar char="q"/>
              </a:pPr>
              <a:endParaRPr lang="en-US" sz="2000" dirty="0">
                <a:solidFill>
                  <a:schemeClr val="bg1"/>
                </a:solidFill>
                <a:latin typeface="Century Gothic" panose="020B0502020202020204" pitchFamily="34" charset="0"/>
              </a:endParaRPr>
            </a:p>
          </p:txBody>
        </p:sp>
        <p:cxnSp>
          <p:nvCxnSpPr>
            <p:cNvPr id="14" name="Straight Connector 13"/>
            <p:cNvCxnSpPr/>
            <p:nvPr/>
          </p:nvCxnSpPr>
          <p:spPr>
            <a:xfrm>
              <a:off x="8002403" y="1444657"/>
              <a:ext cx="0" cy="4724400"/>
            </a:xfrm>
            <a:prstGeom prst="line">
              <a:avLst/>
            </a:prstGeom>
            <a:ln w="571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571299" y="1897520"/>
              <a:ext cx="2971800" cy="2000548"/>
            </a:xfrm>
            <a:prstGeom prst="rect">
              <a:avLst/>
            </a:prstGeom>
          </p:spPr>
          <p:txBody>
            <a:bodyPr wrap="square">
              <a:spAutoFit/>
            </a:bodyPr>
            <a:lstStyle/>
            <a:p>
              <a:pPr marL="285750" indent="-285750">
                <a:buFont typeface="Wingdings" panose="05000000000000000000" pitchFamily="2" charset="2"/>
                <a:buChar char="q"/>
              </a:pPr>
              <a:r>
                <a:rPr lang="en-US" b="1" dirty="0" err="1">
                  <a:solidFill>
                    <a:schemeClr val="bg1"/>
                  </a:solidFill>
                  <a:latin typeface="Century Gothic" panose="020B0502020202020204" pitchFamily="34" charset="0"/>
                </a:rPr>
                <a:t>Analisa</a:t>
              </a:r>
              <a:r>
                <a:rPr lang="en-US" b="1" dirty="0">
                  <a:solidFill>
                    <a:schemeClr val="bg1"/>
                  </a:solidFill>
                  <a:latin typeface="Century Gothic" panose="020B0502020202020204" pitchFamily="34" charset="0"/>
                </a:rPr>
                <a:t> </a:t>
              </a:r>
              <a:r>
                <a:rPr lang="en-US" b="1" dirty="0" err="1">
                  <a:solidFill>
                    <a:schemeClr val="bg1"/>
                  </a:solidFill>
                  <a:latin typeface="Century Gothic" panose="020B0502020202020204" pitchFamily="34" charset="0"/>
                </a:rPr>
                <a:t>Dapodik</a:t>
              </a:r>
              <a:endParaRPr lang="en-US" b="1" dirty="0">
                <a:solidFill>
                  <a:schemeClr val="bg1"/>
                </a:solidFill>
                <a:latin typeface="Century Gothic" panose="020B0502020202020204" pitchFamily="34" charset="0"/>
              </a:endParaRPr>
            </a:p>
            <a:p>
              <a:pPr marL="285750" indent="-285750">
                <a:buFont typeface="Wingdings" panose="05000000000000000000" pitchFamily="2" charset="2"/>
                <a:buChar char="q"/>
              </a:pPr>
              <a:r>
                <a:rPr lang="en-US" b="1" dirty="0" err="1">
                  <a:solidFill>
                    <a:schemeClr val="bg1"/>
                  </a:solidFill>
                  <a:latin typeface="Century Gothic" panose="020B0502020202020204" pitchFamily="34" charset="0"/>
                </a:rPr>
                <a:t>Pengajuan</a:t>
              </a:r>
              <a:r>
                <a:rPr lang="en-US" b="1" dirty="0">
                  <a:solidFill>
                    <a:schemeClr val="bg1"/>
                  </a:solidFill>
                  <a:latin typeface="Century Gothic" panose="020B0502020202020204" pitchFamily="34" charset="0"/>
                </a:rPr>
                <a:t> </a:t>
              </a:r>
              <a:r>
                <a:rPr lang="en-US" sz="2400" b="1" dirty="0">
                  <a:solidFill>
                    <a:schemeClr val="bg1"/>
                  </a:solidFill>
                  <a:latin typeface="Century Gothic" panose="020B0502020202020204" pitchFamily="34" charset="0"/>
                </a:rPr>
                <a:t>Proposal</a:t>
              </a:r>
              <a:endParaRPr lang="en-US" b="1" dirty="0">
                <a:solidFill>
                  <a:schemeClr val="bg1"/>
                </a:solidFill>
                <a:latin typeface="Century Gothic" panose="020B0502020202020204" pitchFamily="34" charset="0"/>
              </a:endParaRPr>
            </a:p>
            <a:p>
              <a:pPr marL="285750" indent="-285750">
                <a:buFont typeface="Wingdings" panose="05000000000000000000" pitchFamily="2" charset="2"/>
                <a:buChar char="q"/>
              </a:pPr>
              <a:r>
                <a:rPr lang="en-US" b="1" dirty="0" err="1">
                  <a:solidFill>
                    <a:schemeClr val="bg1"/>
                  </a:solidFill>
                  <a:latin typeface="Century Gothic" panose="020B0502020202020204" pitchFamily="34" charset="0"/>
                </a:rPr>
                <a:t>Tahap</a:t>
              </a:r>
              <a:r>
                <a:rPr lang="en-US" b="1" dirty="0">
                  <a:solidFill>
                    <a:schemeClr val="bg1"/>
                  </a:solidFill>
                  <a:latin typeface="Century Gothic" panose="020B0502020202020204" pitchFamily="34" charset="0"/>
                </a:rPr>
                <a:t> </a:t>
              </a:r>
              <a:r>
                <a:rPr lang="en-US" b="1" dirty="0" err="1">
                  <a:solidFill>
                    <a:schemeClr val="bg1"/>
                  </a:solidFill>
                  <a:latin typeface="Century Gothic" panose="020B0502020202020204" pitchFamily="34" charset="0"/>
                </a:rPr>
                <a:t>Penyaluran</a:t>
              </a:r>
              <a:r>
                <a:rPr lang="en-US" b="1" dirty="0">
                  <a:solidFill>
                    <a:schemeClr val="bg1"/>
                  </a:solidFill>
                  <a:latin typeface="Century Gothic" panose="020B0502020202020204" pitchFamily="34" charset="0"/>
                </a:rPr>
                <a:t> </a:t>
              </a:r>
              <a:r>
                <a:rPr lang="en-US" sz="2800" b="1" dirty="0">
                  <a:solidFill>
                    <a:schemeClr val="bg1"/>
                  </a:solidFill>
                  <a:latin typeface="Century Gothic" panose="020B0502020202020204" pitchFamily="34" charset="0"/>
                </a:rPr>
                <a:t>70%</a:t>
              </a:r>
              <a:r>
                <a:rPr lang="en-US" b="1" dirty="0">
                  <a:solidFill>
                    <a:schemeClr val="bg1"/>
                  </a:solidFill>
                  <a:latin typeface="Century Gothic" panose="020B0502020202020204" pitchFamily="34" charset="0"/>
                </a:rPr>
                <a:t> </a:t>
              </a:r>
              <a:r>
                <a:rPr lang="en-US" b="1" dirty="0" err="1">
                  <a:solidFill>
                    <a:schemeClr val="bg1"/>
                  </a:solidFill>
                  <a:latin typeface="Century Gothic" panose="020B0502020202020204" pitchFamily="34" charset="0"/>
                </a:rPr>
                <a:t>dan</a:t>
              </a:r>
              <a:r>
                <a:rPr lang="en-US" b="1" dirty="0">
                  <a:solidFill>
                    <a:schemeClr val="bg1"/>
                  </a:solidFill>
                  <a:latin typeface="Century Gothic" panose="020B0502020202020204" pitchFamily="34" charset="0"/>
                </a:rPr>
                <a:t> </a:t>
              </a:r>
              <a:r>
                <a:rPr lang="en-US" sz="2800" b="1" dirty="0">
                  <a:solidFill>
                    <a:schemeClr val="bg1"/>
                  </a:solidFill>
                  <a:latin typeface="Century Gothic" panose="020B0502020202020204" pitchFamily="34" charset="0"/>
                </a:rPr>
                <a:t>30%</a:t>
              </a:r>
            </a:p>
            <a:p>
              <a:pPr marL="285750" lvl="0" indent="-285750">
                <a:buFont typeface="Wingdings" panose="05000000000000000000" pitchFamily="2" charset="2"/>
                <a:buChar char="q"/>
              </a:pPr>
              <a:endParaRPr lang="en-US" b="1" dirty="0">
                <a:solidFill>
                  <a:schemeClr val="bg1"/>
                </a:solidFill>
                <a:latin typeface="Century Gothic" panose="020B0502020202020204" pitchFamily="34" charset="0"/>
              </a:endParaRPr>
            </a:p>
          </p:txBody>
        </p:sp>
        <p:sp>
          <p:nvSpPr>
            <p:cNvPr id="16" name="TextBox 15"/>
            <p:cNvSpPr txBox="1"/>
            <p:nvPr/>
          </p:nvSpPr>
          <p:spPr>
            <a:xfrm>
              <a:off x="8583986" y="1887188"/>
              <a:ext cx="2819400" cy="1631216"/>
            </a:xfrm>
            <a:prstGeom prst="rect">
              <a:avLst/>
            </a:prstGeom>
            <a:noFill/>
            <a:ln w="6350">
              <a:noFill/>
              <a:prstDash val="dash"/>
            </a:ln>
          </p:spPr>
          <p:txBody>
            <a:bodyPr wrap="square" rtlCol="0">
              <a:spAutoFit/>
            </a:bodyPr>
            <a:lstStyle/>
            <a:p>
              <a:pPr marL="342900" indent="-342900">
                <a:buFont typeface="Wingdings" panose="05000000000000000000" pitchFamily="2" charset="2"/>
                <a:buChar char="q"/>
              </a:pPr>
              <a:r>
                <a:rPr lang="en-US" sz="2200" dirty="0" err="1">
                  <a:solidFill>
                    <a:schemeClr val="bg1"/>
                  </a:solidFill>
                  <a:latin typeface="Century Gothic" panose="020B0502020202020204" pitchFamily="34" charset="0"/>
                </a:rPr>
                <a:t>Progres</a:t>
              </a:r>
              <a:r>
                <a:rPr lang="en-US" sz="2200" dirty="0">
                  <a:solidFill>
                    <a:schemeClr val="bg1"/>
                  </a:solidFill>
                  <a:latin typeface="Century Gothic" panose="020B0502020202020204" pitchFamily="34" charset="0"/>
                </a:rPr>
                <a:t> </a:t>
              </a:r>
              <a:r>
                <a:rPr lang="en-US" sz="2800" b="1" dirty="0">
                  <a:solidFill>
                    <a:schemeClr val="bg1"/>
                  </a:solidFill>
                  <a:latin typeface="Century Gothic" panose="020B0502020202020204" pitchFamily="34" charset="0"/>
                </a:rPr>
                <a:t>50% </a:t>
              </a:r>
              <a:r>
                <a:rPr lang="en-US" sz="2200" dirty="0" err="1">
                  <a:solidFill>
                    <a:schemeClr val="bg1"/>
                  </a:solidFill>
                  <a:latin typeface="Century Gothic" panose="020B0502020202020204" pitchFamily="34" charset="0"/>
                </a:rPr>
                <a:t>dan</a:t>
              </a:r>
              <a:r>
                <a:rPr lang="en-US" sz="2200" dirty="0">
                  <a:solidFill>
                    <a:schemeClr val="bg1"/>
                  </a:solidFill>
                  <a:latin typeface="Century Gothic" panose="020B0502020202020204" pitchFamily="34" charset="0"/>
                </a:rPr>
                <a:t> </a:t>
              </a:r>
              <a:r>
                <a:rPr lang="en-US" sz="2800" b="1" dirty="0">
                  <a:solidFill>
                    <a:schemeClr val="bg1"/>
                  </a:solidFill>
                  <a:latin typeface="Century Gothic" panose="020B0502020202020204" pitchFamily="34" charset="0"/>
                </a:rPr>
                <a:t>100%</a:t>
              </a:r>
            </a:p>
            <a:p>
              <a:pPr marL="342900" indent="-342900">
                <a:buFont typeface="Wingdings" panose="05000000000000000000" pitchFamily="2" charset="2"/>
                <a:buChar char="q"/>
              </a:pPr>
              <a:r>
                <a:rPr lang="en-US" sz="2200" b="1" dirty="0" err="1">
                  <a:solidFill>
                    <a:schemeClr val="bg1"/>
                  </a:solidFill>
                  <a:latin typeface="Century Gothic" panose="020B0502020202020204" pitchFamily="34" charset="0"/>
                </a:rPr>
                <a:t>Laporan</a:t>
              </a:r>
              <a:r>
                <a:rPr lang="en-US" sz="2200" b="1" dirty="0">
                  <a:solidFill>
                    <a:schemeClr val="bg1"/>
                  </a:solidFill>
                  <a:latin typeface="Century Gothic" panose="020B0502020202020204" pitchFamily="34" charset="0"/>
                </a:rPr>
                <a:t> </a:t>
              </a:r>
              <a:r>
                <a:rPr lang="en-US" sz="2200" b="1" dirty="0" err="1">
                  <a:solidFill>
                    <a:schemeClr val="bg1"/>
                  </a:solidFill>
                  <a:latin typeface="Century Gothic" panose="020B0502020202020204" pitchFamily="34" charset="0"/>
                </a:rPr>
                <a:t>Akhir</a:t>
              </a:r>
              <a:r>
                <a:rPr lang="en-US" sz="2200" dirty="0">
                  <a:solidFill>
                    <a:schemeClr val="bg1"/>
                  </a:solidFill>
                  <a:latin typeface="Century Gothic" panose="020B0502020202020204" pitchFamily="34" charset="0"/>
                </a:rPr>
                <a:t> </a:t>
              </a:r>
              <a:r>
                <a:rPr lang="en-US" sz="2200" dirty="0" err="1">
                  <a:solidFill>
                    <a:schemeClr val="bg1"/>
                  </a:solidFill>
                  <a:latin typeface="Century Gothic" panose="020B0502020202020204" pitchFamily="34" charset="0"/>
                </a:rPr>
                <a:t>dan</a:t>
              </a:r>
              <a:r>
                <a:rPr lang="en-US" sz="2200" dirty="0">
                  <a:solidFill>
                    <a:schemeClr val="bg1"/>
                  </a:solidFill>
                  <a:latin typeface="Century Gothic" panose="020B0502020202020204" pitchFamily="34" charset="0"/>
                </a:rPr>
                <a:t> </a:t>
              </a:r>
              <a:r>
                <a:rPr lang="en-US" sz="2200" b="1" dirty="0">
                  <a:solidFill>
                    <a:schemeClr val="bg1"/>
                  </a:solidFill>
                  <a:latin typeface="Century Gothic" panose="020B0502020202020204" pitchFamily="34" charset="0"/>
                </a:rPr>
                <a:t>BAST BMN</a:t>
              </a:r>
            </a:p>
          </p:txBody>
        </p:sp>
        <p:cxnSp>
          <p:nvCxnSpPr>
            <p:cNvPr id="17" name="Straight Connector 16"/>
            <p:cNvCxnSpPr/>
            <p:nvPr/>
          </p:nvCxnSpPr>
          <p:spPr>
            <a:xfrm>
              <a:off x="3970260" y="1456270"/>
              <a:ext cx="0" cy="4724400"/>
            </a:xfrm>
            <a:prstGeom prst="line">
              <a:avLst/>
            </a:prstGeom>
            <a:ln w="5715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7"/>
            <a:stretch>
              <a:fillRect/>
            </a:stretch>
          </p:blipFill>
          <p:spPr>
            <a:xfrm>
              <a:off x="1246359" y="4749510"/>
              <a:ext cx="1254097" cy="1313156"/>
            </a:xfrm>
            <a:prstGeom prst="rect">
              <a:avLst/>
            </a:prstGeom>
          </p:spPr>
        </p:pic>
        <p:pic>
          <p:nvPicPr>
            <p:cNvPr id="19" name="Picture 18"/>
            <p:cNvPicPr>
              <a:picLocks noChangeAspect="1"/>
            </p:cNvPicPr>
            <p:nvPr/>
          </p:nvPicPr>
          <p:blipFill>
            <a:blip r:embed="rId8"/>
            <a:stretch>
              <a:fillRect/>
            </a:stretch>
          </p:blipFill>
          <p:spPr>
            <a:xfrm>
              <a:off x="5492870" y="4731325"/>
              <a:ext cx="1254097" cy="1313156"/>
            </a:xfrm>
            <a:prstGeom prst="rect">
              <a:avLst/>
            </a:prstGeom>
          </p:spPr>
        </p:pic>
        <p:pic>
          <p:nvPicPr>
            <p:cNvPr id="20" name="Picture 19"/>
            <p:cNvPicPr>
              <a:picLocks noChangeAspect="1"/>
            </p:cNvPicPr>
            <p:nvPr/>
          </p:nvPicPr>
          <p:blipFill>
            <a:blip r:embed="rId9"/>
            <a:stretch>
              <a:fillRect/>
            </a:stretch>
          </p:blipFill>
          <p:spPr>
            <a:xfrm>
              <a:off x="9684490" y="4705017"/>
              <a:ext cx="1254097" cy="1313156"/>
            </a:xfrm>
            <a:prstGeom prst="rect">
              <a:avLst/>
            </a:prstGeom>
          </p:spPr>
        </p:pic>
      </p:grpSp>
    </p:spTree>
    <p:extLst>
      <p:ext uri="{BB962C8B-B14F-4D97-AF65-F5344CB8AC3E}">
        <p14:creationId xmlns:p14="http://schemas.microsoft.com/office/powerpoint/2010/main" val="1606979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Kriteria</a:t>
            </a:r>
            <a:r>
              <a:rPr lang="en-US" sz="2400" b="1" dirty="0" smtClean="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err="1" smtClean="0">
                <a:solidFill>
                  <a:srgbClr val="FFFF00"/>
                </a:solidFill>
              </a:rPr>
              <a:t>Peralatan</a:t>
            </a:r>
            <a:r>
              <a:rPr lang="en-US" sz="2400" b="1" dirty="0" smtClean="0">
                <a:solidFill>
                  <a:srgbClr val="FFFF00"/>
                </a:solidFill>
              </a:rPr>
              <a:t> </a:t>
            </a:r>
            <a:r>
              <a:rPr lang="en-US" sz="2400" b="1" dirty="0" smtClean="0">
                <a:solidFill>
                  <a:schemeClr val="bg1"/>
                </a:solidFill>
              </a:rPr>
              <a:t>SMA</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327046" y="520454"/>
            <a:ext cx="11864954" cy="5989528"/>
            <a:chOff x="327046" y="0"/>
            <a:chExt cx="11864954" cy="6858000"/>
          </a:xfrm>
        </p:grpSpPr>
        <p:pic>
          <p:nvPicPr>
            <p:cNvPr id="6" name="Picture 5"/>
            <p:cNvPicPr>
              <a:picLocks noChangeAspect="1"/>
            </p:cNvPicPr>
            <p:nvPr/>
          </p:nvPicPr>
          <p:blipFill>
            <a:blip r:embed="rId3"/>
            <a:stretch>
              <a:fillRect/>
            </a:stretch>
          </p:blipFill>
          <p:spPr>
            <a:xfrm flipH="1">
              <a:off x="3505200" y="0"/>
              <a:ext cx="8686800" cy="6858000"/>
            </a:xfrm>
            <a:prstGeom prst="rect">
              <a:avLst/>
            </a:prstGeom>
          </p:spPr>
        </p:pic>
        <p:sp>
          <p:nvSpPr>
            <p:cNvPr id="7" name="Flowchart: Data 6"/>
            <p:cNvSpPr/>
            <p:nvPr/>
          </p:nvSpPr>
          <p:spPr>
            <a:xfrm>
              <a:off x="327046" y="0"/>
              <a:ext cx="6309360" cy="6858000"/>
            </a:xfrm>
            <a:prstGeom prst="flowChartInputOutput">
              <a:avLst/>
            </a:prstGeom>
            <a:solidFill>
              <a:schemeClr val="bg1">
                <a:alpha val="91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9" name="Group 8"/>
            <p:cNvGrpSpPr/>
            <p:nvPr/>
          </p:nvGrpSpPr>
          <p:grpSpPr>
            <a:xfrm>
              <a:off x="712922" y="777239"/>
              <a:ext cx="8278678" cy="1323439"/>
              <a:chOff x="3806642" y="1416316"/>
              <a:chExt cx="8278678" cy="1323439"/>
            </a:xfrm>
          </p:grpSpPr>
          <p:sp>
            <p:nvSpPr>
              <p:cNvPr id="24" name="Oval 23"/>
              <p:cNvSpPr/>
              <p:nvPr/>
            </p:nvSpPr>
            <p:spPr>
              <a:xfrm>
                <a:off x="11363357" y="1416316"/>
                <a:ext cx="721963" cy="78308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p:nvSpPr>
            <p:spPr>
              <a:xfrm>
                <a:off x="11501388" y="1416316"/>
                <a:ext cx="398466" cy="1323439"/>
              </a:xfrm>
              <a:prstGeom prst="rect">
                <a:avLst/>
              </a:prstGeom>
              <a:noFill/>
            </p:spPr>
            <p:txBody>
              <a:bodyPr wrap="square" rtlCol="0">
                <a:spAutoFit/>
              </a:bodyPr>
              <a:lstStyle/>
              <a:p>
                <a:pPr lvl="0"/>
                <a:r>
                  <a:rPr lang="en-US" sz="4000" b="1" dirty="0">
                    <a:latin typeface="Century Gothic" panose="020B0502020202020204" pitchFamily="34" charset="0"/>
                    <a:ea typeface="Baskerville Old Face" charset="0"/>
                    <a:cs typeface="Baskerville Old Face" charset="0"/>
                  </a:rPr>
                  <a:t>1</a:t>
                </a:r>
              </a:p>
              <a:p>
                <a:endParaRPr lang="id-ID" sz="4000" b="1" dirty="0">
                  <a:latin typeface="Century Gothic" panose="020B0502020202020204" pitchFamily="34" charset="0"/>
                </a:endParaRPr>
              </a:p>
            </p:txBody>
          </p:sp>
          <p:cxnSp>
            <p:nvCxnSpPr>
              <p:cNvPr id="26" name="Straight Connector 25"/>
              <p:cNvCxnSpPr/>
              <p:nvPr/>
            </p:nvCxnSpPr>
            <p:spPr>
              <a:xfrm>
                <a:off x="3806642" y="2176849"/>
                <a:ext cx="7943398" cy="1"/>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712922" y="2615543"/>
              <a:ext cx="7943398" cy="1323439"/>
              <a:chOff x="4141922" y="1416316"/>
              <a:chExt cx="7943398" cy="1323439"/>
            </a:xfrm>
          </p:grpSpPr>
          <p:sp>
            <p:nvSpPr>
              <p:cNvPr id="21" name="Oval 20"/>
              <p:cNvSpPr/>
              <p:nvPr/>
            </p:nvSpPr>
            <p:spPr>
              <a:xfrm>
                <a:off x="11363357" y="1416316"/>
                <a:ext cx="721963" cy="78308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TextBox 21"/>
              <p:cNvSpPr txBox="1"/>
              <p:nvPr/>
            </p:nvSpPr>
            <p:spPr>
              <a:xfrm>
                <a:off x="11501388" y="1416316"/>
                <a:ext cx="398466" cy="1323439"/>
              </a:xfrm>
              <a:prstGeom prst="rect">
                <a:avLst/>
              </a:prstGeom>
              <a:noFill/>
            </p:spPr>
            <p:txBody>
              <a:bodyPr wrap="square" rtlCol="0">
                <a:spAutoFit/>
              </a:bodyPr>
              <a:lstStyle/>
              <a:p>
                <a:pPr lvl="0"/>
                <a:r>
                  <a:rPr lang="en-US" sz="4000" b="1" dirty="0">
                    <a:latin typeface="Century Gothic" panose="020B0502020202020204" pitchFamily="34" charset="0"/>
                    <a:ea typeface="Baskerville Old Face" charset="0"/>
                    <a:cs typeface="Baskerville Old Face" charset="0"/>
                  </a:rPr>
                  <a:t>2</a:t>
                </a:r>
              </a:p>
              <a:p>
                <a:endParaRPr lang="id-ID" sz="4000" b="1" dirty="0">
                  <a:latin typeface="Century Gothic" panose="020B0502020202020204" pitchFamily="34" charset="0"/>
                </a:endParaRPr>
              </a:p>
            </p:txBody>
          </p:sp>
          <p:cxnSp>
            <p:nvCxnSpPr>
              <p:cNvPr id="23" name="Straight Connector 22"/>
              <p:cNvCxnSpPr/>
              <p:nvPr/>
            </p:nvCxnSpPr>
            <p:spPr>
              <a:xfrm flipV="1">
                <a:off x="4141922" y="2176850"/>
                <a:ext cx="7608118" cy="6785"/>
              </a:xfrm>
              <a:prstGeom prst="line">
                <a:avLst/>
              </a:prstGeom>
              <a:ln w="38100">
                <a:prstDash val="sysDash"/>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712922" y="4518585"/>
              <a:ext cx="7622937" cy="1323439"/>
              <a:chOff x="4462383" y="1416316"/>
              <a:chExt cx="7622937" cy="1323439"/>
            </a:xfrm>
          </p:grpSpPr>
          <p:sp>
            <p:nvSpPr>
              <p:cNvPr id="18" name="Oval 17"/>
              <p:cNvSpPr/>
              <p:nvPr/>
            </p:nvSpPr>
            <p:spPr>
              <a:xfrm>
                <a:off x="11363357" y="1416316"/>
                <a:ext cx="721963" cy="783083"/>
              </a:xfrm>
              <a:prstGeom prst="ellipse">
                <a:avLst/>
              </a:prstGeom>
              <a:gradFill flip="none" rotWithShape="1">
                <a:gsLst>
                  <a:gs pos="0">
                    <a:srgbClr val="54EE66">
                      <a:shade val="30000"/>
                      <a:satMod val="115000"/>
                    </a:srgbClr>
                  </a:gs>
                  <a:gs pos="50000">
                    <a:srgbClr val="54EE66">
                      <a:shade val="67500"/>
                      <a:satMod val="115000"/>
                    </a:srgbClr>
                  </a:gs>
                  <a:gs pos="100000">
                    <a:srgbClr val="54EE66">
                      <a:shade val="100000"/>
                      <a:satMod val="115000"/>
                    </a:srgbClr>
                  </a:gs>
                </a:gsLst>
                <a:lin ang="0" scaled="1"/>
                <a:tileRect/>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11501388" y="1416316"/>
                <a:ext cx="398466" cy="1323439"/>
              </a:xfrm>
              <a:prstGeom prst="rect">
                <a:avLst/>
              </a:prstGeom>
              <a:noFill/>
            </p:spPr>
            <p:txBody>
              <a:bodyPr wrap="square" rtlCol="0">
                <a:spAutoFit/>
              </a:bodyPr>
              <a:lstStyle/>
              <a:p>
                <a:pPr lvl="0"/>
                <a:r>
                  <a:rPr lang="en-US" sz="4000" b="1" dirty="0">
                    <a:latin typeface="Century Gothic" panose="020B0502020202020204" pitchFamily="34" charset="0"/>
                    <a:ea typeface="Baskerville Old Face" charset="0"/>
                    <a:cs typeface="Baskerville Old Face" charset="0"/>
                  </a:rPr>
                  <a:t>3</a:t>
                </a:r>
              </a:p>
              <a:p>
                <a:endParaRPr lang="id-ID" sz="4000" b="1" dirty="0">
                  <a:latin typeface="Century Gothic" panose="020B0502020202020204" pitchFamily="34" charset="0"/>
                </a:endParaRPr>
              </a:p>
            </p:txBody>
          </p:sp>
          <p:cxnSp>
            <p:nvCxnSpPr>
              <p:cNvPr id="20" name="Straight Connector 19"/>
              <p:cNvCxnSpPr/>
              <p:nvPr/>
            </p:nvCxnSpPr>
            <p:spPr>
              <a:xfrm>
                <a:off x="4462383" y="2176850"/>
                <a:ext cx="7287657" cy="0"/>
              </a:xfrm>
              <a:prstGeom prst="line">
                <a:avLst/>
              </a:prstGeom>
              <a:ln w="38100">
                <a:prstDash val="sysDash"/>
              </a:ln>
            </p:spPr>
            <p:style>
              <a:lnRef idx="1">
                <a:schemeClr val="accent6"/>
              </a:lnRef>
              <a:fillRef idx="0">
                <a:schemeClr val="accent6"/>
              </a:fillRef>
              <a:effectRef idx="0">
                <a:schemeClr val="accent6"/>
              </a:effectRef>
              <a:fontRef idx="minor">
                <a:schemeClr val="tx1"/>
              </a:fontRef>
            </p:style>
          </p:cxnSp>
        </p:grpSp>
        <p:sp>
          <p:nvSpPr>
            <p:cNvPr id="12" name="TextBox 11"/>
            <p:cNvSpPr txBox="1"/>
            <p:nvPr/>
          </p:nvSpPr>
          <p:spPr>
            <a:xfrm>
              <a:off x="607049" y="1085899"/>
              <a:ext cx="1600200" cy="461665"/>
            </a:xfrm>
            <a:prstGeom prst="rect">
              <a:avLst/>
            </a:prstGeom>
            <a:noFill/>
          </p:spPr>
          <p:txBody>
            <a:bodyPr wrap="square" rtlCol="0">
              <a:spAutoFit/>
            </a:bodyPr>
            <a:lstStyle/>
            <a:p>
              <a:r>
                <a:rPr lang="en-US" sz="2400" b="1" dirty="0">
                  <a:latin typeface="Century Gothic" panose="020B0502020202020204" pitchFamily="34" charset="0"/>
                </a:rPr>
                <a:t>KRITERIA</a:t>
              </a:r>
              <a:endParaRPr lang="en-US" sz="2000" b="1" dirty="0">
                <a:latin typeface="Century Gothic" panose="020B0502020202020204" pitchFamily="34" charset="0"/>
              </a:endParaRPr>
            </a:p>
          </p:txBody>
        </p:sp>
        <p:sp>
          <p:nvSpPr>
            <p:cNvPr id="13" name="TextBox 12"/>
            <p:cNvSpPr txBox="1"/>
            <p:nvPr/>
          </p:nvSpPr>
          <p:spPr>
            <a:xfrm>
              <a:off x="624354" y="2921197"/>
              <a:ext cx="2495229" cy="461665"/>
            </a:xfrm>
            <a:prstGeom prst="rect">
              <a:avLst/>
            </a:prstGeom>
            <a:noFill/>
          </p:spPr>
          <p:txBody>
            <a:bodyPr wrap="square" rtlCol="0">
              <a:spAutoFit/>
            </a:bodyPr>
            <a:lstStyle/>
            <a:p>
              <a:r>
                <a:rPr lang="en-US" sz="2400" b="1" dirty="0">
                  <a:latin typeface="Century Gothic" panose="020B0502020202020204" pitchFamily="34" charset="0"/>
                </a:rPr>
                <a:t>MEKANISME</a:t>
              </a:r>
              <a:endParaRPr lang="en-US" sz="2000" b="1" dirty="0">
                <a:latin typeface="Century Gothic" panose="020B0502020202020204" pitchFamily="34" charset="0"/>
              </a:endParaRPr>
            </a:p>
          </p:txBody>
        </p:sp>
        <p:sp>
          <p:nvSpPr>
            <p:cNvPr id="14" name="TextBox 13"/>
            <p:cNvSpPr txBox="1"/>
            <p:nvPr/>
          </p:nvSpPr>
          <p:spPr>
            <a:xfrm>
              <a:off x="635835" y="4820928"/>
              <a:ext cx="1866900" cy="461665"/>
            </a:xfrm>
            <a:prstGeom prst="rect">
              <a:avLst/>
            </a:prstGeom>
            <a:noFill/>
          </p:spPr>
          <p:txBody>
            <a:bodyPr wrap="square" rtlCol="0">
              <a:spAutoFit/>
            </a:bodyPr>
            <a:lstStyle/>
            <a:p>
              <a:r>
                <a:rPr lang="en-US" sz="2400" b="1" dirty="0">
                  <a:latin typeface="Century Gothic" panose="020B0502020202020204" pitchFamily="34" charset="0"/>
                </a:rPr>
                <a:t>LAPORAN</a:t>
              </a:r>
              <a:endParaRPr lang="en-US" sz="2000" b="1" dirty="0">
                <a:latin typeface="Century Gothic" panose="020B0502020202020204" pitchFamily="34" charset="0"/>
              </a:endParaRPr>
            </a:p>
          </p:txBody>
        </p:sp>
        <p:sp>
          <p:nvSpPr>
            <p:cNvPr id="15" name="Rectangle 14"/>
            <p:cNvSpPr/>
            <p:nvPr/>
          </p:nvSpPr>
          <p:spPr>
            <a:xfrm>
              <a:off x="588936" y="1658367"/>
              <a:ext cx="6096000" cy="1015663"/>
            </a:xfrm>
            <a:prstGeom prst="rect">
              <a:avLst/>
            </a:prstGeom>
          </p:spPr>
          <p:txBody>
            <a:bodyPr>
              <a:spAutoFit/>
            </a:bodyPr>
            <a:lstStyle/>
            <a:p>
              <a:pPr marL="285750" lvl="0" indent="-285750">
                <a:buFont typeface="Wingdings" panose="05000000000000000000" pitchFamily="2" charset="2"/>
                <a:buChar char="q"/>
              </a:pPr>
              <a:r>
                <a:rPr lang="en-US" sz="2000" dirty="0" err="1">
                  <a:latin typeface="Century Gothic" panose="020B0502020202020204" pitchFamily="34" charset="0"/>
                  <a:ea typeface="Baskerville Old Face" charset="0"/>
                  <a:cs typeface="Baskerville Old Face" charset="0"/>
                </a:rPr>
                <a:t>Sekolah</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Peserta</a:t>
              </a:r>
              <a:r>
                <a:rPr lang="en-US" sz="2000" dirty="0">
                  <a:latin typeface="Century Gothic" panose="020B0502020202020204" pitchFamily="34" charset="0"/>
                  <a:ea typeface="Baskerville Old Face" charset="0"/>
                  <a:cs typeface="Baskerville Old Face" charset="0"/>
                </a:rPr>
                <a:t> UNBK, </a:t>
              </a:r>
              <a:r>
                <a:rPr lang="en-US" sz="2000" dirty="0" err="1">
                  <a:latin typeface="Century Gothic" panose="020B0502020202020204" pitchFamily="34" charset="0"/>
                  <a:ea typeface="Baskerville Old Face" charset="0"/>
                  <a:cs typeface="Baskerville Old Face" charset="0"/>
                </a:rPr>
                <a:t>Rujukan</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dan</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Sekolah</a:t>
              </a:r>
              <a:r>
                <a:rPr lang="en-US" sz="2000" dirty="0">
                  <a:latin typeface="Century Gothic" panose="020B0502020202020204" pitchFamily="34" charset="0"/>
                  <a:ea typeface="Baskerville Old Face" charset="0"/>
                  <a:cs typeface="Baskerville Old Face" charset="0"/>
                </a:rPr>
                <a:t> yang </a:t>
              </a:r>
              <a:r>
                <a:rPr lang="en-US" sz="2000" dirty="0" err="1">
                  <a:latin typeface="Century Gothic" panose="020B0502020202020204" pitchFamily="34" charset="0"/>
                  <a:ea typeface="Baskerville Old Face" charset="0"/>
                  <a:cs typeface="Baskerville Old Face" charset="0"/>
                </a:rPr>
                <a:t>belum</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memiliki</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Komputer</a:t>
              </a:r>
              <a:endParaRPr lang="en-US" sz="2000" dirty="0">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sz="2000" dirty="0" err="1">
                  <a:latin typeface="Century Gothic" panose="020B0502020202020204" pitchFamily="34" charset="0"/>
                  <a:ea typeface="Baskerville Old Face" charset="0"/>
                  <a:cs typeface="Baskerville Old Face" charset="0"/>
                </a:rPr>
                <a:t>Sekolah</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kekurangan</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peralatan</a:t>
              </a:r>
              <a:r>
                <a:rPr lang="en-US" sz="2000" dirty="0">
                  <a:latin typeface="Century Gothic" panose="020B0502020202020204" pitchFamily="34" charset="0"/>
                  <a:ea typeface="Baskerville Old Face" charset="0"/>
                  <a:cs typeface="Baskerville Old Face" charset="0"/>
                </a:rPr>
                <a:t> TIK</a:t>
              </a:r>
            </a:p>
          </p:txBody>
        </p:sp>
        <p:sp>
          <p:nvSpPr>
            <p:cNvPr id="16" name="Rectangle 15"/>
            <p:cNvSpPr/>
            <p:nvPr/>
          </p:nvSpPr>
          <p:spPr>
            <a:xfrm>
              <a:off x="579224" y="3502922"/>
              <a:ext cx="6096000" cy="1015663"/>
            </a:xfrm>
            <a:prstGeom prst="rect">
              <a:avLst/>
            </a:prstGeom>
          </p:spPr>
          <p:txBody>
            <a:bodyPr>
              <a:spAutoFit/>
            </a:bodyPr>
            <a:lstStyle/>
            <a:p>
              <a:pPr marL="285750" lvl="0" indent="-285750">
                <a:buFont typeface="Wingdings" panose="05000000000000000000" pitchFamily="2" charset="2"/>
                <a:buChar char="q"/>
              </a:pPr>
              <a:r>
                <a:rPr lang="en-US" sz="2000" dirty="0" err="1">
                  <a:latin typeface="Century Gothic" panose="020B0502020202020204" pitchFamily="34" charset="0"/>
                  <a:ea typeface="Baskerville Old Face" charset="0"/>
                  <a:cs typeface="Baskerville Old Face" charset="0"/>
                </a:rPr>
                <a:t>Analisis</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Dapodik</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dan</a:t>
              </a:r>
              <a:r>
                <a:rPr lang="en-US" sz="2000" dirty="0">
                  <a:latin typeface="Century Gothic" panose="020B0502020202020204" pitchFamily="34" charset="0"/>
                  <a:ea typeface="Baskerville Old Face" charset="0"/>
                  <a:cs typeface="Baskerville Old Face" charset="0"/>
                </a:rPr>
                <a:t> Data </a:t>
              </a:r>
              <a:r>
                <a:rPr lang="en-US" sz="2000" dirty="0" err="1">
                  <a:latin typeface="Century Gothic" panose="020B0502020202020204" pitchFamily="34" charset="0"/>
                  <a:ea typeface="Baskerville Old Face" charset="0"/>
                  <a:cs typeface="Baskerville Old Face" charset="0"/>
                </a:rPr>
                <a:t>dari</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Puspendik</a:t>
              </a:r>
              <a:endParaRPr lang="en-US" sz="2000" dirty="0">
                <a:latin typeface="Century Gothic" panose="020B0502020202020204" pitchFamily="34" charset="0"/>
                <a:ea typeface="Baskerville Old Face" charset="0"/>
                <a:cs typeface="Baskerville Old Face" charset="0"/>
              </a:endParaRPr>
            </a:p>
            <a:p>
              <a:pPr marL="285750" lvl="0" indent="-285750">
                <a:buFont typeface="Wingdings" panose="05000000000000000000" pitchFamily="2" charset="2"/>
                <a:buChar char="q"/>
              </a:pPr>
              <a:r>
                <a:rPr lang="en-US" sz="2000" dirty="0" err="1">
                  <a:latin typeface="Century Gothic" panose="020B0502020202020204" pitchFamily="34" charset="0"/>
                  <a:ea typeface="Baskerville Old Face" charset="0"/>
                  <a:cs typeface="Baskerville Old Face" charset="0"/>
                </a:rPr>
                <a:t>Penyaluran</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langsung</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ke</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sekolah</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melalui</a:t>
              </a:r>
              <a:r>
                <a:rPr lang="en-US" sz="2000" dirty="0">
                  <a:latin typeface="Century Gothic" panose="020B0502020202020204" pitchFamily="34" charset="0"/>
                  <a:ea typeface="Baskerville Old Face" charset="0"/>
                  <a:cs typeface="Baskerville Old Face" charset="0"/>
                </a:rPr>
                <a:t> e-</a:t>
              </a:r>
              <a:r>
                <a:rPr lang="en-US" sz="2000" dirty="0" err="1">
                  <a:latin typeface="Century Gothic" panose="020B0502020202020204" pitchFamily="34" charset="0"/>
                  <a:ea typeface="Baskerville Old Face" charset="0"/>
                  <a:cs typeface="Baskerville Old Face" charset="0"/>
                </a:rPr>
                <a:t>katalog</a:t>
              </a:r>
              <a:endParaRPr lang="en-US" sz="2000" dirty="0">
                <a:latin typeface="Century Gothic" panose="020B0502020202020204" pitchFamily="34" charset="0"/>
                <a:ea typeface="Baskerville Old Face" charset="0"/>
                <a:cs typeface="Baskerville Old Face" charset="0"/>
              </a:endParaRPr>
            </a:p>
          </p:txBody>
        </p:sp>
        <p:sp>
          <p:nvSpPr>
            <p:cNvPr id="17" name="Rectangle 16"/>
            <p:cNvSpPr/>
            <p:nvPr/>
          </p:nvSpPr>
          <p:spPr>
            <a:xfrm>
              <a:off x="579224" y="5384881"/>
              <a:ext cx="3472425" cy="400110"/>
            </a:xfrm>
            <a:prstGeom prst="rect">
              <a:avLst/>
            </a:prstGeom>
          </p:spPr>
          <p:txBody>
            <a:bodyPr wrap="none">
              <a:spAutoFit/>
            </a:bodyPr>
            <a:lstStyle/>
            <a:p>
              <a:pPr marL="342900" lvl="0" indent="-342900">
                <a:buFont typeface="Wingdings" panose="05000000000000000000" pitchFamily="2" charset="2"/>
                <a:buChar char="q"/>
              </a:pPr>
              <a:r>
                <a:rPr lang="en-US" sz="2000" dirty="0" err="1">
                  <a:latin typeface="Century Gothic" panose="020B0502020202020204" pitchFamily="34" charset="0"/>
                  <a:ea typeface="Baskerville Old Face" charset="0"/>
                  <a:cs typeface="Baskerville Old Face" charset="0"/>
                </a:rPr>
                <a:t>Laporan</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Akhir</a:t>
              </a:r>
              <a:r>
                <a:rPr lang="en-US" sz="2000" dirty="0">
                  <a:latin typeface="Century Gothic" panose="020B0502020202020204" pitchFamily="34" charset="0"/>
                  <a:ea typeface="Baskerville Old Face" charset="0"/>
                  <a:cs typeface="Baskerville Old Face" charset="0"/>
                </a:rPr>
                <a:t> </a:t>
              </a:r>
              <a:r>
                <a:rPr lang="en-US" sz="2000" dirty="0" err="1">
                  <a:latin typeface="Century Gothic" panose="020B0502020202020204" pitchFamily="34" charset="0"/>
                  <a:ea typeface="Baskerville Old Face" charset="0"/>
                  <a:cs typeface="Baskerville Old Face" charset="0"/>
                </a:rPr>
                <a:t>dan</a:t>
              </a:r>
              <a:r>
                <a:rPr lang="en-US" sz="2000" dirty="0">
                  <a:latin typeface="Century Gothic" panose="020B0502020202020204" pitchFamily="34" charset="0"/>
                  <a:ea typeface="Baskerville Old Face" charset="0"/>
                  <a:cs typeface="Baskerville Old Face" charset="0"/>
                </a:rPr>
                <a:t> BAST</a:t>
              </a:r>
            </a:p>
          </p:txBody>
        </p:sp>
      </p:grpSp>
    </p:spTree>
    <p:extLst>
      <p:ext uri="{BB962C8B-B14F-4D97-AF65-F5344CB8AC3E}">
        <p14:creationId xmlns:p14="http://schemas.microsoft.com/office/powerpoint/2010/main" val="2499708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Program </a:t>
            </a:r>
            <a:r>
              <a:rPr lang="en-US" sz="2400" b="1" dirty="0" err="1" smtClean="0">
                <a:solidFill>
                  <a:schemeClr val="bg1"/>
                </a:solidFill>
              </a:rPr>
              <a:t>Sarpras</a:t>
            </a:r>
            <a:r>
              <a:rPr lang="en-US" sz="2400" b="1" dirty="0" smtClean="0">
                <a:solidFill>
                  <a:schemeClr val="bg1"/>
                </a:solidFill>
              </a:rPr>
              <a:t> </a:t>
            </a:r>
            <a:r>
              <a:rPr lang="en-US" sz="2400" b="1" dirty="0" err="1" smtClean="0">
                <a:solidFill>
                  <a:srgbClr val="FFFF00"/>
                </a:solidFill>
              </a:rPr>
              <a:t>lainnya</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756210" y="1125722"/>
            <a:ext cx="10900451" cy="4351338"/>
          </a:xfrm>
        </p:spPr>
        <p:txBody>
          <a:bodyPr>
            <a:normAutofit/>
          </a:bodyPr>
          <a:lstStyle/>
          <a:p>
            <a:pPr marL="573088" indent="-573088">
              <a:buFont typeface="Courier New" panose="02070309020205020404" pitchFamily="49" charset="0"/>
              <a:buChar char="o"/>
            </a:pPr>
            <a:r>
              <a:rPr lang="en-US" sz="3200" dirty="0" err="1">
                <a:solidFill>
                  <a:schemeClr val="tx1"/>
                </a:solidFill>
                <a:latin typeface="Century Gothic" panose="020B0502020202020204" pitchFamily="34" charset="0"/>
                <a:ea typeface="Baskerville Old Face" charset="0"/>
                <a:cs typeface="Baskerville Old Face" charset="0"/>
              </a:rPr>
              <a:t>Penyusunan</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Naskah</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manajemen</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Berbasis</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Sekolah</a:t>
            </a:r>
            <a:endParaRPr lang="en-US" sz="3200" dirty="0">
              <a:solidFill>
                <a:schemeClr val="tx1"/>
              </a:solidFill>
              <a:latin typeface="Century Gothic" panose="020B0502020202020204" pitchFamily="34" charset="0"/>
              <a:ea typeface="Baskerville Old Face" charset="0"/>
              <a:cs typeface="Baskerville Old Face" charset="0"/>
            </a:endParaRPr>
          </a:p>
          <a:p>
            <a:pPr marL="573088" indent="-573088">
              <a:buFont typeface="Courier New" panose="02070309020205020404" pitchFamily="49" charset="0"/>
              <a:buChar char="o"/>
            </a:pPr>
            <a:r>
              <a:rPr lang="en-US" sz="3200" dirty="0" err="1">
                <a:solidFill>
                  <a:schemeClr val="tx1"/>
                </a:solidFill>
                <a:latin typeface="Century Gothic" panose="020B0502020202020204" pitchFamily="34" charset="0"/>
                <a:ea typeface="Baskerville Old Face" charset="0"/>
                <a:cs typeface="Baskerville Old Face" charset="0"/>
              </a:rPr>
              <a:t>Penyusunan</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Profil</a:t>
            </a:r>
            <a:r>
              <a:rPr lang="en-US" sz="3200" dirty="0">
                <a:solidFill>
                  <a:schemeClr val="tx1"/>
                </a:solidFill>
                <a:latin typeface="Century Gothic" panose="020B0502020202020204" pitchFamily="34" charset="0"/>
                <a:ea typeface="Baskerville Old Face" charset="0"/>
                <a:cs typeface="Baskerville Old Face" charset="0"/>
              </a:rPr>
              <a:t> MBS</a:t>
            </a:r>
          </a:p>
          <a:p>
            <a:pPr marL="573088" indent="-573088">
              <a:buFont typeface="Courier New" panose="02070309020205020404" pitchFamily="49" charset="0"/>
              <a:buChar char="o"/>
            </a:pPr>
            <a:r>
              <a:rPr lang="en-US" sz="3200" dirty="0" err="1">
                <a:solidFill>
                  <a:schemeClr val="tx1"/>
                </a:solidFill>
                <a:latin typeface="Century Gothic" panose="020B0502020202020204" pitchFamily="34" charset="0"/>
                <a:ea typeface="Baskerville Old Face" charset="0"/>
                <a:cs typeface="Baskerville Old Face" charset="0"/>
              </a:rPr>
              <a:t>Persiapan</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Akreditasi</a:t>
            </a:r>
            <a:endParaRPr lang="en-US" sz="3200" dirty="0">
              <a:solidFill>
                <a:schemeClr val="tx1"/>
              </a:solidFill>
              <a:latin typeface="Century Gothic" panose="020B0502020202020204" pitchFamily="34" charset="0"/>
              <a:ea typeface="Baskerville Old Face" charset="0"/>
              <a:cs typeface="Baskerville Old Face" charset="0"/>
            </a:endParaRPr>
          </a:p>
          <a:p>
            <a:pPr marL="573088" indent="-573088">
              <a:buFont typeface="Courier New" panose="02070309020205020404" pitchFamily="49" charset="0"/>
              <a:buChar char="o"/>
            </a:pPr>
            <a:r>
              <a:rPr lang="en-US" sz="3200" dirty="0" err="1">
                <a:solidFill>
                  <a:schemeClr val="tx1"/>
                </a:solidFill>
                <a:latin typeface="Century Gothic" panose="020B0502020202020204" pitchFamily="34" charset="0"/>
                <a:ea typeface="Baskerville Old Face" charset="0"/>
                <a:cs typeface="Baskerville Old Face" charset="0"/>
              </a:rPr>
              <a:t>Penyusunan</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Naskah</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Sanitasi</a:t>
            </a:r>
            <a:r>
              <a:rPr lang="en-US" sz="3200" dirty="0">
                <a:solidFill>
                  <a:schemeClr val="tx1"/>
                </a:solidFill>
                <a:latin typeface="Century Gothic" panose="020B0502020202020204" pitchFamily="34" charset="0"/>
                <a:ea typeface="Baskerville Old Face" charset="0"/>
                <a:cs typeface="Baskerville Old Face" charset="0"/>
              </a:rPr>
              <a:t> </a:t>
            </a:r>
            <a:r>
              <a:rPr lang="en-US" sz="3200" dirty="0" err="1">
                <a:solidFill>
                  <a:schemeClr val="tx1"/>
                </a:solidFill>
                <a:latin typeface="Century Gothic" panose="020B0502020202020204" pitchFamily="34" charset="0"/>
                <a:ea typeface="Baskerville Old Face" charset="0"/>
                <a:cs typeface="Baskerville Old Face" charset="0"/>
              </a:rPr>
              <a:t>Sekolah</a:t>
            </a:r>
            <a:endParaRPr lang="en-US" sz="3200" dirty="0">
              <a:solidFill>
                <a:schemeClr val="tx1"/>
              </a:solidFill>
              <a:latin typeface="Century Gothic" panose="020B0502020202020204" pitchFamily="34" charset="0"/>
              <a:ea typeface="Baskerville Old Face" charset="0"/>
              <a:cs typeface="Baskerville Old Face" charset="0"/>
            </a:endParaRPr>
          </a:p>
        </p:txBody>
      </p:sp>
    </p:spTree>
    <p:extLst>
      <p:ext uri="{BB962C8B-B14F-4D97-AF65-F5344CB8AC3E}">
        <p14:creationId xmlns:p14="http://schemas.microsoft.com/office/powerpoint/2010/main" val="1370531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Rekap</a:t>
            </a:r>
            <a:r>
              <a:rPr lang="en-US" sz="2400" b="1" dirty="0" smtClean="0">
                <a:solidFill>
                  <a:schemeClr val="bg1"/>
                </a:solidFill>
              </a:rPr>
              <a:t> </a:t>
            </a:r>
            <a:r>
              <a:rPr lang="en-US" sz="2400" b="1" dirty="0" err="1" smtClean="0">
                <a:solidFill>
                  <a:srgbClr val="FFFF00"/>
                </a:solidFill>
              </a:rPr>
              <a:t>Laporan</a:t>
            </a:r>
            <a:r>
              <a:rPr lang="en-US" sz="2400" b="1" dirty="0" smtClean="0">
                <a:solidFill>
                  <a:srgbClr val="FFFF00"/>
                </a:solidFill>
              </a:rPr>
              <a:t> </a:t>
            </a:r>
            <a:r>
              <a:rPr lang="en-US" sz="2400" b="1" dirty="0" smtClean="0">
                <a:solidFill>
                  <a:schemeClr val="bg1"/>
                </a:solidFill>
              </a:rPr>
              <a:t>SMA </a:t>
            </a:r>
            <a:r>
              <a:rPr lang="en-US" sz="2400" b="1" dirty="0" err="1" smtClean="0">
                <a:solidFill>
                  <a:schemeClr val="bg1"/>
                </a:solidFill>
              </a:rPr>
              <a:t>Penerima</a:t>
            </a:r>
            <a:r>
              <a:rPr lang="en-US" sz="2400" b="1" dirty="0" smtClean="0">
                <a:solidFill>
                  <a:schemeClr val="bg1"/>
                </a:solidFill>
              </a:rPr>
              <a:t> </a:t>
            </a:r>
            <a:r>
              <a:rPr lang="en-US" sz="2400" b="1" dirty="0" err="1" smtClean="0">
                <a:solidFill>
                  <a:schemeClr val="bg1"/>
                </a:solidFill>
              </a:rPr>
              <a:t>Bantuan</a:t>
            </a:r>
            <a:r>
              <a:rPr lang="en-US" sz="2400" b="1" dirty="0" smtClean="0">
                <a:solidFill>
                  <a:schemeClr val="bg1"/>
                </a:solidFill>
              </a:rPr>
              <a:t> </a:t>
            </a:r>
            <a:r>
              <a:rPr lang="en-US" sz="2400" b="1" dirty="0" err="1" smtClean="0">
                <a:solidFill>
                  <a:schemeClr val="bg1"/>
                </a:solidFill>
              </a:rPr>
              <a:t>Sarpras</a:t>
            </a:r>
            <a:r>
              <a:rPr lang="en-US" sz="2400" b="1" dirty="0" smtClean="0">
                <a:solidFill>
                  <a:schemeClr val="bg1"/>
                </a:solidFill>
              </a:rPr>
              <a:t> </a:t>
            </a:r>
            <a:r>
              <a:rPr lang="en-US" sz="2400" b="1" dirty="0" err="1" smtClean="0">
                <a:solidFill>
                  <a:srgbClr val="FFFF00"/>
                </a:solidFill>
              </a:rPr>
              <a:t>Tahun</a:t>
            </a:r>
            <a:r>
              <a:rPr lang="en-US" sz="2400" b="1" dirty="0" smtClean="0">
                <a:solidFill>
                  <a:srgbClr val="FFFF00"/>
                </a:solidFill>
              </a:rPr>
              <a:t> 2016</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289259644"/>
              </p:ext>
            </p:extLst>
          </p:nvPr>
        </p:nvGraphicFramePr>
        <p:xfrm>
          <a:off x="6126481" y="700717"/>
          <a:ext cx="6065519" cy="5581101"/>
        </p:xfrm>
        <a:graphic>
          <a:graphicData uri="http://schemas.openxmlformats.org/drawingml/2006/table">
            <a:tbl>
              <a:tblPr>
                <a:tableStyleId>{5C22544A-7EE6-4342-B048-85BDC9FD1C3A}</a:tableStyleId>
              </a:tblPr>
              <a:tblGrid>
                <a:gridCol w="616181">
                  <a:extLst>
                    <a:ext uri="{9D8B030D-6E8A-4147-A177-3AD203B41FA5}">
                      <a16:colId xmlns:a16="http://schemas.microsoft.com/office/drawing/2014/main" val="3554080508"/>
                    </a:ext>
                  </a:extLst>
                </a:gridCol>
                <a:gridCol w="1618037">
                  <a:extLst>
                    <a:ext uri="{9D8B030D-6E8A-4147-A177-3AD203B41FA5}">
                      <a16:colId xmlns:a16="http://schemas.microsoft.com/office/drawing/2014/main" val="2078823959"/>
                    </a:ext>
                  </a:extLst>
                </a:gridCol>
                <a:gridCol w="865937">
                  <a:extLst>
                    <a:ext uri="{9D8B030D-6E8A-4147-A177-3AD203B41FA5}">
                      <a16:colId xmlns:a16="http://schemas.microsoft.com/office/drawing/2014/main" val="2134525135"/>
                    </a:ext>
                  </a:extLst>
                </a:gridCol>
                <a:gridCol w="808734">
                  <a:extLst>
                    <a:ext uri="{9D8B030D-6E8A-4147-A177-3AD203B41FA5}">
                      <a16:colId xmlns:a16="http://schemas.microsoft.com/office/drawing/2014/main" val="3906962334"/>
                    </a:ext>
                  </a:extLst>
                </a:gridCol>
                <a:gridCol w="641855">
                  <a:extLst>
                    <a:ext uri="{9D8B030D-6E8A-4147-A177-3AD203B41FA5}">
                      <a16:colId xmlns:a16="http://schemas.microsoft.com/office/drawing/2014/main" val="3611460638"/>
                    </a:ext>
                  </a:extLst>
                </a:gridCol>
                <a:gridCol w="872920">
                  <a:extLst>
                    <a:ext uri="{9D8B030D-6E8A-4147-A177-3AD203B41FA5}">
                      <a16:colId xmlns:a16="http://schemas.microsoft.com/office/drawing/2014/main" val="405576359"/>
                    </a:ext>
                  </a:extLst>
                </a:gridCol>
                <a:gridCol w="641855">
                  <a:extLst>
                    <a:ext uri="{9D8B030D-6E8A-4147-A177-3AD203B41FA5}">
                      <a16:colId xmlns:a16="http://schemas.microsoft.com/office/drawing/2014/main" val="756370212"/>
                    </a:ext>
                  </a:extLst>
                </a:gridCol>
              </a:tblGrid>
              <a:tr h="797301">
                <a:tc>
                  <a:txBody>
                    <a:bodyPr/>
                    <a:lstStyle/>
                    <a:p>
                      <a:pPr algn="ctr" fontAlgn="ctr"/>
                      <a:r>
                        <a:rPr lang="en-US" sz="1400" u="none" strike="noStrike" dirty="0">
                          <a:effectLst/>
                        </a:rPr>
                        <a:t>No</a:t>
                      </a:r>
                      <a:endParaRPr lang="en-US" sz="1400" b="1" i="0" u="none" strike="noStrike" dirty="0">
                        <a:solidFill>
                          <a:srgbClr val="000000"/>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300"/>
                    </a:solidFill>
                  </a:tcPr>
                </a:tc>
                <a:tc>
                  <a:txBody>
                    <a:bodyPr/>
                    <a:lstStyle/>
                    <a:p>
                      <a:pPr algn="ctr" fontAlgn="ctr"/>
                      <a:r>
                        <a:rPr lang="en-US" sz="1400" u="none" strike="noStrike" dirty="0" err="1">
                          <a:effectLst/>
                        </a:rPr>
                        <a:t>Provinsi</a:t>
                      </a:r>
                      <a:endParaRPr lang="en-US" sz="1400" b="1" i="0" u="none" strike="noStrike" dirty="0">
                        <a:solidFill>
                          <a:srgbClr val="000000"/>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300"/>
                    </a:solidFill>
                  </a:tcPr>
                </a:tc>
                <a:tc>
                  <a:txBody>
                    <a:bodyPr/>
                    <a:lstStyle/>
                    <a:p>
                      <a:pPr algn="ctr" fontAlgn="ctr"/>
                      <a:r>
                        <a:rPr lang="en-US" sz="1400" u="none" strike="noStrike" dirty="0" err="1">
                          <a:effectLst/>
                        </a:rPr>
                        <a:t>Jumlah</a:t>
                      </a:r>
                      <a:r>
                        <a:rPr lang="en-US" sz="1400" u="none" strike="noStrike" dirty="0">
                          <a:effectLst/>
                        </a:rPr>
                        <a:t> </a:t>
                      </a:r>
                      <a:r>
                        <a:rPr lang="en-US" sz="1400" u="none" strike="noStrike" dirty="0" err="1">
                          <a:effectLst/>
                        </a:rPr>
                        <a:t>Laporan</a:t>
                      </a:r>
                      <a:endParaRPr lang="en-US" sz="1400" b="1" i="0" u="none" strike="noStrike" dirty="0">
                        <a:solidFill>
                          <a:srgbClr val="000000"/>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300"/>
                    </a:solidFill>
                  </a:tcPr>
                </a:tc>
                <a:tc>
                  <a:txBody>
                    <a:bodyPr/>
                    <a:lstStyle/>
                    <a:p>
                      <a:pPr algn="ctr" fontAlgn="ctr"/>
                      <a:r>
                        <a:rPr lang="en-US" sz="1400" u="none" strike="noStrike" dirty="0" err="1">
                          <a:effectLst/>
                        </a:rPr>
                        <a:t>Realisasi</a:t>
                      </a:r>
                      <a:r>
                        <a:rPr lang="en-US" sz="1400" u="none" strike="noStrike" dirty="0">
                          <a:effectLst/>
                        </a:rPr>
                        <a:t> </a:t>
                      </a:r>
                      <a:r>
                        <a:rPr lang="en-US" sz="1400" u="none" strike="noStrike" dirty="0" err="1">
                          <a:effectLst/>
                        </a:rPr>
                        <a:t>Laporan</a:t>
                      </a:r>
                      <a:endParaRPr lang="en-US" sz="1400" b="1" i="0" u="none" strike="noStrike" dirty="0">
                        <a:solidFill>
                          <a:srgbClr val="000000"/>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300"/>
                    </a:solidFill>
                  </a:tcPr>
                </a:tc>
                <a:tc>
                  <a:txBody>
                    <a:bodyPr/>
                    <a:lstStyle/>
                    <a:p>
                      <a:pPr algn="ctr" fontAlgn="ctr"/>
                      <a:r>
                        <a:rPr lang="en-US" sz="1400" u="none" strike="noStrike" dirty="0">
                          <a:effectLst/>
                        </a:rPr>
                        <a:t>%</a:t>
                      </a:r>
                      <a:endParaRPr lang="en-US" sz="1400" b="1" i="0" u="none" strike="noStrike" dirty="0">
                        <a:solidFill>
                          <a:srgbClr val="000000"/>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300"/>
                    </a:solidFill>
                  </a:tcPr>
                </a:tc>
                <a:tc>
                  <a:txBody>
                    <a:bodyPr/>
                    <a:lstStyle/>
                    <a:p>
                      <a:pPr algn="ctr" fontAlgn="ctr"/>
                      <a:r>
                        <a:rPr lang="en-US" sz="1400" b="1" u="none" strike="noStrike" dirty="0" err="1">
                          <a:effectLst/>
                        </a:rPr>
                        <a:t>Belum</a:t>
                      </a:r>
                      <a:r>
                        <a:rPr lang="en-US" sz="1400" b="1" u="none" strike="noStrike" dirty="0">
                          <a:effectLst/>
                        </a:rPr>
                        <a:t> </a:t>
                      </a:r>
                      <a:r>
                        <a:rPr lang="en-US" sz="1400" b="1" u="none" strike="noStrike" dirty="0" err="1">
                          <a:effectLst/>
                        </a:rPr>
                        <a:t>Realisasi</a:t>
                      </a:r>
                      <a:r>
                        <a:rPr lang="en-US" sz="1400" b="1" u="none" strike="noStrike" dirty="0">
                          <a:effectLst/>
                        </a:rPr>
                        <a:t> </a:t>
                      </a:r>
                      <a:r>
                        <a:rPr lang="en-US" sz="1400" b="1" u="none" strike="noStrike" dirty="0" err="1">
                          <a:effectLst/>
                        </a:rPr>
                        <a:t>Laporan</a:t>
                      </a:r>
                      <a:endParaRPr lang="en-US" sz="1400" b="1" i="0" u="none" strike="noStrike" dirty="0">
                        <a:solidFill>
                          <a:srgbClr val="000000"/>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300"/>
                    </a:solidFill>
                  </a:tcPr>
                </a:tc>
                <a:tc>
                  <a:txBody>
                    <a:bodyPr/>
                    <a:lstStyle/>
                    <a:p>
                      <a:pPr algn="ctr" fontAlgn="ctr"/>
                      <a:r>
                        <a:rPr lang="en-US" sz="1400" u="none" strike="noStrike" dirty="0">
                          <a:effectLst/>
                        </a:rPr>
                        <a:t>%</a:t>
                      </a:r>
                      <a:endParaRPr lang="en-US" sz="1400" b="1" i="0" u="none" strike="noStrike" dirty="0">
                        <a:solidFill>
                          <a:srgbClr val="000000"/>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9300"/>
                    </a:solidFill>
                  </a:tcPr>
                </a:tc>
                <a:extLst>
                  <a:ext uri="{0D108BD9-81ED-4DB2-BD59-A6C34878D82A}">
                    <a16:rowId xmlns:a16="http://schemas.microsoft.com/office/drawing/2014/main" val="1258954513"/>
                  </a:ext>
                </a:extLst>
              </a:tr>
              <a:tr h="398650">
                <a:tc>
                  <a:txBody>
                    <a:bodyPr/>
                    <a:lstStyle/>
                    <a:p>
                      <a:pPr algn="ctr" fontAlgn="b"/>
                      <a:r>
                        <a:rPr lang="en-US" sz="1400" u="none" strike="noStrike" dirty="0">
                          <a:effectLst/>
                        </a:rPr>
                        <a:t>13</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dirty="0">
                          <a:effectLst/>
                        </a:rPr>
                        <a:t>Riau</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200</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193</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96.50%</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7</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3.50%</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67017416"/>
                  </a:ext>
                </a:extLst>
              </a:tr>
              <a:tr h="398650">
                <a:tc>
                  <a:txBody>
                    <a:bodyPr/>
                    <a:lstStyle/>
                    <a:p>
                      <a:pPr algn="ctr" fontAlgn="b"/>
                      <a:r>
                        <a:rPr lang="en-US" sz="1400" b="0" i="0" u="none" strike="noStrike" dirty="0">
                          <a:solidFill>
                            <a:schemeClr val="dk1"/>
                          </a:solidFill>
                          <a:effectLst/>
                          <a:latin typeface="+mn-lt"/>
                        </a:rPr>
                        <a:t>14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dirty="0">
                          <a:effectLst/>
                        </a:rPr>
                        <a:t>Papua</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65</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51</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78.46%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14</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21.54%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38897067"/>
                  </a:ext>
                </a:extLst>
              </a:tr>
              <a:tr h="398650">
                <a:tc>
                  <a:txBody>
                    <a:bodyPr/>
                    <a:lstStyle/>
                    <a:p>
                      <a:pPr algn="ctr" fontAlgn="b"/>
                      <a:r>
                        <a:rPr lang="en-US" sz="1400" b="0" i="0" u="none" strike="noStrike" dirty="0">
                          <a:solidFill>
                            <a:schemeClr val="dk1"/>
                          </a:solidFill>
                          <a:effectLst/>
                          <a:latin typeface="+mn-lt"/>
                        </a:rPr>
                        <a:t>15</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dirty="0">
                          <a:effectLst/>
                        </a:rPr>
                        <a:t>Papua Barat</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23</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78.26%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5</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21.74%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5194250"/>
                  </a:ext>
                </a:extLst>
              </a:tr>
              <a:tr h="398650">
                <a:tc>
                  <a:txBody>
                    <a:bodyPr/>
                    <a:lstStyle/>
                    <a:p>
                      <a:pPr algn="ctr" fontAlgn="b"/>
                      <a:r>
                        <a:rPr lang="en-US" sz="1400" b="0" i="0" u="none" strike="noStrike" dirty="0">
                          <a:solidFill>
                            <a:schemeClr val="dk1"/>
                          </a:solidFill>
                          <a:effectLst/>
                          <a:latin typeface="+mn-lt"/>
                        </a:rPr>
                        <a:t>16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dirty="0">
                          <a:effectLst/>
                        </a:rPr>
                        <a:t>Sulawesi Tengah</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101</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97</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96.04%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4</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3.96%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0344472"/>
                  </a:ext>
                </a:extLst>
              </a:tr>
              <a:tr h="398650">
                <a:tc>
                  <a:txBody>
                    <a:bodyPr/>
                    <a:lstStyle/>
                    <a:p>
                      <a:pPr algn="ctr" fontAlgn="b"/>
                      <a:r>
                        <a:rPr lang="en-US" sz="1400" b="0" i="0" u="none" strike="noStrike" dirty="0">
                          <a:solidFill>
                            <a:schemeClr val="dk1"/>
                          </a:solidFill>
                          <a:effectLst/>
                          <a:latin typeface="+mn-lt"/>
                        </a:rPr>
                        <a:t>17</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Sulawesi Selatan</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176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159</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90.34%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17</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9.66%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5593863"/>
                  </a:ext>
                </a:extLst>
              </a:tr>
              <a:tr h="398650">
                <a:tc>
                  <a:txBody>
                    <a:bodyPr/>
                    <a:lstStyle/>
                    <a:p>
                      <a:pPr algn="ctr" fontAlgn="b"/>
                      <a:r>
                        <a:rPr lang="en-US" sz="1400" b="0" i="0" u="none" strike="noStrike" dirty="0">
                          <a:solidFill>
                            <a:schemeClr val="dk1"/>
                          </a:solidFill>
                          <a:effectLst/>
                          <a:latin typeface="+mn-lt"/>
                        </a:rPr>
                        <a:t>18</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Sulawesi Utara</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91</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88</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96.70%</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3</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3.30%</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7396619"/>
                  </a:ext>
                </a:extLst>
              </a:tr>
              <a:tr h="398650">
                <a:tc>
                  <a:txBody>
                    <a:bodyPr/>
                    <a:lstStyle/>
                    <a:p>
                      <a:pPr algn="ctr" fontAlgn="b"/>
                      <a:r>
                        <a:rPr lang="en-US" sz="1400" b="0" i="0" u="none" strike="noStrike" dirty="0">
                          <a:solidFill>
                            <a:schemeClr val="dk1"/>
                          </a:solidFill>
                          <a:effectLst/>
                          <a:latin typeface="+mn-lt"/>
                        </a:rPr>
                        <a:t>19</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Sulawesi Barat</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38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34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89.47%</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dirty="0">
                          <a:effectLst/>
                        </a:rPr>
                        <a:t>4</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10.53%</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00390103"/>
                  </a:ext>
                </a:extLst>
              </a:tr>
              <a:tr h="398650">
                <a:tc>
                  <a:txBody>
                    <a:bodyPr/>
                    <a:lstStyle/>
                    <a:p>
                      <a:pPr algn="ctr" fontAlgn="b"/>
                      <a:r>
                        <a:rPr lang="en-US" sz="1400" b="0" i="0" u="none" strike="noStrike" dirty="0">
                          <a:solidFill>
                            <a:schemeClr val="dk1"/>
                          </a:solidFill>
                          <a:effectLst/>
                          <a:latin typeface="+mn-lt"/>
                        </a:rPr>
                        <a:t>20</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Sulawesi Tenggara</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192</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189</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98.44%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dirty="0">
                          <a:effectLst/>
                        </a:rPr>
                        <a:t>3</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1.56%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97119538"/>
                  </a:ext>
                </a:extLst>
              </a:tr>
              <a:tr h="398650">
                <a:tc>
                  <a:txBody>
                    <a:bodyPr/>
                    <a:lstStyle/>
                    <a:p>
                      <a:pPr algn="ctr" fontAlgn="b"/>
                      <a:r>
                        <a:rPr lang="en-US" sz="1400" b="0" i="0" u="none" strike="noStrike" dirty="0">
                          <a:solidFill>
                            <a:schemeClr val="dk1"/>
                          </a:solidFill>
                          <a:effectLst/>
                          <a:latin typeface="+mn-lt"/>
                        </a:rPr>
                        <a:t>21</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Sumatera Selatan</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239</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236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98.74%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dirty="0">
                          <a:effectLst/>
                        </a:rPr>
                        <a:t>3</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1.26%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5640717"/>
                  </a:ext>
                </a:extLst>
              </a:tr>
              <a:tr h="398650">
                <a:tc>
                  <a:txBody>
                    <a:bodyPr/>
                    <a:lstStyle/>
                    <a:p>
                      <a:pPr algn="ctr" fontAlgn="b"/>
                      <a:r>
                        <a:rPr lang="en-US" sz="1400" b="0" i="0" u="none" strike="noStrike" dirty="0">
                          <a:solidFill>
                            <a:schemeClr val="dk1"/>
                          </a:solidFill>
                          <a:effectLst/>
                          <a:latin typeface="+mn-lt"/>
                        </a:rPr>
                        <a:t>22</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Sumatera Barat</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124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121</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97.58%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dirty="0">
                          <a:effectLst/>
                        </a:rPr>
                        <a:t>3</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2.42%</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275704"/>
                  </a:ext>
                </a:extLst>
              </a:tr>
              <a:tr h="398650">
                <a:tc>
                  <a:txBody>
                    <a:bodyPr/>
                    <a:lstStyle/>
                    <a:p>
                      <a:pPr algn="ctr" fontAlgn="b"/>
                      <a:r>
                        <a:rPr lang="en-US" sz="1400" b="0" i="0" u="none" strike="noStrike" dirty="0">
                          <a:solidFill>
                            <a:schemeClr val="dk1"/>
                          </a:solidFill>
                          <a:effectLst/>
                          <a:latin typeface="+mn-lt"/>
                        </a:rPr>
                        <a:t>23</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Sumatera Utara</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196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190</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96.94%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dirty="0">
                          <a:effectLst/>
                        </a:rPr>
                        <a:t>6</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3.06%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27990851"/>
                  </a:ext>
                </a:extLst>
              </a:tr>
              <a:tr h="398650">
                <a:tc gridSpan="2">
                  <a:txBody>
                    <a:bodyPr/>
                    <a:lstStyle/>
                    <a:p>
                      <a:pPr algn="ctr" fontAlgn="b"/>
                      <a:r>
                        <a:rPr lang="en-US" sz="1400" b="1" u="none" strike="noStrike" dirty="0">
                          <a:effectLst/>
                        </a:rPr>
                        <a:t>Total</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1" u="none" strike="noStrike" dirty="0">
                          <a:effectLst/>
                        </a:rPr>
                        <a:t>4148</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b"/>
                      <a:r>
                        <a:rPr lang="en-US" sz="1400" b="1" u="none" strike="noStrike" dirty="0" smtClean="0">
                          <a:effectLst/>
                        </a:rPr>
                        <a:t>4.009</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b"/>
                      <a:r>
                        <a:rPr lang="en-US" sz="1400" b="1" u="none" strike="noStrike" dirty="0">
                          <a:effectLst/>
                        </a:rPr>
                        <a:t>96.65%</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b"/>
                      <a:r>
                        <a:rPr lang="en-US" sz="1400" b="1" u="none" strike="noStrike" dirty="0">
                          <a:solidFill>
                            <a:srgbClr val="FF0000"/>
                          </a:solidFill>
                          <a:effectLst/>
                        </a:rPr>
                        <a:t>139</a:t>
                      </a:r>
                      <a:endParaRPr lang="en-US" sz="1400" b="1" i="0" u="none" strike="noStrike" dirty="0">
                        <a:solidFill>
                          <a:srgbClr val="FF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tc>
                  <a:txBody>
                    <a:bodyPr/>
                    <a:lstStyle/>
                    <a:p>
                      <a:pPr algn="ctr" fontAlgn="b"/>
                      <a:r>
                        <a:rPr lang="en-US" sz="1400" b="1" u="none" strike="noStrike" dirty="0">
                          <a:effectLst/>
                        </a:rPr>
                        <a:t>3.35%</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508150839"/>
                  </a:ext>
                </a:extLst>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2595758403"/>
              </p:ext>
            </p:extLst>
          </p:nvPr>
        </p:nvGraphicFramePr>
        <p:xfrm>
          <a:off x="1" y="684263"/>
          <a:ext cx="6126480" cy="5581103"/>
        </p:xfrm>
        <a:graphic>
          <a:graphicData uri="http://schemas.openxmlformats.org/drawingml/2006/table">
            <a:tbl>
              <a:tblPr>
                <a:tableStyleId>{5C22544A-7EE6-4342-B048-85BDC9FD1C3A}</a:tableStyleId>
              </a:tblPr>
              <a:tblGrid>
                <a:gridCol w="622374">
                  <a:extLst>
                    <a:ext uri="{9D8B030D-6E8A-4147-A177-3AD203B41FA5}">
                      <a16:colId xmlns:a16="http://schemas.microsoft.com/office/drawing/2014/main" val="3554080508"/>
                    </a:ext>
                  </a:extLst>
                </a:gridCol>
                <a:gridCol w="1419785">
                  <a:extLst>
                    <a:ext uri="{9D8B030D-6E8A-4147-A177-3AD203B41FA5}">
                      <a16:colId xmlns:a16="http://schemas.microsoft.com/office/drawing/2014/main" val="2078823959"/>
                    </a:ext>
                  </a:extLst>
                </a:gridCol>
                <a:gridCol w="1089154">
                  <a:extLst>
                    <a:ext uri="{9D8B030D-6E8A-4147-A177-3AD203B41FA5}">
                      <a16:colId xmlns:a16="http://schemas.microsoft.com/office/drawing/2014/main" val="2134525135"/>
                    </a:ext>
                  </a:extLst>
                </a:gridCol>
                <a:gridCol w="816862">
                  <a:extLst>
                    <a:ext uri="{9D8B030D-6E8A-4147-A177-3AD203B41FA5}">
                      <a16:colId xmlns:a16="http://schemas.microsoft.com/office/drawing/2014/main" val="3906962334"/>
                    </a:ext>
                  </a:extLst>
                </a:gridCol>
                <a:gridCol w="648306">
                  <a:extLst>
                    <a:ext uri="{9D8B030D-6E8A-4147-A177-3AD203B41FA5}">
                      <a16:colId xmlns:a16="http://schemas.microsoft.com/office/drawing/2014/main" val="3611460638"/>
                    </a:ext>
                  </a:extLst>
                </a:gridCol>
                <a:gridCol w="676558">
                  <a:extLst>
                    <a:ext uri="{9D8B030D-6E8A-4147-A177-3AD203B41FA5}">
                      <a16:colId xmlns:a16="http://schemas.microsoft.com/office/drawing/2014/main" val="405576359"/>
                    </a:ext>
                  </a:extLst>
                </a:gridCol>
                <a:gridCol w="853441">
                  <a:extLst>
                    <a:ext uri="{9D8B030D-6E8A-4147-A177-3AD203B41FA5}">
                      <a16:colId xmlns:a16="http://schemas.microsoft.com/office/drawing/2014/main" val="756370212"/>
                    </a:ext>
                  </a:extLst>
                </a:gridCol>
              </a:tblGrid>
              <a:tr h="792982">
                <a:tc>
                  <a:txBody>
                    <a:bodyPr/>
                    <a:lstStyle/>
                    <a:p>
                      <a:pPr algn="ctr" fontAlgn="ctr"/>
                      <a:r>
                        <a:rPr lang="en-US" sz="1400" u="none" strike="noStrike" dirty="0">
                          <a:solidFill>
                            <a:schemeClr val="bg1"/>
                          </a:solidFill>
                          <a:effectLst/>
                        </a:rPr>
                        <a:t>No</a:t>
                      </a:r>
                      <a:endParaRPr lang="en-US" sz="1400" b="1" i="0" u="none" strike="noStrike" dirty="0">
                        <a:solidFill>
                          <a:schemeClr val="bg1"/>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1859C"/>
                    </a:solidFill>
                  </a:tcPr>
                </a:tc>
                <a:tc>
                  <a:txBody>
                    <a:bodyPr/>
                    <a:lstStyle/>
                    <a:p>
                      <a:pPr algn="ctr" fontAlgn="ctr"/>
                      <a:r>
                        <a:rPr lang="en-US" sz="1400" u="none" strike="noStrike" dirty="0" err="1">
                          <a:solidFill>
                            <a:schemeClr val="bg1"/>
                          </a:solidFill>
                          <a:effectLst/>
                        </a:rPr>
                        <a:t>Provinsi</a:t>
                      </a:r>
                      <a:endParaRPr lang="en-US" sz="1400" b="1" i="0" u="none" strike="noStrike" dirty="0">
                        <a:solidFill>
                          <a:schemeClr val="bg1"/>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1859C"/>
                    </a:solidFill>
                  </a:tcPr>
                </a:tc>
                <a:tc>
                  <a:txBody>
                    <a:bodyPr/>
                    <a:lstStyle/>
                    <a:p>
                      <a:pPr algn="ctr" fontAlgn="ctr"/>
                      <a:r>
                        <a:rPr lang="en-US" sz="1400" u="none" strike="noStrike" dirty="0" err="1">
                          <a:solidFill>
                            <a:schemeClr val="bg1"/>
                          </a:solidFill>
                          <a:effectLst/>
                        </a:rPr>
                        <a:t>Jumlah</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1859C"/>
                    </a:solidFill>
                  </a:tcPr>
                </a:tc>
                <a:tc>
                  <a:txBody>
                    <a:bodyPr/>
                    <a:lstStyle/>
                    <a:p>
                      <a:pPr algn="ctr" fontAlgn="ctr"/>
                      <a:r>
                        <a:rPr lang="en-US" sz="1400" u="none" strike="noStrike" dirty="0" err="1">
                          <a:solidFill>
                            <a:schemeClr val="bg1"/>
                          </a:solidFill>
                          <a:effectLst/>
                        </a:rPr>
                        <a:t>Realisasi</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1859C"/>
                    </a:solidFill>
                  </a:tcPr>
                </a:tc>
                <a:tc>
                  <a:txBody>
                    <a:bodyPr/>
                    <a:lstStyle/>
                    <a:p>
                      <a:pPr algn="ctr" fontAlgn="ctr"/>
                      <a:r>
                        <a:rPr lang="en-US" sz="1400" u="none" strike="noStrike" dirty="0">
                          <a:solidFill>
                            <a:schemeClr val="bg1"/>
                          </a:solidFill>
                          <a:effectLst/>
                        </a:rPr>
                        <a:t>%</a:t>
                      </a:r>
                      <a:endParaRPr lang="en-US" sz="1400" b="1" i="0" u="none" strike="noStrike" dirty="0">
                        <a:solidFill>
                          <a:schemeClr val="bg1"/>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1859C"/>
                    </a:solidFill>
                  </a:tcPr>
                </a:tc>
                <a:tc>
                  <a:txBody>
                    <a:bodyPr/>
                    <a:lstStyle/>
                    <a:p>
                      <a:pPr algn="ctr" fontAlgn="ctr"/>
                      <a:r>
                        <a:rPr lang="en-US" sz="1400" u="none" strike="noStrike" dirty="0" err="1">
                          <a:solidFill>
                            <a:schemeClr val="bg1"/>
                          </a:solidFill>
                          <a:effectLst/>
                        </a:rPr>
                        <a:t>Belum</a:t>
                      </a:r>
                      <a:r>
                        <a:rPr lang="en-US" sz="1400" u="none" strike="noStrike" dirty="0">
                          <a:solidFill>
                            <a:schemeClr val="bg1"/>
                          </a:solidFill>
                          <a:effectLst/>
                        </a:rPr>
                        <a:t> </a:t>
                      </a:r>
                      <a:r>
                        <a:rPr lang="en-US" sz="1400" u="none" strike="noStrike" dirty="0" err="1">
                          <a:solidFill>
                            <a:schemeClr val="bg1"/>
                          </a:solidFill>
                          <a:effectLst/>
                        </a:rPr>
                        <a:t>Realisasi</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1859C"/>
                    </a:solidFill>
                  </a:tcPr>
                </a:tc>
                <a:tc>
                  <a:txBody>
                    <a:bodyPr/>
                    <a:lstStyle/>
                    <a:p>
                      <a:pPr algn="ctr" fontAlgn="ctr"/>
                      <a:r>
                        <a:rPr lang="en-US" sz="1400" u="none" strike="noStrike" dirty="0">
                          <a:solidFill>
                            <a:schemeClr val="bg1"/>
                          </a:solidFill>
                          <a:effectLst/>
                        </a:rPr>
                        <a:t>%</a:t>
                      </a:r>
                      <a:endParaRPr lang="en-US" sz="1400" b="1" i="0" u="none" strike="noStrike" dirty="0">
                        <a:solidFill>
                          <a:schemeClr val="bg1"/>
                        </a:solidFill>
                        <a:effectLst/>
                        <a:latin typeface="Book Antiqua" panose="0204060205030503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1859C"/>
                    </a:solidFill>
                  </a:tcPr>
                </a:tc>
                <a:extLst>
                  <a:ext uri="{0D108BD9-81ED-4DB2-BD59-A6C34878D82A}">
                    <a16:rowId xmlns:a16="http://schemas.microsoft.com/office/drawing/2014/main" val="1258954513"/>
                  </a:ext>
                </a:extLst>
              </a:tr>
              <a:tr h="396491">
                <a:tc>
                  <a:txBody>
                    <a:bodyPr/>
                    <a:lstStyle/>
                    <a:p>
                      <a:pPr algn="ctr" fontAlgn="b"/>
                      <a:r>
                        <a:rPr lang="en-US" sz="1400" u="none" strike="noStrike" dirty="0">
                          <a:effectLst/>
                        </a:rPr>
                        <a:t>1</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dirty="0">
                          <a:effectLst/>
                        </a:rPr>
                        <a:t>Aceh</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168</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164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97.62%</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4</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2.38%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0563460"/>
                  </a:ext>
                </a:extLst>
              </a:tr>
              <a:tr h="396491">
                <a:tc>
                  <a:txBody>
                    <a:bodyPr/>
                    <a:lstStyle/>
                    <a:p>
                      <a:pPr algn="ctr" fontAlgn="b"/>
                      <a:r>
                        <a:rPr lang="en-US" sz="1400" b="0" i="0" u="none" strike="noStrike" dirty="0">
                          <a:solidFill>
                            <a:schemeClr val="dk1"/>
                          </a:solidFill>
                          <a:effectLst/>
                          <a:latin typeface="+mn-lt"/>
                        </a:rPr>
                        <a:t>2</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Jambi</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86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81</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94.19%</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5</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5.81%</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53489226"/>
                  </a:ext>
                </a:extLst>
              </a:tr>
              <a:tr h="396491">
                <a:tc>
                  <a:txBody>
                    <a:bodyPr/>
                    <a:lstStyle/>
                    <a:p>
                      <a:pPr algn="ctr" fontAlgn="b"/>
                      <a:r>
                        <a:rPr lang="en-US" sz="1400" b="0" i="0" u="none" strike="noStrike" dirty="0">
                          <a:solidFill>
                            <a:schemeClr val="dk1"/>
                          </a:solidFill>
                          <a:effectLst/>
                          <a:latin typeface="+mn-lt"/>
                        </a:rPr>
                        <a:t>3</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dirty="0" err="1">
                          <a:effectLst/>
                        </a:rPr>
                        <a:t>Jawa</a:t>
                      </a:r>
                      <a:r>
                        <a:rPr lang="en-US" sz="1400" u="none" strike="noStrike" dirty="0">
                          <a:effectLst/>
                        </a:rPr>
                        <a:t> Barat</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444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430</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96.85%</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14</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3.15%</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94392468"/>
                  </a:ext>
                </a:extLst>
              </a:tr>
              <a:tr h="396491">
                <a:tc>
                  <a:txBody>
                    <a:bodyPr/>
                    <a:lstStyle/>
                    <a:p>
                      <a:pPr algn="ctr" fontAlgn="b"/>
                      <a:r>
                        <a:rPr lang="en-US" sz="1400" b="0" i="0" u="none" strike="noStrike" dirty="0">
                          <a:solidFill>
                            <a:schemeClr val="dk1"/>
                          </a:solidFill>
                          <a:effectLst/>
                          <a:latin typeface="+mn-lt"/>
                        </a:rPr>
                        <a:t>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dirty="0" err="1">
                          <a:effectLst/>
                        </a:rPr>
                        <a:t>Jawa</a:t>
                      </a:r>
                      <a:r>
                        <a:rPr lang="en-US" sz="1400" u="none" strike="noStrike" dirty="0">
                          <a:effectLst/>
                        </a:rPr>
                        <a:t> Tengah</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271</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270</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99.63%</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1</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0.37%</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87515707"/>
                  </a:ext>
                </a:extLst>
              </a:tr>
              <a:tr h="396491">
                <a:tc>
                  <a:txBody>
                    <a:bodyPr/>
                    <a:lstStyle/>
                    <a:p>
                      <a:pPr algn="ctr" fontAlgn="b"/>
                      <a:r>
                        <a:rPr lang="en-US" sz="1400" b="0" i="0" u="none" strike="noStrike" dirty="0">
                          <a:solidFill>
                            <a:schemeClr val="dk1"/>
                          </a:solidFill>
                          <a:effectLst/>
                          <a:latin typeface="+mn-lt"/>
                        </a:rPr>
                        <a:t>5</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Jawa Timur</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422</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417</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98.82%</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5</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1.18%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8902862"/>
                  </a:ext>
                </a:extLst>
              </a:tr>
              <a:tr h="396491">
                <a:tc>
                  <a:txBody>
                    <a:bodyPr/>
                    <a:lstStyle/>
                    <a:p>
                      <a:pPr algn="ctr" fontAlgn="b"/>
                      <a:r>
                        <a:rPr lang="en-US" sz="1400" b="0" i="0" u="none" strike="noStrike" dirty="0">
                          <a:solidFill>
                            <a:schemeClr val="dk1"/>
                          </a:solidFill>
                          <a:effectLst/>
                          <a:latin typeface="+mn-lt"/>
                        </a:rPr>
                        <a:t>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Kalimantan Timur</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36</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34</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94.44%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2</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5.56%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0101931"/>
                  </a:ext>
                </a:extLst>
              </a:tr>
              <a:tr h="396491">
                <a:tc>
                  <a:txBody>
                    <a:bodyPr/>
                    <a:lstStyle/>
                    <a:p>
                      <a:pPr algn="ctr" fontAlgn="b"/>
                      <a:r>
                        <a:rPr lang="en-US" sz="1400" b="0" i="0" u="none" strike="noStrike" dirty="0">
                          <a:solidFill>
                            <a:schemeClr val="dk1"/>
                          </a:solidFill>
                          <a:effectLst/>
                          <a:latin typeface="+mn-lt"/>
                        </a:rPr>
                        <a:t>7</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Kalimantan Tengah</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61</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58</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95.08%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3</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4.92%</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68424477"/>
                  </a:ext>
                </a:extLst>
              </a:tr>
              <a:tr h="396491">
                <a:tc>
                  <a:txBody>
                    <a:bodyPr/>
                    <a:lstStyle/>
                    <a:p>
                      <a:pPr algn="ctr" fontAlgn="b"/>
                      <a:r>
                        <a:rPr lang="en-US" sz="1400" b="0" i="0" u="none" strike="noStrike" dirty="0">
                          <a:solidFill>
                            <a:schemeClr val="dk1"/>
                          </a:solidFill>
                          <a:effectLst/>
                          <a:latin typeface="+mn-lt"/>
                        </a:rPr>
                        <a:t>8</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Kalimantan Barat</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128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117</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91.41%</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11</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8.59%</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64070183"/>
                  </a:ext>
                </a:extLst>
              </a:tr>
              <a:tr h="396491">
                <a:tc>
                  <a:txBody>
                    <a:bodyPr/>
                    <a:lstStyle/>
                    <a:p>
                      <a:pPr algn="ctr" fontAlgn="b"/>
                      <a:r>
                        <a:rPr lang="en-US" sz="1400" b="0" i="0" u="none" strike="noStrike" dirty="0">
                          <a:solidFill>
                            <a:schemeClr val="dk1"/>
                          </a:solidFill>
                          <a:effectLst/>
                          <a:latin typeface="+mn-lt"/>
                        </a:rPr>
                        <a:t>9</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Lampung</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189</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184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97.35%</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5</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2.65%</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1138675"/>
                  </a:ext>
                </a:extLst>
              </a:tr>
              <a:tr h="396491">
                <a:tc>
                  <a:txBody>
                    <a:bodyPr/>
                    <a:lstStyle/>
                    <a:p>
                      <a:pPr algn="ctr" fontAlgn="b"/>
                      <a:r>
                        <a:rPr lang="en-US" sz="1400" b="0" i="0" u="none" strike="noStrike" dirty="0">
                          <a:solidFill>
                            <a:schemeClr val="dk1"/>
                          </a:solidFill>
                          <a:effectLst/>
                          <a:latin typeface="+mn-lt"/>
                        </a:rPr>
                        <a:t>10</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Maluku</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103</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95.15%</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a:effectLst/>
                        </a:rPr>
                        <a:t>5</a:t>
                      </a:r>
                      <a:endParaRPr lang="en-US" sz="1400" b="1"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4.85%</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7562955"/>
                  </a:ext>
                </a:extLst>
              </a:tr>
              <a:tr h="396491">
                <a:tc>
                  <a:txBody>
                    <a:bodyPr/>
                    <a:lstStyle/>
                    <a:p>
                      <a:pPr algn="ctr" fontAlgn="b"/>
                      <a:r>
                        <a:rPr lang="en-US" sz="1400" u="none" strike="noStrike" dirty="0">
                          <a:effectLst/>
                        </a:rPr>
                        <a:t>11</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Maluku Utara</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34</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32</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94.12%</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dirty="0">
                          <a:effectLst/>
                        </a:rPr>
                        <a:t>2</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5.88%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1617631"/>
                  </a:ext>
                </a:extLst>
              </a:tr>
              <a:tr h="396491">
                <a:tc>
                  <a:txBody>
                    <a:bodyPr/>
                    <a:lstStyle/>
                    <a:p>
                      <a:pPr algn="ctr" fontAlgn="b"/>
                      <a:r>
                        <a:rPr lang="en-US" sz="1400" u="none" strike="noStrike" dirty="0">
                          <a:effectLst/>
                        </a:rPr>
                        <a:t>12</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Nusa Tenggara Timur</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209</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196</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a:effectLst/>
                        </a:rPr>
                        <a:t>93.78%</a:t>
                      </a:r>
                      <a:endParaRPr lang="en-US" sz="1400" b="0" i="0" u="none" strike="noStrike">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b="1" u="none" strike="noStrike" dirty="0">
                          <a:effectLst/>
                        </a:rPr>
                        <a:t>13</a:t>
                      </a:r>
                      <a:endParaRPr lang="en-US" sz="1400" b="1"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r" fontAlgn="b"/>
                      <a:r>
                        <a:rPr lang="en-US" sz="1400" u="none" strike="noStrike" dirty="0">
                          <a:effectLst/>
                        </a:rPr>
                        <a:t>6.22%</a:t>
                      </a:r>
                      <a:endParaRPr lang="en-US" sz="1400" b="0" i="0" u="none" strike="noStrike" dirty="0">
                        <a:solidFill>
                          <a:srgbClr val="000000"/>
                        </a:solidFill>
                        <a:effectLst/>
                        <a:latin typeface="Book Antiqua" panose="02040602050305030304" pitchFamily="18" charset="0"/>
                      </a:endParaRPr>
                    </a:p>
                  </a:txBody>
                  <a:tcPr marL="0" marR="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5177273"/>
                  </a:ext>
                </a:extLst>
              </a:tr>
            </a:tbl>
          </a:graphicData>
        </a:graphic>
      </p:graphicFrame>
    </p:spTree>
    <p:extLst>
      <p:ext uri="{BB962C8B-B14F-4D97-AF65-F5344CB8AC3E}">
        <p14:creationId xmlns:p14="http://schemas.microsoft.com/office/powerpoint/2010/main" val="3706635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a:solidFill>
                  <a:schemeClr val="bg1"/>
                </a:solidFill>
              </a:rPr>
              <a:t>Rekap</a:t>
            </a:r>
            <a:r>
              <a:rPr lang="en-US" sz="2400" b="1" dirty="0">
                <a:solidFill>
                  <a:schemeClr val="bg1"/>
                </a:solidFill>
              </a:rPr>
              <a:t> </a:t>
            </a:r>
            <a:r>
              <a:rPr lang="en-US" sz="2400" b="1" dirty="0" err="1">
                <a:solidFill>
                  <a:srgbClr val="FFFF00"/>
                </a:solidFill>
              </a:rPr>
              <a:t>Laporan</a:t>
            </a:r>
            <a:r>
              <a:rPr lang="en-US" sz="2400" b="1" dirty="0">
                <a:solidFill>
                  <a:schemeClr val="bg1"/>
                </a:solidFill>
              </a:rPr>
              <a:t> SMA </a:t>
            </a:r>
            <a:r>
              <a:rPr lang="en-US" sz="2400" b="1" dirty="0" err="1">
                <a:solidFill>
                  <a:schemeClr val="bg1"/>
                </a:solidFill>
              </a:rPr>
              <a:t>Penerima</a:t>
            </a:r>
            <a:r>
              <a:rPr lang="en-US" sz="2400" b="1" dirty="0">
                <a:solidFill>
                  <a:schemeClr val="bg1"/>
                </a:solidFill>
              </a:rPr>
              <a:t> </a:t>
            </a:r>
            <a:r>
              <a:rPr lang="en-US" sz="2400" b="1" dirty="0" err="1">
                <a:solidFill>
                  <a:schemeClr val="bg1"/>
                </a:solidFill>
              </a:rPr>
              <a:t>Bantuan</a:t>
            </a:r>
            <a:r>
              <a:rPr lang="en-US" sz="2400" b="1" dirty="0">
                <a:solidFill>
                  <a:schemeClr val="bg1"/>
                </a:solidFill>
              </a:rPr>
              <a:t> </a:t>
            </a:r>
            <a:r>
              <a:rPr lang="en-US" sz="2400" b="1" dirty="0" err="1">
                <a:solidFill>
                  <a:schemeClr val="bg1"/>
                </a:solidFill>
              </a:rPr>
              <a:t>Sarpras</a:t>
            </a:r>
            <a:r>
              <a:rPr lang="en-US" sz="2400" b="1" dirty="0">
                <a:solidFill>
                  <a:schemeClr val="bg1"/>
                </a:solidFill>
              </a:rPr>
              <a:t> </a:t>
            </a:r>
            <a:r>
              <a:rPr lang="en-US" sz="2400" b="1" dirty="0" err="1">
                <a:solidFill>
                  <a:srgbClr val="FFFF00"/>
                </a:solidFill>
              </a:rPr>
              <a:t>Tahun</a:t>
            </a:r>
            <a:r>
              <a:rPr lang="en-US" sz="2400" b="1" dirty="0">
                <a:solidFill>
                  <a:srgbClr val="FFFF00"/>
                </a:solidFill>
              </a:rPr>
              <a:t> </a:t>
            </a:r>
            <a:r>
              <a:rPr lang="en-US" sz="2400" b="1" dirty="0" smtClean="0">
                <a:solidFill>
                  <a:srgbClr val="FFFF00"/>
                </a:solidFill>
              </a:rPr>
              <a:t>2017</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523985612"/>
              </p:ext>
            </p:extLst>
          </p:nvPr>
        </p:nvGraphicFramePr>
        <p:xfrm>
          <a:off x="68240" y="577851"/>
          <a:ext cx="6111240" cy="5852203"/>
        </p:xfrm>
        <a:graphic>
          <a:graphicData uri="http://schemas.openxmlformats.org/drawingml/2006/table">
            <a:tbl>
              <a:tblPr>
                <a:tableStyleId>{5C22544A-7EE6-4342-B048-85BDC9FD1C3A}</a:tableStyleId>
              </a:tblPr>
              <a:tblGrid>
                <a:gridCol w="620826">
                  <a:extLst>
                    <a:ext uri="{9D8B030D-6E8A-4147-A177-3AD203B41FA5}">
                      <a16:colId xmlns:a16="http://schemas.microsoft.com/office/drawing/2014/main" val="3554080508"/>
                    </a:ext>
                  </a:extLst>
                </a:gridCol>
                <a:gridCol w="1424394">
                  <a:extLst>
                    <a:ext uri="{9D8B030D-6E8A-4147-A177-3AD203B41FA5}">
                      <a16:colId xmlns:a16="http://schemas.microsoft.com/office/drawing/2014/main" val="2078823959"/>
                    </a:ext>
                  </a:extLst>
                </a:gridCol>
                <a:gridCol w="831114">
                  <a:extLst>
                    <a:ext uri="{9D8B030D-6E8A-4147-A177-3AD203B41FA5}">
                      <a16:colId xmlns:a16="http://schemas.microsoft.com/office/drawing/2014/main" val="2134525135"/>
                    </a:ext>
                  </a:extLst>
                </a:gridCol>
                <a:gridCol w="926345">
                  <a:extLst>
                    <a:ext uri="{9D8B030D-6E8A-4147-A177-3AD203B41FA5}">
                      <a16:colId xmlns:a16="http://schemas.microsoft.com/office/drawing/2014/main" val="3906962334"/>
                    </a:ext>
                  </a:extLst>
                </a:gridCol>
                <a:gridCol w="782369">
                  <a:extLst>
                    <a:ext uri="{9D8B030D-6E8A-4147-A177-3AD203B41FA5}">
                      <a16:colId xmlns:a16="http://schemas.microsoft.com/office/drawing/2014/main" val="3611460638"/>
                    </a:ext>
                  </a:extLst>
                </a:gridCol>
                <a:gridCol w="767311">
                  <a:extLst>
                    <a:ext uri="{9D8B030D-6E8A-4147-A177-3AD203B41FA5}">
                      <a16:colId xmlns:a16="http://schemas.microsoft.com/office/drawing/2014/main" val="405576359"/>
                    </a:ext>
                  </a:extLst>
                </a:gridCol>
                <a:gridCol w="758881">
                  <a:extLst>
                    <a:ext uri="{9D8B030D-6E8A-4147-A177-3AD203B41FA5}">
                      <a16:colId xmlns:a16="http://schemas.microsoft.com/office/drawing/2014/main" val="756370212"/>
                    </a:ext>
                  </a:extLst>
                </a:gridCol>
              </a:tblGrid>
              <a:tr h="571878">
                <a:tc>
                  <a:txBody>
                    <a:bodyPr/>
                    <a:lstStyle/>
                    <a:p>
                      <a:pPr algn="ctr" fontAlgn="ctr"/>
                      <a:r>
                        <a:rPr lang="en-US" sz="1400" u="none" strike="noStrike" dirty="0">
                          <a:solidFill>
                            <a:schemeClr val="bg1"/>
                          </a:solidFill>
                          <a:effectLst/>
                        </a:rPr>
                        <a:t>No</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009193"/>
                    </a:solidFill>
                  </a:tcPr>
                </a:tc>
                <a:tc>
                  <a:txBody>
                    <a:bodyPr/>
                    <a:lstStyle/>
                    <a:p>
                      <a:pPr algn="ctr" fontAlgn="ctr"/>
                      <a:r>
                        <a:rPr lang="en-US" sz="1400" u="none" strike="noStrike" dirty="0" err="1">
                          <a:solidFill>
                            <a:schemeClr val="bg1"/>
                          </a:solidFill>
                          <a:effectLst/>
                        </a:rPr>
                        <a:t>Provinsi</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009193"/>
                    </a:solidFill>
                  </a:tcPr>
                </a:tc>
                <a:tc>
                  <a:txBody>
                    <a:bodyPr/>
                    <a:lstStyle/>
                    <a:p>
                      <a:pPr algn="ctr" fontAlgn="ctr"/>
                      <a:r>
                        <a:rPr lang="en-US" sz="1400" u="none" strike="noStrike" dirty="0" err="1">
                          <a:solidFill>
                            <a:schemeClr val="bg1"/>
                          </a:solidFill>
                          <a:effectLst/>
                        </a:rPr>
                        <a:t>Jumlah</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009193"/>
                    </a:solidFill>
                  </a:tcPr>
                </a:tc>
                <a:tc>
                  <a:txBody>
                    <a:bodyPr/>
                    <a:lstStyle/>
                    <a:p>
                      <a:pPr algn="ctr" fontAlgn="ctr"/>
                      <a:r>
                        <a:rPr lang="en-US" sz="1400" u="none" strike="noStrike" dirty="0" err="1">
                          <a:solidFill>
                            <a:schemeClr val="bg1"/>
                          </a:solidFill>
                          <a:effectLst/>
                        </a:rPr>
                        <a:t>Realisasi</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009193"/>
                    </a:solidFill>
                  </a:tcPr>
                </a:tc>
                <a:tc>
                  <a:txBody>
                    <a:bodyPr/>
                    <a:lstStyle/>
                    <a:p>
                      <a:pPr algn="ctr" fontAlgn="ctr"/>
                      <a:r>
                        <a:rPr lang="en-US" sz="1400" u="none" strike="noStrike" dirty="0">
                          <a:solidFill>
                            <a:schemeClr val="bg1"/>
                          </a:solidFill>
                          <a:effectLst/>
                        </a:rPr>
                        <a:t>%</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009193"/>
                    </a:solidFill>
                  </a:tcPr>
                </a:tc>
                <a:tc>
                  <a:txBody>
                    <a:bodyPr/>
                    <a:lstStyle/>
                    <a:p>
                      <a:pPr algn="ctr" fontAlgn="ctr"/>
                      <a:r>
                        <a:rPr lang="en-US" sz="1400" u="none" strike="noStrike" dirty="0" err="1">
                          <a:solidFill>
                            <a:schemeClr val="bg1"/>
                          </a:solidFill>
                          <a:effectLst/>
                        </a:rPr>
                        <a:t>Belum</a:t>
                      </a:r>
                      <a:r>
                        <a:rPr lang="en-US" sz="1400" u="none" strike="noStrike" dirty="0">
                          <a:solidFill>
                            <a:schemeClr val="bg1"/>
                          </a:solidFill>
                          <a:effectLst/>
                        </a:rPr>
                        <a:t> </a:t>
                      </a:r>
                      <a:r>
                        <a:rPr lang="en-US" sz="1400" u="none" strike="noStrike" dirty="0" err="1">
                          <a:solidFill>
                            <a:schemeClr val="bg1"/>
                          </a:solidFill>
                          <a:effectLst/>
                        </a:rPr>
                        <a:t>Realisasi</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009193"/>
                    </a:solidFill>
                  </a:tcPr>
                </a:tc>
                <a:tc>
                  <a:txBody>
                    <a:bodyPr/>
                    <a:lstStyle/>
                    <a:p>
                      <a:pPr algn="ctr" fontAlgn="ctr"/>
                      <a:r>
                        <a:rPr lang="en-US" sz="1400" u="none" strike="noStrike" dirty="0">
                          <a:solidFill>
                            <a:schemeClr val="bg1"/>
                          </a:solidFill>
                          <a:effectLst/>
                        </a:rPr>
                        <a:t>%</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009193"/>
                    </a:solidFill>
                  </a:tcPr>
                </a:tc>
                <a:extLst>
                  <a:ext uri="{0D108BD9-81ED-4DB2-BD59-A6C34878D82A}">
                    <a16:rowId xmlns:a16="http://schemas.microsoft.com/office/drawing/2014/main" val="1258954513"/>
                  </a:ext>
                </a:extLst>
              </a:tr>
              <a:tr h="244839">
                <a:tc>
                  <a:txBody>
                    <a:bodyPr/>
                    <a:lstStyle/>
                    <a:p>
                      <a:pPr algn="ctr" fontAlgn="b"/>
                      <a:r>
                        <a:rPr lang="en-US" sz="1400" u="none" strike="noStrike" dirty="0">
                          <a:effectLst/>
                        </a:rPr>
                        <a:t>1</a:t>
                      </a:r>
                      <a:endParaRPr lang="en-US" sz="1400" b="0" i="0" u="none" strike="noStrike" dirty="0">
                        <a:solidFill>
                          <a:srgbClr val="000000"/>
                        </a:solidFill>
                        <a:effectLst/>
                        <a:latin typeface="Book Antiqua" panose="02040602050305030304" pitchFamily="18" charset="0"/>
                      </a:endParaRPr>
                    </a:p>
                  </a:txBody>
                  <a:tcPr marL="0" marR="0" marT="0" marB="0" anchor="b"/>
                </a:tc>
                <a:tc>
                  <a:txBody>
                    <a:bodyPr/>
                    <a:lstStyle/>
                    <a:p>
                      <a:pPr algn="l" fontAlgn="b"/>
                      <a:r>
                        <a:rPr lang="en-US" sz="1400" u="none" strike="noStrike" dirty="0">
                          <a:effectLst/>
                          <a:latin typeface="+mn-lt"/>
                        </a:rPr>
                        <a:t>Aceh</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u="none" strike="noStrike" dirty="0">
                          <a:effectLst/>
                          <a:latin typeface="+mn-lt"/>
                        </a:rPr>
                        <a:t>176</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u="none" strike="noStrike" dirty="0">
                          <a:effectLst/>
                          <a:latin typeface="+mn-lt"/>
                        </a:rPr>
                        <a:t>155</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latin typeface="+mn-lt"/>
                        </a:rPr>
                        <a:t>88.07%</a:t>
                      </a:r>
                    </a:p>
                  </a:txBody>
                  <a:tcPr marL="9524" marR="9524" marT="9525" marB="0" anchor="b"/>
                </a:tc>
                <a:tc>
                  <a:txBody>
                    <a:bodyPr/>
                    <a:lstStyle/>
                    <a:p>
                      <a:pPr algn="r" fontAlgn="b"/>
                      <a:r>
                        <a:rPr lang="en-US" sz="1600" b="0" i="0" u="none" strike="noStrike" dirty="0">
                          <a:solidFill>
                            <a:schemeClr val="dk1"/>
                          </a:solidFill>
                          <a:effectLst/>
                          <a:latin typeface="+mn-lt"/>
                        </a:rPr>
                        <a:t>21</a:t>
                      </a:r>
                      <a:endParaRPr lang="en-US" sz="16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latin typeface="+mn-lt"/>
                        </a:rPr>
                        <a:t>11.93%</a:t>
                      </a:r>
                    </a:p>
                  </a:txBody>
                  <a:tcPr marL="9524" marR="9524" marT="9525" marB="0" anchor="b"/>
                </a:tc>
                <a:extLst>
                  <a:ext uri="{0D108BD9-81ED-4DB2-BD59-A6C34878D82A}">
                    <a16:rowId xmlns:a16="http://schemas.microsoft.com/office/drawing/2014/main" val="920563460"/>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2</a:t>
                      </a:r>
                    </a:p>
                  </a:txBody>
                  <a:tcPr marL="0" marR="0" marT="0" marB="0" anchor="b"/>
                </a:tc>
                <a:tc>
                  <a:txBody>
                    <a:bodyPr/>
                    <a:lstStyle/>
                    <a:p>
                      <a:pPr algn="l" fontAlgn="b"/>
                      <a:r>
                        <a:rPr lang="en-US" sz="1400" b="0" i="0" u="none" strike="noStrike" dirty="0">
                          <a:solidFill>
                            <a:srgbClr val="000000"/>
                          </a:solidFill>
                          <a:effectLst/>
                          <a:latin typeface="+mn-lt"/>
                        </a:rPr>
                        <a:t>Bali</a:t>
                      </a:r>
                    </a:p>
                  </a:txBody>
                  <a:tcPr marL="0" marR="0" marT="0" marB="0" anchor="b"/>
                </a:tc>
                <a:tc>
                  <a:txBody>
                    <a:bodyPr/>
                    <a:lstStyle/>
                    <a:p>
                      <a:pPr algn="r" fontAlgn="b"/>
                      <a:r>
                        <a:rPr lang="en-US" sz="1400" b="0" i="0" u="none" strike="noStrike" dirty="0">
                          <a:solidFill>
                            <a:srgbClr val="000000"/>
                          </a:solidFill>
                          <a:effectLst/>
                          <a:latin typeface="+mn-lt"/>
                        </a:rPr>
                        <a:t>20</a:t>
                      </a:r>
                    </a:p>
                  </a:txBody>
                  <a:tcPr marL="0" marR="0" marT="0" marB="0" anchor="b"/>
                </a:tc>
                <a:tc>
                  <a:txBody>
                    <a:bodyPr/>
                    <a:lstStyle/>
                    <a:p>
                      <a:pPr algn="r" fontAlgn="b"/>
                      <a:r>
                        <a:rPr lang="en-US" sz="1400" b="0" i="0" u="none" strike="noStrike" dirty="0">
                          <a:solidFill>
                            <a:srgbClr val="000000"/>
                          </a:solidFill>
                          <a:effectLst/>
                          <a:latin typeface="+mn-lt"/>
                        </a:rPr>
                        <a:t>17</a:t>
                      </a:r>
                    </a:p>
                  </a:txBody>
                  <a:tcPr marL="0" marR="0" marT="0" marB="0" anchor="b"/>
                </a:tc>
                <a:tc>
                  <a:txBody>
                    <a:bodyPr/>
                    <a:lstStyle/>
                    <a:p>
                      <a:pPr algn="r" fontAlgn="b"/>
                      <a:r>
                        <a:rPr lang="en-US" sz="1400" b="0" i="0" u="none" strike="noStrike" dirty="0">
                          <a:solidFill>
                            <a:srgbClr val="000000"/>
                          </a:solidFill>
                          <a:latin typeface="+mn-lt"/>
                        </a:rPr>
                        <a:t>85.00%</a:t>
                      </a:r>
                    </a:p>
                  </a:txBody>
                  <a:tcPr marL="9524" marR="9524" marT="9525" marB="0" anchor="b"/>
                </a:tc>
                <a:tc>
                  <a:txBody>
                    <a:bodyPr/>
                    <a:lstStyle/>
                    <a:p>
                      <a:pPr algn="r" fontAlgn="b"/>
                      <a:r>
                        <a:rPr lang="en-US" sz="1600" b="0" i="0" u="none" strike="noStrike" dirty="0">
                          <a:solidFill>
                            <a:srgbClr val="000000"/>
                          </a:solidFill>
                          <a:effectLst/>
                          <a:latin typeface="+mn-lt"/>
                        </a:rPr>
                        <a:t>3</a:t>
                      </a:r>
                    </a:p>
                  </a:txBody>
                  <a:tcPr marL="0" marR="0" marT="0" marB="0" anchor="b"/>
                </a:tc>
                <a:tc>
                  <a:txBody>
                    <a:bodyPr/>
                    <a:lstStyle/>
                    <a:p>
                      <a:pPr algn="r" fontAlgn="b"/>
                      <a:r>
                        <a:rPr lang="en-US" sz="1400" b="0" i="0" u="none" strike="noStrike">
                          <a:solidFill>
                            <a:srgbClr val="000000"/>
                          </a:solidFill>
                          <a:latin typeface="+mn-lt"/>
                        </a:rPr>
                        <a:t>15.00%</a:t>
                      </a:r>
                    </a:p>
                  </a:txBody>
                  <a:tcPr marL="9524" marR="9524" marT="9525" marB="0" anchor="b"/>
                </a:tc>
                <a:extLst>
                  <a:ext uri="{0D108BD9-81ED-4DB2-BD59-A6C34878D82A}">
                    <a16:rowId xmlns:a16="http://schemas.microsoft.com/office/drawing/2014/main" val="10002"/>
                  </a:ext>
                </a:extLst>
              </a:tr>
              <a:tr h="359377">
                <a:tc>
                  <a:txBody>
                    <a:bodyPr/>
                    <a:lstStyle/>
                    <a:p>
                      <a:pPr algn="ctr" fontAlgn="b"/>
                      <a:r>
                        <a:rPr lang="en-US" sz="1400" b="0" i="0" u="none" strike="noStrike" dirty="0">
                          <a:solidFill>
                            <a:srgbClr val="000000"/>
                          </a:solidFill>
                          <a:effectLst/>
                          <a:latin typeface="Book Antiqua" panose="02040602050305030304" pitchFamily="18" charset="0"/>
                        </a:rPr>
                        <a:t>3</a:t>
                      </a:r>
                    </a:p>
                  </a:txBody>
                  <a:tcPr marL="0" marR="0" marT="0" marB="0" anchor="b"/>
                </a:tc>
                <a:tc>
                  <a:txBody>
                    <a:bodyPr/>
                    <a:lstStyle/>
                    <a:p>
                      <a:pPr algn="l" fontAlgn="b"/>
                      <a:r>
                        <a:rPr lang="en-US" sz="1400" b="0" i="0" u="none" strike="noStrike" dirty="0">
                          <a:solidFill>
                            <a:srgbClr val="000000"/>
                          </a:solidFill>
                          <a:effectLst/>
                          <a:latin typeface="+mn-lt"/>
                        </a:rPr>
                        <a:t>Bangka Belitung</a:t>
                      </a:r>
                    </a:p>
                  </a:txBody>
                  <a:tcPr marL="0" marR="0" marT="0" marB="0" anchor="b"/>
                </a:tc>
                <a:tc>
                  <a:txBody>
                    <a:bodyPr/>
                    <a:lstStyle/>
                    <a:p>
                      <a:pPr algn="r" fontAlgn="b"/>
                      <a:r>
                        <a:rPr lang="en-US" sz="1400" b="0" i="0" u="none" strike="noStrike" dirty="0">
                          <a:solidFill>
                            <a:srgbClr val="000000"/>
                          </a:solidFill>
                          <a:effectLst/>
                          <a:latin typeface="+mn-lt"/>
                        </a:rPr>
                        <a:t>36</a:t>
                      </a:r>
                    </a:p>
                  </a:txBody>
                  <a:tcPr marL="0" marR="0" marT="0" marB="0" anchor="b"/>
                </a:tc>
                <a:tc>
                  <a:txBody>
                    <a:bodyPr/>
                    <a:lstStyle/>
                    <a:p>
                      <a:pPr algn="r" fontAlgn="b"/>
                      <a:r>
                        <a:rPr lang="en-US" sz="1400" b="0" i="0" u="none" strike="noStrike" dirty="0">
                          <a:solidFill>
                            <a:srgbClr val="000000"/>
                          </a:solidFill>
                          <a:effectLst/>
                          <a:latin typeface="+mn-lt"/>
                        </a:rPr>
                        <a:t>33</a:t>
                      </a:r>
                    </a:p>
                  </a:txBody>
                  <a:tcPr marL="0" marR="0" marT="0" marB="0" anchor="b"/>
                </a:tc>
                <a:tc>
                  <a:txBody>
                    <a:bodyPr/>
                    <a:lstStyle/>
                    <a:p>
                      <a:pPr algn="r" fontAlgn="b"/>
                      <a:r>
                        <a:rPr lang="en-US" sz="1400" b="0" i="0" u="none" strike="noStrike" dirty="0">
                          <a:solidFill>
                            <a:srgbClr val="000000"/>
                          </a:solidFill>
                          <a:latin typeface="+mn-lt"/>
                        </a:rPr>
                        <a:t>91.67%</a:t>
                      </a:r>
                    </a:p>
                  </a:txBody>
                  <a:tcPr marL="9524" marR="9524" marT="9525" marB="0" anchor="b"/>
                </a:tc>
                <a:tc>
                  <a:txBody>
                    <a:bodyPr/>
                    <a:lstStyle/>
                    <a:p>
                      <a:pPr algn="r" fontAlgn="b"/>
                      <a:r>
                        <a:rPr lang="en-US" sz="1600" b="0" i="0" u="none" strike="noStrike" dirty="0">
                          <a:solidFill>
                            <a:srgbClr val="000000"/>
                          </a:solidFill>
                          <a:effectLst/>
                          <a:latin typeface="+mn-lt"/>
                        </a:rPr>
                        <a:t>3</a:t>
                      </a:r>
                    </a:p>
                  </a:txBody>
                  <a:tcPr marL="0" marR="0" marT="0" marB="0" anchor="b"/>
                </a:tc>
                <a:tc>
                  <a:txBody>
                    <a:bodyPr/>
                    <a:lstStyle/>
                    <a:p>
                      <a:pPr algn="r" fontAlgn="b"/>
                      <a:r>
                        <a:rPr lang="en-US" sz="1400" b="0" i="0" u="none" strike="noStrike">
                          <a:solidFill>
                            <a:srgbClr val="000000"/>
                          </a:solidFill>
                          <a:latin typeface="+mn-lt"/>
                        </a:rPr>
                        <a:t>8.33%</a:t>
                      </a:r>
                    </a:p>
                  </a:txBody>
                  <a:tcPr marL="9524" marR="9524" marT="9525" marB="0" anchor="b"/>
                </a:tc>
                <a:extLst>
                  <a:ext uri="{0D108BD9-81ED-4DB2-BD59-A6C34878D82A}">
                    <a16:rowId xmlns:a16="http://schemas.microsoft.com/office/drawing/2014/main" val="10003"/>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4</a:t>
                      </a:r>
                    </a:p>
                  </a:txBody>
                  <a:tcPr marL="0" marR="0" marT="0" marB="0" anchor="b"/>
                </a:tc>
                <a:tc>
                  <a:txBody>
                    <a:bodyPr/>
                    <a:lstStyle/>
                    <a:p>
                      <a:pPr algn="l" fontAlgn="b"/>
                      <a:r>
                        <a:rPr lang="en-US" sz="1400" b="0" i="0" u="none" strike="noStrike" dirty="0" err="1">
                          <a:solidFill>
                            <a:srgbClr val="000000"/>
                          </a:solidFill>
                          <a:effectLst/>
                          <a:latin typeface="+mn-lt"/>
                        </a:rPr>
                        <a:t>Banten</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137</a:t>
                      </a:r>
                    </a:p>
                  </a:txBody>
                  <a:tcPr marL="0" marR="0" marT="0" marB="0" anchor="b"/>
                </a:tc>
                <a:tc>
                  <a:txBody>
                    <a:bodyPr/>
                    <a:lstStyle/>
                    <a:p>
                      <a:pPr algn="r" fontAlgn="b"/>
                      <a:r>
                        <a:rPr lang="en-US" sz="1400" b="0" i="0" u="none" strike="noStrike" dirty="0">
                          <a:solidFill>
                            <a:srgbClr val="000000"/>
                          </a:solidFill>
                          <a:effectLst/>
                          <a:latin typeface="+mn-lt"/>
                        </a:rPr>
                        <a:t>120</a:t>
                      </a:r>
                    </a:p>
                  </a:txBody>
                  <a:tcPr marL="0" marR="0" marT="0" marB="0" anchor="b"/>
                </a:tc>
                <a:tc>
                  <a:txBody>
                    <a:bodyPr/>
                    <a:lstStyle/>
                    <a:p>
                      <a:pPr algn="r" fontAlgn="b"/>
                      <a:r>
                        <a:rPr lang="en-US" sz="1400" b="0" i="0" u="none" strike="noStrike">
                          <a:solidFill>
                            <a:srgbClr val="000000"/>
                          </a:solidFill>
                          <a:latin typeface="+mn-lt"/>
                        </a:rPr>
                        <a:t>87.59%</a:t>
                      </a:r>
                    </a:p>
                  </a:txBody>
                  <a:tcPr marL="9524" marR="9524" marT="9525" marB="0" anchor="b"/>
                </a:tc>
                <a:tc>
                  <a:txBody>
                    <a:bodyPr/>
                    <a:lstStyle/>
                    <a:p>
                      <a:pPr algn="r" fontAlgn="b"/>
                      <a:r>
                        <a:rPr lang="en-US" sz="1600" b="0" i="0" u="none" strike="noStrike" dirty="0">
                          <a:solidFill>
                            <a:srgbClr val="000000"/>
                          </a:solidFill>
                          <a:effectLst/>
                          <a:latin typeface="+mn-lt"/>
                        </a:rPr>
                        <a:t>17</a:t>
                      </a:r>
                    </a:p>
                  </a:txBody>
                  <a:tcPr marL="0" marR="0" marT="0" marB="0" anchor="b"/>
                </a:tc>
                <a:tc>
                  <a:txBody>
                    <a:bodyPr/>
                    <a:lstStyle/>
                    <a:p>
                      <a:pPr algn="r" fontAlgn="b"/>
                      <a:r>
                        <a:rPr lang="en-US" sz="1400" b="0" i="0" u="none" strike="noStrike">
                          <a:solidFill>
                            <a:srgbClr val="000000"/>
                          </a:solidFill>
                          <a:latin typeface="+mn-lt"/>
                        </a:rPr>
                        <a:t>12.41%</a:t>
                      </a:r>
                    </a:p>
                  </a:txBody>
                  <a:tcPr marL="9524" marR="9524" marT="9525" marB="0" anchor="b"/>
                </a:tc>
                <a:extLst>
                  <a:ext uri="{0D108BD9-81ED-4DB2-BD59-A6C34878D82A}">
                    <a16:rowId xmlns:a16="http://schemas.microsoft.com/office/drawing/2014/main" val="10004"/>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5</a:t>
                      </a:r>
                    </a:p>
                  </a:txBody>
                  <a:tcPr marL="0" marR="0" marT="0" marB="0" anchor="b"/>
                </a:tc>
                <a:tc>
                  <a:txBody>
                    <a:bodyPr/>
                    <a:lstStyle/>
                    <a:p>
                      <a:pPr algn="l" fontAlgn="b"/>
                      <a:r>
                        <a:rPr lang="en-US" sz="1400" b="0" i="0" u="none" strike="noStrike" dirty="0">
                          <a:solidFill>
                            <a:srgbClr val="000000"/>
                          </a:solidFill>
                          <a:effectLst/>
                          <a:latin typeface="+mn-lt"/>
                        </a:rPr>
                        <a:t>Bengkulu</a:t>
                      </a:r>
                    </a:p>
                  </a:txBody>
                  <a:tcPr marL="0" marR="0" marT="0" marB="0" anchor="b"/>
                </a:tc>
                <a:tc>
                  <a:txBody>
                    <a:bodyPr/>
                    <a:lstStyle/>
                    <a:p>
                      <a:pPr algn="r" fontAlgn="b"/>
                      <a:r>
                        <a:rPr lang="en-US" sz="1400" b="0" i="0" u="none" strike="noStrike" dirty="0">
                          <a:solidFill>
                            <a:srgbClr val="000000"/>
                          </a:solidFill>
                          <a:effectLst/>
                          <a:latin typeface="+mn-lt"/>
                        </a:rPr>
                        <a:t>31</a:t>
                      </a:r>
                    </a:p>
                  </a:txBody>
                  <a:tcPr marL="0" marR="0" marT="0" marB="0" anchor="b"/>
                </a:tc>
                <a:tc>
                  <a:txBody>
                    <a:bodyPr/>
                    <a:lstStyle/>
                    <a:p>
                      <a:pPr algn="r" fontAlgn="b"/>
                      <a:r>
                        <a:rPr lang="en-US" sz="1400" b="0" i="0" u="none" strike="noStrike" dirty="0">
                          <a:solidFill>
                            <a:srgbClr val="000000"/>
                          </a:solidFill>
                          <a:effectLst/>
                          <a:latin typeface="+mn-lt"/>
                        </a:rPr>
                        <a:t>28</a:t>
                      </a:r>
                    </a:p>
                  </a:txBody>
                  <a:tcPr marL="0" marR="0" marT="0" marB="0" anchor="b"/>
                </a:tc>
                <a:tc>
                  <a:txBody>
                    <a:bodyPr/>
                    <a:lstStyle/>
                    <a:p>
                      <a:pPr algn="r" fontAlgn="b"/>
                      <a:r>
                        <a:rPr lang="en-US" sz="1400" b="0" i="0" u="none" strike="noStrike">
                          <a:solidFill>
                            <a:srgbClr val="000000"/>
                          </a:solidFill>
                          <a:latin typeface="+mn-lt"/>
                        </a:rPr>
                        <a:t>90.32%</a:t>
                      </a:r>
                    </a:p>
                  </a:txBody>
                  <a:tcPr marL="9524" marR="9524" marT="9525" marB="0" anchor="b"/>
                </a:tc>
                <a:tc>
                  <a:txBody>
                    <a:bodyPr/>
                    <a:lstStyle/>
                    <a:p>
                      <a:pPr algn="r" fontAlgn="b"/>
                      <a:r>
                        <a:rPr lang="en-US" sz="1600" b="0" i="0" u="none" strike="noStrike" dirty="0">
                          <a:solidFill>
                            <a:srgbClr val="000000"/>
                          </a:solidFill>
                          <a:effectLst/>
                          <a:latin typeface="+mn-lt"/>
                        </a:rPr>
                        <a:t>3</a:t>
                      </a:r>
                    </a:p>
                  </a:txBody>
                  <a:tcPr marL="0" marR="0" marT="0" marB="0" anchor="b"/>
                </a:tc>
                <a:tc>
                  <a:txBody>
                    <a:bodyPr/>
                    <a:lstStyle/>
                    <a:p>
                      <a:pPr algn="r" fontAlgn="b"/>
                      <a:r>
                        <a:rPr lang="en-US" sz="1400" b="0" i="0" u="none" strike="noStrike" dirty="0">
                          <a:solidFill>
                            <a:srgbClr val="000000"/>
                          </a:solidFill>
                          <a:latin typeface="+mn-lt"/>
                        </a:rPr>
                        <a:t>9.68%</a:t>
                      </a:r>
                    </a:p>
                  </a:txBody>
                  <a:tcPr marL="9524" marR="9524" marT="9525" marB="0" anchor="b"/>
                </a:tc>
                <a:extLst>
                  <a:ext uri="{0D108BD9-81ED-4DB2-BD59-A6C34878D82A}">
                    <a16:rowId xmlns:a16="http://schemas.microsoft.com/office/drawing/2014/main" val="10005"/>
                  </a:ext>
                </a:extLst>
              </a:tr>
              <a:tr h="364630">
                <a:tc>
                  <a:txBody>
                    <a:bodyPr/>
                    <a:lstStyle/>
                    <a:p>
                      <a:pPr algn="ctr" fontAlgn="b"/>
                      <a:r>
                        <a:rPr lang="en-US" sz="1400" b="0" i="0" u="none" strike="noStrike" dirty="0">
                          <a:solidFill>
                            <a:srgbClr val="000000"/>
                          </a:solidFill>
                          <a:effectLst/>
                          <a:latin typeface="Book Antiqua" panose="02040602050305030304" pitchFamily="18" charset="0"/>
                        </a:rPr>
                        <a:t>6</a:t>
                      </a:r>
                    </a:p>
                  </a:txBody>
                  <a:tcPr marL="0" marR="0" marT="0" marB="0" anchor="b"/>
                </a:tc>
                <a:tc>
                  <a:txBody>
                    <a:bodyPr/>
                    <a:lstStyle/>
                    <a:p>
                      <a:pPr algn="l" fontAlgn="b"/>
                      <a:r>
                        <a:rPr lang="en-US" sz="1400" b="0" i="0" u="none" strike="noStrike" dirty="0">
                          <a:solidFill>
                            <a:srgbClr val="000000"/>
                          </a:solidFill>
                          <a:effectLst/>
                          <a:latin typeface="+mn-lt"/>
                        </a:rPr>
                        <a:t>D.I.Y.</a:t>
                      </a:r>
                      <a:r>
                        <a:rPr lang="en-US" sz="1400" b="0" i="0" u="none" strike="noStrike" baseline="0" dirty="0">
                          <a:solidFill>
                            <a:srgbClr val="000000"/>
                          </a:solidFill>
                          <a:effectLst/>
                          <a:latin typeface="+mn-lt"/>
                        </a:rPr>
                        <a:t> Yogyakarta</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50</a:t>
                      </a:r>
                    </a:p>
                  </a:txBody>
                  <a:tcPr marL="0" marR="0" marT="0" marB="0" anchor="b"/>
                </a:tc>
                <a:tc>
                  <a:txBody>
                    <a:bodyPr/>
                    <a:lstStyle/>
                    <a:p>
                      <a:pPr algn="r" fontAlgn="b"/>
                      <a:r>
                        <a:rPr lang="en-US" sz="1400" b="0" i="0" u="none" strike="noStrike" dirty="0">
                          <a:solidFill>
                            <a:srgbClr val="000000"/>
                          </a:solidFill>
                          <a:effectLst/>
                          <a:latin typeface="+mn-lt"/>
                        </a:rPr>
                        <a:t>47</a:t>
                      </a:r>
                    </a:p>
                  </a:txBody>
                  <a:tcPr marL="0" marR="0" marT="0" marB="0" anchor="b"/>
                </a:tc>
                <a:tc>
                  <a:txBody>
                    <a:bodyPr/>
                    <a:lstStyle/>
                    <a:p>
                      <a:pPr algn="r" fontAlgn="b"/>
                      <a:r>
                        <a:rPr lang="en-US" sz="1400" b="0" i="0" u="none" strike="noStrike">
                          <a:solidFill>
                            <a:srgbClr val="000000"/>
                          </a:solidFill>
                          <a:latin typeface="+mn-lt"/>
                        </a:rPr>
                        <a:t>94.00%</a:t>
                      </a:r>
                    </a:p>
                  </a:txBody>
                  <a:tcPr marL="9524" marR="9524" marT="9525" marB="0" anchor="b"/>
                </a:tc>
                <a:tc>
                  <a:txBody>
                    <a:bodyPr/>
                    <a:lstStyle/>
                    <a:p>
                      <a:pPr algn="r" fontAlgn="b"/>
                      <a:r>
                        <a:rPr lang="en-US" sz="1600" b="0" i="0" u="none" strike="noStrike" dirty="0">
                          <a:solidFill>
                            <a:srgbClr val="000000"/>
                          </a:solidFill>
                          <a:effectLst/>
                          <a:latin typeface="+mn-lt"/>
                        </a:rPr>
                        <a:t>3</a:t>
                      </a:r>
                    </a:p>
                  </a:txBody>
                  <a:tcPr marL="0" marR="0" marT="0" marB="0" anchor="b"/>
                </a:tc>
                <a:tc>
                  <a:txBody>
                    <a:bodyPr/>
                    <a:lstStyle/>
                    <a:p>
                      <a:pPr algn="r" fontAlgn="b"/>
                      <a:r>
                        <a:rPr lang="en-US" sz="1400" b="0" i="0" u="none" strike="noStrike">
                          <a:solidFill>
                            <a:srgbClr val="000000"/>
                          </a:solidFill>
                          <a:latin typeface="+mn-lt"/>
                        </a:rPr>
                        <a:t>6.00%</a:t>
                      </a:r>
                    </a:p>
                  </a:txBody>
                  <a:tcPr marL="9524" marR="9524" marT="9525" marB="0" anchor="b"/>
                </a:tc>
                <a:extLst>
                  <a:ext uri="{0D108BD9-81ED-4DB2-BD59-A6C34878D82A}">
                    <a16:rowId xmlns:a16="http://schemas.microsoft.com/office/drawing/2014/main" val="10006"/>
                  </a:ext>
                </a:extLst>
              </a:tr>
              <a:tr h="435716">
                <a:tc>
                  <a:txBody>
                    <a:bodyPr/>
                    <a:lstStyle/>
                    <a:p>
                      <a:pPr algn="ctr" fontAlgn="b"/>
                      <a:r>
                        <a:rPr lang="en-US" sz="1400" b="0" i="0" u="none" strike="noStrike" dirty="0">
                          <a:solidFill>
                            <a:srgbClr val="000000"/>
                          </a:solidFill>
                          <a:effectLst/>
                          <a:latin typeface="Book Antiqua" panose="02040602050305030304" pitchFamily="18" charset="0"/>
                        </a:rPr>
                        <a:t>7</a:t>
                      </a:r>
                    </a:p>
                  </a:txBody>
                  <a:tcPr marL="0" marR="0" marT="0" marB="0" anchor="b"/>
                </a:tc>
                <a:tc>
                  <a:txBody>
                    <a:bodyPr/>
                    <a:lstStyle/>
                    <a:p>
                      <a:pPr algn="l" fontAlgn="b"/>
                      <a:r>
                        <a:rPr lang="en-US" sz="1400" b="0" i="0" u="none" strike="noStrike" dirty="0">
                          <a:solidFill>
                            <a:srgbClr val="000000"/>
                          </a:solidFill>
                          <a:effectLst/>
                          <a:latin typeface="+mn-lt"/>
                        </a:rPr>
                        <a:t>DKI Jakarta</a:t>
                      </a:r>
                    </a:p>
                  </a:txBody>
                  <a:tcPr marL="0" marR="0" marT="0" marB="0" anchor="b"/>
                </a:tc>
                <a:tc>
                  <a:txBody>
                    <a:bodyPr/>
                    <a:lstStyle/>
                    <a:p>
                      <a:pPr algn="r" fontAlgn="b"/>
                      <a:r>
                        <a:rPr lang="en-US" sz="1400" b="0" i="0" u="none" strike="noStrike" dirty="0">
                          <a:solidFill>
                            <a:srgbClr val="000000"/>
                          </a:solidFill>
                          <a:effectLst/>
                          <a:latin typeface="+mn-lt"/>
                        </a:rPr>
                        <a:t>9</a:t>
                      </a:r>
                    </a:p>
                  </a:txBody>
                  <a:tcPr marL="0" marR="0" marT="0" marB="0" anchor="b"/>
                </a:tc>
                <a:tc>
                  <a:txBody>
                    <a:bodyPr/>
                    <a:lstStyle/>
                    <a:p>
                      <a:pPr algn="r" fontAlgn="b"/>
                      <a:r>
                        <a:rPr lang="en-US" sz="1400" b="0" i="0" u="none" strike="noStrike" dirty="0">
                          <a:solidFill>
                            <a:srgbClr val="000000"/>
                          </a:solidFill>
                          <a:effectLst/>
                          <a:latin typeface="+mn-lt"/>
                        </a:rPr>
                        <a:t>8</a:t>
                      </a:r>
                    </a:p>
                  </a:txBody>
                  <a:tcPr marL="0" marR="0" marT="0" marB="0" anchor="b"/>
                </a:tc>
                <a:tc>
                  <a:txBody>
                    <a:bodyPr/>
                    <a:lstStyle/>
                    <a:p>
                      <a:pPr algn="r" fontAlgn="b"/>
                      <a:r>
                        <a:rPr lang="en-US" sz="1400" b="0" i="0" u="none" strike="noStrike">
                          <a:solidFill>
                            <a:srgbClr val="000000"/>
                          </a:solidFill>
                          <a:latin typeface="+mn-lt"/>
                        </a:rPr>
                        <a:t>88.89%</a:t>
                      </a:r>
                    </a:p>
                  </a:txBody>
                  <a:tcPr marL="9524" marR="9524" marT="9525" marB="0" anchor="b"/>
                </a:tc>
                <a:tc>
                  <a:txBody>
                    <a:bodyPr/>
                    <a:lstStyle/>
                    <a:p>
                      <a:pPr algn="r" fontAlgn="b"/>
                      <a:r>
                        <a:rPr lang="en-US" sz="1600" b="0" i="0" u="none" strike="noStrike" dirty="0">
                          <a:solidFill>
                            <a:srgbClr val="000000"/>
                          </a:solidFill>
                          <a:effectLst/>
                          <a:latin typeface="+mn-lt"/>
                        </a:rPr>
                        <a:t>1</a:t>
                      </a:r>
                    </a:p>
                    <a:p>
                      <a:pPr algn="r" fontAlgn="b"/>
                      <a:endParaRPr lang="en-US" sz="1600" b="0" i="0" u="none" strike="noStrike" dirty="0">
                        <a:solidFill>
                          <a:srgbClr val="000000"/>
                        </a:solidFill>
                        <a:effectLst/>
                        <a:latin typeface="+mn-lt"/>
                      </a:endParaRPr>
                    </a:p>
                  </a:txBody>
                  <a:tcPr marL="0" marR="0" marT="0" marB="0" anchor="b"/>
                </a:tc>
                <a:tc>
                  <a:txBody>
                    <a:bodyPr/>
                    <a:lstStyle/>
                    <a:p>
                      <a:pPr algn="r" fontAlgn="b"/>
                      <a:r>
                        <a:rPr lang="en-US" sz="1400" b="0" i="0" u="none" strike="noStrike">
                          <a:solidFill>
                            <a:srgbClr val="000000"/>
                          </a:solidFill>
                          <a:latin typeface="+mn-lt"/>
                        </a:rPr>
                        <a:t>11.11%</a:t>
                      </a:r>
                    </a:p>
                  </a:txBody>
                  <a:tcPr marL="9524" marR="9524" marT="9525" marB="0" anchor="b"/>
                </a:tc>
                <a:extLst>
                  <a:ext uri="{0D108BD9-81ED-4DB2-BD59-A6C34878D82A}">
                    <a16:rowId xmlns:a16="http://schemas.microsoft.com/office/drawing/2014/main" val="10007"/>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8</a:t>
                      </a:r>
                    </a:p>
                  </a:txBody>
                  <a:tcPr marL="0" marR="0" marT="0" marB="0" anchor="b"/>
                </a:tc>
                <a:tc>
                  <a:txBody>
                    <a:bodyPr/>
                    <a:lstStyle/>
                    <a:p>
                      <a:pPr algn="l" fontAlgn="b"/>
                      <a:r>
                        <a:rPr lang="en-US" sz="1400" b="0" i="0" u="none" strike="noStrike" dirty="0" err="1">
                          <a:solidFill>
                            <a:srgbClr val="000000"/>
                          </a:solidFill>
                          <a:effectLst/>
                          <a:latin typeface="+mn-lt"/>
                        </a:rPr>
                        <a:t>Gorontalo</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19</a:t>
                      </a:r>
                    </a:p>
                  </a:txBody>
                  <a:tcPr marL="0" marR="0" marT="0" marB="0" anchor="b"/>
                </a:tc>
                <a:tc>
                  <a:txBody>
                    <a:bodyPr/>
                    <a:lstStyle/>
                    <a:p>
                      <a:pPr algn="r" fontAlgn="b"/>
                      <a:r>
                        <a:rPr lang="en-US" sz="1400" b="0" i="0" u="none" strike="noStrike" dirty="0">
                          <a:solidFill>
                            <a:srgbClr val="000000"/>
                          </a:solidFill>
                          <a:effectLst/>
                          <a:latin typeface="+mn-lt"/>
                        </a:rPr>
                        <a:t>18</a:t>
                      </a:r>
                    </a:p>
                  </a:txBody>
                  <a:tcPr marL="0" marR="0" marT="0" marB="0" anchor="b"/>
                </a:tc>
                <a:tc>
                  <a:txBody>
                    <a:bodyPr/>
                    <a:lstStyle/>
                    <a:p>
                      <a:pPr algn="r" fontAlgn="b"/>
                      <a:r>
                        <a:rPr lang="en-US" sz="1400" b="0" i="0" u="none" strike="noStrike">
                          <a:solidFill>
                            <a:srgbClr val="000000"/>
                          </a:solidFill>
                          <a:latin typeface="+mn-lt"/>
                        </a:rPr>
                        <a:t>94.74%</a:t>
                      </a:r>
                    </a:p>
                  </a:txBody>
                  <a:tcPr marL="9524" marR="9524" marT="9525" marB="0" anchor="b"/>
                </a:tc>
                <a:tc>
                  <a:txBody>
                    <a:bodyPr/>
                    <a:lstStyle/>
                    <a:p>
                      <a:pPr algn="r" fontAlgn="b"/>
                      <a:r>
                        <a:rPr lang="en-US" sz="1600" b="0" i="0" u="none" strike="noStrike" dirty="0">
                          <a:solidFill>
                            <a:srgbClr val="000000"/>
                          </a:solidFill>
                          <a:effectLst/>
                          <a:latin typeface="+mn-lt"/>
                        </a:rPr>
                        <a:t>1</a:t>
                      </a:r>
                    </a:p>
                  </a:txBody>
                  <a:tcPr marL="0" marR="0" marT="0" marB="0" anchor="b"/>
                </a:tc>
                <a:tc>
                  <a:txBody>
                    <a:bodyPr/>
                    <a:lstStyle/>
                    <a:p>
                      <a:pPr algn="r" fontAlgn="b"/>
                      <a:r>
                        <a:rPr lang="en-US" sz="1400" b="0" i="0" u="none" strike="noStrike" dirty="0">
                          <a:solidFill>
                            <a:srgbClr val="000000"/>
                          </a:solidFill>
                          <a:latin typeface="+mn-lt"/>
                        </a:rPr>
                        <a:t>5.26%</a:t>
                      </a:r>
                    </a:p>
                  </a:txBody>
                  <a:tcPr marL="9524" marR="9524" marT="9525" marB="0" anchor="b"/>
                </a:tc>
                <a:extLst>
                  <a:ext uri="{0D108BD9-81ED-4DB2-BD59-A6C34878D82A}">
                    <a16:rowId xmlns:a16="http://schemas.microsoft.com/office/drawing/2014/main" val="10008"/>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9</a:t>
                      </a:r>
                    </a:p>
                  </a:txBody>
                  <a:tcPr marL="0" marR="0" marT="0" marB="0" anchor="b"/>
                </a:tc>
                <a:tc>
                  <a:txBody>
                    <a:bodyPr/>
                    <a:lstStyle/>
                    <a:p>
                      <a:pPr algn="l" fontAlgn="b"/>
                      <a:r>
                        <a:rPr lang="en-US" sz="1400" u="none" strike="noStrike" dirty="0">
                          <a:effectLst/>
                          <a:latin typeface="+mn-lt"/>
                        </a:rPr>
                        <a:t>Jambi</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67</a:t>
                      </a:r>
                    </a:p>
                  </a:txBody>
                  <a:tcPr marL="0" marR="0" marT="0" marB="0" anchor="b"/>
                </a:tc>
                <a:tc>
                  <a:txBody>
                    <a:bodyPr/>
                    <a:lstStyle/>
                    <a:p>
                      <a:pPr algn="r" fontAlgn="b"/>
                      <a:r>
                        <a:rPr lang="en-US" sz="1400" b="0" i="0" u="none" strike="noStrike" dirty="0">
                          <a:solidFill>
                            <a:srgbClr val="000000"/>
                          </a:solidFill>
                          <a:effectLst/>
                          <a:latin typeface="+mn-lt"/>
                        </a:rPr>
                        <a:t>55</a:t>
                      </a:r>
                    </a:p>
                  </a:txBody>
                  <a:tcPr marL="0" marR="0" marT="0" marB="0" anchor="b"/>
                </a:tc>
                <a:tc>
                  <a:txBody>
                    <a:bodyPr/>
                    <a:lstStyle/>
                    <a:p>
                      <a:pPr algn="r" fontAlgn="b"/>
                      <a:r>
                        <a:rPr lang="en-US" sz="1400" b="0" i="0" u="none" strike="noStrike">
                          <a:solidFill>
                            <a:srgbClr val="000000"/>
                          </a:solidFill>
                          <a:latin typeface="+mn-lt"/>
                        </a:rPr>
                        <a:t>82.09%</a:t>
                      </a:r>
                    </a:p>
                  </a:txBody>
                  <a:tcPr marL="9524" marR="9524" marT="9525" marB="0" anchor="b"/>
                </a:tc>
                <a:tc>
                  <a:txBody>
                    <a:bodyPr/>
                    <a:lstStyle/>
                    <a:p>
                      <a:pPr algn="r" fontAlgn="b"/>
                      <a:r>
                        <a:rPr lang="en-US" sz="1600" b="0" i="0" u="none" strike="noStrike" dirty="0">
                          <a:solidFill>
                            <a:srgbClr val="000000"/>
                          </a:solidFill>
                          <a:effectLst/>
                          <a:latin typeface="+mn-lt"/>
                        </a:rPr>
                        <a:t>12</a:t>
                      </a:r>
                    </a:p>
                  </a:txBody>
                  <a:tcPr marL="0" marR="0" marT="0" marB="0" anchor="b"/>
                </a:tc>
                <a:tc>
                  <a:txBody>
                    <a:bodyPr/>
                    <a:lstStyle/>
                    <a:p>
                      <a:pPr algn="r" fontAlgn="b"/>
                      <a:r>
                        <a:rPr lang="en-US" sz="1400" b="0" i="0" u="none" strike="noStrike" dirty="0">
                          <a:solidFill>
                            <a:srgbClr val="000000"/>
                          </a:solidFill>
                          <a:latin typeface="+mn-lt"/>
                        </a:rPr>
                        <a:t>17.91%</a:t>
                      </a:r>
                    </a:p>
                  </a:txBody>
                  <a:tcPr marL="9524" marR="9524" marT="9525" marB="0" anchor="b"/>
                </a:tc>
                <a:extLst>
                  <a:ext uri="{0D108BD9-81ED-4DB2-BD59-A6C34878D82A}">
                    <a16:rowId xmlns:a16="http://schemas.microsoft.com/office/drawing/2014/main" val="2153489226"/>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10</a:t>
                      </a:r>
                    </a:p>
                  </a:txBody>
                  <a:tcPr marL="0" marR="0" marT="0" marB="0" anchor="b"/>
                </a:tc>
                <a:tc>
                  <a:txBody>
                    <a:bodyPr/>
                    <a:lstStyle/>
                    <a:p>
                      <a:pPr algn="l" fontAlgn="b"/>
                      <a:r>
                        <a:rPr lang="en-US" sz="1400" u="none" strike="noStrike" dirty="0" err="1">
                          <a:effectLst/>
                          <a:latin typeface="+mn-lt"/>
                        </a:rPr>
                        <a:t>Jawa</a:t>
                      </a:r>
                      <a:r>
                        <a:rPr lang="en-US" sz="1400" u="none" strike="noStrike" dirty="0">
                          <a:effectLst/>
                          <a:latin typeface="+mn-lt"/>
                        </a:rPr>
                        <a:t> Barat</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433</a:t>
                      </a:r>
                    </a:p>
                  </a:txBody>
                  <a:tcPr marL="0" marR="0" marT="0" marB="0" anchor="b"/>
                </a:tc>
                <a:tc>
                  <a:txBody>
                    <a:bodyPr/>
                    <a:lstStyle/>
                    <a:p>
                      <a:pPr algn="r" fontAlgn="b"/>
                      <a:r>
                        <a:rPr lang="en-US" sz="1400" b="0" i="0" u="none" strike="noStrike" dirty="0">
                          <a:solidFill>
                            <a:srgbClr val="000000"/>
                          </a:solidFill>
                          <a:effectLst/>
                          <a:latin typeface="+mn-lt"/>
                        </a:rPr>
                        <a:t>353</a:t>
                      </a:r>
                    </a:p>
                  </a:txBody>
                  <a:tcPr marL="0" marR="0" marT="0" marB="0" anchor="b"/>
                </a:tc>
                <a:tc>
                  <a:txBody>
                    <a:bodyPr/>
                    <a:lstStyle/>
                    <a:p>
                      <a:pPr algn="r" fontAlgn="b"/>
                      <a:r>
                        <a:rPr lang="en-US" sz="1400" b="0" i="0" u="none" strike="noStrike">
                          <a:solidFill>
                            <a:srgbClr val="000000"/>
                          </a:solidFill>
                          <a:latin typeface="+mn-lt"/>
                        </a:rPr>
                        <a:t>81.52%</a:t>
                      </a:r>
                    </a:p>
                  </a:txBody>
                  <a:tcPr marL="9524" marR="9524" marT="9525" marB="0" anchor="b"/>
                </a:tc>
                <a:tc>
                  <a:txBody>
                    <a:bodyPr/>
                    <a:lstStyle/>
                    <a:p>
                      <a:pPr algn="r" fontAlgn="b"/>
                      <a:r>
                        <a:rPr lang="en-US" sz="1600" b="0" i="0" u="none" strike="noStrike" dirty="0">
                          <a:solidFill>
                            <a:srgbClr val="000000"/>
                          </a:solidFill>
                          <a:effectLst/>
                          <a:latin typeface="+mn-lt"/>
                        </a:rPr>
                        <a:t>80</a:t>
                      </a:r>
                    </a:p>
                  </a:txBody>
                  <a:tcPr marL="0" marR="0" marT="0" marB="0" anchor="b"/>
                </a:tc>
                <a:tc>
                  <a:txBody>
                    <a:bodyPr/>
                    <a:lstStyle/>
                    <a:p>
                      <a:pPr algn="r" fontAlgn="b"/>
                      <a:r>
                        <a:rPr lang="en-US" sz="1400" b="0" i="0" u="none" strike="noStrike" dirty="0">
                          <a:solidFill>
                            <a:srgbClr val="000000"/>
                          </a:solidFill>
                          <a:latin typeface="+mn-lt"/>
                        </a:rPr>
                        <a:t>18.48%</a:t>
                      </a:r>
                    </a:p>
                  </a:txBody>
                  <a:tcPr marL="9524" marR="9524" marT="9525" marB="0" anchor="b"/>
                </a:tc>
                <a:extLst>
                  <a:ext uri="{0D108BD9-81ED-4DB2-BD59-A6C34878D82A}">
                    <a16:rowId xmlns:a16="http://schemas.microsoft.com/office/drawing/2014/main" val="2594392468"/>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11</a:t>
                      </a:r>
                    </a:p>
                  </a:txBody>
                  <a:tcPr marL="0" marR="0" marT="0" marB="0" anchor="b"/>
                </a:tc>
                <a:tc>
                  <a:txBody>
                    <a:bodyPr/>
                    <a:lstStyle/>
                    <a:p>
                      <a:pPr algn="l" fontAlgn="b"/>
                      <a:r>
                        <a:rPr lang="en-US" sz="1400" u="none" strike="noStrike" dirty="0" err="1">
                          <a:effectLst/>
                          <a:latin typeface="+mn-lt"/>
                        </a:rPr>
                        <a:t>Jawa</a:t>
                      </a:r>
                      <a:r>
                        <a:rPr lang="en-US" sz="1400" u="none" strike="noStrike" dirty="0">
                          <a:effectLst/>
                          <a:latin typeface="+mn-lt"/>
                        </a:rPr>
                        <a:t> Tengah</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185</a:t>
                      </a:r>
                    </a:p>
                  </a:txBody>
                  <a:tcPr marL="0" marR="0" marT="0" marB="0" anchor="b"/>
                </a:tc>
                <a:tc>
                  <a:txBody>
                    <a:bodyPr/>
                    <a:lstStyle/>
                    <a:p>
                      <a:pPr algn="r" fontAlgn="b"/>
                      <a:r>
                        <a:rPr lang="en-US" sz="1400" b="0" i="0" u="none" strike="noStrike" dirty="0">
                          <a:solidFill>
                            <a:srgbClr val="000000"/>
                          </a:solidFill>
                          <a:effectLst/>
                          <a:latin typeface="+mn-lt"/>
                        </a:rPr>
                        <a:t>173</a:t>
                      </a:r>
                    </a:p>
                  </a:txBody>
                  <a:tcPr marL="0" marR="0" marT="0" marB="0" anchor="b"/>
                </a:tc>
                <a:tc>
                  <a:txBody>
                    <a:bodyPr/>
                    <a:lstStyle/>
                    <a:p>
                      <a:pPr algn="r" fontAlgn="b"/>
                      <a:r>
                        <a:rPr lang="en-US" sz="1400" b="0" i="0" u="none" strike="noStrike">
                          <a:solidFill>
                            <a:srgbClr val="000000"/>
                          </a:solidFill>
                          <a:latin typeface="+mn-lt"/>
                        </a:rPr>
                        <a:t>93.51%</a:t>
                      </a:r>
                    </a:p>
                  </a:txBody>
                  <a:tcPr marL="9524" marR="9524" marT="9525" marB="0" anchor="b"/>
                </a:tc>
                <a:tc>
                  <a:txBody>
                    <a:bodyPr/>
                    <a:lstStyle/>
                    <a:p>
                      <a:pPr algn="r" fontAlgn="b"/>
                      <a:r>
                        <a:rPr lang="en-US" sz="1600" b="0" i="0" u="none" strike="noStrike" dirty="0">
                          <a:solidFill>
                            <a:srgbClr val="000000"/>
                          </a:solidFill>
                          <a:effectLst/>
                          <a:latin typeface="+mn-lt"/>
                        </a:rPr>
                        <a:t>12</a:t>
                      </a:r>
                    </a:p>
                  </a:txBody>
                  <a:tcPr marL="0" marR="0" marT="0" marB="0" anchor="b"/>
                </a:tc>
                <a:tc>
                  <a:txBody>
                    <a:bodyPr/>
                    <a:lstStyle/>
                    <a:p>
                      <a:pPr algn="r" fontAlgn="b"/>
                      <a:r>
                        <a:rPr lang="en-US" sz="1400" b="0" i="0" u="none" strike="noStrike" dirty="0">
                          <a:solidFill>
                            <a:srgbClr val="000000"/>
                          </a:solidFill>
                          <a:latin typeface="+mn-lt"/>
                        </a:rPr>
                        <a:t>6.49%</a:t>
                      </a:r>
                    </a:p>
                  </a:txBody>
                  <a:tcPr marL="9524" marR="9524" marT="9525" marB="0" anchor="b"/>
                </a:tc>
                <a:extLst>
                  <a:ext uri="{0D108BD9-81ED-4DB2-BD59-A6C34878D82A}">
                    <a16:rowId xmlns:a16="http://schemas.microsoft.com/office/drawing/2014/main" val="4287515707"/>
                  </a:ext>
                </a:extLst>
              </a:tr>
              <a:tr h="244839">
                <a:tc>
                  <a:txBody>
                    <a:bodyPr/>
                    <a:lstStyle/>
                    <a:p>
                      <a:pPr algn="ctr" fontAlgn="b"/>
                      <a:r>
                        <a:rPr lang="en-US" sz="1400" b="0" i="0" u="none" strike="noStrike" dirty="0">
                          <a:solidFill>
                            <a:srgbClr val="000000"/>
                          </a:solidFill>
                          <a:effectLst/>
                          <a:latin typeface="Book Antiqua" panose="02040602050305030304" pitchFamily="18" charset="0"/>
                        </a:rPr>
                        <a:t>12</a:t>
                      </a:r>
                    </a:p>
                  </a:txBody>
                  <a:tcPr marL="0" marR="0" marT="0" marB="0" anchor="b"/>
                </a:tc>
                <a:tc>
                  <a:txBody>
                    <a:bodyPr/>
                    <a:lstStyle/>
                    <a:p>
                      <a:pPr algn="l" fontAlgn="b"/>
                      <a:r>
                        <a:rPr lang="en-US" sz="1400" u="none" strike="noStrike" dirty="0" err="1">
                          <a:effectLst/>
                          <a:latin typeface="+mn-lt"/>
                        </a:rPr>
                        <a:t>Jawa</a:t>
                      </a:r>
                      <a:r>
                        <a:rPr lang="en-US" sz="1400" u="none" strike="noStrike" dirty="0">
                          <a:effectLst/>
                          <a:latin typeface="+mn-lt"/>
                        </a:rPr>
                        <a:t> </a:t>
                      </a:r>
                      <a:r>
                        <a:rPr lang="en-US" sz="1400" u="none" strike="noStrike" dirty="0" err="1">
                          <a:effectLst/>
                          <a:latin typeface="+mn-lt"/>
                        </a:rPr>
                        <a:t>Timur</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366</a:t>
                      </a:r>
                    </a:p>
                  </a:txBody>
                  <a:tcPr marL="0" marR="0" marT="0" marB="0" anchor="b"/>
                </a:tc>
                <a:tc>
                  <a:txBody>
                    <a:bodyPr/>
                    <a:lstStyle/>
                    <a:p>
                      <a:pPr algn="r" fontAlgn="b"/>
                      <a:r>
                        <a:rPr lang="en-US" sz="1400" b="0" i="0" u="none" strike="noStrike" dirty="0">
                          <a:solidFill>
                            <a:srgbClr val="000000"/>
                          </a:solidFill>
                          <a:effectLst/>
                          <a:latin typeface="+mn-lt"/>
                        </a:rPr>
                        <a:t>314</a:t>
                      </a:r>
                    </a:p>
                  </a:txBody>
                  <a:tcPr marL="0" marR="0" marT="0" marB="0" anchor="b"/>
                </a:tc>
                <a:tc>
                  <a:txBody>
                    <a:bodyPr/>
                    <a:lstStyle/>
                    <a:p>
                      <a:pPr algn="r" fontAlgn="b"/>
                      <a:r>
                        <a:rPr lang="en-US" sz="1400" b="0" i="0" u="none" strike="noStrike">
                          <a:solidFill>
                            <a:srgbClr val="000000"/>
                          </a:solidFill>
                          <a:latin typeface="+mn-lt"/>
                        </a:rPr>
                        <a:t>85.79%</a:t>
                      </a:r>
                    </a:p>
                  </a:txBody>
                  <a:tcPr marL="9524" marR="9524" marT="9525" marB="0" anchor="b"/>
                </a:tc>
                <a:tc>
                  <a:txBody>
                    <a:bodyPr/>
                    <a:lstStyle/>
                    <a:p>
                      <a:pPr algn="r" fontAlgn="b"/>
                      <a:r>
                        <a:rPr lang="en-US" sz="1600" b="0" i="0" u="none" strike="noStrike" dirty="0">
                          <a:solidFill>
                            <a:srgbClr val="000000"/>
                          </a:solidFill>
                          <a:effectLst/>
                          <a:latin typeface="+mn-lt"/>
                        </a:rPr>
                        <a:t>52</a:t>
                      </a:r>
                    </a:p>
                  </a:txBody>
                  <a:tcPr marL="0" marR="0" marT="0" marB="0" anchor="b"/>
                </a:tc>
                <a:tc>
                  <a:txBody>
                    <a:bodyPr/>
                    <a:lstStyle/>
                    <a:p>
                      <a:pPr algn="r" fontAlgn="b"/>
                      <a:r>
                        <a:rPr lang="en-US" sz="1400" b="0" i="0" u="none" strike="noStrike" dirty="0">
                          <a:solidFill>
                            <a:srgbClr val="000000"/>
                          </a:solidFill>
                          <a:latin typeface="+mn-lt"/>
                        </a:rPr>
                        <a:t>14.21%</a:t>
                      </a:r>
                    </a:p>
                  </a:txBody>
                  <a:tcPr marL="9524" marR="9524" marT="9525" marB="0" anchor="b"/>
                </a:tc>
                <a:extLst>
                  <a:ext uri="{0D108BD9-81ED-4DB2-BD59-A6C34878D82A}">
                    <a16:rowId xmlns:a16="http://schemas.microsoft.com/office/drawing/2014/main" val="2558902862"/>
                  </a:ext>
                </a:extLst>
              </a:tr>
              <a:tr h="359377">
                <a:tc>
                  <a:txBody>
                    <a:bodyPr/>
                    <a:lstStyle/>
                    <a:p>
                      <a:pPr algn="ctr" fontAlgn="b"/>
                      <a:r>
                        <a:rPr lang="en-US" sz="1400" b="0" i="0" u="none" strike="noStrike" dirty="0">
                          <a:solidFill>
                            <a:srgbClr val="000000"/>
                          </a:solidFill>
                          <a:effectLst/>
                          <a:latin typeface="Book Antiqua" panose="02040602050305030304" pitchFamily="18" charset="0"/>
                        </a:rPr>
                        <a:t>13</a:t>
                      </a:r>
                    </a:p>
                  </a:txBody>
                  <a:tcPr marL="0" marR="0" marT="0" marB="0" anchor="b"/>
                </a:tc>
                <a:tc>
                  <a:txBody>
                    <a:bodyPr/>
                    <a:lstStyle/>
                    <a:p>
                      <a:pPr algn="l" fontAlgn="b"/>
                      <a:r>
                        <a:rPr lang="en-US" sz="1400" u="none" strike="noStrike" dirty="0">
                          <a:effectLst/>
                          <a:latin typeface="+mn-lt"/>
                        </a:rPr>
                        <a:t>Kalimantan </a:t>
                      </a:r>
                      <a:r>
                        <a:rPr lang="en-US" sz="1400" u="none" strike="noStrike" dirty="0" err="1">
                          <a:effectLst/>
                          <a:latin typeface="+mn-lt"/>
                        </a:rPr>
                        <a:t>Timur</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38</a:t>
                      </a:r>
                    </a:p>
                  </a:txBody>
                  <a:tcPr marL="0" marR="0" marT="0" marB="0" anchor="b"/>
                </a:tc>
                <a:tc>
                  <a:txBody>
                    <a:bodyPr/>
                    <a:lstStyle/>
                    <a:p>
                      <a:pPr algn="r" fontAlgn="b"/>
                      <a:r>
                        <a:rPr lang="en-US" sz="1400" b="0" i="0" u="none" strike="noStrike" dirty="0">
                          <a:solidFill>
                            <a:srgbClr val="000000"/>
                          </a:solidFill>
                          <a:effectLst/>
                          <a:latin typeface="+mn-lt"/>
                        </a:rPr>
                        <a:t>28</a:t>
                      </a:r>
                    </a:p>
                  </a:txBody>
                  <a:tcPr marL="0" marR="0" marT="0" marB="0" anchor="b"/>
                </a:tc>
                <a:tc>
                  <a:txBody>
                    <a:bodyPr/>
                    <a:lstStyle/>
                    <a:p>
                      <a:pPr algn="r" fontAlgn="b"/>
                      <a:r>
                        <a:rPr lang="en-US" sz="1400" b="0" i="0" u="none" strike="noStrike">
                          <a:solidFill>
                            <a:srgbClr val="000000"/>
                          </a:solidFill>
                          <a:latin typeface="+mn-lt"/>
                        </a:rPr>
                        <a:t>73.68%</a:t>
                      </a:r>
                    </a:p>
                  </a:txBody>
                  <a:tcPr marL="9524" marR="9524" marT="9525" marB="0" anchor="b"/>
                </a:tc>
                <a:tc>
                  <a:txBody>
                    <a:bodyPr/>
                    <a:lstStyle/>
                    <a:p>
                      <a:pPr algn="r" fontAlgn="b"/>
                      <a:r>
                        <a:rPr lang="en-US" sz="1600" b="0" i="0" u="none" strike="noStrike" dirty="0">
                          <a:solidFill>
                            <a:srgbClr val="000000"/>
                          </a:solidFill>
                          <a:effectLst/>
                          <a:latin typeface="+mn-lt"/>
                        </a:rPr>
                        <a:t>10</a:t>
                      </a:r>
                    </a:p>
                  </a:txBody>
                  <a:tcPr marL="0" marR="0" marT="0" marB="0" anchor="b"/>
                </a:tc>
                <a:tc>
                  <a:txBody>
                    <a:bodyPr/>
                    <a:lstStyle/>
                    <a:p>
                      <a:pPr algn="r" fontAlgn="b"/>
                      <a:r>
                        <a:rPr lang="en-US" sz="1400" b="0" i="0" u="none" strike="noStrike" dirty="0">
                          <a:solidFill>
                            <a:srgbClr val="000000"/>
                          </a:solidFill>
                          <a:latin typeface="+mn-lt"/>
                        </a:rPr>
                        <a:t>26.32%</a:t>
                      </a:r>
                    </a:p>
                  </a:txBody>
                  <a:tcPr marL="9524" marR="9524" marT="9525" marB="0" anchor="b"/>
                </a:tc>
                <a:extLst>
                  <a:ext uri="{0D108BD9-81ED-4DB2-BD59-A6C34878D82A}">
                    <a16:rowId xmlns:a16="http://schemas.microsoft.com/office/drawing/2014/main" val="3580101931"/>
                  </a:ext>
                </a:extLst>
              </a:tr>
              <a:tr h="359377">
                <a:tc>
                  <a:txBody>
                    <a:bodyPr/>
                    <a:lstStyle/>
                    <a:p>
                      <a:pPr algn="ctr" fontAlgn="b"/>
                      <a:r>
                        <a:rPr lang="en-US" sz="1400" b="0" i="0" u="none" strike="noStrike" dirty="0">
                          <a:solidFill>
                            <a:srgbClr val="000000"/>
                          </a:solidFill>
                          <a:effectLst/>
                          <a:latin typeface="Book Antiqua" panose="02040602050305030304" pitchFamily="18" charset="0"/>
                        </a:rPr>
                        <a:t>14</a:t>
                      </a:r>
                    </a:p>
                  </a:txBody>
                  <a:tcPr marL="0" marR="0" marT="0" marB="0" anchor="b"/>
                </a:tc>
                <a:tc>
                  <a:txBody>
                    <a:bodyPr/>
                    <a:lstStyle/>
                    <a:p>
                      <a:pPr algn="l" fontAlgn="b"/>
                      <a:r>
                        <a:rPr lang="en-US" sz="1400" u="none" strike="noStrike" dirty="0">
                          <a:effectLst/>
                          <a:latin typeface="+mn-lt"/>
                        </a:rPr>
                        <a:t>Kalimantan Tengah</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32</a:t>
                      </a:r>
                    </a:p>
                  </a:txBody>
                  <a:tcPr marL="0" marR="0" marT="0" marB="0" anchor="b"/>
                </a:tc>
                <a:tc>
                  <a:txBody>
                    <a:bodyPr/>
                    <a:lstStyle/>
                    <a:p>
                      <a:pPr algn="r" fontAlgn="b"/>
                      <a:r>
                        <a:rPr lang="en-US" sz="1400" b="0" i="0" u="none" strike="noStrike" dirty="0">
                          <a:solidFill>
                            <a:srgbClr val="000000"/>
                          </a:solidFill>
                          <a:effectLst/>
                          <a:latin typeface="+mn-lt"/>
                        </a:rPr>
                        <a:t>23</a:t>
                      </a:r>
                    </a:p>
                  </a:txBody>
                  <a:tcPr marL="0" marR="0" marT="0" marB="0" anchor="b"/>
                </a:tc>
                <a:tc>
                  <a:txBody>
                    <a:bodyPr/>
                    <a:lstStyle/>
                    <a:p>
                      <a:pPr algn="r" fontAlgn="b"/>
                      <a:r>
                        <a:rPr lang="en-US" sz="1400" b="0" i="0" u="none" strike="noStrike">
                          <a:solidFill>
                            <a:srgbClr val="000000"/>
                          </a:solidFill>
                          <a:latin typeface="+mn-lt"/>
                        </a:rPr>
                        <a:t>71.88%</a:t>
                      </a:r>
                    </a:p>
                  </a:txBody>
                  <a:tcPr marL="9524" marR="9524" marT="9525" marB="0" anchor="b"/>
                </a:tc>
                <a:tc>
                  <a:txBody>
                    <a:bodyPr/>
                    <a:lstStyle/>
                    <a:p>
                      <a:pPr algn="r" fontAlgn="b"/>
                      <a:r>
                        <a:rPr lang="en-US" sz="1600" b="0" i="0" u="none" strike="noStrike" dirty="0">
                          <a:solidFill>
                            <a:srgbClr val="000000"/>
                          </a:solidFill>
                          <a:effectLst/>
                          <a:latin typeface="+mn-lt"/>
                        </a:rPr>
                        <a:t>9</a:t>
                      </a:r>
                    </a:p>
                  </a:txBody>
                  <a:tcPr marL="0" marR="0" marT="0" marB="0" anchor="b"/>
                </a:tc>
                <a:tc>
                  <a:txBody>
                    <a:bodyPr/>
                    <a:lstStyle/>
                    <a:p>
                      <a:pPr algn="r" fontAlgn="b"/>
                      <a:r>
                        <a:rPr lang="en-US" sz="1400" b="0" i="0" u="none" strike="noStrike" dirty="0">
                          <a:solidFill>
                            <a:srgbClr val="000000"/>
                          </a:solidFill>
                          <a:latin typeface="+mn-lt"/>
                        </a:rPr>
                        <a:t>28.13%</a:t>
                      </a:r>
                    </a:p>
                  </a:txBody>
                  <a:tcPr marL="9524" marR="9524" marT="9525" marB="0" anchor="b"/>
                </a:tc>
                <a:extLst>
                  <a:ext uri="{0D108BD9-81ED-4DB2-BD59-A6C34878D82A}">
                    <a16:rowId xmlns:a16="http://schemas.microsoft.com/office/drawing/2014/main" val="1168424477"/>
                  </a:ext>
                </a:extLst>
              </a:tr>
              <a:tr h="359377">
                <a:tc>
                  <a:txBody>
                    <a:bodyPr/>
                    <a:lstStyle/>
                    <a:p>
                      <a:pPr algn="ctr" fontAlgn="b"/>
                      <a:r>
                        <a:rPr lang="en-US" sz="1400" b="0" i="0" u="none" strike="noStrike" dirty="0">
                          <a:solidFill>
                            <a:srgbClr val="000000"/>
                          </a:solidFill>
                          <a:effectLst/>
                          <a:latin typeface="Book Antiqua" panose="02040602050305030304" pitchFamily="18" charset="0"/>
                        </a:rPr>
                        <a:t>15</a:t>
                      </a:r>
                    </a:p>
                  </a:txBody>
                  <a:tcPr marL="0" marR="0" marT="0" marB="0" anchor="b"/>
                </a:tc>
                <a:tc>
                  <a:txBody>
                    <a:bodyPr/>
                    <a:lstStyle/>
                    <a:p>
                      <a:pPr algn="l" fontAlgn="b"/>
                      <a:r>
                        <a:rPr lang="en-US" sz="1400" u="none" strike="noStrike" dirty="0">
                          <a:effectLst/>
                          <a:latin typeface="+mn-lt"/>
                        </a:rPr>
                        <a:t>Kalimantan Barat</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51</a:t>
                      </a:r>
                    </a:p>
                  </a:txBody>
                  <a:tcPr marL="0" marR="0" marT="0" marB="0" anchor="b"/>
                </a:tc>
                <a:tc>
                  <a:txBody>
                    <a:bodyPr/>
                    <a:lstStyle/>
                    <a:p>
                      <a:pPr algn="r" fontAlgn="b"/>
                      <a:r>
                        <a:rPr lang="en-US" sz="1400" b="0" i="0" u="none" strike="noStrike" dirty="0">
                          <a:solidFill>
                            <a:srgbClr val="000000"/>
                          </a:solidFill>
                          <a:effectLst/>
                          <a:latin typeface="+mn-lt"/>
                        </a:rPr>
                        <a:t>39</a:t>
                      </a:r>
                    </a:p>
                  </a:txBody>
                  <a:tcPr marL="0" marR="0" marT="0" marB="0" anchor="b"/>
                </a:tc>
                <a:tc>
                  <a:txBody>
                    <a:bodyPr/>
                    <a:lstStyle/>
                    <a:p>
                      <a:pPr algn="r" fontAlgn="b"/>
                      <a:r>
                        <a:rPr lang="en-US" sz="1400" b="0" i="0" u="none" strike="noStrike">
                          <a:solidFill>
                            <a:srgbClr val="000000"/>
                          </a:solidFill>
                          <a:latin typeface="+mn-lt"/>
                        </a:rPr>
                        <a:t>76.47%</a:t>
                      </a:r>
                    </a:p>
                  </a:txBody>
                  <a:tcPr marL="9524" marR="9524" marT="9525" marB="0" anchor="b"/>
                </a:tc>
                <a:tc>
                  <a:txBody>
                    <a:bodyPr/>
                    <a:lstStyle/>
                    <a:p>
                      <a:pPr algn="r" fontAlgn="b"/>
                      <a:r>
                        <a:rPr lang="en-US" sz="1600" b="0" i="0" u="none" strike="noStrike" dirty="0">
                          <a:solidFill>
                            <a:srgbClr val="000000"/>
                          </a:solidFill>
                          <a:effectLst/>
                          <a:latin typeface="+mn-lt"/>
                        </a:rPr>
                        <a:t>12</a:t>
                      </a:r>
                    </a:p>
                  </a:txBody>
                  <a:tcPr marL="0" marR="0" marT="0" marB="0" anchor="b"/>
                </a:tc>
                <a:tc>
                  <a:txBody>
                    <a:bodyPr/>
                    <a:lstStyle/>
                    <a:p>
                      <a:pPr algn="r" fontAlgn="b"/>
                      <a:r>
                        <a:rPr lang="en-US" sz="1400" b="0" i="0" u="none" strike="noStrike" dirty="0">
                          <a:solidFill>
                            <a:srgbClr val="000000"/>
                          </a:solidFill>
                          <a:latin typeface="+mn-lt"/>
                        </a:rPr>
                        <a:t>23.53%</a:t>
                      </a:r>
                    </a:p>
                  </a:txBody>
                  <a:tcPr marL="9524" marR="9524" marT="9525" marB="0" anchor="b"/>
                </a:tc>
                <a:extLst>
                  <a:ext uri="{0D108BD9-81ED-4DB2-BD59-A6C34878D82A}">
                    <a16:rowId xmlns:a16="http://schemas.microsoft.com/office/drawing/2014/main" val="4264070183"/>
                  </a:ext>
                </a:extLst>
              </a:tr>
              <a:tr h="359377">
                <a:tc>
                  <a:txBody>
                    <a:bodyPr/>
                    <a:lstStyle/>
                    <a:p>
                      <a:pPr algn="ctr" fontAlgn="b"/>
                      <a:r>
                        <a:rPr lang="en-US" sz="1400" b="0" i="0" u="none" strike="noStrike" dirty="0">
                          <a:solidFill>
                            <a:srgbClr val="000000"/>
                          </a:solidFill>
                          <a:effectLst/>
                          <a:latin typeface="Book Antiqua" panose="02040602050305030304" pitchFamily="18" charset="0"/>
                        </a:rPr>
                        <a:t>16</a:t>
                      </a:r>
                    </a:p>
                  </a:txBody>
                  <a:tcPr marL="0" marR="0" marT="0" marB="0" anchor="b"/>
                </a:tc>
                <a:tc>
                  <a:txBody>
                    <a:bodyPr/>
                    <a:lstStyle/>
                    <a:p>
                      <a:pPr algn="l" fontAlgn="b"/>
                      <a:r>
                        <a:rPr lang="en-US" sz="1400" b="0" i="0" u="none" strike="noStrike" dirty="0">
                          <a:solidFill>
                            <a:srgbClr val="000000"/>
                          </a:solidFill>
                          <a:effectLst/>
                          <a:latin typeface="+mn-lt"/>
                        </a:rPr>
                        <a:t>Kalimantan Selatan</a:t>
                      </a:r>
                    </a:p>
                  </a:txBody>
                  <a:tcPr marL="0" marR="0" marT="0" marB="0" anchor="b"/>
                </a:tc>
                <a:tc>
                  <a:txBody>
                    <a:bodyPr/>
                    <a:lstStyle/>
                    <a:p>
                      <a:pPr algn="r" fontAlgn="b"/>
                      <a:r>
                        <a:rPr lang="en-US" sz="1400" b="0" i="0" u="none" strike="noStrike" dirty="0">
                          <a:solidFill>
                            <a:srgbClr val="000000"/>
                          </a:solidFill>
                          <a:effectLst/>
                          <a:latin typeface="+mn-lt"/>
                        </a:rPr>
                        <a:t>38</a:t>
                      </a:r>
                    </a:p>
                  </a:txBody>
                  <a:tcPr marL="0" marR="0" marT="0" marB="0" anchor="b"/>
                </a:tc>
                <a:tc>
                  <a:txBody>
                    <a:bodyPr/>
                    <a:lstStyle/>
                    <a:p>
                      <a:pPr algn="r" fontAlgn="b"/>
                      <a:r>
                        <a:rPr lang="en-US" sz="1400" b="0" i="0" u="none" strike="noStrike" dirty="0">
                          <a:solidFill>
                            <a:srgbClr val="000000"/>
                          </a:solidFill>
                          <a:effectLst/>
                          <a:latin typeface="+mn-lt"/>
                        </a:rPr>
                        <a:t>37</a:t>
                      </a:r>
                    </a:p>
                  </a:txBody>
                  <a:tcPr marL="0" marR="0" marT="0" marB="0" anchor="b"/>
                </a:tc>
                <a:tc>
                  <a:txBody>
                    <a:bodyPr/>
                    <a:lstStyle/>
                    <a:p>
                      <a:pPr algn="r" fontAlgn="b"/>
                      <a:r>
                        <a:rPr lang="en-US" sz="1400" b="0" i="0" u="none" strike="noStrike">
                          <a:solidFill>
                            <a:srgbClr val="000000"/>
                          </a:solidFill>
                          <a:latin typeface="+mn-lt"/>
                        </a:rPr>
                        <a:t>97.37%</a:t>
                      </a:r>
                    </a:p>
                  </a:txBody>
                  <a:tcPr marL="9524" marR="9524" marT="9525" marB="0" anchor="b"/>
                </a:tc>
                <a:tc>
                  <a:txBody>
                    <a:bodyPr/>
                    <a:lstStyle/>
                    <a:p>
                      <a:pPr algn="r" fontAlgn="b"/>
                      <a:r>
                        <a:rPr lang="en-US" sz="1600" b="0" i="0" u="none" strike="noStrike" dirty="0">
                          <a:solidFill>
                            <a:srgbClr val="000000"/>
                          </a:solidFill>
                          <a:effectLst/>
                          <a:latin typeface="+mn-lt"/>
                        </a:rPr>
                        <a:t>1</a:t>
                      </a:r>
                    </a:p>
                  </a:txBody>
                  <a:tcPr marL="0" marR="0" marT="0" marB="0" anchor="b"/>
                </a:tc>
                <a:tc>
                  <a:txBody>
                    <a:bodyPr/>
                    <a:lstStyle/>
                    <a:p>
                      <a:pPr algn="r" fontAlgn="b"/>
                      <a:r>
                        <a:rPr lang="en-US" sz="1400" b="0" i="0" u="none" strike="noStrike" dirty="0">
                          <a:solidFill>
                            <a:srgbClr val="000000"/>
                          </a:solidFill>
                          <a:latin typeface="+mn-lt"/>
                        </a:rPr>
                        <a:t>2.63%</a:t>
                      </a:r>
                    </a:p>
                  </a:txBody>
                  <a:tcPr marL="9524" marR="9524" marT="9525" marB="0" anchor="b"/>
                </a:tc>
                <a:extLst>
                  <a:ext uri="{0D108BD9-81ED-4DB2-BD59-A6C34878D82A}">
                    <a16:rowId xmlns:a16="http://schemas.microsoft.com/office/drawing/2014/main" val="10016"/>
                  </a:ext>
                </a:extLst>
              </a:tr>
              <a:tr h="359377">
                <a:tc>
                  <a:txBody>
                    <a:bodyPr/>
                    <a:lstStyle/>
                    <a:p>
                      <a:pPr algn="ctr" fontAlgn="b"/>
                      <a:r>
                        <a:rPr lang="en-US" sz="1400" b="0" i="0" u="none" strike="noStrike" dirty="0">
                          <a:solidFill>
                            <a:srgbClr val="000000"/>
                          </a:solidFill>
                          <a:effectLst/>
                          <a:latin typeface="Book Antiqua" panose="02040602050305030304" pitchFamily="18" charset="0"/>
                        </a:rPr>
                        <a:t>17</a:t>
                      </a:r>
                    </a:p>
                  </a:txBody>
                  <a:tcPr marL="0" marR="0" marT="0" marB="0" anchor="b"/>
                </a:tc>
                <a:tc>
                  <a:txBody>
                    <a:bodyPr/>
                    <a:lstStyle/>
                    <a:p>
                      <a:pPr algn="l" fontAlgn="b"/>
                      <a:r>
                        <a:rPr lang="en-US" sz="1400" b="0" i="0" u="none" strike="noStrike" dirty="0">
                          <a:solidFill>
                            <a:srgbClr val="000000"/>
                          </a:solidFill>
                          <a:effectLst/>
                          <a:latin typeface="+mn-lt"/>
                        </a:rPr>
                        <a:t>Kalimantan Utara</a:t>
                      </a:r>
                    </a:p>
                  </a:txBody>
                  <a:tcPr marL="0" marR="0" marT="0" marB="0" anchor="b"/>
                </a:tc>
                <a:tc>
                  <a:txBody>
                    <a:bodyPr/>
                    <a:lstStyle/>
                    <a:p>
                      <a:pPr algn="r" fontAlgn="b"/>
                      <a:r>
                        <a:rPr lang="en-US" sz="1400" b="0" i="0" u="none" strike="noStrike" dirty="0">
                          <a:solidFill>
                            <a:srgbClr val="000000"/>
                          </a:solidFill>
                          <a:effectLst/>
                          <a:latin typeface="+mn-lt"/>
                        </a:rPr>
                        <a:t>9</a:t>
                      </a:r>
                    </a:p>
                  </a:txBody>
                  <a:tcPr marL="0" marR="0" marT="0" marB="0" anchor="b"/>
                </a:tc>
                <a:tc>
                  <a:txBody>
                    <a:bodyPr/>
                    <a:lstStyle/>
                    <a:p>
                      <a:pPr algn="r" fontAlgn="b"/>
                      <a:r>
                        <a:rPr lang="en-US" sz="1400" b="0" i="0" u="none" strike="noStrike" dirty="0">
                          <a:solidFill>
                            <a:srgbClr val="000000"/>
                          </a:solidFill>
                          <a:effectLst/>
                          <a:latin typeface="+mn-lt"/>
                        </a:rPr>
                        <a:t>7</a:t>
                      </a:r>
                    </a:p>
                  </a:txBody>
                  <a:tcPr marL="0" marR="0" marT="0" marB="0" anchor="b"/>
                </a:tc>
                <a:tc>
                  <a:txBody>
                    <a:bodyPr/>
                    <a:lstStyle/>
                    <a:p>
                      <a:pPr algn="r" fontAlgn="b"/>
                      <a:r>
                        <a:rPr lang="en-US" sz="1400" b="0" i="0" u="none" strike="noStrike">
                          <a:solidFill>
                            <a:srgbClr val="000000"/>
                          </a:solidFill>
                          <a:latin typeface="+mn-lt"/>
                        </a:rPr>
                        <a:t>77.78%</a:t>
                      </a:r>
                    </a:p>
                  </a:txBody>
                  <a:tcPr marL="9524" marR="9524" marT="9525" marB="0" anchor="b"/>
                </a:tc>
                <a:tc>
                  <a:txBody>
                    <a:bodyPr/>
                    <a:lstStyle/>
                    <a:p>
                      <a:pPr algn="r" fontAlgn="b"/>
                      <a:r>
                        <a:rPr lang="en-US" sz="1600" b="0" i="0" u="none" strike="noStrike" dirty="0">
                          <a:solidFill>
                            <a:srgbClr val="000000"/>
                          </a:solidFill>
                          <a:effectLst/>
                          <a:latin typeface="+mn-lt"/>
                        </a:rPr>
                        <a:t>2</a:t>
                      </a:r>
                    </a:p>
                  </a:txBody>
                  <a:tcPr marL="0" marR="0" marT="0" marB="0" anchor="b"/>
                </a:tc>
                <a:tc>
                  <a:txBody>
                    <a:bodyPr/>
                    <a:lstStyle/>
                    <a:p>
                      <a:pPr algn="r" fontAlgn="b"/>
                      <a:r>
                        <a:rPr lang="en-US" sz="1400" b="0" i="0" u="none" strike="noStrike" dirty="0">
                          <a:solidFill>
                            <a:srgbClr val="000000"/>
                          </a:solidFill>
                          <a:latin typeface="+mn-lt"/>
                        </a:rPr>
                        <a:t>22.22%</a:t>
                      </a:r>
                    </a:p>
                  </a:txBody>
                  <a:tcPr marL="9524" marR="9524" marT="9525" marB="0" anchor="b"/>
                </a:tc>
                <a:extLst>
                  <a:ext uri="{0D108BD9-81ED-4DB2-BD59-A6C34878D82A}">
                    <a16:rowId xmlns:a16="http://schemas.microsoft.com/office/drawing/2014/main" val="10017"/>
                  </a:ext>
                </a:extLst>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159975490"/>
              </p:ext>
            </p:extLst>
          </p:nvPr>
        </p:nvGraphicFramePr>
        <p:xfrm>
          <a:off x="6179481" y="577850"/>
          <a:ext cx="5958841" cy="1553637"/>
        </p:xfrm>
        <a:graphic>
          <a:graphicData uri="http://schemas.openxmlformats.org/drawingml/2006/table">
            <a:tbl>
              <a:tblPr>
                <a:tableStyleId>{5C22544A-7EE6-4342-B048-85BDC9FD1C3A}</a:tableStyleId>
              </a:tblPr>
              <a:tblGrid>
                <a:gridCol w="537640">
                  <a:extLst>
                    <a:ext uri="{9D8B030D-6E8A-4147-A177-3AD203B41FA5}">
                      <a16:colId xmlns:a16="http://schemas.microsoft.com/office/drawing/2014/main" val="3554080508"/>
                    </a:ext>
                  </a:extLst>
                </a:gridCol>
                <a:gridCol w="1456578">
                  <a:extLst>
                    <a:ext uri="{9D8B030D-6E8A-4147-A177-3AD203B41FA5}">
                      <a16:colId xmlns:a16="http://schemas.microsoft.com/office/drawing/2014/main" val="2078823959"/>
                    </a:ext>
                  </a:extLst>
                </a:gridCol>
                <a:gridCol w="810388">
                  <a:extLst>
                    <a:ext uri="{9D8B030D-6E8A-4147-A177-3AD203B41FA5}">
                      <a16:colId xmlns:a16="http://schemas.microsoft.com/office/drawing/2014/main" val="2134525135"/>
                    </a:ext>
                  </a:extLst>
                </a:gridCol>
                <a:gridCol w="903244">
                  <a:extLst>
                    <a:ext uri="{9D8B030D-6E8A-4147-A177-3AD203B41FA5}">
                      <a16:colId xmlns:a16="http://schemas.microsoft.com/office/drawing/2014/main" val="3906962334"/>
                    </a:ext>
                  </a:extLst>
                </a:gridCol>
                <a:gridCol w="762859">
                  <a:extLst>
                    <a:ext uri="{9D8B030D-6E8A-4147-A177-3AD203B41FA5}">
                      <a16:colId xmlns:a16="http://schemas.microsoft.com/office/drawing/2014/main" val="3611460638"/>
                    </a:ext>
                  </a:extLst>
                </a:gridCol>
                <a:gridCol w="748176">
                  <a:extLst>
                    <a:ext uri="{9D8B030D-6E8A-4147-A177-3AD203B41FA5}">
                      <a16:colId xmlns:a16="http://schemas.microsoft.com/office/drawing/2014/main" val="405576359"/>
                    </a:ext>
                  </a:extLst>
                </a:gridCol>
                <a:gridCol w="739956">
                  <a:extLst>
                    <a:ext uri="{9D8B030D-6E8A-4147-A177-3AD203B41FA5}">
                      <a16:colId xmlns:a16="http://schemas.microsoft.com/office/drawing/2014/main" val="756370212"/>
                    </a:ext>
                  </a:extLst>
                </a:gridCol>
              </a:tblGrid>
              <a:tr h="680109">
                <a:tc>
                  <a:txBody>
                    <a:bodyPr/>
                    <a:lstStyle/>
                    <a:p>
                      <a:pPr algn="ctr" fontAlgn="ctr"/>
                      <a:r>
                        <a:rPr lang="en-US" sz="1400" u="none" strike="noStrike" dirty="0">
                          <a:solidFill>
                            <a:schemeClr val="bg1"/>
                          </a:solidFill>
                          <a:effectLst/>
                        </a:rPr>
                        <a:t>No</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tc>
                  <a:txBody>
                    <a:bodyPr/>
                    <a:lstStyle/>
                    <a:p>
                      <a:pPr algn="ctr" fontAlgn="ctr"/>
                      <a:r>
                        <a:rPr lang="en-US" sz="1400" u="none" strike="noStrike" dirty="0" err="1">
                          <a:solidFill>
                            <a:schemeClr val="bg1"/>
                          </a:solidFill>
                          <a:effectLst/>
                        </a:rPr>
                        <a:t>Provinsi</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tc>
                  <a:txBody>
                    <a:bodyPr/>
                    <a:lstStyle/>
                    <a:p>
                      <a:pPr algn="ctr" fontAlgn="ctr"/>
                      <a:r>
                        <a:rPr lang="en-US" sz="1400" u="none" strike="noStrike" dirty="0" err="1">
                          <a:solidFill>
                            <a:schemeClr val="bg1"/>
                          </a:solidFill>
                          <a:effectLst/>
                        </a:rPr>
                        <a:t>Jumlah</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tc>
                  <a:txBody>
                    <a:bodyPr/>
                    <a:lstStyle/>
                    <a:p>
                      <a:pPr algn="ctr" fontAlgn="ctr"/>
                      <a:r>
                        <a:rPr lang="en-US" sz="1400" u="none" strike="noStrike" dirty="0" err="1">
                          <a:solidFill>
                            <a:schemeClr val="bg1"/>
                          </a:solidFill>
                          <a:effectLst/>
                        </a:rPr>
                        <a:t>Realisasi</a:t>
                      </a:r>
                      <a:r>
                        <a:rPr lang="en-US" sz="1400" u="none" strike="noStrike" dirty="0">
                          <a:solidFill>
                            <a:schemeClr val="bg1"/>
                          </a:solidFill>
                          <a:effectLst/>
                        </a:rPr>
                        <a:t> </a:t>
                      </a:r>
                      <a:r>
                        <a:rPr lang="en-US" sz="1400"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tc>
                  <a:txBody>
                    <a:bodyPr/>
                    <a:lstStyle/>
                    <a:p>
                      <a:pPr algn="ctr" fontAlgn="ctr"/>
                      <a:r>
                        <a:rPr lang="en-US" sz="1400" u="none" strike="noStrike" dirty="0">
                          <a:solidFill>
                            <a:schemeClr val="bg1"/>
                          </a:solidFill>
                          <a:effectLst/>
                        </a:rPr>
                        <a:t>%</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tc>
                  <a:txBody>
                    <a:bodyPr/>
                    <a:lstStyle/>
                    <a:p>
                      <a:pPr algn="ctr" fontAlgn="ctr"/>
                      <a:r>
                        <a:rPr lang="en-US" sz="1400" b="1" u="none" strike="noStrike" dirty="0" err="1">
                          <a:solidFill>
                            <a:schemeClr val="bg1"/>
                          </a:solidFill>
                          <a:effectLst/>
                        </a:rPr>
                        <a:t>Belum</a:t>
                      </a:r>
                      <a:r>
                        <a:rPr lang="en-US" sz="1400" b="1" u="none" strike="noStrike" dirty="0">
                          <a:solidFill>
                            <a:schemeClr val="bg1"/>
                          </a:solidFill>
                          <a:effectLst/>
                        </a:rPr>
                        <a:t> </a:t>
                      </a:r>
                      <a:r>
                        <a:rPr lang="en-US" sz="1400" b="1" u="none" strike="noStrike" dirty="0" err="1">
                          <a:solidFill>
                            <a:schemeClr val="bg1"/>
                          </a:solidFill>
                          <a:effectLst/>
                        </a:rPr>
                        <a:t>Realisasi</a:t>
                      </a:r>
                      <a:r>
                        <a:rPr lang="en-US" sz="1400" b="1" u="none" strike="noStrike" dirty="0">
                          <a:solidFill>
                            <a:schemeClr val="bg1"/>
                          </a:solidFill>
                          <a:effectLst/>
                        </a:rPr>
                        <a:t> </a:t>
                      </a:r>
                      <a:r>
                        <a:rPr lang="en-US" sz="1400" b="1" u="none" strike="noStrike" dirty="0" err="1">
                          <a:solidFill>
                            <a:schemeClr val="bg1"/>
                          </a:solidFill>
                          <a:effectLst/>
                        </a:rPr>
                        <a:t>Laporan</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tc>
                  <a:txBody>
                    <a:bodyPr/>
                    <a:lstStyle/>
                    <a:p>
                      <a:pPr algn="ctr" fontAlgn="ctr"/>
                      <a:r>
                        <a:rPr lang="en-US" sz="1400" u="none" strike="noStrike" dirty="0">
                          <a:solidFill>
                            <a:schemeClr val="bg1"/>
                          </a:solidFill>
                          <a:effectLst/>
                        </a:rPr>
                        <a:t>%</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extLst>
                  <a:ext uri="{0D108BD9-81ED-4DB2-BD59-A6C34878D82A}">
                    <a16:rowId xmlns:a16="http://schemas.microsoft.com/office/drawing/2014/main" val="1258954513"/>
                  </a:ext>
                </a:extLst>
              </a:tr>
              <a:tr h="291176">
                <a:tc>
                  <a:txBody>
                    <a:bodyPr/>
                    <a:lstStyle/>
                    <a:p>
                      <a:pPr algn="ctr" fontAlgn="b"/>
                      <a:r>
                        <a:rPr lang="en-US" sz="1400" b="0" i="0" u="none" strike="noStrike" dirty="0">
                          <a:solidFill>
                            <a:srgbClr val="000000"/>
                          </a:solidFill>
                          <a:effectLst/>
                          <a:latin typeface="Book Antiqua" panose="02040602050305030304" pitchFamily="18" charset="0"/>
                        </a:rPr>
                        <a:t>19</a:t>
                      </a:r>
                    </a:p>
                  </a:txBody>
                  <a:tcPr marL="0" marR="0" marT="0" marB="0" anchor="b"/>
                </a:tc>
                <a:tc>
                  <a:txBody>
                    <a:bodyPr/>
                    <a:lstStyle/>
                    <a:p>
                      <a:pPr algn="l" fontAlgn="b"/>
                      <a:r>
                        <a:rPr lang="en-US" sz="1400" u="none" strike="noStrike" dirty="0">
                          <a:effectLst/>
                          <a:latin typeface="+mn-lt"/>
                        </a:rPr>
                        <a:t>Lampung</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162</a:t>
                      </a:r>
                    </a:p>
                  </a:txBody>
                  <a:tcPr marL="0" marR="0" marT="0" marB="0" anchor="b"/>
                </a:tc>
                <a:tc>
                  <a:txBody>
                    <a:bodyPr/>
                    <a:lstStyle/>
                    <a:p>
                      <a:pPr algn="r" fontAlgn="b"/>
                      <a:r>
                        <a:rPr lang="en-US" sz="1400" b="0" i="0" u="none" strike="noStrike" dirty="0">
                          <a:solidFill>
                            <a:srgbClr val="000000"/>
                          </a:solidFill>
                          <a:effectLst/>
                          <a:latin typeface="+mn-lt"/>
                        </a:rPr>
                        <a:t>138</a:t>
                      </a:r>
                    </a:p>
                  </a:txBody>
                  <a:tcPr marL="0" marR="0" marT="0" marB="0" anchor="b"/>
                </a:tc>
                <a:tc>
                  <a:txBody>
                    <a:bodyPr/>
                    <a:lstStyle/>
                    <a:p>
                      <a:pPr algn="r" fontAlgn="b"/>
                      <a:r>
                        <a:rPr lang="en-US" sz="1400" b="0" i="0" u="none" strike="noStrike">
                          <a:solidFill>
                            <a:srgbClr val="000000"/>
                          </a:solidFill>
                          <a:latin typeface="+mn-lt"/>
                        </a:rPr>
                        <a:t>85.19%</a:t>
                      </a:r>
                    </a:p>
                  </a:txBody>
                  <a:tcPr marL="9524" marR="9524" marT="9525" marB="0" anchor="b"/>
                </a:tc>
                <a:tc>
                  <a:txBody>
                    <a:bodyPr/>
                    <a:lstStyle/>
                    <a:p>
                      <a:pPr algn="r" fontAlgn="b"/>
                      <a:r>
                        <a:rPr lang="en-US" sz="1600" b="0" i="0" u="none" strike="noStrike" dirty="0">
                          <a:solidFill>
                            <a:srgbClr val="000000"/>
                          </a:solidFill>
                          <a:effectLst/>
                          <a:latin typeface="+mn-lt"/>
                        </a:rPr>
                        <a:t>24</a:t>
                      </a:r>
                    </a:p>
                  </a:txBody>
                  <a:tcPr marL="0" marR="0" marT="0" marB="0" anchor="b"/>
                </a:tc>
                <a:tc>
                  <a:txBody>
                    <a:bodyPr/>
                    <a:lstStyle/>
                    <a:p>
                      <a:pPr algn="r" fontAlgn="b"/>
                      <a:r>
                        <a:rPr lang="en-US" sz="1400" b="0" i="0" u="none" strike="noStrike" dirty="0">
                          <a:solidFill>
                            <a:srgbClr val="000000"/>
                          </a:solidFill>
                          <a:latin typeface="+mn-lt"/>
                        </a:rPr>
                        <a:t>14.81%</a:t>
                      </a:r>
                    </a:p>
                  </a:txBody>
                  <a:tcPr marL="9524" marR="9524" marT="9525" marB="0" anchor="b"/>
                </a:tc>
                <a:extLst>
                  <a:ext uri="{0D108BD9-81ED-4DB2-BD59-A6C34878D82A}">
                    <a16:rowId xmlns:a16="http://schemas.microsoft.com/office/drawing/2014/main" val="3671138675"/>
                  </a:ext>
                </a:extLst>
              </a:tr>
              <a:tr h="291176">
                <a:tc>
                  <a:txBody>
                    <a:bodyPr/>
                    <a:lstStyle/>
                    <a:p>
                      <a:pPr algn="ctr" fontAlgn="b"/>
                      <a:r>
                        <a:rPr lang="en-US" sz="1400" b="0" i="0" u="none" strike="noStrike" dirty="0">
                          <a:solidFill>
                            <a:srgbClr val="000000"/>
                          </a:solidFill>
                          <a:effectLst/>
                          <a:latin typeface="Book Antiqua" panose="02040602050305030304" pitchFamily="18" charset="0"/>
                        </a:rPr>
                        <a:t>20</a:t>
                      </a:r>
                    </a:p>
                  </a:txBody>
                  <a:tcPr marL="0" marR="0" marT="0" marB="0" anchor="b"/>
                </a:tc>
                <a:tc>
                  <a:txBody>
                    <a:bodyPr/>
                    <a:lstStyle/>
                    <a:p>
                      <a:pPr algn="l" fontAlgn="b"/>
                      <a:r>
                        <a:rPr lang="en-US" sz="1400" u="none" strike="noStrike" dirty="0">
                          <a:effectLst/>
                          <a:latin typeface="+mn-lt"/>
                        </a:rPr>
                        <a:t>Maluku</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56</a:t>
                      </a:r>
                    </a:p>
                  </a:txBody>
                  <a:tcPr marL="0" marR="0" marT="0" marB="0" anchor="b"/>
                </a:tc>
                <a:tc>
                  <a:txBody>
                    <a:bodyPr/>
                    <a:lstStyle/>
                    <a:p>
                      <a:pPr algn="r" fontAlgn="b"/>
                      <a:r>
                        <a:rPr lang="en-US" sz="1400" b="0" i="0" u="none" strike="noStrike" dirty="0">
                          <a:solidFill>
                            <a:srgbClr val="000000"/>
                          </a:solidFill>
                          <a:effectLst/>
                          <a:latin typeface="+mn-lt"/>
                        </a:rPr>
                        <a:t>28</a:t>
                      </a:r>
                    </a:p>
                  </a:txBody>
                  <a:tcPr marL="0" marR="0" marT="0" marB="0" anchor="b"/>
                </a:tc>
                <a:tc>
                  <a:txBody>
                    <a:bodyPr/>
                    <a:lstStyle/>
                    <a:p>
                      <a:pPr algn="r" fontAlgn="b"/>
                      <a:r>
                        <a:rPr lang="en-US" sz="1400" b="0" i="0" u="none" strike="noStrike">
                          <a:solidFill>
                            <a:srgbClr val="000000"/>
                          </a:solidFill>
                          <a:latin typeface="+mn-lt"/>
                        </a:rPr>
                        <a:t>50.00%</a:t>
                      </a:r>
                    </a:p>
                  </a:txBody>
                  <a:tcPr marL="9524" marR="9524" marT="9525" marB="0" anchor="b"/>
                </a:tc>
                <a:tc>
                  <a:txBody>
                    <a:bodyPr/>
                    <a:lstStyle/>
                    <a:p>
                      <a:pPr algn="r" fontAlgn="b"/>
                      <a:r>
                        <a:rPr lang="en-US" sz="1600" b="0" i="0" u="none" strike="noStrike" dirty="0">
                          <a:solidFill>
                            <a:srgbClr val="000000"/>
                          </a:solidFill>
                          <a:effectLst/>
                          <a:latin typeface="+mn-lt"/>
                        </a:rPr>
                        <a:t>28</a:t>
                      </a:r>
                    </a:p>
                  </a:txBody>
                  <a:tcPr marL="0" marR="0" marT="0" marB="0" anchor="b"/>
                </a:tc>
                <a:tc>
                  <a:txBody>
                    <a:bodyPr/>
                    <a:lstStyle/>
                    <a:p>
                      <a:pPr algn="r" fontAlgn="b"/>
                      <a:r>
                        <a:rPr lang="en-US" sz="1400" b="0" i="0" u="none" strike="noStrike" dirty="0">
                          <a:solidFill>
                            <a:srgbClr val="000000"/>
                          </a:solidFill>
                          <a:latin typeface="+mn-lt"/>
                        </a:rPr>
                        <a:t>50.00%</a:t>
                      </a:r>
                    </a:p>
                  </a:txBody>
                  <a:tcPr marL="9524" marR="9524" marT="9525" marB="0" anchor="b"/>
                </a:tc>
                <a:extLst>
                  <a:ext uri="{0D108BD9-81ED-4DB2-BD59-A6C34878D82A}">
                    <a16:rowId xmlns:a16="http://schemas.microsoft.com/office/drawing/2014/main" val="3467562955"/>
                  </a:ext>
                </a:extLst>
              </a:tr>
              <a:tr h="291176">
                <a:tc>
                  <a:txBody>
                    <a:bodyPr/>
                    <a:lstStyle/>
                    <a:p>
                      <a:pPr algn="ctr" fontAlgn="b"/>
                      <a:r>
                        <a:rPr lang="en-US" sz="1400" b="0" i="0" u="none" strike="noStrike" dirty="0">
                          <a:solidFill>
                            <a:srgbClr val="000000"/>
                          </a:solidFill>
                          <a:effectLst/>
                          <a:latin typeface="Book Antiqua" panose="02040602050305030304" pitchFamily="18" charset="0"/>
                        </a:rPr>
                        <a:t>21</a:t>
                      </a:r>
                    </a:p>
                  </a:txBody>
                  <a:tcPr marL="0" marR="0" marT="0" marB="0" anchor="b"/>
                </a:tc>
                <a:tc>
                  <a:txBody>
                    <a:bodyPr/>
                    <a:lstStyle/>
                    <a:p>
                      <a:pPr algn="l" fontAlgn="b"/>
                      <a:r>
                        <a:rPr lang="en-US" sz="1400" u="none" strike="noStrike" dirty="0">
                          <a:effectLst/>
                          <a:latin typeface="+mn-lt"/>
                        </a:rPr>
                        <a:t>Maluku Utara</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46</a:t>
                      </a:r>
                    </a:p>
                  </a:txBody>
                  <a:tcPr marL="0" marR="0" marT="0" marB="0" anchor="b"/>
                </a:tc>
                <a:tc>
                  <a:txBody>
                    <a:bodyPr/>
                    <a:lstStyle/>
                    <a:p>
                      <a:pPr algn="r" fontAlgn="b"/>
                      <a:r>
                        <a:rPr lang="en-US" sz="1400" b="0" i="0" u="none" strike="noStrike" dirty="0">
                          <a:solidFill>
                            <a:srgbClr val="000000"/>
                          </a:solidFill>
                          <a:effectLst/>
                          <a:latin typeface="+mn-lt"/>
                        </a:rPr>
                        <a:t>31</a:t>
                      </a:r>
                    </a:p>
                  </a:txBody>
                  <a:tcPr marL="0" marR="0" marT="0" marB="0" anchor="b"/>
                </a:tc>
                <a:tc>
                  <a:txBody>
                    <a:bodyPr/>
                    <a:lstStyle/>
                    <a:p>
                      <a:pPr algn="r" fontAlgn="b"/>
                      <a:r>
                        <a:rPr lang="en-US" sz="1400" b="0" i="0" u="none" strike="noStrike" dirty="0">
                          <a:solidFill>
                            <a:srgbClr val="000000"/>
                          </a:solidFill>
                          <a:latin typeface="+mn-lt"/>
                        </a:rPr>
                        <a:t>67.39%</a:t>
                      </a:r>
                    </a:p>
                  </a:txBody>
                  <a:tcPr marL="9524" marR="9524" marT="9525" marB="0" anchor="b"/>
                </a:tc>
                <a:tc>
                  <a:txBody>
                    <a:bodyPr/>
                    <a:lstStyle/>
                    <a:p>
                      <a:pPr algn="r" fontAlgn="b"/>
                      <a:r>
                        <a:rPr lang="en-US" sz="1600" b="0" i="0" u="none" strike="noStrike" dirty="0">
                          <a:solidFill>
                            <a:srgbClr val="000000"/>
                          </a:solidFill>
                          <a:effectLst/>
                          <a:latin typeface="+mn-lt"/>
                        </a:rPr>
                        <a:t>15</a:t>
                      </a:r>
                    </a:p>
                  </a:txBody>
                  <a:tcPr marL="0" marR="0" marT="0" marB="0" anchor="b"/>
                </a:tc>
                <a:tc>
                  <a:txBody>
                    <a:bodyPr/>
                    <a:lstStyle/>
                    <a:p>
                      <a:pPr algn="r" fontAlgn="b"/>
                      <a:r>
                        <a:rPr lang="en-US" sz="1400" b="0" i="0" u="none" strike="noStrike" dirty="0">
                          <a:solidFill>
                            <a:srgbClr val="000000"/>
                          </a:solidFill>
                          <a:latin typeface="+mn-lt"/>
                        </a:rPr>
                        <a:t>32.61%</a:t>
                      </a:r>
                    </a:p>
                  </a:txBody>
                  <a:tcPr marL="9524" marR="9524" marT="9525" marB="0" anchor="b"/>
                </a:tc>
                <a:extLst>
                  <a:ext uri="{0D108BD9-81ED-4DB2-BD59-A6C34878D82A}">
                    <a16:rowId xmlns:a16="http://schemas.microsoft.com/office/drawing/2014/main" val="36161763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010571488"/>
              </p:ext>
            </p:extLst>
          </p:nvPr>
        </p:nvGraphicFramePr>
        <p:xfrm>
          <a:off x="6179479" y="2131488"/>
          <a:ext cx="5958843" cy="3231767"/>
        </p:xfrm>
        <a:graphic>
          <a:graphicData uri="http://schemas.openxmlformats.org/drawingml/2006/table">
            <a:tbl>
              <a:tblPr>
                <a:tableStyleId>{5C22544A-7EE6-4342-B048-85BDC9FD1C3A}</a:tableStyleId>
              </a:tblPr>
              <a:tblGrid>
                <a:gridCol w="522706">
                  <a:extLst>
                    <a:ext uri="{9D8B030D-6E8A-4147-A177-3AD203B41FA5}">
                      <a16:colId xmlns:a16="http://schemas.microsoft.com/office/drawing/2014/main" val="3622074401"/>
                    </a:ext>
                  </a:extLst>
                </a:gridCol>
                <a:gridCol w="1672217">
                  <a:extLst>
                    <a:ext uri="{9D8B030D-6E8A-4147-A177-3AD203B41FA5}">
                      <a16:colId xmlns:a16="http://schemas.microsoft.com/office/drawing/2014/main" val="1797766637"/>
                    </a:ext>
                  </a:extLst>
                </a:gridCol>
                <a:gridCol w="850708">
                  <a:extLst>
                    <a:ext uri="{9D8B030D-6E8A-4147-A177-3AD203B41FA5}">
                      <a16:colId xmlns:a16="http://schemas.microsoft.com/office/drawing/2014/main" val="599296830"/>
                    </a:ext>
                  </a:extLst>
                </a:gridCol>
                <a:gridCol w="794511">
                  <a:extLst>
                    <a:ext uri="{9D8B030D-6E8A-4147-A177-3AD203B41FA5}">
                      <a16:colId xmlns:a16="http://schemas.microsoft.com/office/drawing/2014/main" val="1598493384"/>
                    </a:ext>
                  </a:extLst>
                </a:gridCol>
                <a:gridCol w="630567">
                  <a:extLst>
                    <a:ext uri="{9D8B030D-6E8A-4147-A177-3AD203B41FA5}">
                      <a16:colId xmlns:a16="http://schemas.microsoft.com/office/drawing/2014/main" val="2017495917"/>
                    </a:ext>
                  </a:extLst>
                </a:gridCol>
                <a:gridCol w="857567">
                  <a:extLst>
                    <a:ext uri="{9D8B030D-6E8A-4147-A177-3AD203B41FA5}">
                      <a16:colId xmlns:a16="http://schemas.microsoft.com/office/drawing/2014/main" val="2630342626"/>
                    </a:ext>
                  </a:extLst>
                </a:gridCol>
                <a:gridCol w="630567">
                  <a:extLst>
                    <a:ext uri="{9D8B030D-6E8A-4147-A177-3AD203B41FA5}">
                      <a16:colId xmlns:a16="http://schemas.microsoft.com/office/drawing/2014/main" val="3751129746"/>
                    </a:ext>
                  </a:extLst>
                </a:gridCol>
              </a:tblGrid>
              <a:tr h="293797">
                <a:tc>
                  <a:txBody>
                    <a:bodyPr/>
                    <a:lstStyle/>
                    <a:p>
                      <a:pPr algn="ctr" fontAlgn="b"/>
                      <a:r>
                        <a:rPr lang="en-US" sz="1400" b="0" i="0" u="none" strike="noStrike" dirty="0">
                          <a:solidFill>
                            <a:srgbClr val="000000"/>
                          </a:solidFill>
                          <a:effectLst/>
                          <a:latin typeface="Book Antiqua" panose="02040602050305030304" pitchFamily="18" charset="0"/>
                        </a:rPr>
                        <a:t>22</a:t>
                      </a:r>
                    </a:p>
                  </a:txBody>
                  <a:tcPr marL="0" marR="0" marT="0" marB="0" anchor="b"/>
                </a:tc>
                <a:tc>
                  <a:txBody>
                    <a:bodyPr/>
                    <a:lstStyle/>
                    <a:p>
                      <a:pPr algn="l" fontAlgn="b"/>
                      <a:r>
                        <a:rPr lang="en-US" sz="1400" u="none" strike="noStrike" dirty="0">
                          <a:effectLst/>
                          <a:latin typeface="+mn-lt"/>
                        </a:rPr>
                        <a:t>Nusa Tenggara </a:t>
                      </a:r>
                      <a:r>
                        <a:rPr lang="en-US" sz="1400" u="none" strike="noStrike" dirty="0" err="1">
                          <a:effectLst/>
                          <a:latin typeface="+mn-lt"/>
                        </a:rPr>
                        <a:t>Timur</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111</a:t>
                      </a:r>
                    </a:p>
                  </a:txBody>
                  <a:tcPr marL="0" marR="0" marT="0" marB="0" anchor="b"/>
                </a:tc>
                <a:tc>
                  <a:txBody>
                    <a:bodyPr/>
                    <a:lstStyle/>
                    <a:p>
                      <a:pPr algn="r" fontAlgn="b"/>
                      <a:r>
                        <a:rPr lang="en-US" sz="1400" b="0" i="0" u="none" strike="noStrike" dirty="0">
                          <a:solidFill>
                            <a:srgbClr val="000000"/>
                          </a:solidFill>
                          <a:effectLst/>
                          <a:latin typeface="+mn-lt"/>
                        </a:rPr>
                        <a:t>59</a:t>
                      </a:r>
                    </a:p>
                  </a:txBody>
                  <a:tcPr marL="0" marR="0" marT="0" marB="0" anchor="b"/>
                </a:tc>
                <a:tc>
                  <a:txBody>
                    <a:bodyPr/>
                    <a:lstStyle/>
                    <a:p>
                      <a:pPr algn="r" fontAlgn="b"/>
                      <a:r>
                        <a:rPr lang="en-US" sz="1400" b="0" i="0" u="none" strike="noStrike" dirty="0">
                          <a:solidFill>
                            <a:srgbClr val="000000"/>
                          </a:solidFill>
                          <a:latin typeface="+mn-lt"/>
                        </a:rPr>
                        <a:t>53.15%</a:t>
                      </a:r>
                    </a:p>
                  </a:txBody>
                  <a:tcPr marL="9524" marR="9524" marT="9525" marB="0" anchor="b"/>
                </a:tc>
                <a:tc>
                  <a:txBody>
                    <a:bodyPr/>
                    <a:lstStyle/>
                    <a:p>
                      <a:pPr algn="r" fontAlgn="b"/>
                      <a:r>
                        <a:rPr lang="en-US" sz="1600" b="0" i="0" u="none" strike="noStrike" dirty="0">
                          <a:solidFill>
                            <a:srgbClr val="000000"/>
                          </a:solidFill>
                          <a:effectLst/>
                          <a:latin typeface="+mn-lt"/>
                        </a:rPr>
                        <a:t>52</a:t>
                      </a:r>
                    </a:p>
                  </a:txBody>
                  <a:tcPr marL="0" marR="0" marT="0" marB="0" anchor="b"/>
                </a:tc>
                <a:tc>
                  <a:txBody>
                    <a:bodyPr/>
                    <a:lstStyle/>
                    <a:p>
                      <a:pPr algn="r" fontAlgn="b"/>
                      <a:r>
                        <a:rPr lang="en-US" sz="1400" b="0" i="0" u="none" strike="noStrike" dirty="0">
                          <a:solidFill>
                            <a:srgbClr val="000000"/>
                          </a:solidFill>
                          <a:latin typeface="+mn-lt"/>
                        </a:rPr>
                        <a:t>46.85%</a:t>
                      </a:r>
                    </a:p>
                  </a:txBody>
                  <a:tcPr marL="9524" marR="9524" marT="9525" marB="0" anchor="b"/>
                </a:tc>
                <a:extLst>
                  <a:ext uri="{0D108BD9-81ED-4DB2-BD59-A6C34878D82A}">
                    <a16:rowId xmlns:a16="http://schemas.microsoft.com/office/drawing/2014/main" val="1161568447"/>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23</a:t>
                      </a:r>
                    </a:p>
                  </a:txBody>
                  <a:tcPr marL="0" marR="0" marT="0" marB="0" anchor="b"/>
                </a:tc>
                <a:tc>
                  <a:txBody>
                    <a:bodyPr/>
                    <a:lstStyle/>
                    <a:p>
                      <a:pPr algn="l" fontAlgn="b"/>
                      <a:r>
                        <a:rPr lang="en-US" sz="1400" b="0" i="0" u="none" strike="noStrike" dirty="0">
                          <a:solidFill>
                            <a:srgbClr val="000000"/>
                          </a:solidFill>
                          <a:effectLst/>
                          <a:latin typeface="+mn-lt"/>
                        </a:rPr>
                        <a:t>Nusa Tenggara Barat</a:t>
                      </a:r>
                    </a:p>
                  </a:txBody>
                  <a:tcPr marL="0" marR="0" marT="0" marB="0" anchor="b"/>
                </a:tc>
                <a:tc>
                  <a:txBody>
                    <a:bodyPr/>
                    <a:lstStyle/>
                    <a:p>
                      <a:pPr algn="r" fontAlgn="b"/>
                      <a:r>
                        <a:rPr lang="en-US" sz="1400" b="0" i="0" u="none" strike="noStrike" dirty="0">
                          <a:solidFill>
                            <a:srgbClr val="000000"/>
                          </a:solidFill>
                          <a:effectLst/>
                          <a:latin typeface="+mn-lt"/>
                        </a:rPr>
                        <a:t>109</a:t>
                      </a:r>
                    </a:p>
                  </a:txBody>
                  <a:tcPr marL="0" marR="0" marT="0" marB="0" anchor="b"/>
                </a:tc>
                <a:tc>
                  <a:txBody>
                    <a:bodyPr/>
                    <a:lstStyle/>
                    <a:p>
                      <a:pPr algn="r" fontAlgn="b"/>
                      <a:r>
                        <a:rPr lang="en-US" sz="1400" b="0" i="0" u="none" strike="noStrike" dirty="0">
                          <a:solidFill>
                            <a:srgbClr val="000000"/>
                          </a:solidFill>
                          <a:effectLst/>
                          <a:latin typeface="+mn-lt"/>
                        </a:rPr>
                        <a:t>94</a:t>
                      </a:r>
                    </a:p>
                  </a:txBody>
                  <a:tcPr marL="0" marR="0" marT="0" marB="0" anchor="b"/>
                </a:tc>
                <a:tc>
                  <a:txBody>
                    <a:bodyPr/>
                    <a:lstStyle/>
                    <a:p>
                      <a:pPr algn="r" fontAlgn="b"/>
                      <a:r>
                        <a:rPr lang="en-US" sz="1400" b="0" i="0" u="none" strike="noStrike">
                          <a:solidFill>
                            <a:srgbClr val="000000"/>
                          </a:solidFill>
                          <a:latin typeface="+mn-lt"/>
                        </a:rPr>
                        <a:t>86.24%</a:t>
                      </a:r>
                    </a:p>
                  </a:txBody>
                  <a:tcPr marL="9524" marR="9524" marT="9525" marB="0" anchor="b"/>
                </a:tc>
                <a:tc>
                  <a:txBody>
                    <a:bodyPr/>
                    <a:lstStyle/>
                    <a:p>
                      <a:pPr algn="r" fontAlgn="b"/>
                      <a:r>
                        <a:rPr lang="en-US" sz="1600" b="0" i="0" u="none" strike="noStrike" dirty="0">
                          <a:solidFill>
                            <a:srgbClr val="000000"/>
                          </a:solidFill>
                          <a:effectLst/>
                          <a:latin typeface="+mn-lt"/>
                        </a:rPr>
                        <a:t>15</a:t>
                      </a:r>
                    </a:p>
                  </a:txBody>
                  <a:tcPr marL="0" marR="0" marT="0" marB="0" anchor="b"/>
                </a:tc>
                <a:tc>
                  <a:txBody>
                    <a:bodyPr/>
                    <a:lstStyle/>
                    <a:p>
                      <a:pPr algn="r" fontAlgn="b"/>
                      <a:r>
                        <a:rPr lang="en-US" sz="1400" b="0" i="0" u="none" strike="noStrike">
                          <a:solidFill>
                            <a:srgbClr val="000000"/>
                          </a:solidFill>
                          <a:latin typeface="+mn-lt"/>
                        </a:rPr>
                        <a:t>13.76%</a:t>
                      </a:r>
                    </a:p>
                  </a:txBody>
                  <a:tcPr marL="9524" marR="9524" marT="9525" marB="0" anchor="b"/>
                </a:tc>
                <a:extLst>
                  <a:ext uri="{0D108BD9-81ED-4DB2-BD59-A6C34878D82A}">
                    <a16:rowId xmlns:a16="http://schemas.microsoft.com/office/drawing/2014/main" val="1449120529"/>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24</a:t>
                      </a:r>
                    </a:p>
                  </a:txBody>
                  <a:tcPr marL="0" marR="0" marT="0" marB="0" anchor="b"/>
                </a:tc>
                <a:tc>
                  <a:txBody>
                    <a:bodyPr/>
                    <a:lstStyle/>
                    <a:p>
                      <a:pPr algn="l" fontAlgn="b"/>
                      <a:r>
                        <a:rPr lang="en-US" sz="1400" u="none" strike="noStrike" dirty="0">
                          <a:effectLst/>
                          <a:latin typeface="+mn-lt"/>
                        </a:rPr>
                        <a:t>Riau</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121</a:t>
                      </a:r>
                    </a:p>
                  </a:txBody>
                  <a:tcPr marL="0" marR="0" marT="0" marB="0" anchor="b"/>
                </a:tc>
                <a:tc>
                  <a:txBody>
                    <a:bodyPr/>
                    <a:lstStyle/>
                    <a:p>
                      <a:pPr algn="r" fontAlgn="b"/>
                      <a:r>
                        <a:rPr lang="en-US" sz="1400" b="0" i="0" u="none" strike="noStrike" dirty="0">
                          <a:solidFill>
                            <a:srgbClr val="000000"/>
                          </a:solidFill>
                          <a:effectLst/>
                          <a:latin typeface="+mn-lt"/>
                        </a:rPr>
                        <a:t>114</a:t>
                      </a:r>
                    </a:p>
                  </a:txBody>
                  <a:tcPr marL="0" marR="0" marT="0" marB="0" anchor="b"/>
                </a:tc>
                <a:tc>
                  <a:txBody>
                    <a:bodyPr/>
                    <a:lstStyle/>
                    <a:p>
                      <a:pPr algn="r" fontAlgn="b"/>
                      <a:r>
                        <a:rPr lang="en-US" sz="1400" b="0" i="0" u="none" strike="noStrike" dirty="0">
                          <a:solidFill>
                            <a:srgbClr val="000000"/>
                          </a:solidFill>
                          <a:latin typeface="+mn-lt"/>
                        </a:rPr>
                        <a:t>94.21%</a:t>
                      </a:r>
                    </a:p>
                  </a:txBody>
                  <a:tcPr marL="9524" marR="9524" marT="9525" marB="0" anchor="b"/>
                </a:tc>
                <a:tc>
                  <a:txBody>
                    <a:bodyPr/>
                    <a:lstStyle/>
                    <a:p>
                      <a:pPr algn="r" fontAlgn="b"/>
                      <a:r>
                        <a:rPr lang="en-US" sz="1600" b="0" i="0" u="none" strike="noStrike" dirty="0">
                          <a:solidFill>
                            <a:srgbClr val="000000"/>
                          </a:solidFill>
                          <a:effectLst/>
                          <a:latin typeface="+mn-lt"/>
                        </a:rPr>
                        <a:t>7</a:t>
                      </a:r>
                    </a:p>
                  </a:txBody>
                  <a:tcPr marL="0" marR="0" marT="0" marB="0" anchor="b"/>
                </a:tc>
                <a:tc>
                  <a:txBody>
                    <a:bodyPr/>
                    <a:lstStyle/>
                    <a:p>
                      <a:pPr algn="r" fontAlgn="b"/>
                      <a:r>
                        <a:rPr lang="en-US" sz="1400" b="0" i="0" u="none" strike="noStrike">
                          <a:solidFill>
                            <a:srgbClr val="000000"/>
                          </a:solidFill>
                          <a:latin typeface="+mn-lt"/>
                        </a:rPr>
                        <a:t>5.79%</a:t>
                      </a:r>
                    </a:p>
                  </a:txBody>
                  <a:tcPr marL="9524" marR="9524" marT="9525" marB="0" anchor="b"/>
                </a:tc>
                <a:extLst>
                  <a:ext uri="{0D108BD9-81ED-4DB2-BD59-A6C34878D82A}">
                    <a16:rowId xmlns:a16="http://schemas.microsoft.com/office/drawing/2014/main" val="3224126766"/>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25</a:t>
                      </a:r>
                    </a:p>
                  </a:txBody>
                  <a:tcPr marL="0" marR="0" marT="0" marB="0" anchor="b"/>
                </a:tc>
                <a:tc>
                  <a:txBody>
                    <a:bodyPr/>
                    <a:lstStyle/>
                    <a:p>
                      <a:pPr algn="l" fontAlgn="b"/>
                      <a:r>
                        <a:rPr lang="en-US" sz="1400" u="none" strike="noStrike" dirty="0">
                          <a:effectLst/>
                          <a:latin typeface="+mn-lt"/>
                        </a:rPr>
                        <a:t>Papua</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16</a:t>
                      </a:r>
                    </a:p>
                  </a:txBody>
                  <a:tcPr marL="0" marR="0" marT="0" marB="0" anchor="b"/>
                </a:tc>
                <a:tc>
                  <a:txBody>
                    <a:bodyPr/>
                    <a:lstStyle/>
                    <a:p>
                      <a:pPr algn="r" fontAlgn="b"/>
                      <a:r>
                        <a:rPr lang="en-US" sz="1400" b="0" i="0" u="none" strike="noStrike" dirty="0">
                          <a:solidFill>
                            <a:srgbClr val="000000"/>
                          </a:solidFill>
                          <a:effectLst/>
                          <a:latin typeface="+mn-lt"/>
                        </a:rPr>
                        <a:t>12</a:t>
                      </a:r>
                    </a:p>
                  </a:txBody>
                  <a:tcPr marL="0" marR="0" marT="0" marB="0" anchor="b"/>
                </a:tc>
                <a:tc>
                  <a:txBody>
                    <a:bodyPr/>
                    <a:lstStyle/>
                    <a:p>
                      <a:pPr algn="r" fontAlgn="b"/>
                      <a:r>
                        <a:rPr lang="en-US" sz="1400" b="0" i="0" u="none" strike="noStrike" dirty="0">
                          <a:solidFill>
                            <a:srgbClr val="000000"/>
                          </a:solidFill>
                          <a:latin typeface="+mn-lt"/>
                        </a:rPr>
                        <a:t>75.00%</a:t>
                      </a:r>
                    </a:p>
                  </a:txBody>
                  <a:tcPr marL="9524" marR="9524" marT="9525" marB="0" anchor="b"/>
                </a:tc>
                <a:tc>
                  <a:txBody>
                    <a:bodyPr/>
                    <a:lstStyle/>
                    <a:p>
                      <a:pPr algn="r" fontAlgn="b"/>
                      <a:r>
                        <a:rPr lang="en-US" sz="1600" b="0" i="0" u="none" strike="noStrike" dirty="0">
                          <a:solidFill>
                            <a:srgbClr val="000000"/>
                          </a:solidFill>
                          <a:effectLst/>
                          <a:latin typeface="+mn-lt"/>
                        </a:rPr>
                        <a:t>4</a:t>
                      </a:r>
                    </a:p>
                  </a:txBody>
                  <a:tcPr marL="0" marR="0" marT="0" marB="0" anchor="b"/>
                </a:tc>
                <a:tc>
                  <a:txBody>
                    <a:bodyPr/>
                    <a:lstStyle/>
                    <a:p>
                      <a:pPr algn="r" fontAlgn="b"/>
                      <a:r>
                        <a:rPr lang="en-US" sz="1400" b="0" i="0" u="none" strike="noStrike" dirty="0">
                          <a:solidFill>
                            <a:srgbClr val="000000"/>
                          </a:solidFill>
                          <a:latin typeface="+mn-lt"/>
                        </a:rPr>
                        <a:t>25.00%</a:t>
                      </a:r>
                    </a:p>
                  </a:txBody>
                  <a:tcPr marL="9524" marR="9524" marT="9525" marB="0" anchor="b"/>
                </a:tc>
                <a:extLst>
                  <a:ext uri="{0D108BD9-81ED-4DB2-BD59-A6C34878D82A}">
                    <a16:rowId xmlns:a16="http://schemas.microsoft.com/office/drawing/2014/main" val="247733494"/>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26</a:t>
                      </a:r>
                    </a:p>
                  </a:txBody>
                  <a:tcPr marL="0" marR="0" marT="0" marB="0" anchor="b"/>
                </a:tc>
                <a:tc>
                  <a:txBody>
                    <a:bodyPr/>
                    <a:lstStyle/>
                    <a:p>
                      <a:pPr algn="l" fontAlgn="b"/>
                      <a:r>
                        <a:rPr lang="en-US" sz="1400" u="none" strike="noStrike" dirty="0">
                          <a:effectLst/>
                          <a:latin typeface="+mn-lt"/>
                        </a:rPr>
                        <a:t>Papua Barat</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8</a:t>
                      </a:r>
                    </a:p>
                  </a:txBody>
                  <a:tcPr marL="0" marR="0" marT="0" marB="0" anchor="b"/>
                </a:tc>
                <a:tc>
                  <a:txBody>
                    <a:bodyPr/>
                    <a:lstStyle/>
                    <a:p>
                      <a:pPr algn="r" fontAlgn="b"/>
                      <a:r>
                        <a:rPr lang="en-US" sz="1400" b="0" i="0" u="none" strike="noStrike" dirty="0">
                          <a:solidFill>
                            <a:srgbClr val="000000"/>
                          </a:solidFill>
                          <a:effectLst/>
                          <a:latin typeface="+mn-lt"/>
                        </a:rPr>
                        <a:t>7</a:t>
                      </a:r>
                    </a:p>
                  </a:txBody>
                  <a:tcPr marL="0" marR="0" marT="0" marB="0" anchor="b"/>
                </a:tc>
                <a:tc>
                  <a:txBody>
                    <a:bodyPr/>
                    <a:lstStyle/>
                    <a:p>
                      <a:pPr algn="r" fontAlgn="b"/>
                      <a:r>
                        <a:rPr lang="en-US" sz="1400" b="0" i="0" u="none" strike="noStrike">
                          <a:solidFill>
                            <a:srgbClr val="000000"/>
                          </a:solidFill>
                          <a:latin typeface="+mn-lt"/>
                        </a:rPr>
                        <a:t>87.50%</a:t>
                      </a:r>
                    </a:p>
                  </a:txBody>
                  <a:tcPr marL="9524" marR="9524" marT="9525" marB="0" anchor="b"/>
                </a:tc>
                <a:tc>
                  <a:txBody>
                    <a:bodyPr/>
                    <a:lstStyle/>
                    <a:p>
                      <a:pPr algn="r" fontAlgn="b"/>
                      <a:r>
                        <a:rPr lang="en-US" sz="1600" b="0" i="0" u="none" strike="noStrike" dirty="0">
                          <a:solidFill>
                            <a:srgbClr val="000000"/>
                          </a:solidFill>
                          <a:effectLst/>
                          <a:latin typeface="+mn-lt"/>
                        </a:rPr>
                        <a:t>1</a:t>
                      </a:r>
                    </a:p>
                  </a:txBody>
                  <a:tcPr marL="0" marR="0" marT="0" marB="0" anchor="b"/>
                </a:tc>
                <a:tc>
                  <a:txBody>
                    <a:bodyPr/>
                    <a:lstStyle/>
                    <a:p>
                      <a:pPr algn="r" fontAlgn="b"/>
                      <a:r>
                        <a:rPr lang="en-US" sz="1400" b="0" i="0" u="none" strike="noStrike">
                          <a:solidFill>
                            <a:srgbClr val="000000"/>
                          </a:solidFill>
                          <a:latin typeface="+mn-lt"/>
                        </a:rPr>
                        <a:t>12.50%</a:t>
                      </a:r>
                    </a:p>
                  </a:txBody>
                  <a:tcPr marL="9524" marR="9524" marT="9525" marB="0" anchor="b"/>
                </a:tc>
                <a:extLst>
                  <a:ext uri="{0D108BD9-81ED-4DB2-BD59-A6C34878D82A}">
                    <a16:rowId xmlns:a16="http://schemas.microsoft.com/office/drawing/2014/main" val="560498983"/>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27</a:t>
                      </a:r>
                    </a:p>
                  </a:txBody>
                  <a:tcPr marL="0" marR="0" marT="0" marB="0" anchor="b"/>
                </a:tc>
                <a:tc>
                  <a:txBody>
                    <a:bodyPr/>
                    <a:lstStyle/>
                    <a:p>
                      <a:pPr algn="l" fontAlgn="b"/>
                      <a:r>
                        <a:rPr lang="en-US" sz="1400" u="none" strike="noStrike" dirty="0">
                          <a:effectLst/>
                          <a:latin typeface="+mn-lt"/>
                        </a:rPr>
                        <a:t>Sulawesi Tengah</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64</a:t>
                      </a:r>
                    </a:p>
                  </a:txBody>
                  <a:tcPr marL="0" marR="0" marT="0" marB="0" anchor="b"/>
                </a:tc>
                <a:tc>
                  <a:txBody>
                    <a:bodyPr/>
                    <a:lstStyle/>
                    <a:p>
                      <a:pPr algn="r" fontAlgn="b"/>
                      <a:r>
                        <a:rPr lang="en-US" sz="1400" b="0" i="0" u="none" strike="noStrike" dirty="0">
                          <a:solidFill>
                            <a:srgbClr val="000000"/>
                          </a:solidFill>
                          <a:effectLst/>
                          <a:latin typeface="+mn-lt"/>
                        </a:rPr>
                        <a:t>45</a:t>
                      </a:r>
                    </a:p>
                  </a:txBody>
                  <a:tcPr marL="0" marR="0" marT="0" marB="0" anchor="b"/>
                </a:tc>
                <a:tc>
                  <a:txBody>
                    <a:bodyPr/>
                    <a:lstStyle/>
                    <a:p>
                      <a:pPr algn="r" fontAlgn="b"/>
                      <a:r>
                        <a:rPr lang="en-US" sz="1400" b="0" i="0" u="none" strike="noStrike">
                          <a:solidFill>
                            <a:srgbClr val="000000"/>
                          </a:solidFill>
                          <a:latin typeface="+mn-lt"/>
                        </a:rPr>
                        <a:t>70.31%</a:t>
                      </a:r>
                    </a:p>
                  </a:txBody>
                  <a:tcPr marL="9524" marR="9524" marT="9525" marB="0" anchor="b"/>
                </a:tc>
                <a:tc>
                  <a:txBody>
                    <a:bodyPr/>
                    <a:lstStyle/>
                    <a:p>
                      <a:pPr algn="r" fontAlgn="b"/>
                      <a:r>
                        <a:rPr lang="en-US" sz="1600" b="0" i="0" u="none" strike="noStrike" dirty="0">
                          <a:solidFill>
                            <a:srgbClr val="000000"/>
                          </a:solidFill>
                          <a:effectLst/>
                          <a:latin typeface="+mn-lt"/>
                        </a:rPr>
                        <a:t>19</a:t>
                      </a:r>
                    </a:p>
                  </a:txBody>
                  <a:tcPr marL="0" marR="0" marT="0" marB="0" anchor="b"/>
                </a:tc>
                <a:tc>
                  <a:txBody>
                    <a:bodyPr/>
                    <a:lstStyle/>
                    <a:p>
                      <a:pPr algn="r" fontAlgn="b"/>
                      <a:r>
                        <a:rPr lang="en-US" sz="1400" b="0" i="0" u="none" strike="noStrike">
                          <a:solidFill>
                            <a:srgbClr val="000000"/>
                          </a:solidFill>
                          <a:latin typeface="+mn-lt"/>
                        </a:rPr>
                        <a:t>29.69%</a:t>
                      </a:r>
                    </a:p>
                  </a:txBody>
                  <a:tcPr marL="9524" marR="9524" marT="9525" marB="0" anchor="b"/>
                </a:tc>
                <a:extLst>
                  <a:ext uri="{0D108BD9-81ED-4DB2-BD59-A6C34878D82A}">
                    <a16:rowId xmlns:a16="http://schemas.microsoft.com/office/drawing/2014/main" val="3166268466"/>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28</a:t>
                      </a:r>
                    </a:p>
                  </a:txBody>
                  <a:tcPr marL="0" marR="0" marT="0" marB="0" anchor="b"/>
                </a:tc>
                <a:tc>
                  <a:txBody>
                    <a:bodyPr/>
                    <a:lstStyle/>
                    <a:p>
                      <a:pPr algn="l" fontAlgn="b"/>
                      <a:r>
                        <a:rPr lang="en-US" sz="1400" u="none" strike="noStrike" dirty="0">
                          <a:effectLst/>
                          <a:latin typeface="+mn-lt"/>
                        </a:rPr>
                        <a:t>Sulawesi Selatan</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71</a:t>
                      </a:r>
                    </a:p>
                  </a:txBody>
                  <a:tcPr marL="0" marR="0" marT="0" marB="0" anchor="b"/>
                </a:tc>
                <a:tc>
                  <a:txBody>
                    <a:bodyPr/>
                    <a:lstStyle/>
                    <a:p>
                      <a:pPr algn="r" fontAlgn="b"/>
                      <a:r>
                        <a:rPr lang="en-US" sz="1400" b="0" i="0" u="none" strike="noStrike" dirty="0">
                          <a:solidFill>
                            <a:srgbClr val="000000"/>
                          </a:solidFill>
                          <a:effectLst/>
                          <a:latin typeface="+mn-lt"/>
                        </a:rPr>
                        <a:t>59</a:t>
                      </a:r>
                    </a:p>
                  </a:txBody>
                  <a:tcPr marL="0" marR="0" marT="0" marB="0" anchor="b"/>
                </a:tc>
                <a:tc>
                  <a:txBody>
                    <a:bodyPr/>
                    <a:lstStyle/>
                    <a:p>
                      <a:pPr algn="r" fontAlgn="b"/>
                      <a:r>
                        <a:rPr lang="en-US" sz="1400" b="0" i="0" u="none" strike="noStrike" dirty="0">
                          <a:solidFill>
                            <a:srgbClr val="000000"/>
                          </a:solidFill>
                          <a:latin typeface="+mn-lt"/>
                        </a:rPr>
                        <a:t>83.10%</a:t>
                      </a:r>
                    </a:p>
                  </a:txBody>
                  <a:tcPr marL="9524" marR="9524" marT="9525" marB="0" anchor="b"/>
                </a:tc>
                <a:tc>
                  <a:txBody>
                    <a:bodyPr/>
                    <a:lstStyle/>
                    <a:p>
                      <a:pPr algn="r" fontAlgn="b"/>
                      <a:r>
                        <a:rPr lang="en-US" sz="1600" b="0" i="0" u="none" strike="noStrike" dirty="0">
                          <a:solidFill>
                            <a:srgbClr val="000000"/>
                          </a:solidFill>
                          <a:effectLst/>
                          <a:latin typeface="+mn-lt"/>
                        </a:rPr>
                        <a:t>12</a:t>
                      </a:r>
                    </a:p>
                  </a:txBody>
                  <a:tcPr marL="0" marR="0" marT="0" marB="0" anchor="b"/>
                </a:tc>
                <a:tc>
                  <a:txBody>
                    <a:bodyPr/>
                    <a:lstStyle/>
                    <a:p>
                      <a:pPr algn="r" fontAlgn="b"/>
                      <a:r>
                        <a:rPr lang="en-US" sz="1400" b="0" i="0" u="none" strike="noStrike" dirty="0">
                          <a:solidFill>
                            <a:srgbClr val="000000"/>
                          </a:solidFill>
                          <a:latin typeface="+mn-lt"/>
                        </a:rPr>
                        <a:t>16.90%</a:t>
                      </a:r>
                    </a:p>
                  </a:txBody>
                  <a:tcPr marL="9524" marR="9524" marT="9525" marB="0" anchor="b"/>
                </a:tc>
                <a:extLst>
                  <a:ext uri="{0D108BD9-81ED-4DB2-BD59-A6C34878D82A}">
                    <a16:rowId xmlns:a16="http://schemas.microsoft.com/office/drawing/2014/main" val="336671632"/>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29</a:t>
                      </a:r>
                    </a:p>
                  </a:txBody>
                  <a:tcPr marL="0" marR="0" marT="0" marB="0" anchor="b"/>
                </a:tc>
                <a:tc>
                  <a:txBody>
                    <a:bodyPr/>
                    <a:lstStyle/>
                    <a:p>
                      <a:pPr algn="l" fontAlgn="b"/>
                      <a:r>
                        <a:rPr lang="en-US" sz="1400" u="none" strike="noStrike" dirty="0">
                          <a:effectLst/>
                          <a:latin typeface="+mn-lt"/>
                        </a:rPr>
                        <a:t>Sulawesi Utara</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32</a:t>
                      </a:r>
                    </a:p>
                  </a:txBody>
                  <a:tcPr marL="0" marR="0" marT="0" marB="0" anchor="b"/>
                </a:tc>
                <a:tc>
                  <a:txBody>
                    <a:bodyPr/>
                    <a:lstStyle/>
                    <a:p>
                      <a:pPr algn="r" fontAlgn="b"/>
                      <a:r>
                        <a:rPr lang="en-US" sz="1400" b="0" i="0" u="none" strike="noStrike" dirty="0">
                          <a:solidFill>
                            <a:srgbClr val="000000"/>
                          </a:solidFill>
                          <a:effectLst/>
                          <a:latin typeface="+mn-lt"/>
                        </a:rPr>
                        <a:t>21</a:t>
                      </a:r>
                    </a:p>
                  </a:txBody>
                  <a:tcPr marL="0" marR="0" marT="0" marB="0" anchor="b"/>
                </a:tc>
                <a:tc>
                  <a:txBody>
                    <a:bodyPr/>
                    <a:lstStyle/>
                    <a:p>
                      <a:pPr algn="r" fontAlgn="b"/>
                      <a:r>
                        <a:rPr lang="en-US" sz="1400" b="0" i="0" u="none" strike="noStrike" dirty="0">
                          <a:solidFill>
                            <a:srgbClr val="000000"/>
                          </a:solidFill>
                          <a:latin typeface="+mn-lt"/>
                        </a:rPr>
                        <a:t>65.63%</a:t>
                      </a:r>
                    </a:p>
                  </a:txBody>
                  <a:tcPr marL="9524" marR="9524" marT="9525" marB="0" anchor="b"/>
                </a:tc>
                <a:tc>
                  <a:txBody>
                    <a:bodyPr/>
                    <a:lstStyle/>
                    <a:p>
                      <a:pPr algn="r" fontAlgn="b"/>
                      <a:r>
                        <a:rPr lang="en-US" sz="1600" b="0" i="0" u="none" strike="noStrike" dirty="0">
                          <a:solidFill>
                            <a:srgbClr val="000000"/>
                          </a:solidFill>
                          <a:effectLst/>
                          <a:latin typeface="+mn-lt"/>
                        </a:rPr>
                        <a:t>11</a:t>
                      </a:r>
                    </a:p>
                  </a:txBody>
                  <a:tcPr marL="0" marR="0" marT="0" marB="0" anchor="b"/>
                </a:tc>
                <a:tc>
                  <a:txBody>
                    <a:bodyPr/>
                    <a:lstStyle/>
                    <a:p>
                      <a:pPr algn="r" fontAlgn="b"/>
                      <a:r>
                        <a:rPr lang="en-US" sz="1400" b="0" i="0" u="none" strike="noStrike" dirty="0">
                          <a:solidFill>
                            <a:srgbClr val="000000"/>
                          </a:solidFill>
                          <a:latin typeface="+mn-lt"/>
                        </a:rPr>
                        <a:t>34.38%</a:t>
                      </a:r>
                    </a:p>
                  </a:txBody>
                  <a:tcPr marL="9524" marR="9524" marT="9525" marB="0" anchor="b"/>
                </a:tc>
                <a:extLst>
                  <a:ext uri="{0D108BD9-81ED-4DB2-BD59-A6C34878D82A}">
                    <a16:rowId xmlns:a16="http://schemas.microsoft.com/office/drawing/2014/main" val="2991418133"/>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30</a:t>
                      </a:r>
                    </a:p>
                  </a:txBody>
                  <a:tcPr marL="0" marR="0" marT="0" marB="0" anchor="b"/>
                </a:tc>
                <a:tc>
                  <a:txBody>
                    <a:bodyPr/>
                    <a:lstStyle/>
                    <a:p>
                      <a:pPr algn="l" fontAlgn="b"/>
                      <a:r>
                        <a:rPr lang="en-US" sz="1400" u="none" strike="noStrike" dirty="0">
                          <a:effectLst/>
                          <a:latin typeface="+mn-lt"/>
                        </a:rPr>
                        <a:t>Sulawesi Barat</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21</a:t>
                      </a:r>
                    </a:p>
                  </a:txBody>
                  <a:tcPr marL="0" marR="0" marT="0" marB="0" anchor="b"/>
                </a:tc>
                <a:tc>
                  <a:txBody>
                    <a:bodyPr/>
                    <a:lstStyle/>
                    <a:p>
                      <a:pPr algn="r" fontAlgn="b"/>
                      <a:r>
                        <a:rPr lang="en-US" sz="1400" b="0" i="0" u="none" strike="noStrike" dirty="0">
                          <a:solidFill>
                            <a:srgbClr val="000000"/>
                          </a:solidFill>
                          <a:effectLst/>
                          <a:latin typeface="+mn-lt"/>
                        </a:rPr>
                        <a:t>12</a:t>
                      </a:r>
                    </a:p>
                  </a:txBody>
                  <a:tcPr marL="0" marR="0" marT="0" marB="0" anchor="b"/>
                </a:tc>
                <a:tc>
                  <a:txBody>
                    <a:bodyPr/>
                    <a:lstStyle/>
                    <a:p>
                      <a:pPr algn="r" fontAlgn="b"/>
                      <a:r>
                        <a:rPr lang="en-US" sz="1400" b="0" i="0" u="none" strike="noStrike">
                          <a:solidFill>
                            <a:srgbClr val="000000"/>
                          </a:solidFill>
                          <a:latin typeface="+mn-lt"/>
                        </a:rPr>
                        <a:t>57.14%</a:t>
                      </a:r>
                    </a:p>
                  </a:txBody>
                  <a:tcPr marL="9524" marR="9524" marT="9525" marB="0" anchor="b"/>
                </a:tc>
                <a:tc>
                  <a:txBody>
                    <a:bodyPr/>
                    <a:lstStyle/>
                    <a:p>
                      <a:pPr algn="r" fontAlgn="b"/>
                      <a:r>
                        <a:rPr lang="en-US" sz="1600" b="0" i="0" u="none" strike="noStrike" dirty="0">
                          <a:solidFill>
                            <a:srgbClr val="000000"/>
                          </a:solidFill>
                          <a:effectLst/>
                          <a:latin typeface="+mn-lt"/>
                        </a:rPr>
                        <a:t>9</a:t>
                      </a:r>
                    </a:p>
                  </a:txBody>
                  <a:tcPr marL="0" marR="0" marT="0" marB="0" anchor="b"/>
                </a:tc>
                <a:tc>
                  <a:txBody>
                    <a:bodyPr/>
                    <a:lstStyle/>
                    <a:p>
                      <a:pPr algn="r" fontAlgn="b"/>
                      <a:r>
                        <a:rPr lang="en-US" sz="1400" b="0" i="0" u="none" strike="noStrike" dirty="0">
                          <a:solidFill>
                            <a:srgbClr val="000000"/>
                          </a:solidFill>
                          <a:latin typeface="+mn-lt"/>
                        </a:rPr>
                        <a:t>42.86%</a:t>
                      </a:r>
                    </a:p>
                  </a:txBody>
                  <a:tcPr marL="9524" marR="9524" marT="9525" marB="0" anchor="b"/>
                </a:tc>
                <a:extLst>
                  <a:ext uri="{0D108BD9-81ED-4DB2-BD59-A6C34878D82A}">
                    <a16:rowId xmlns:a16="http://schemas.microsoft.com/office/drawing/2014/main" val="2002764445"/>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31</a:t>
                      </a:r>
                    </a:p>
                  </a:txBody>
                  <a:tcPr marL="0" marR="0" marT="0" marB="0" anchor="b"/>
                </a:tc>
                <a:tc>
                  <a:txBody>
                    <a:bodyPr/>
                    <a:lstStyle/>
                    <a:p>
                      <a:pPr algn="l" fontAlgn="b"/>
                      <a:r>
                        <a:rPr lang="en-US" sz="1400" u="none" strike="noStrike">
                          <a:effectLst/>
                          <a:latin typeface="+mn-lt"/>
                        </a:rPr>
                        <a:t>Sulawesi Tenggara</a:t>
                      </a:r>
                      <a:endParaRPr lang="en-US" sz="1400" b="0" i="0" u="none" strike="noStrike">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143</a:t>
                      </a:r>
                    </a:p>
                  </a:txBody>
                  <a:tcPr marL="0" marR="0" marT="0" marB="0" anchor="b"/>
                </a:tc>
                <a:tc>
                  <a:txBody>
                    <a:bodyPr/>
                    <a:lstStyle/>
                    <a:p>
                      <a:pPr algn="r" fontAlgn="b"/>
                      <a:r>
                        <a:rPr lang="en-US" sz="1400" b="0" i="0" u="none" strike="noStrike" dirty="0">
                          <a:solidFill>
                            <a:srgbClr val="000000"/>
                          </a:solidFill>
                          <a:effectLst/>
                          <a:latin typeface="+mn-lt"/>
                        </a:rPr>
                        <a:t>114</a:t>
                      </a:r>
                    </a:p>
                  </a:txBody>
                  <a:tcPr marL="0" marR="0" marT="0" marB="0" anchor="b"/>
                </a:tc>
                <a:tc>
                  <a:txBody>
                    <a:bodyPr/>
                    <a:lstStyle/>
                    <a:p>
                      <a:pPr algn="r" fontAlgn="b"/>
                      <a:r>
                        <a:rPr lang="en-US" sz="1400" b="0" i="0" u="none" strike="noStrike">
                          <a:solidFill>
                            <a:srgbClr val="000000"/>
                          </a:solidFill>
                          <a:latin typeface="+mn-lt"/>
                        </a:rPr>
                        <a:t>79.72%</a:t>
                      </a:r>
                    </a:p>
                  </a:txBody>
                  <a:tcPr marL="9524" marR="9524" marT="9525" marB="0" anchor="b"/>
                </a:tc>
                <a:tc>
                  <a:txBody>
                    <a:bodyPr/>
                    <a:lstStyle/>
                    <a:p>
                      <a:pPr algn="r" fontAlgn="b"/>
                      <a:r>
                        <a:rPr lang="en-US" sz="1600" b="0" i="0" u="none" strike="noStrike" dirty="0">
                          <a:solidFill>
                            <a:srgbClr val="000000"/>
                          </a:solidFill>
                          <a:effectLst/>
                          <a:latin typeface="+mn-lt"/>
                        </a:rPr>
                        <a:t>29</a:t>
                      </a:r>
                    </a:p>
                  </a:txBody>
                  <a:tcPr marL="0" marR="0" marT="0" marB="0" anchor="b"/>
                </a:tc>
                <a:tc>
                  <a:txBody>
                    <a:bodyPr/>
                    <a:lstStyle/>
                    <a:p>
                      <a:pPr algn="r" fontAlgn="b"/>
                      <a:r>
                        <a:rPr lang="en-US" sz="1400" b="0" i="0" u="none" strike="noStrike" dirty="0">
                          <a:solidFill>
                            <a:srgbClr val="000000"/>
                          </a:solidFill>
                          <a:latin typeface="+mn-lt"/>
                        </a:rPr>
                        <a:t>20.28%</a:t>
                      </a:r>
                    </a:p>
                  </a:txBody>
                  <a:tcPr marL="9524" marR="9524" marT="9525" marB="0" anchor="b"/>
                </a:tc>
                <a:extLst>
                  <a:ext uri="{0D108BD9-81ED-4DB2-BD59-A6C34878D82A}">
                    <a16:rowId xmlns:a16="http://schemas.microsoft.com/office/drawing/2014/main" val="2854141146"/>
                  </a:ext>
                </a:extLst>
              </a:tr>
              <a:tr h="293797">
                <a:tc>
                  <a:txBody>
                    <a:bodyPr/>
                    <a:lstStyle/>
                    <a:p>
                      <a:pPr algn="ctr" fontAlgn="b"/>
                      <a:r>
                        <a:rPr lang="en-US" sz="1400" b="0" i="0" u="none" strike="noStrike" dirty="0">
                          <a:solidFill>
                            <a:srgbClr val="000000"/>
                          </a:solidFill>
                          <a:effectLst/>
                          <a:latin typeface="Book Antiqua" panose="02040602050305030304" pitchFamily="18" charset="0"/>
                        </a:rPr>
                        <a:t>32</a:t>
                      </a:r>
                    </a:p>
                  </a:txBody>
                  <a:tcPr marL="0" marR="0" marT="0" marB="0" anchor="b"/>
                </a:tc>
                <a:tc>
                  <a:txBody>
                    <a:bodyPr/>
                    <a:lstStyle/>
                    <a:p>
                      <a:pPr algn="l" fontAlgn="b"/>
                      <a:r>
                        <a:rPr lang="en-US" sz="1400" u="none" strike="noStrike" dirty="0">
                          <a:effectLst/>
                          <a:latin typeface="+mn-lt"/>
                        </a:rPr>
                        <a:t>Sumatera Selatan</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143</a:t>
                      </a:r>
                    </a:p>
                  </a:txBody>
                  <a:tcPr marL="0" marR="0" marT="0" marB="0" anchor="b"/>
                </a:tc>
                <a:tc>
                  <a:txBody>
                    <a:bodyPr/>
                    <a:lstStyle/>
                    <a:p>
                      <a:pPr algn="r" fontAlgn="b"/>
                      <a:r>
                        <a:rPr lang="en-US" sz="1400" b="0" i="0" u="none" strike="noStrike" dirty="0">
                          <a:solidFill>
                            <a:srgbClr val="000000"/>
                          </a:solidFill>
                          <a:effectLst/>
                          <a:latin typeface="+mn-lt"/>
                        </a:rPr>
                        <a:t>136</a:t>
                      </a:r>
                    </a:p>
                  </a:txBody>
                  <a:tcPr marL="0" marR="0" marT="0" marB="0" anchor="b"/>
                </a:tc>
                <a:tc>
                  <a:txBody>
                    <a:bodyPr/>
                    <a:lstStyle/>
                    <a:p>
                      <a:pPr algn="r" fontAlgn="b"/>
                      <a:r>
                        <a:rPr lang="en-US" sz="1400" b="0" i="0" u="none" strike="noStrike">
                          <a:solidFill>
                            <a:srgbClr val="000000"/>
                          </a:solidFill>
                          <a:latin typeface="+mn-lt"/>
                        </a:rPr>
                        <a:t>95.10%</a:t>
                      </a:r>
                    </a:p>
                  </a:txBody>
                  <a:tcPr marL="9524" marR="9524" marT="9525" marB="0" anchor="b"/>
                </a:tc>
                <a:tc>
                  <a:txBody>
                    <a:bodyPr/>
                    <a:lstStyle/>
                    <a:p>
                      <a:pPr algn="r" fontAlgn="b"/>
                      <a:r>
                        <a:rPr lang="en-US" sz="1600" b="0" i="0" u="none" strike="noStrike" dirty="0">
                          <a:solidFill>
                            <a:srgbClr val="000000"/>
                          </a:solidFill>
                          <a:effectLst/>
                          <a:latin typeface="+mn-lt"/>
                        </a:rPr>
                        <a:t>7</a:t>
                      </a:r>
                    </a:p>
                  </a:txBody>
                  <a:tcPr marL="0" marR="0" marT="0" marB="0" anchor="b"/>
                </a:tc>
                <a:tc>
                  <a:txBody>
                    <a:bodyPr/>
                    <a:lstStyle/>
                    <a:p>
                      <a:pPr algn="r" fontAlgn="b"/>
                      <a:r>
                        <a:rPr lang="en-US" sz="1400" b="0" i="0" u="none" strike="noStrike" dirty="0">
                          <a:solidFill>
                            <a:srgbClr val="000000"/>
                          </a:solidFill>
                          <a:latin typeface="+mn-lt"/>
                        </a:rPr>
                        <a:t>4.90%</a:t>
                      </a:r>
                    </a:p>
                  </a:txBody>
                  <a:tcPr marL="9524" marR="9524" marT="9525" marB="0" anchor="b"/>
                </a:tc>
                <a:extLst>
                  <a:ext uri="{0D108BD9-81ED-4DB2-BD59-A6C34878D82A}">
                    <a16:rowId xmlns:a16="http://schemas.microsoft.com/office/drawing/2014/main" val="39228107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86917372"/>
              </p:ext>
            </p:extLst>
          </p:nvPr>
        </p:nvGraphicFramePr>
        <p:xfrm>
          <a:off x="6179478" y="5395483"/>
          <a:ext cx="5958845" cy="1066800"/>
        </p:xfrm>
        <a:graphic>
          <a:graphicData uri="http://schemas.openxmlformats.org/drawingml/2006/table">
            <a:tbl>
              <a:tblPr>
                <a:tableStyleId>{5C22544A-7EE6-4342-B048-85BDC9FD1C3A}</a:tableStyleId>
              </a:tblPr>
              <a:tblGrid>
                <a:gridCol w="605345">
                  <a:extLst>
                    <a:ext uri="{9D8B030D-6E8A-4147-A177-3AD203B41FA5}">
                      <a16:colId xmlns:a16="http://schemas.microsoft.com/office/drawing/2014/main" val="1173112711"/>
                    </a:ext>
                  </a:extLst>
                </a:gridCol>
                <a:gridCol w="1589580">
                  <a:extLst>
                    <a:ext uri="{9D8B030D-6E8A-4147-A177-3AD203B41FA5}">
                      <a16:colId xmlns:a16="http://schemas.microsoft.com/office/drawing/2014/main" val="153580093"/>
                    </a:ext>
                  </a:extLst>
                </a:gridCol>
                <a:gridCol w="850708">
                  <a:extLst>
                    <a:ext uri="{9D8B030D-6E8A-4147-A177-3AD203B41FA5}">
                      <a16:colId xmlns:a16="http://schemas.microsoft.com/office/drawing/2014/main" val="324027979"/>
                    </a:ext>
                  </a:extLst>
                </a:gridCol>
                <a:gridCol w="794511">
                  <a:extLst>
                    <a:ext uri="{9D8B030D-6E8A-4147-A177-3AD203B41FA5}">
                      <a16:colId xmlns:a16="http://schemas.microsoft.com/office/drawing/2014/main" val="701113332"/>
                    </a:ext>
                  </a:extLst>
                </a:gridCol>
                <a:gridCol w="630567">
                  <a:extLst>
                    <a:ext uri="{9D8B030D-6E8A-4147-A177-3AD203B41FA5}">
                      <a16:colId xmlns:a16="http://schemas.microsoft.com/office/drawing/2014/main" val="3378755754"/>
                    </a:ext>
                  </a:extLst>
                </a:gridCol>
                <a:gridCol w="857567">
                  <a:extLst>
                    <a:ext uri="{9D8B030D-6E8A-4147-A177-3AD203B41FA5}">
                      <a16:colId xmlns:a16="http://schemas.microsoft.com/office/drawing/2014/main" val="730099362"/>
                    </a:ext>
                  </a:extLst>
                </a:gridCol>
                <a:gridCol w="630567">
                  <a:extLst>
                    <a:ext uri="{9D8B030D-6E8A-4147-A177-3AD203B41FA5}">
                      <a16:colId xmlns:a16="http://schemas.microsoft.com/office/drawing/2014/main" val="2644946734"/>
                    </a:ext>
                  </a:extLst>
                </a:gridCol>
              </a:tblGrid>
              <a:tr h="355600">
                <a:tc>
                  <a:txBody>
                    <a:bodyPr/>
                    <a:lstStyle/>
                    <a:p>
                      <a:pPr algn="ctr" fontAlgn="b"/>
                      <a:r>
                        <a:rPr lang="en-US" sz="1400" b="0" i="0" u="none" strike="noStrike" dirty="0">
                          <a:solidFill>
                            <a:srgbClr val="000000"/>
                          </a:solidFill>
                          <a:effectLst/>
                          <a:latin typeface="Book Antiqua" panose="02040602050305030304" pitchFamily="18" charset="0"/>
                        </a:rPr>
                        <a:t>33</a:t>
                      </a:r>
                    </a:p>
                  </a:txBody>
                  <a:tcPr marL="0" marR="0" marT="0" marB="0" anchor="b"/>
                </a:tc>
                <a:tc>
                  <a:txBody>
                    <a:bodyPr/>
                    <a:lstStyle/>
                    <a:p>
                      <a:pPr algn="l" fontAlgn="b"/>
                      <a:r>
                        <a:rPr lang="en-US" sz="1400" u="none" strike="noStrike" dirty="0">
                          <a:effectLst/>
                          <a:latin typeface="+mn-lt"/>
                        </a:rPr>
                        <a:t>Sumatera Barat</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107</a:t>
                      </a:r>
                    </a:p>
                  </a:txBody>
                  <a:tcPr marL="0" marR="0" marT="0" marB="0" anchor="b"/>
                </a:tc>
                <a:tc>
                  <a:txBody>
                    <a:bodyPr/>
                    <a:lstStyle/>
                    <a:p>
                      <a:pPr algn="r" fontAlgn="b"/>
                      <a:r>
                        <a:rPr lang="en-US" sz="1400" b="0" i="0" u="none" strike="noStrike" dirty="0">
                          <a:solidFill>
                            <a:srgbClr val="000000"/>
                          </a:solidFill>
                          <a:effectLst/>
                          <a:latin typeface="+mn-lt"/>
                        </a:rPr>
                        <a:t>90</a:t>
                      </a:r>
                    </a:p>
                  </a:txBody>
                  <a:tcPr marL="0" marR="0" marT="0" marB="0" anchor="b"/>
                </a:tc>
                <a:tc>
                  <a:txBody>
                    <a:bodyPr/>
                    <a:lstStyle/>
                    <a:p>
                      <a:pPr algn="r" fontAlgn="b"/>
                      <a:r>
                        <a:rPr lang="en-US" sz="1400" b="0" i="0" u="none" strike="noStrike" dirty="0">
                          <a:solidFill>
                            <a:srgbClr val="000000"/>
                          </a:solidFill>
                          <a:latin typeface="+mn-lt"/>
                        </a:rPr>
                        <a:t>84.11%</a:t>
                      </a:r>
                    </a:p>
                  </a:txBody>
                  <a:tcPr marL="9524" marR="9524" marT="9525" marB="0" anchor="b"/>
                </a:tc>
                <a:tc>
                  <a:txBody>
                    <a:bodyPr/>
                    <a:lstStyle/>
                    <a:p>
                      <a:pPr algn="r" fontAlgn="b"/>
                      <a:r>
                        <a:rPr lang="en-US" sz="1600" b="0" i="0" u="none" strike="noStrike" dirty="0">
                          <a:solidFill>
                            <a:srgbClr val="000000"/>
                          </a:solidFill>
                          <a:effectLst/>
                          <a:latin typeface="+mn-lt"/>
                        </a:rPr>
                        <a:t>17</a:t>
                      </a:r>
                    </a:p>
                  </a:txBody>
                  <a:tcPr marL="0" marR="0" marT="0" marB="0" anchor="b"/>
                </a:tc>
                <a:tc>
                  <a:txBody>
                    <a:bodyPr/>
                    <a:lstStyle/>
                    <a:p>
                      <a:pPr algn="r" fontAlgn="b"/>
                      <a:r>
                        <a:rPr lang="en-US" sz="1400" b="0" i="0" u="none" strike="noStrike" dirty="0">
                          <a:solidFill>
                            <a:srgbClr val="000000"/>
                          </a:solidFill>
                          <a:latin typeface="+mn-lt"/>
                        </a:rPr>
                        <a:t>15.89%</a:t>
                      </a:r>
                    </a:p>
                  </a:txBody>
                  <a:tcPr marL="9524" marR="9524" marT="9525" marB="0" anchor="b"/>
                </a:tc>
                <a:extLst>
                  <a:ext uri="{0D108BD9-81ED-4DB2-BD59-A6C34878D82A}">
                    <a16:rowId xmlns:a16="http://schemas.microsoft.com/office/drawing/2014/main" val="1956687214"/>
                  </a:ext>
                </a:extLst>
              </a:tr>
              <a:tr h="355600">
                <a:tc>
                  <a:txBody>
                    <a:bodyPr/>
                    <a:lstStyle/>
                    <a:p>
                      <a:pPr algn="ctr" fontAlgn="b"/>
                      <a:r>
                        <a:rPr lang="en-US" sz="1400" b="0" i="0" u="none" strike="noStrike" dirty="0">
                          <a:solidFill>
                            <a:srgbClr val="000000"/>
                          </a:solidFill>
                          <a:effectLst/>
                          <a:latin typeface="Book Antiqua" panose="02040602050305030304" pitchFamily="18" charset="0"/>
                        </a:rPr>
                        <a:t>34</a:t>
                      </a:r>
                    </a:p>
                  </a:txBody>
                  <a:tcPr marL="0" marR="0" marT="0" marB="0" anchor="b"/>
                </a:tc>
                <a:tc>
                  <a:txBody>
                    <a:bodyPr/>
                    <a:lstStyle/>
                    <a:p>
                      <a:pPr algn="l" fontAlgn="b"/>
                      <a:r>
                        <a:rPr lang="en-US" sz="1400" u="none" strike="noStrike" dirty="0">
                          <a:effectLst/>
                          <a:latin typeface="+mn-lt"/>
                        </a:rPr>
                        <a:t>Sumatera Utara</a:t>
                      </a:r>
                      <a:endParaRPr lang="en-US" sz="1400" b="0" i="0" u="none" strike="noStrike" dirty="0">
                        <a:solidFill>
                          <a:srgbClr val="000000"/>
                        </a:solidFill>
                        <a:effectLst/>
                        <a:latin typeface="+mn-lt"/>
                      </a:endParaRPr>
                    </a:p>
                  </a:txBody>
                  <a:tcPr marL="0" marR="0" marT="0" marB="0" anchor="b"/>
                </a:tc>
                <a:tc>
                  <a:txBody>
                    <a:bodyPr/>
                    <a:lstStyle/>
                    <a:p>
                      <a:pPr algn="r" fontAlgn="b"/>
                      <a:r>
                        <a:rPr lang="en-US" sz="1400" b="0" i="0" u="none" strike="noStrike" dirty="0">
                          <a:solidFill>
                            <a:srgbClr val="000000"/>
                          </a:solidFill>
                          <a:effectLst/>
                          <a:latin typeface="+mn-lt"/>
                        </a:rPr>
                        <a:t>169</a:t>
                      </a:r>
                    </a:p>
                  </a:txBody>
                  <a:tcPr marL="0" marR="0" marT="0" marB="0" anchor="b"/>
                </a:tc>
                <a:tc>
                  <a:txBody>
                    <a:bodyPr/>
                    <a:lstStyle/>
                    <a:p>
                      <a:pPr algn="r" fontAlgn="b"/>
                      <a:r>
                        <a:rPr lang="en-US" sz="1400" b="0" i="0" u="none" strike="noStrike" dirty="0">
                          <a:solidFill>
                            <a:srgbClr val="000000"/>
                          </a:solidFill>
                          <a:effectLst/>
                          <a:latin typeface="+mn-lt"/>
                        </a:rPr>
                        <a:t>147</a:t>
                      </a:r>
                    </a:p>
                  </a:txBody>
                  <a:tcPr marL="0" marR="0" marT="0" marB="0" anchor="b"/>
                </a:tc>
                <a:tc>
                  <a:txBody>
                    <a:bodyPr/>
                    <a:lstStyle/>
                    <a:p>
                      <a:pPr algn="r" fontAlgn="b"/>
                      <a:r>
                        <a:rPr lang="en-US" sz="1400" b="0" i="0" u="none" strike="noStrike" dirty="0">
                          <a:solidFill>
                            <a:srgbClr val="000000"/>
                          </a:solidFill>
                          <a:latin typeface="+mn-lt"/>
                        </a:rPr>
                        <a:t>86.98%</a:t>
                      </a:r>
                    </a:p>
                  </a:txBody>
                  <a:tcPr marL="9524" marR="9524" marT="9525" marB="0" anchor="b"/>
                </a:tc>
                <a:tc>
                  <a:txBody>
                    <a:bodyPr/>
                    <a:lstStyle/>
                    <a:p>
                      <a:pPr algn="r" fontAlgn="b"/>
                      <a:r>
                        <a:rPr lang="en-US" sz="1600" b="0" i="0" u="none" strike="noStrike" dirty="0">
                          <a:solidFill>
                            <a:srgbClr val="000000"/>
                          </a:solidFill>
                          <a:effectLst/>
                          <a:latin typeface="+mn-lt"/>
                        </a:rPr>
                        <a:t>22</a:t>
                      </a:r>
                    </a:p>
                  </a:txBody>
                  <a:tcPr marL="0" marR="0" marT="0" marB="0" anchor="b"/>
                </a:tc>
                <a:tc>
                  <a:txBody>
                    <a:bodyPr/>
                    <a:lstStyle/>
                    <a:p>
                      <a:pPr algn="r" fontAlgn="b"/>
                      <a:r>
                        <a:rPr lang="en-US" sz="1400" b="0" i="0" u="none" strike="noStrike" dirty="0">
                          <a:solidFill>
                            <a:srgbClr val="000000"/>
                          </a:solidFill>
                          <a:latin typeface="+mn-lt"/>
                        </a:rPr>
                        <a:t>13.02%</a:t>
                      </a:r>
                    </a:p>
                  </a:txBody>
                  <a:tcPr marL="9524" marR="9524" marT="9525" marB="0" anchor="b"/>
                </a:tc>
                <a:extLst>
                  <a:ext uri="{0D108BD9-81ED-4DB2-BD59-A6C34878D82A}">
                    <a16:rowId xmlns:a16="http://schemas.microsoft.com/office/drawing/2014/main" val="122975090"/>
                  </a:ext>
                </a:extLst>
              </a:tr>
              <a:tr h="355600">
                <a:tc gridSpan="2">
                  <a:txBody>
                    <a:bodyPr/>
                    <a:lstStyle/>
                    <a:p>
                      <a:pPr algn="ctr" fontAlgn="b"/>
                      <a:r>
                        <a:rPr lang="en-US" sz="1400" b="1" u="none" strike="noStrike" dirty="0">
                          <a:solidFill>
                            <a:schemeClr val="bg1"/>
                          </a:solidFill>
                          <a:effectLst/>
                        </a:rPr>
                        <a:t>Total</a:t>
                      </a:r>
                      <a:endParaRPr lang="en-US" sz="1400" b="1" i="0" u="none" strike="noStrike" dirty="0">
                        <a:solidFill>
                          <a:schemeClr val="bg1"/>
                        </a:solidFill>
                        <a:effectLst/>
                        <a:latin typeface="Book Antiqua" panose="02040602050305030304" pitchFamily="18" charset="0"/>
                      </a:endParaRPr>
                    </a:p>
                  </a:txBody>
                  <a:tcPr marL="0" marR="0" marT="0" marB="0" anchor="ctr">
                    <a:solidFill>
                      <a:srgbClr val="7030A0"/>
                    </a:solidFill>
                  </a:tcPr>
                </a:tc>
                <a:tc hMerge="1">
                  <a:txBody>
                    <a:bodyPr/>
                    <a:lstStyle/>
                    <a:p>
                      <a:endParaRPr lang="en-US"/>
                    </a:p>
                  </a:txBody>
                  <a:tcPr/>
                </a:tc>
                <a:tc>
                  <a:txBody>
                    <a:bodyPr/>
                    <a:lstStyle/>
                    <a:p>
                      <a:pPr algn="ctr" fontAlgn="b"/>
                      <a:r>
                        <a:rPr lang="en-US" sz="1400" b="1" i="0" u="none" strike="noStrike" dirty="0">
                          <a:solidFill>
                            <a:schemeClr val="bg1"/>
                          </a:solidFill>
                          <a:latin typeface="+mn-lt"/>
                        </a:rPr>
                        <a:t>3101</a:t>
                      </a:r>
                    </a:p>
                  </a:txBody>
                  <a:tcPr marL="9524" marR="9524" marT="9525" marB="0" anchor="ctr">
                    <a:solidFill>
                      <a:srgbClr val="7030A0"/>
                    </a:solidFill>
                  </a:tcPr>
                </a:tc>
                <a:tc>
                  <a:txBody>
                    <a:bodyPr/>
                    <a:lstStyle/>
                    <a:p>
                      <a:pPr algn="ctr" fontAlgn="b"/>
                      <a:r>
                        <a:rPr lang="en-US" sz="1400" b="1" i="0" u="none" strike="noStrike" dirty="0">
                          <a:solidFill>
                            <a:schemeClr val="bg1"/>
                          </a:solidFill>
                          <a:latin typeface="+mn-lt"/>
                        </a:rPr>
                        <a:t>2583</a:t>
                      </a:r>
                    </a:p>
                  </a:txBody>
                  <a:tcPr marL="9524" marR="9524" marT="9525" marB="0" anchor="ctr">
                    <a:solidFill>
                      <a:srgbClr val="7030A0"/>
                    </a:solidFill>
                  </a:tcPr>
                </a:tc>
                <a:tc>
                  <a:txBody>
                    <a:bodyPr/>
                    <a:lstStyle/>
                    <a:p>
                      <a:pPr algn="ctr" fontAlgn="b"/>
                      <a:r>
                        <a:rPr lang="en-US" sz="1400" b="1" i="0" u="none" strike="noStrike" dirty="0">
                          <a:solidFill>
                            <a:schemeClr val="bg1"/>
                          </a:solidFill>
                          <a:latin typeface="+mn-lt"/>
                        </a:rPr>
                        <a:t>83.30%</a:t>
                      </a:r>
                    </a:p>
                  </a:txBody>
                  <a:tcPr marL="9524" marR="9524" marT="9525" marB="0" anchor="ctr">
                    <a:solidFill>
                      <a:srgbClr val="7030A0"/>
                    </a:solidFill>
                  </a:tcPr>
                </a:tc>
                <a:tc>
                  <a:txBody>
                    <a:bodyPr/>
                    <a:lstStyle/>
                    <a:p>
                      <a:pPr algn="ctr" fontAlgn="b"/>
                      <a:r>
                        <a:rPr lang="en-US" sz="1600" b="1" i="0" u="none" strike="noStrike" dirty="0">
                          <a:solidFill>
                            <a:srgbClr val="FFFF00"/>
                          </a:solidFill>
                          <a:latin typeface="+mn-lt"/>
                        </a:rPr>
                        <a:t>518</a:t>
                      </a:r>
                    </a:p>
                  </a:txBody>
                  <a:tcPr marL="9524" marR="9524" marT="9525" marB="0" anchor="ctr">
                    <a:solidFill>
                      <a:srgbClr val="7030A0"/>
                    </a:solidFill>
                  </a:tcPr>
                </a:tc>
                <a:tc>
                  <a:txBody>
                    <a:bodyPr/>
                    <a:lstStyle/>
                    <a:p>
                      <a:pPr algn="ctr" fontAlgn="b"/>
                      <a:r>
                        <a:rPr lang="en-US" sz="1400" b="1" i="0" u="none" strike="noStrike" dirty="0">
                          <a:solidFill>
                            <a:schemeClr val="bg1"/>
                          </a:solidFill>
                          <a:latin typeface="+mn-lt"/>
                        </a:rPr>
                        <a:t>16.70%</a:t>
                      </a:r>
                    </a:p>
                  </a:txBody>
                  <a:tcPr marL="9524" marR="9524" marT="9525" marB="0" anchor="ctr">
                    <a:solidFill>
                      <a:srgbClr val="7030A0"/>
                    </a:solidFill>
                  </a:tcPr>
                </a:tc>
                <a:extLst>
                  <a:ext uri="{0D108BD9-81ED-4DB2-BD59-A6C34878D82A}">
                    <a16:rowId xmlns:a16="http://schemas.microsoft.com/office/drawing/2014/main" val="3042073589"/>
                  </a:ext>
                </a:extLst>
              </a:tr>
            </a:tbl>
          </a:graphicData>
        </a:graphic>
      </p:graphicFrame>
    </p:spTree>
    <p:extLst>
      <p:ext uri="{BB962C8B-B14F-4D97-AF65-F5344CB8AC3E}">
        <p14:creationId xmlns:p14="http://schemas.microsoft.com/office/powerpoint/2010/main" val="4249703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523160" y="109085"/>
            <a:ext cx="8909856" cy="519035"/>
          </a:xfrm>
        </p:spPr>
        <p:txBody>
          <a:bodyPr>
            <a:noAutofit/>
          </a:bodyPr>
          <a:lstStyle/>
          <a:p>
            <a:r>
              <a:rPr lang="en-US" sz="2000" b="1" dirty="0" err="1">
                <a:solidFill>
                  <a:srgbClr val="FFFF00"/>
                </a:solidFill>
                <a:cs typeface="Avenir Black"/>
              </a:rPr>
              <a:t>Permasalahan</a:t>
            </a:r>
            <a:r>
              <a:rPr lang="en-US" sz="2000" b="1" dirty="0">
                <a:solidFill>
                  <a:srgbClr val="FFFF00"/>
                </a:solidFill>
                <a:cs typeface="Avenir Black"/>
              </a:rPr>
              <a:t>/</a:t>
            </a:r>
            <a:r>
              <a:rPr lang="en-US" sz="2000" b="1" dirty="0" err="1">
                <a:solidFill>
                  <a:srgbClr val="FFFF00"/>
                </a:solidFill>
                <a:cs typeface="Avenir Black"/>
              </a:rPr>
              <a:t>Kendala</a:t>
            </a:r>
            <a:r>
              <a:rPr lang="en-US" sz="2000" b="1" dirty="0">
                <a:solidFill>
                  <a:schemeClr val="bg1"/>
                </a:solidFill>
                <a:cs typeface="Avenir Black"/>
              </a:rPr>
              <a:t> yang </a:t>
            </a:r>
            <a:r>
              <a:rPr lang="en-US" sz="2000" b="1" dirty="0" err="1">
                <a:solidFill>
                  <a:schemeClr val="bg1"/>
                </a:solidFill>
                <a:cs typeface="Avenir Black"/>
              </a:rPr>
              <a:t>dialami</a:t>
            </a:r>
            <a:r>
              <a:rPr lang="en-US" sz="2000" b="1" dirty="0">
                <a:solidFill>
                  <a:schemeClr val="bg1"/>
                </a:solidFill>
                <a:cs typeface="Avenir Black"/>
              </a:rPr>
              <a:t> </a:t>
            </a:r>
            <a:r>
              <a:rPr lang="en-US" sz="2000" b="1" dirty="0" err="1">
                <a:solidFill>
                  <a:schemeClr val="bg1"/>
                </a:solidFill>
                <a:cs typeface="Avenir Black"/>
              </a:rPr>
              <a:t>saat</a:t>
            </a:r>
            <a:r>
              <a:rPr lang="en-US" sz="2000" b="1" dirty="0">
                <a:solidFill>
                  <a:schemeClr val="bg1"/>
                </a:solidFill>
                <a:cs typeface="Avenir Black"/>
              </a:rPr>
              <a:t> </a:t>
            </a:r>
            <a:r>
              <a:rPr lang="en-US" sz="2000" b="1" dirty="0" smtClean="0">
                <a:solidFill>
                  <a:schemeClr val="bg1"/>
                </a:solidFill>
                <a:cs typeface="Avenir Black"/>
              </a:rPr>
              <a:t>Pembangunan/</a:t>
            </a:r>
            <a:r>
              <a:rPr lang="en-US" sz="2000" b="1" dirty="0" err="1" smtClean="0">
                <a:solidFill>
                  <a:schemeClr val="bg1"/>
                </a:solidFill>
                <a:cs typeface="Avenir Black"/>
              </a:rPr>
              <a:t>Rehabilitasi</a:t>
            </a:r>
            <a:r>
              <a:rPr lang="en-US" sz="2000" b="1" dirty="0">
                <a:solidFill>
                  <a:schemeClr val="bg1"/>
                </a:solidFill>
                <a:cs typeface="Avenir Black"/>
              </a:rPr>
              <a:t/>
            </a:r>
            <a:br>
              <a:rPr lang="en-US" sz="2000" b="1" dirty="0">
                <a:solidFill>
                  <a:schemeClr val="bg1"/>
                </a:solidFill>
                <a:cs typeface="Avenir Black"/>
              </a:rPr>
            </a:br>
            <a:endParaRPr lang="en-US" sz="20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45739" y="644572"/>
            <a:ext cx="11091084" cy="5201424"/>
          </a:xfrm>
          <a:prstGeom prst="rect">
            <a:avLst/>
          </a:prstGeom>
          <a:noFill/>
        </p:spPr>
        <p:txBody>
          <a:bodyPr wrap="square" rtlCol="0">
            <a:spAutoFit/>
          </a:bodyPr>
          <a:lstStyle/>
          <a:p>
            <a:pPr marL="285750" lvl="0" indent="-285750" algn="just">
              <a:spcBef>
                <a:spcPts val="600"/>
              </a:spcBef>
              <a:buFont typeface="Arial" panose="020B0604020202020204" pitchFamily="34" charset="0"/>
              <a:buChar char="•"/>
            </a:pPr>
            <a:r>
              <a:rPr lang="en-US" sz="2400" dirty="0" err="1">
                <a:solidFill>
                  <a:srgbClr val="00B050"/>
                </a:solidFill>
                <a:latin typeface="Century Gothic" panose="020B0502020202020204" pitchFamily="34" charset="0"/>
              </a:rPr>
              <a:t>Akses</a:t>
            </a:r>
            <a:r>
              <a:rPr lang="en-US" sz="2400" dirty="0">
                <a:latin typeface="Century Gothic" panose="020B0502020202020204" pitchFamily="34" charset="0"/>
              </a:rPr>
              <a:t> </a:t>
            </a:r>
            <a:r>
              <a:rPr lang="en-US" sz="2400" dirty="0" err="1">
                <a:latin typeface="Century Gothic" panose="020B0502020202020204" pitchFamily="34" charset="0"/>
              </a:rPr>
              <a:t>ke</a:t>
            </a:r>
            <a:r>
              <a:rPr lang="en-US" sz="2400" dirty="0">
                <a:latin typeface="Century Gothic" panose="020B0502020202020204" pitchFamily="34" charset="0"/>
              </a:rPr>
              <a:t> </a:t>
            </a:r>
            <a:r>
              <a:rPr lang="en-US" sz="2400" dirty="0" err="1">
                <a:latin typeface="Century Gothic" panose="020B0502020202020204" pitchFamily="34" charset="0"/>
              </a:rPr>
              <a:t>lokasi</a:t>
            </a:r>
            <a:r>
              <a:rPr lang="en-US" sz="2400" dirty="0">
                <a:latin typeface="Century Gothic" panose="020B0502020202020204" pitchFamily="34" charset="0"/>
              </a:rPr>
              <a:t> yang </a:t>
            </a:r>
            <a:r>
              <a:rPr lang="en-US" sz="2400" dirty="0" err="1">
                <a:latin typeface="Century Gothic" panose="020B0502020202020204" pitchFamily="34" charset="0"/>
              </a:rPr>
              <a:t>masih</a:t>
            </a:r>
            <a:r>
              <a:rPr lang="en-US" sz="2400" dirty="0">
                <a:latin typeface="Century Gothic" panose="020B0502020202020204" pitchFamily="34" charset="0"/>
              </a:rPr>
              <a:t> </a:t>
            </a:r>
            <a:r>
              <a:rPr lang="en-US" sz="2400" dirty="0" err="1">
                <a:latin typeface="Century Gothic" panose="020B0502020202020204" pitchFamily="34" charset="0"/>
              </a:rPr>
              <a:t>susah</a:t>
            </a:r>
            <a:r>
              <a:rPr lang="en-US" sz="2400" dirty="0">
                <a:latin typeface="Century Gothic" panose="020B0502020202020204" pitchFamily="34" charset="0"/>
              </a:rPr>
              <a:t> </a:t>
            </a:r>
            <a:r>
              <a:rPr lang="en-US" sz="2400" dirty="0" err="1">
                <a:latin typeface="Century Gothic" panose="020B0502020202020204" pitchFamily="34" charset="0"/>
              </a:rPr>
              <a:t>dijangkau</a:t>
            </a:r>
            <a:r>
              <a:rPr lang="en-US" sz="2400" dirty="0">
                <a:latin typeface="Century Gothic" panose="020B0502020202020204" pitchFamily="34" charset="0"/>
              </a:rPr>
              <a:t> </a:t>
            </a:r>
            <a:r>
              <a:rPr lang="en-US" sz="2400" dirty="0" err="1">
                <a:latin typeface="Century Gothic" panose="020B0502020202020204" pitchFamily="34" charset="0"/>
              </a:rPr>
              <a:t>sehingga</a:t>
            </a:r>
            <a:r>
              <a:rPr lang="en-US" sz="2400" dirty="0">
                <a:latin typeface="Century Gothic" panose="020B0502020202020204" pitchFamily="34" charset="0"/>
              </a:rPr>
              <a:t> </a:t>
            </a:r>
            <a:r>
              <a:rPr lang="en-US" sz="2400" dirty="0" err="1">
                <a:latin typeface="Century Gothic" panose="020B0502020202020204" pitchFamily="34" charset="0"/>
              </a:rPr>
              <a:t>memerlukan</a:t>
            </a:r>
            <a:r>
              <a:rPr lang="en-US" sz="2400" dirty="0">
                <a:latin typeface="Century Gothic" panose="020B0502020202020204" pitchFamily="34" charset="0"/>
              </a:rPr>
              <a:t> </a:t>
            </a:r>
            <a:r>
              <a:rPr lang="en-US" sz="2400" dirty="0" err="1">
                <a:latin typeface="Century Gothic" panose="020B0502020202020204" pitchFamily="34" charset="0"/>
              </a:rPr>
              <a:t>penanganan</a:t>
            </a:r>
            <a:r>
              <a:rPr lang="en-US" sz="2400" dirty="0">
                <a:latin typeface="Century Gothic" panose="020B0502020202020204" pitchFamily="34" charset="0"/>
              </a:rPr>
              <a:t> yang </a:t>
            </a:r>
            <a:r>
              <a:rPr lang="en-US" sz="2400" dirty="0" err="1">
                <a:latin typeface="Century Gothic" panose="020B0502020202020204" pitchFamily="34" charset="0"/>
              </a:rPr>
              <a:t>cukup</a:t>
            </a:r>
            <a:r>
              <a:rPr lang="en-US" sz="2400" dirty="0">
                <a:latin typeface="Century Gothic" panose="020B0502020202020204" pitchFamily="34" charset="0"/>
              </a:rPr>
              <a:t> </a:t>
            </a:r>
            <a:r>
              <a:rPr lang="en-US" sz="2400" dirty="0" err="1" smtClean="0">
                <a:latin typeface="Century Gothic" panose="020B0502020202020204" pitchFamily="34" charset="0"/>
              </a:rPr>
              <a:t>besar</a:t>
            </a:r>
            <a:r>
              <a:rPr lang="en-US" sz="2400" dirty="0" smtClean="0">
                <a:latin typeface="Century Gothic" panose="020B0502020202020204" pitchFamily="34" charset="0"/>
              </a:rPr>
              <a:t> (SMAN 3 </a:t>
            </a:r>
            <a:r>
              <a:rPr lang="en-US" sz="2400" dirty="0" err="1" smtClean="0">
                <a:latin typeface="Century Gothic" panose="020B0502020202020204" pitchFamily="34" charset="0"/>
              </a:rPr>
              <a:t>Kikim</a:t>
            </a:r>
            <a:r>
              <a:rPr lang="en-US" sz="2400" dirty="0" smtClean="0">
                <a:latin typeface="Century Gothic" panose="020B0502020202020204" pitchFamily="34" charset="0"/>
              </a:rPr>
              <a:t> </a:t>
            </a:r>
            <a:r>
              <a:rPr lang="en-US" sz="2400" dirty="0" err="1" smtClean="0">
                <a:latin typeface="Century Gothic" panose="020B0502020202020204" pitchFamily="34" charset="0"/>
              </a:rPr>
              <a:t>Timur</a:t>
            </a:r>
            <a:r>
              <a:rPr lang="en-US" sz="2400" dirty="0" smtClean="0">
                <a:latin typeface="Century Gothic" panose="020B0502020202020204" pitchFamily="34" charset="0"/>
              </a:rPr>
              <a:t> </a:t>
            </a:r>
            <a:r>
              <a:rPr lang="en-US" sz="2400" dirty="0" err="1" smtClean="0">
                <a:latin typeface="Century Gothic" panose="020B0502020202020204" pitchFamily="34" charset="0"/>
              </a:rPr>
              <a:t>Lahat</a:t>
            </a:r>
            <a:r>
              <a:rPr lang="en-US" sz="2400" dirty="0" smtClean="0">
                <a:latin typeface="Century Gothic" panose="020B0502020202020204" pitchFamily="34" charset="0"/>
              </a:rPr>
              <a:t>)</a:t>
            </a:r>
            <a:r>
              <a:rPr lang="en-US" sz="2400" dirty="0">
                <a:latin typeface="Century Gothic" panose="020B0502020202020204" pitchFamily="34" charset="0"/>
              </a:rPr>
              <a:t>;</a:t>
            </a:r>
          </a:p>
          <a:p>
            <a:pPr marL="285750" indent="-285750" algn="just">
              <a:spcBef>
                <a:spcPts val="600"/>
              </a:spcBef>
              <a:buFont typeface="Arial" panose="020B0604020202020204" pitchFamily="34" charset="0"/>
              <a:buChar char="•"/>
            </a:pPr>
            <a:r>
              <a:rPr lang="en-US" sz="2400" dirty="0" err="1" smtClean="0">
                <a:solidFill>
                  <a:srgbClr val="00B050"/>
                </a:solidFill>
                <a:latin typeface="Century Gothic" panose="020B0502020202020204" pitchFamily="34" charset="0"/>
              </a:rPr>
              <a:t>Cuaca</a:t>
            </a:r>
            <a:r>
              <a:rPr lang="en-US" sz="2400" dirty="0" smtClean="0">
                <a:latin typeface="Century Gothic" panose="020B0502020202020204" pitchFamily="34" charset="0"/>
              </a:rPr>
              <a:t> </a:t>
            </a:r>
            <a:r>
              <a:rPr lang="en-US" sz="2400" dirty="0">
                <a:latin typeface="Century Gothic" panose="020B0502020202020204" pitchFamily="34" charset="0"/>
              </a:rPr>
              <a:t>di </a:t>
            </a:r>
            <a:r>
              <a:rPr lang="en-US" sz="2400" dirty="0" err="1">
                <a:latin typeface="Century Gothic" panose="020B0502020202020204" pitchFamily="34" charset="0"/>
              </a:rPr>
              <a:t>sekitar</a:t>
            </a:r>
            <a:r>
              <a:rPr lang="en-US" sz="2400" dirty="0">
                <a:latin typeface="Century Gothic" panose="020B0502020202020204" pitchFamily="34" charset="0"/>
              </a:rPr>
              <a:t> </a:t>
            </a:r>
            <a:r>
              <a:rPr lang="en-US" sz="2400" dirty="0" err="1">
                <a:latin typeface="Century Gothic" panose="020B0502020202020204" pitchFamily="34" charset="0"/>
              </a:rPr>
              <a:t>lokasi</a:t>
            </a:r>
            <a:r>
              <a:rPr lang="en-US" sz="2400" dirty="0">
                <a:latin typeface="Century Gothic" panose="020B0502020202020204" pitchFamily="34" charset="0"/>
              </a:rPr>
              <a:t> </a:t>
            </a:r>
            <a:r>
              <a:rPr lang="en-US" sz="2400" dirty="0" err="1" smtClean="0">
                <a:latin typeface="Century Gothic" panose="020B0502020202020204" pitchFamily="34" charset="0"/>
              </a:rPr>
              <a:t>sekolah</a:t>
            </a:r>
            <a:r>
              <a:rPr lang="en-US" sz="2400" dirty="0" smtClean="0">
                <a:latin typeface="Century Gothic" panose="020B0502020202020204" pitchFamily="34" charset="0"/>
              </a:rPr>
              <a:t> </a:t>
            </a:r>
            <a:r>
              <a:rPr lang="en-US" sz="2400" dirty="0">
                <a:latin typeface="Century Gothic" panose="020B0502020202020204" pitchFamily="34" charset="0"/>
              </a:rPr>
              <a:t>yang </a:t>
            </a:r>
            <a:r>
              <a:rPr lang="en-US" sz="2400" dirty="0" err="1">
                <a:latin typeface="Century Gothic" panose="020B0502020202020204" pitchFamily="34" charset="0"/>
              </a:rPr>
              <a:t>menghambat</a:t>
            </a:r>
            <a:r>
              <a:rPr lang="en-US" sz="2400" dirty="0">
                <a:latin typeface="Century Gothic" panose="020B0502020202020204" pitchFamily="34" charset="0"/>
              </a:rPr>
              <a:t> </a:t>
            </a:r>
            <a:r>
              <a:rPr lang="en-US" sz="2400" dirty="0" err="1">
                <a:latin typeface="Century Gothic" panose="020B0502020202020204" pitchFamily="34" charset="0"/>
              </a:rPr>
              <a:t>pelaksanaan</a:t>
            </a:r>
            <a:r>
              <a:rPr lang="en-US" sz="2400" dirty="0">
                <a:latin typeface="Century Gothic" panose="020B0502020202020204" pitchFamily="34" charset="0"/>
              </a:rPr>
              <a:t> </a:t>
            </a:r>
            <a:r>
              <a:rPr lang="en-US" sz="2400" dirty="0" err="1" smtClean="0">
                <a:latin typeface="Century Gothic" panose="020B0502020202020204" pitchFamily="34" charset="0"/>
              </a:rPr>
              <a:t>pembangunan</a:t>
            </a:r>
            <a:r>
              <a:rPr lang="en-US" sz="2400" dirty="0">
                <a:latin typeface="Century Gothic" panose="020B0502020202020204" pitchFamily="34" charset="0"/>
              </a:rPr>
              <a:t> </a:t>
            </a:r>
            <a:r>
              <a:rPr lang="en-US" sz="2400" dirty="0" smtClean="0">
                <a:latin typeface="Century Gothic" panose="020B0502020202020204" pitchFamily="34" charset="0"/>
              </a:rPr>
              <a:t>(SMAN </a:t>
            </a:r>
            <a:r>
              <a:rPr lang="en-US" sz="2400" dirty="0">
                <a:latin typeface="Century Gothic" panose="020B0502020202020204" pitchFamily="34" charset="0"/>
              </a:rPr>
              <a:t>1 </a:t>
            </a:r>
            <a:r>
              <a:rPr lang="en-US" sz="2400" dirty="0" err="1">
                <a:latin typeface="Century Gothic" panose="020B0502020202020204" pitchFamily="34" charset="0"/>
              </a:rPr>
              <a:t>Bangko</a:t>
            </a:r>
            <a:r>
              <a:rPr lang="en-US" sz="2400" dirty="0">
                <a:latin typeface="Century Gothic" panose="020B0502020202020204" pitchFamily="34" charset="0"/>
              </a:rPr>
              <a:t> </a:t>
            </a:r>
            <a:r>
              <a:rPr lang="en-US" sz="2400" dirty="0" err="1">
                <a:latin typeface="Century Gothic" panose="020B0502020202020204" pitchFamily="34" charset="0"/>
              </a:rPr>
              <a:t>Rokan</a:t>
            </a:r>
            <a:r>
              <a:rPr lang="en-US" sz="2400" dirty="0">
                <a:latin typeface="Century Gothic" panose="020B0502020202020204" pitchFamily="34" charset="0"/>
              </a:rPr>
              <a:t> </a:t>
            </a:r>
            <a:r>
              <a:rPr lang="en-US" sz="2400" dirty="0" err="1" smtClean="0">
                <a:latin typeface="Century Gothic" panose="020B0502020202020204" pitchFamily="34" charset="0"/>
              </a:rPr>
              <a:t>Hilir</a:t>
            </a:r>
            <a:r>
              <a:rPr lang="en-US" sz="2400" dirty="0" smtClean="0">
                <a:latin typeface="Century Gothic" panose="020B0502020202020204" pitchFamily="34" charset="0"/>
              </a:rPr>
              <a:t>, SMAN 1 </a:t>
            </a:r>
            <a:r>
              <a:rPr lang="en-US" sz="2400" dirty="0" err="1" smtClean="0">
                <a:latin typeface="Century Gothic" panose="020B0502020202020204" pitchFamily="34" charset="0"/>
              </a:rPr>
              <a:t>Candung</a:t>
            </a:r>
            <a:r>
              <a:rPr lang="en-US" sz="2400" dirty="0" smtClean="0">
                <a:latin typeface="Century Gothic" panose="020B0502020202020204" pitchFamily="34" charset="0"/>
              </a:rPr>
              <a:t>, </a:t>
            </a:r>
            <a:r>
              <a:rPr lang="en-US" sz="2400" dirty="0" err="1" smtClean="0">
                <a:latin typeface="Century Gothic" panose="020B0502020202020204" pitchFamily="34" charset="0"/>
              </a:rPr>
              <a:t>Agam</a:t>
            </a:r>
            <a:r>
              <a:rPr lang="en-US" sz="2400" dirty="0" smtClean="0">
                <a:latin typeface="Century Gothic" panose="020B0502020202020204" pitchFamily="34" charset="0"/>
              </a:rPr>
              <a:t>, SMAN 8 </a:t>
            </a:r>
            <a:r>
              <a:rPr lang="en-US" sz="2400" dirty="0" err="1" smtClean="0">
                <a:latin typeface="Century Gothic" panose="020B0502020202020204" pitchFamily="34" charset="0"/>
              </a:rPr>
              <a:t>Sijunjung</a:t>
            </a:r>
            <a:r>
              <a:rPr lang="en-US" sz="2400" dirty="0" smtClean="0">
                <a:latin typeface="Century Gothic" panose="020B0502020202020204" pitchFamily="34" charset="0"/>
              </a:rPr>
              <a:t>, SMAN 2 Manado);</a:t>
            </a:r>
            <a:endParaRPr lang="en-US" sz="2400" dirty="0">
              <a:latin typeface="Century Gothic" panose="020B0502020202020204" pitchFamily="34" charset="0"/>
            </a:endParaRPr>
          </a:p>
          <a:p>
            <a:pPr marL="285750" lvl="0" indent="-285750" algn="just">
              <a:spcBef>
                <a:spcPts val="600"/>
              </a:spcBef>
              <a:buFont typeface="Arial" panose="020B0604020202020204" pitchFamily="34" charset="0"/>
              <a:buChar char="•"/>
            </a:pPr>
            <a:r>
              <a:rPr lang="en-US" sz="2400" dirty="0" err="1">
                <a:latin typeface="Century Gothic" panose="020B0502020202020204" pitchFamily="34" charset="0"/>
              </a:rPr>
              <a:t>Ketersediaan</a:t>
            </a:r>
            <a:r>
              <a:rPr lang="en-US" sz="2400" dirty="0">
                <a:latin typeface="Century Gothic" panose="020B0502020202020204" pitchFamily="34" charset="0"/>
              </a:rPr>
              <a:t> </a:t>
            </a:r>
            <a:r>
              <a:rPr lang="en-US" sz="2400" dirty="0" err="1" smtClean="0">
                <a:solidFill>
                  <a:srgbClr val="00B050"/>
                </a:solidFill>
                <a:latin typeface="Century Gothic" panose="020B0502020202020204" pitchFamily="34" charset="0"/>
              </a:rPr>
              <a:t>sumber</a:t>
            </a:r>
            <a:r>
              <a:rPr lang="en-US" sz="2400" dirty="0" smtClean="0">
                <a:solidFill>
                  <a:srgbClr val="00B050"/>
                </a:solidFill>
                <a:latin typeface="Century Gothic" panose="020B0502020202020204" pitchFamily="34" charset="0"/>
              </a:rPr>
              <a:t> </a:t>
            </a:r>
            <a:r>
              <a:rPr lang="en-US" sz="2400" dirty="0" err="1">
                <a:solidFill>
                  <a:srgbClr val="00B050"/>
                </a:solidFill>
                <a:latin typeface="Century Gothic" panose="020B0502020202020204" pitchFamily="34" charset="0"/>
              </a:rPr>
              <a:t>daya</a:t>
            </a:r>
            <a:r>
              <a:rPr lang="en-US" sz="2400" dirty="0">
                <a:solidFill>
                  <a:srgbClr val="00B050"/>
                </a:solidFill>
                <a:latin typeface="Century Gothic" panose="020B0502020202020204" pitchFamily="34" charset="0"/>
              </a:rPr>
              <a:t> </a:t>
            </a:r>
            <a:r>
              <a:rPr lang="en-US" sz="2400" dirty="0" err="1">
                <a:latin typeface="Century Gothic" panose="020B0502020202020204" pitchFamily="34" charset="0"/>
              </a:rPr>
              <a:t>baik</a:t>
            </a:r>
            <a:r>
              <a:rPr lang="en-US" sz="2400" dirty="0">
                <a:latin typeface="Century Gothic" panose="020B0502020202020204" pitchFamily="34" charset="0"/>
              </a:rPr>
              <a:t> material </a:t>
            </a:r>
            <a:r>
              <a:rPr lang="en-US" sz="2400" dirty="0" err="1">
                <a:latin typeface="Century Gothic" panose="020B0502020202020204" pitchFamily="34" charset="0"/>
              </a:rPr>
              <a:t>maupun</a:t>
            </a:r>
            <a:r>
              <a:rPr lang="en-US" sz="2400" dirty="0">
                <a:latin typeface="Century Gothic" panose="020B0502020202020204" pitchFamily="34" charset="0"/>
              </a:rPr>
              <a:t> </a:t>
            </a:r>
            <a:r>
              <a:rPr lang="en-US" sz="2400" dirty="0" err="1">
                <a:latin typeface="Century Gothic" panose="020B0502020202020204" pitchFamily="34" charset="0"/>
              </a:rPr>
              <a:t>tenaga</a:t>
            </a:r>
            <a:r>
              <a:rPr lang="en-US" sz="2400" dirty="0">
                <a:latin typeface="Century Gothic" panose="020B0502020202020204" pitchFamily="34" charset="0"/>
              </a:rPr>
              <a:t> </a:t>
            </a:r>
            <a:r>
              <a:rPr lang="en-US" sz="2400" dirty="0" err="1">
                <a:latin typeface="Century Gothic" panose="020B0502020202020204" pitchFamily="34" charset="0"/>
              </a:rPr>
              <a:t>kerja</a:t>
            </a:r>
            <a:r>
              <a:rPr lang="en-US" sz="2400" dirty="0">
                <a:latin typeface="Century Gothic" panose="020B0502020202020204" pitchFamily="34" charset="0"/>
              </a:rPr>
              <a:t> yang </a:t>
            </a:r>
            <a:r>
              <a:rPr lang="en-US" sz="2400" dirty="0" err="1">
                <a:latin typeface="Century Gothic" panose="020B0502020202020204" pitchFamily="34" charset="0"/>
              </a:rPr>
              <a:t>kurang</a:t>
            </a:r>
            <a:r>
              <a:rPr lang="en-US" sz="2400" dirty="0">
                <a:latin typeface="Century Gothic" panose="020B0502020202020204" pitchFamily="34" charset="0"/>
              </a:rPr>
              <a:t> </a:t>
            </a:r>
            <a:r>
              <a:rPr lang="en-US" sz="2400" dirty="0" err="1">
                <a:latin typeface="Century Gothic" panose="020B0502020202020204" pitchFamily="34" charset="0"/>
              </a:rPr>
              <a:t>tidak</a:t>
            </a:r>
            <a:r>
              <a:rPr lang="en-US" sz="2400" dirty="0">
                <a:latin typeface="Century Gothic" panose="020B0502020202020204" pitchFamily="34" charset="0"/>
              </a:rPr>
              <a:t> </a:t>
            </a:r>
            <a:r>
              <a:rPr lang="en-US" sz="2400" dirty="0" err="1" smtClean="0">
                <a:latin typeface="Century Gothic" panose="020B0502020202020204" pitchFamily="34" charset="0"/>
              </a:rPr>
              <a:t>mendukung</a:t>
            </a:r>
            <a:r>
              <a:rPr lang="en-US" sz="2400" dirty="0">
                <a:latin typeface="Century Gothic" panose="020B0502020202020204" pitchFamily="34" charset="0"/>
              </a:rPr>
              <a:t>;</a:t>
            </a:r>
            <a:endParaRPr lang="en-US" sz="2400" dirty="0" smtClean="0">
              <a:latin typeface="Century Gothic" panose="020B0502020202020204" pitchFamily="34" charset="0"/>
            </a:endParaRPr>
          </a:p>
          <a:p>
            <a:pPr marL="285750" lvl="0" indent="-285750" algn="just">
              <a:spcBef>
                <a:spcPts val="600"/>
              </a:spcBef>
              <a:buFont typeface="Arial" panose="020B0604020202020204" pitchFamily="34" charset="0"/>
              <a:buChar char="•"/>
            </a:pPr>
            <a:r>
              <a:rPr lang="en-US" sz="2400" dirty="0" err="1" smtClean="0">
                <a:latin typeface="Century Gothic" panose="020B0502020202020204" pitchFamily="34" charset="0"/>
              </a:rPr>
              <a:t>Penyaluran</a:t>
            </a:r>
            <a:r>
              <a:rPr lang="en-US" sz="2400" dirty="0" smtClean="0">
                <a:latin typeface="Century Gothic" panose="020B0502020202020204" pitchFamily="34" charset="0"/>
              </a:rPr>
              <a:t> </a:t>
            </a:r>
            <a:r>
              <a:rPr lang="en-US" sz="2400" dirty="0">
                <a:solidFill>
                  <a:srgbClr val="00B050"/>
                </a:solidFill>
                <a:latin typeface="Century Gothic" panose="020B0502020202020204" pitchFamily="34" charset="0"/>
              </a:rPr>
              <a:t>dana </a:t>
            </a:r>
            <a:r>
              <a:rPr lang="en-US" sz="2400" dirty="0" err="1">
                <a:solidFill>
                  <a:srgbClr val="00B050"/>
                </a:solidFill>
                <a:latin typeface="Century Gothic" panose="020B0502020202020204" pitchFamily="34" charset="0"/>
              </a:rPr>
              <a:t>tahap</a:t>
            </a:r>
            <a:r>
              <a:rPr lang="en-US" sz="2400" dirty="0">
                <a:solidFill>
                  <a:srgbClr val="00B050"/>
                </a:solidFill>
                <a:latin typeface="Century Gothic" panose="020B0502020202020204" pitchFamily="34" charset="0"/>
              </a:rPr>
              <a:t> II </a:t>
            </a:r>
            <a:r>
              <a:rPr lang="en-US" sz="2400" dirty="0" err="1">
                <a:latin typeface="Century Gothic" panose="020B0502020202020204" pitchFamily="34" charset="0"/>
              </a:rPr>
              <a:t>cukup</a:t>
            </a:r>
            <a:r>
              <a:rPr lang="en-US" sz="2400" dirty="0">
                <a:latin typeface="Century Gothic" panose="020B0502020202020204" pitchFamily="34" charset="0"/>
              </a:rPr>
              <a:t> lama </a:t>
            </a:r>
            <a:r>
              <a:rPr lang="en-US" sz="2400" dirty="0" err="1">
                <a:latin typeface="Century Gothic" panose="020B0502020202020204" pitchFamily="34" charset="0"/>
              </a:rPr>
              <a:t>sehingga</a:t>
            </a:r>
            <a:r>
              <a:rPr lang="en-US" sz="2400" dirty="0">
                <a:latin typeface="Century Gothic" panose="020B0502020202020204" pitchFamily="34" charset="0"/>
              </a:rPr>
              <a:t> </a:t>
            </a:r>
            <a:r>
              <a:rPr lang="en-US" sz="2400" dirty="0" err="1">
                <a:latin typeface="Century Gothic" panose="020B0502020202020204" pitchFamily="34" charset="0"/>
              </a:rPr>
              <a:t>menghambat</a:t>
            </a:r>
            <a:r>
              <a:rPr lang="en-US" sz="2400" dirty="0">
                <a:latin typeface="Century Gothic" panose="020B0502020202020204" pitchFamily="34" charset="0"/>
              </a:rPr>
              <a:t> </a:t>
            </a:r>
            <a:r>
              <a:rPr lang="en-US" sz="2400" dirty="0" err="1">
                <a:latin typeface="Century Gothic" panose="020B0502020202020204" pitchFamily="34" charset="0"/>
              </a:rPr>
              <a:t>kemajuan</a:t>
            </a:r>
            <a:r>
              <a:rPr lang="en-US" sz="2400" dirty="0">
                <a:latin typeface="Century Gothic" panose="020B0502020202020204" pitchFamily="34" charset="0"/>
              </a:rPr>
              <a:t> </a:t>
            </a:r>
            <a:r>
              <a:rPr lang="en-US" sz="2400" dirty="0" err="1">
                <a:latin typeface="Century Gothic" panose="020B0502020202020204" pitchFamily="34" charset="0"/>
              </a:rPr>
              <a:t>pelaksanaan</a:t>
            </a:r>
            <a:r>
              <a:rPr lang="en-US" sz="2400" dirty="0">
                <a:latin typeface="Century Gothic" panose="020B0502020202020204" pitchFamily="34" charset="0"/>
              </a:rPr>
              <a:t> </a:t>
            </a:r>
            <a:r>
              <a:rPr lang="en-US" sz="2400" dirty="0" err="1">
                <a:latin typeface="Century Gothic" panose="020B0502020202020204" pitchFamily="34" charset="0"/>
              </a:rPr>
              <a:t>pembangunan</a:t>
            </a:r>
            <a:r>
              <a:rPr lang="en-US" sz="2400" dirty="0">
                <a:latin typeface="Century Gothic" panose="020B0502020202020204" pitchFamily="34" charset="0"/>
              </a:rPr>
              <a:t> </a:t>
            </a:r>
            <a:r>
              <a:rPr lang="en-US" sz="2400" dirty="0" err="1" smtClean="0">
                <a:latin typeface="Century Gothic" panose="020B0502020202020204" pitchFamily="34" charset="0"/>
              </a:rPr>
              <a:t>fisik</a:t>
            </a:r>
            <a:r>
              <a:rPr lang="en-US" sz="2400" dirty="0" smtClean="0">
                <a:latin typeface="Century Gothic" panose="020B0502020202020204" pitchFamily="34" charset="0"/>
              </a:rPr>
              <a:t> (</a:t>
            </a:r>
            <a:r>
              <a:rPr lang="en-US" sz="2400" dirty="0" err="1" smtClean="0">
                <a:latin typeface="Century Gothic" panose="020B0502020202020204" pitchFamily="34" charset="0"/>
              </a:rPr>
              <a:t>hampir</a:t>
            </a:r>
            <a:r>
              <a:rPr lang="en-US" sz="2400" dirty="0" smtClean="0">
                <a:latin typeface="Century Gothic" panose="020B0502020202020204" pitchFamily="34" charset="0"/>
              </a:rPr>
              <a:t> </a:t>
            </a:r>
            <a:r>
              <a:rPr lang="en-US" sz="2400" dirty="0" err="1" smtClean="0">
                <a:latin typeface="Century Gothic" panose="020B0502020202020204" pitchFamily="34" charset="0"/>
              </a:rPr>
              <a:t>pada</a:t>
            </a:r>
            <a:r>
              <a:rPr lang="en-US" sz="2400" dirty="0" smtClean="0">
                <a:latin typeface="Century Gothic" panose="020B0502020202020204" pitchFamily="34" charset="0"/>
              </a:rPr>
              <a:t> </a:t>
            </a:r>
            <a:r>
              <a:rPr lang="en-US" sz="2400" dirty="0" err="1" smtClean="0">
                <a:latin typeface="Century Gothic" panose="020B0502020202020204" pitchFamily="34" charset="0"/>
              </a:rPr>
              <a:t>semua</a:t>
            </a:r>
            <a:r>
              <a:rPr lang="en-US" sz="2400" dirty="0" smtClean="0">
                <a:latin typeface="Century Gothic" panose="020B0502020202020204" pitchFamily="34" charset="0"/>
              </a:rPr>
              <a:t> </a:t>
            </a:r>
            <a:r>
              <a:rPr lang="en-US" sz="2400" dirty="0" err="1" smtClean="0">
                <a:latin typeface="Century Gothic" panose="020B0502020202020204" pitchFamily="34" charset="0"/>
              </a:rPr>
              <a:t>sekolah</a:t>
            </a:r>
            <a:r>
              <a:rPr lang="en-US" sz="2400" dirty="0" smtClean="0">
                <a:latin typeface="Century Gothic" panose="020B0502020202020204" pitchFamily="34" charset="0"/>
              </a:rPr>
              <a:t> </a:t>
            </a:r>
            <a:r>
              <a:rPr lang="en-US" sz="2400" dirty="0" err="1" smtClean="0">
                <a:latin typeface="Century Gothic" panose="020B0502020202020204" pitchFamily="34" charset="0"/>
              </a:rPr>
              <a:t>sasaran</a:t>
            </a:r>
            <a:r>
              <a:rPr lang="en-US" sz="2400" dirty="0" smtClean="0">
                <a:latin typeface="Century Gothic" panose="020B0502020202020204" pitchFamily="34" charset="0"/>
              </a:rPr>
              <a:t>);</a:t>
            </a:r>
            <a:endParaRPr lang="en-US" sz="2400" dirty="0">
              <a:latin typeface="Century Gothic" panose="020B0502020202020204" pitchFamily="34" charset="0"/>
            </a:endParaRPr>
          </a:p>
          <a:p>
            <a:pPr marL="285750" lvl="0" indent="-285750" algn="just">
              <a:spcBef>
                <a:spcPts val="600"/>
              </a:spcBef>
              <a:buFont typeface="Arial" panose="020B0604020202020204" pitchFamily="34" charset="0"/>
              <a:buChar char="•"/>
            </a:pPr>
            <a:r>
              <a:rPr lang="en-US" sz="2400" dirty="0" err="1">
                <a:latin typeface="Century Gothic" panose="020B0502020202020204" pitchFamily="34" charset="0"/>
              </a:rPr>
              <a:t>Permasalahan</a:t>
            </a:r>
            <a:r>
              <a:rPr lang="en-US" sz="2400" dirty="0">
                <a:latin typeface="Century Gothic" panose="020B0502020202020204" pitchFamily="34" charset="0"/>
              </a:rPr>
              <a:t> </a:t>
            </a:r>
            <a:r>
              <a:rPr lang="en-US" sz="2400" dirty="0" err="1">
                <a:latin typeface="Century Gothic" panose="020B0502020202020204" pitchFamily="34" charset="0"/>
              </a:rPr>
              <a:t>teknis</a:t>
            </a:r>
            <a:r>
              <a:rPr lang="en-US" sz="2400" dirty="0">
                <a:latin typeface="Century Gothic" panose="020B0502020202020204" pitchFamily="34" charset="0"/>
              </a:rPr>
              <a:t> </a:t>
            </a:r>
            <a:r>
              <a:rPr lang="en-US" sz="2400" dirty="0" err="1" smtClean="0">
                <a:latin typeface="Century Gothic" panose="020B0502020202020204" pitchFamily="34" charset="0"/>
              </a:rPr>
              <a:t>maupun</a:t>
            </a:r>
            <a:r>
              <a:rPr lang="en-US" sz="2400" dirty="0" smtClean="0">
                <a:latin typeface="Century Gothic" panose="020B0502020202020204" pitchFamily="34" charset="0"/>
              </a:rPr>
              <a:t> </a:t>
            </a:r>
            <a:r>
              <a:rPr lang="en-US" sz="2400" dirty="0" err="1">
                <a:latin typeface="Century Gothic" panose="020B0502020202020204" pitchFamily="34" charset="0"/>
              </a:rPr>
              <a:t>administrasi</a:t>
            </a:r>
            <a:r>
              <a:rPr lang="en-US" sz="2400" dirty="0">
                <a:latin typeface="Century Gothic" panose="020B0502020202020204" pitchFamily="34" charset="0"/>
              </a:rPr>
              <a:t> yang </a:t>
            </a:r>
            <a:r>
              <a:rPr lang="en-US" sz="2400" dirty="0" err="1">
                <a:latin typeface="Century Gothic" panose="020B0502020202020204" pitchFamily="34" charset="0"/>
              </a:rPr>
              <a:t>dapat</a:t>
            </a:r>
            <a:r>
              <a:rPr lang="en-US" sz="2400" dirty="0">
                <a:latin typeface="Century Gothic" panose="020B0502020202020204" pitchFamily="34" charset="0"/>
              </a:rPr>
              <a:t> </a:t>
            </a:r>
            <a:r>
              <a:rPr lang="en-US" sz="2400" dirty="0" err="1">
                <a:latin typeface="Century Gothic" panose="020B0502020202020204" pitchFamily="34" charset="0"/>
              </a:rPr>
              <a:t>menghambat</a:t>
            </a:r>
            <a:r>
              <a:rPr lang="en-US" sz="2400" dirty="0">
                <a:latin typeface="Century Gothic" panose="020B0502020202020204" pitchFamily="34" charset="0"/>
              </a:rPr>
              <a:t> </a:t>
            </a:r>
            <a:r>
              <a:rPr lang="en-US" sz="2400" dirty="0" err="1">
                <a:latin typeface="Century Gothic" panose="020B0502020202020204" pitchFamily="34" charset="0"/>
              </a:rPr>
              <a:t>pelaksanaan</a:t>
            </a:r>
            <a:r>
              <a:rPr lang="en-US" sz="2400" dirty="0">
                <a:latin typeface="Century Gothic" panose="020B0502020202020204" pitchFamily="34" charset="0"/>
              </a:rPr>
              <a:t> </a:t>
            </a:r>
            <a:r>
              <a:rPr lang="en-US" sz="2400" dirty="0" err="1" smtClean="0">
                <a:latin typeface="Century Gothic" panose="020B0502020202020204" pitchFamily="34" charset="0"/>
              </a:rPr>
              <a:t>pekerjaan</a:t>
            </a:r>
            <a:r>
              <a:rPr lang="en-US" sz="2400" dirty="0" smtClean="0">
                <a:latin typeface="Century Gothic" panose="020B0502020202020204" pitchFamily="34" charset="0"/>
              </a:rPr>
              <a:t> </a:t>
            </a:r>
            <a:r>
              <a:rPr lang="en-US" sz="2400" dirty="0" err="1" smtClean="0">
                <a:latin typeface="Century Gothic" panose="020B0502020202020204" pitchFamily="34" charset="0"/>
              </a:rPr>
              <a:t>fisik</a:t>
            </a:r>
            <a:r>
              <a:rPr lang="en-US" sz="2400" dirty="0" smtClean="0">
                <a:latin typeface="Century Gothic" panose="020B0502020202020204" pitchFamily="34" charset="0"/>
              </a:rPr>
              <a:t> (</a:t>
            </a:r>
            <a:r>
              <a:rPr lang="en-US" sz="2400" dirty="0" err="1" smtClean="0">
                <a:latin typeface="Century Gothic" panose="020B0502020202020204" pitchFamily="34" charset="0"/>
              </a:rPr>
              <a:t>kondisi</a:t>
            </a:r>
            <a:r>
              <a:rPr lang="en-US" sz="2400" dirty="0" smtClean="0">
                <a:latin typeface="Century Gothic" panose="020B0502020202020204" pitchFamily="34" charset="0"/>
              </a:rPr>
              <a:t> </a:t>
            </a:r>
            <a:r>
              <a:rPr lang="en-US" sz="2400" dirty="0" err="1" smtClean="0">
                <a:latin typeface="Century Gothic" panose="020B0502020202020204" pitchFamily="34" charset="0"/>
              </a:rPr>
              <a:t>lahan</a:t>
            </a:r>
            <a:r>
              <a:rPr lang="en-US" sz="2400" dirty="0" smtClean="0">
                <a:latin typeface="Century Gothic" panose="020B0502020202020204" pitchFamily="34" charset="0"/>
              </a:rPr>
              <a:t> </a:t>
            </a:r>
            <a:r>
              <a:rPr lang="en-US" sz="2400" dirty="0" err="1" smtClean="0">
                <a:latin typeface="Century Gothic" panose="020B0502020202020204" pitchFamily="34" charset="0"/>
              </a:rPr>
              <a:t>memerlukan</a:t>
            </a:r>
            <a:r>
              <a:rPr lang="en-US" sz="2400" dirty="0" smtClean="0">
                <a:latin typeface="Century Gothic" panose="020B0502020202020204" pitchFamily="34" charset="0"/>
              </a:rPr>
              <a:t> </a:t>
            </a:r>
            <a:r>
              <a:rPr lang="en-US" sz="2400" dirty="0" err="1" smtClean="0">
                <a:solidFill>
                  <a:srgbClr val="00B050"/>
                </a:solidFill>
                <a:latin typeface="Century Gothic" panose="020B0502020202020204" pitchFamily="34" charset="0"/>
              </a:rPr>
              <a:t>pematangan</a:t>
            </a:r>
            <a:r>
              <a:rPr lang="en-US" sz="2400" dirty="0" smtClean="0">
                <a:solidFill>
                  <a:srgbClr val="00B050"/>
                </a:solidFill>
                <a:latin typeface="Century Gothic" panose="020B0502020202020204" pitchFamily="34" charset="0"/>
              </a:rPr>
              <a:t> </a:t>
            </a:r>
            <a:r>
              <a:rPr lang="en-US" sz="2400" dirty="0" err="1" smtClean="0">
                <a:solidFill>
                  <a:srgbClr val="00B050"/>
                </a:solidFill>
                <a:latin typeface="Century Gothic" panose="020B0502020202020204" pitchFamily="34" charset="0"/>
              </a:rPr>
              <a:t>lahan</a:t>
            </a:r>
            <a:r>
              <a:rPr lang="en-US" sz="2400" dirty="0" smtClean="0">
                <a:latin typeface="Century Gothic" panose="020B0502020202020204" pitchFamily="34" charset="0"/>
              </a:rPr>
              <a:t>/</a:t>
            </a:r>
            <a:r>
              <a:rPr lang="en-US" sz="2400" dirty="0" err="1" smtClean="0">
                <a:latin typeface="Century Gothic" panose="020B0502020202020204" pitchFamily="34" charset="0"/>
              </a:rPr>
              <a:t>urugan</a:t>
            </a:r>
            <a:r>
              <a:rPr lang="en-US" sz="2400" dirty="0" smtClean="0">
                <a:latin typeface="Century Gothic" panose="020B0502020202020204" pitchFamily="34" charset="0"/>
              </a:rPr>
              <a:t> </a:t>
            </a:r>
            <a:r>
              <a:rPr lang="en-US" sz="2400" dirty="0" err="1" smtClean="0">
                <a:latin typeface="Century Gothic" panose="020B0502020202020204" pitchFamily="34" charset="0"/>
              </a:rPr>
              <a:t>atau</a:t>
            </a:r>
            <a:r>
              <a:rPr lang="en-US" sz="2400" dirty="0" smtClean="0">
                <a:latin typeface="Century Gothic" panose="020B0502020202020204" pitchFamily="34" charset="0"/>
              </a:rPr>
              <a:t> yang lain) </a:t>
            </a:r>
            <a:r>
              <a:rPr lang="en-US" sz="2400" dirty="0" err="1" smtClean="0">
                <a:latin typeface="Century Gothic" panose="020B0502020202020204" pitchFamily="34" charset="0"/>
              </a:rPr>
              <a:t>contoh</a:t>
            </a:r>
            <a:r>
              <a:rPr lang="en-US" sz="2400" dirty="0" smtClean="0">
                <a:latin typeface="Century Gothic" panose="020B0502020202020204" pitchFamily="34" charset="0"/>
              </a:rPr>
              <a:t> SMAN </a:t>
            </a:r>
            <a:r>
              <a:rPr lang="en-US" sz="2400" dirty="0" err="1" smtClean="0">
                <a:latin typeface="Century Gothic" panose="020B0502020202020204" pitchFamily="34" charset="0"/>
              </a:rPr>
              <a:t>Sukaraja</a:t>
            </a:r>
            <a:r>
              <a:rPr lang="en-US" sz="2400" dirty="0" smtClean="0">
                <a:latin typeface="Century Gothic" panose="020B0502020202020204" pitchFamily="34" charset="0"/>
              </a:rPr>
              <a:t> </a:t>
            </a:r>
            <a:r>
              <a:rPr lang="en-US" sz="2400" dirty="0" err="1" smtClean="0">
                <a:latin typeface="Century Gothic" panose="020B0502020202020204" pitchFamily="34" charset="0"/>
              </a:rPr>
              <a:t>Kab</a:t>
            </a:r>
            <a:r>
              <a:rPr lang="en-US" sz="2400" dirty="0" smtClean="0">
                <a:latin typeface="Century Gothic" panose="020B0502020202020204" pitchFamily="34" charset="0"/>
              </a:rPr>
              <a:t>. Bogor.</a:t>
            </a:r>
            <a:endParaRPr lang="en-US" sz="2400" b="1" dirty="0">
              <a:latin typeface="Century Gothic" panose="020B0502020202020204" pitchFamily="34" charset="0"/>
              <a:cs typeface="Avenir Black"/>
            </a:endParaRPr>
          </a:p>
        </p:txBody>
      </p:sp>
    </p:spTree>
    <p:extLst>
      <p:ext uri="{BB962C8B-B14F-4D97-AF65-F5344CB8AC3E}">
        <p14:creationId xmlns:p14="http://schemas.microsoft.com/office/powerpoint/2010/main" val="6792349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Permasalahan</a:t>
            </a:r>
            <a:r>
              <a:rPr lang="en-US" sz="2400" b="1" dirty="0" smtClean="0">
                <a:solidFill>
                  <a:schemeClr val="bg1"/>
                </a:solidFill>
              </a:rPr>
              <a:t> </a:t>
            </a:r>
            <a:r>
              <a:rPr lang="en-US" sz="2400" b="1" dirty="0" err="1" smtClean="0">
                <a:solidFill>
                  <a:srgbClr val="FFFF00"/>
                </a:solidFill>
              </a:rPr>
              <a:t>Umum</a:t>
            </a:r>
            <a:r>
              <a:rPr lang="en-US" sz="2400" b="1" dirty="0" smtClean="0">
                <a:solidFill>
                  <a:srgbClr val="FFFF00"/>
                </a:solidFill>
              </a:rPr>
              <a:t> </a:t>
            </a:r>
            <a:r>
              <a:rPr lang="en-US" sz="2400" b="1" dirty="0" smtClean="0">
                <a:solidFill>
                  <a:schemeClr val="bg1"/>
                </a:solidFill>
              </a:rPr>
              <a:t>yang </a:t>
            </a:r>
            <a:r>
              <a:rPr lang="en-US" sz="2400" b="1" dirty="0" err="1" smtClean="0">
                <a:solidFill>
                  <a:schemeClr val="bg1"/>
                </a:solidFill>
              </a:rPr>
              <a:t>dijumpai</a:t>
            </a:r>
            <a:r>
              <a:rPr lang="en-US" sz="2400" b="1" dirty="0" smtClean="0">
                <a:solidFill>
                  <a:schemeClr val="bg1"/>
                </a:solidFill>
              </a:rPr>
              <a:t> di </a:t>
            </a:r>
            <a:r>
              <a:rPr lang="en-US" sz="2400" b="1" dirty="0" err="1" smtClean="0">
                <a:solidFill>
                  <a:schemeClr val="bg1"/>
                </a:solidFill>
              </a:rPr>
              <a:t>Sekolah</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729700" y="998344"/>
            <a:ext cx="9980896" cy="5139869"/>
          </a:xfrm>
          <a:prstGeom prst="rect">
            <a:avLst/>
          </a:prstGeom>
          <a:noFill/>
        </p:spPr>
        <p:txBody>
          <a:bodyPr wrap="square" rtlCol="0">
            <a:spAutoFit/>
          </a:bodyPr>
          <a:lstStyle/>
          <a:p>
            <a:pPr marL="342900" indent="-342900" algn="just">
              <a:spcBef>
                <a:spcPts val="600"/>
              </a:spcBef>
              <a:buFont typeface="Arial" panose="020B0604020202020204" pitchFamily="34" charset="0"/>
              <a:buChar char="•"/>
            </a:pPr>
            <a:r>
              <a:rPr lang="en-US" sz="2800" dirty="0" err="1" smtClean="0">
                <a:latin typeface="Century Gothic" panose="020B0502020202020204" pitchFamily="34" charset="0"/>
                <a:cs typeface="Avenir Black"/>
              </a:rPr>
              <a:t>Pergantian</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Kepala</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Sekolah</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atau</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Pejabat</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pada</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Dinas</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Pendidikan</a:t>
            </a:r>
            <a:r>
              <a:rPr lang="en-US" sz="2800" dirty="0" smtClean="0">
                <a:latin typeface="Century Gothic" panose="020B0502020202020204" pitchFamily="34" charset="0"/>
                <a:cs typeface="Avenir Black"/>
              </a:rPr>
              <a:t> yang </a:t>
            </a:r>
            <a:r>
              <a:rPr lang="en-US" sz="2800" dirty="0" err="1" smtClean="0">
                <a:latin typeface="Century Gothic" panose="020B0502020202020204" pitchFamily="34" charset="0"/>
                <a:cs typeface="Avenir Black"/>
              </a:rPr>
              <a:t>dapat</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menghambat</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pelaksanaan</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terkait</a:t>
            </a:r>
            <a:r>
              <a:rPr lang="en-US" sz="2800" dirty="0" smtClean="0">
                <a:latin typeface="Century Gothic" panose="020B0502020202020204" pitchFamily="34" charset="0"/>
                <a:cs typeface="Avenir Black"/>
              </a:rPr>
              <a:t> </a:t>
            </a:r>
            <a:r>
              <a:rPr lang="en-US" sz="2800" dirty="0" err="1" smtClean="0">
                <a:solidFill>
                  <a:srgbClr val="00B050"/>
                </a:solidFill>
                <a:latin typeface="Century Gothic" panose="020B0502020202020204" pitchFamily="34" charset="0"/>
                <a:cs typeface="Avenir Black"/>
              </a:rPr>
              <a:t>serah</a:t>
            </a:r>
            <a:r>
              <a:rPr lang="en-US" sz="2800" dirty="0" smtClean="0">
                <a:solidFill>
                  <a:srgbClr val="00B050"/>
                </a:solidFill>
                <a:latin typeface="Century Gothic" panose="020B0502020202020204" pitchFamily="34" charset="0"/>
                <a:cs typeface="Avenir Black"/>
              </a:rPr>
              <a:t> </a:t>
            </a:r>
            <a:r>
              <a:rPr lang="en-US" sz="2800" dirty="0" err="1" smtClean="0">
                <a:solidFill>
                  <a:srgbClr val="00B050"/>
                </a:solidFill>
                <a:latin typeface="Century Gothic" panose="020B0502020202020204" pitchFamily="34" charset="0"/>
                <a:cs typeface="Avenir Black"/>
              </a:rPr>
              <a:t>terima</a:t>
            </a:r>
            <a:r>
              <a:rPr lang="en-US" sz="2800" dirty="0" smtClean="0">
                <a:solidFill>
                  <a:srgbClr val="00B050"/>
                </a:solidFill>
                <a:latin typeface="Century Gothic" panose="020B0502020202020204" pitchFamily="34" charset="0"/>
                <a:cs typeface="Avenir Black"/>
              </a:rPr>
              <a:t> </a:t>
            </a:r>
            <a:r>
              <a:rPr lang="en-US" sz="2800" dirty="0" err="1" smtClean="0">
                <a:solidFill>
                  <a:srgbClr val="00B050"/>
                </a:solidFill>
                <a:latin typeface="Century Gothic" panose="020B0502020202020204" pitchFamily="34" charset="0"/>
                <a:cs typeface="Avenir Black"/>
              </a:rPr>
              <a:t>pekerjaan</a:t>
            </a:r>
            <a:r>
              <a:rPr lang="en-US" sz="2800" dirty="0" smtClean="0">
                <a:solidFill>
                  <a:srgbClr val="00B050"/>
                </a:solidFill>
                <a:latin typeface="Century Gothic" panose="020B0502020202020204" pitchFamily="34" charset="0"/>
                <a:cs typeface="Avenir Black"/>
              </a:rPr>
              <a:t> </a:t>
            </a:r>
            <a:r>
              <a:rPr lang="en-US" sz="2800" dirty="0" smtClean="0">
                <a:latin typeface="Century Gothic" panose="020B0502020202020204" pitchFamily="34" charset="0"/>
                <a:cs typeface="Avenir Black"/>
              </a:rPr>
              <a:t>yang </a:t>
            </a:r>
            <a:r>
              <a:rPr lang="en-US" sz="2800" dirty="0" err="1" smtClean="0">
                <a:latin typeface="Century Gothic" panose="020B0502020202020204" pitchFamily="34" charset="0"/>
                <a:cs typeface="Avenir Black"/>
              </a:rPr>
              <a:t>kurang</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diperhatikan</a:t>
            </a:r>
            <a:r>
              <a:rPr lang="en-US" sz="2800" dirty="0" smtClean="0">
                <a:latin typeface="Century Gothic" panose="020B0502020202020204" pitchFamily="34" charset="0"/>
                <a:cs typeface="Avenir Black"/>
              </a:rPr>
              <a:t>.</a:t>
            </a:r>
          </a:p>
          <a:p>
            <a:pPr marL="342900" indent="-342900" algn="just">
              <a:spcBef>
                <a:spcPts val="600"/>
              </a:spcBef>
              <a:buFont typeface="Arial" panose="020B0604020202020204" pitchFamily="34" charset="0"/>
              <a:buChar char="•"/>
            </a:pPr>
            <a:r>
              <a:rPr lang="en-US" sz="2800" dirty="0" err="1" smtClean="0">
                <a:solidFill>
                  <a:srgbClr val="00B050"/>
                </a:solidFill>
                <a:latin typeface="Century Gothic" panose="020B0502020202020204" pitchFamily="34" charset="0"/>
                <a:cs typeface="Avenir Black"/>
              </a:rPr>
              <a:t>Pembukuan</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bantuan</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pemerintah</a:t>
            </a:r>
            <a:r>
              <a:rPr lang="en-US" sz="2800" dirty="0" smtClean="0">
                <a:latin typeface="Century Gothic" panose="020B0502020202020204" pitchFamily="34" charset="0"/>
                <a:cs typeface="Avenir Black"/>
              </a:rPr>
              <a:t> yang </a:t>
            </a:r>
            <a:r>
              <a:rPr lang="en-US" sz="2800" dirty="0" err="1" smtClean="0">
                <a:latin typeface="Century Gothic" panose="020B0502020202020204" pitchFamily="34" charset="0"/>
                <a:cs typeface="Avenir Black"/>
              </a:rPr>
              <a:t>belum</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rapi</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kurang</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pembayaran</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pajak</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dan</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lainnya</a:t>
            </a:r>
            <a:endParaRPr lang="en-US" sz="2800" dirty="0" smtClean="0">
              <a:latin typeface="Century Gothic" panose="020B0502020202020204" pitchFamily="34" charset="0"/>
              <a:cs typeface="Avenir Black"/>
            </a:endParaRPr>
          </a:p>
          <a:p>
            <a:pPr marL="342900" indent="-342900" algn="just">
              <a:spcBef>
                <a:spcPts val="600"/>
              </a:spcBef>
              <a:buFont typeface="Arial" panose="020B0604020202020204" pitchFamily="34" charset="0"/>
              <a:buChar char="•"/>
            </a:pPr>
            <a:r>
              <a:rPr lang="en-US" sz="2800" dirty="0" err="1" smtClean="0">
                <a:latin typeface="Century Gothic" panose="020B0502020202020204" pitchFamily="34" charset="0"/>
                <a:cs typeface="Avenir Black"/>
              </a:rPr>
              <a:t>Belum</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dipasang</a:t>
            </a:r>
            <a:r>
              <a:rPr lang="en-US" sz="2800" dirty="0" smtClean="0">
                <a:latin typeface="Century Gothic" panose="020B0502020202020204" pitchFamily="34" charset="0"/>
                <a:cs typeface="Avenir Black"/>
              </a:rPr>
              <a:t> </a:t>
            </a:r>
            <a:r>
              <a:rPr lang="en-US" sz="2800" dirty="0" err="1" smtClean="0">
                <a:solidFill>
                  <a:srgbClr val="00B050"/>
                </a:solidFill>
                <a:latin typeface="Century Gothic" panose="020B0502020202020204" pitchFamily="34" charset="0"/>
                <a:cs typeface="Avenir Black"/>
              </a:rPr>
              <a:t>prasasti</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untuk</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pembangunan</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dan</a:t>
            </a:r>
            <a:r>
              <a:rPr lang="en-US" sz="2800" dirty="0" smtClean="0">
                <a:latin typeface="Century Gothic" panose="020B0502020202020204" pitchFamily="34" charset="0"/>
                <a:cs typeface="Avenir Black"/>
              </a:rPr>
              <a:t> labeling </a:t>
            </a:r>
            <a:r>
              <a:rPr lang="en-US" sz="2800" dirty="0" err="1" smtClean="0">
                <a:latin typeface="Century Gothic" panose="020B0502020202020204" pitchFamily="34" charset="0"/>
                <a:cs typeface="Avenir Black"/>
              </a:rPr>
              <a:t>alat</a:t>
            </a:r>
            <a:r>
              <a:rPr lang="en-US" sz="2800" dirty="0" smtClean="0">
                <a:latin typeface="Century Gothic" panose="020B0502020202020204" pitchFamily="34" charset="0"/>
                <a:cs typeface="Avenir Black"/>
              </a:rPr>
              <a:t>/</a:t>
            </a:r>
            <a:r>
              <a:rPr lang="en-US" sz="2800" dirty="0" err="1" smtClean="0">
                <a:latin typeface="Century Gothic" panose="020B0502020202020204" pitchFamily="34" charset="0"/>
                <a:cs typeface="Avenir Black"/>
              </a:rPr>
              <a:t>perabot</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karena</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belum</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selesainya</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pembangunan</a:t>
            </a:r>
            <a:endParaRPr lang="en-US" sz="2800" dirty="0" smtClean="0">
              <a:latin typeface="Century Gothic" panose="020B0502020202020204" pitchFamily="34" charset="0"/>
              <a:cs typeface="Avenir Black"/>
            </a:endParaRPr>
          </a:p>
          <a:p>
            <a:pPr marL="342900" indent="-342900" algn="just">
              <a:spcBef>
                <a:spcPts val="600"/>
              </a:spcBef>
              <a:buFont typeface="Arial" panose="020B0604020202020204" pitchFamily="34" charset="0"/>
              <a:buChar char="•"/>
            </a:pPr>
            <a:r>
              <a:rPr lang="en-US" sz="2800" dirty="0" err="1" smtClean="0">
                <a:latin typeface="Century Gothic" panose="020B0502020202020204" pitchFamily="34" charset="0"/>
                <a:cs typeface="Avenir Black"/>
              </a:rPr>
              <a:t>Belum</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dilengkapi</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Berita</a:t>
            </a:r>
            <a:r>
              <a:rPr lang="en-US" sz="2800" dirty="0" smtClean="0">
                <a:latin typeface="Century Gothic" panose="020B0502020202020204" pitchFamily="34" charset="0"/>
                <a:cs typeface="Avenir Black"/>
              </a:rPr>
              <a:t> Acara </a:t>
            </a:r>
            <a:r>
              <a:rPr lang="en-US" sz="2800" dirty="0" err="1" smtClean="0">
                <a:latin typeface="Century Gothic" panose="020B0502020202020204" pitchFamily="34" charset="0"/>
                <a:cs typeface="Avenir Black"/>
              </a:rPr>
              <a:t>Serah</a:t>
            </a:r>
            <a:r>
              <a:rPr lang="en-US" sz="2800" dirty="0" smtClean="0">
                <a:latin typeface="Century Gothic" panose="020B0502020202020204" pitchFamily="34" charset="0"/>
                <a:cs typeface="Avenir Black"/>
              </a:rPr>
              <a:t> </a:t>
            </a:r>
            <a:r>
              <a:rPr lang="en-US" sz="2800" dirty="0" err="1" smtClean="0">
                <a:latin typeface="Century Gothic" panose="020B0502020202020204" pitchFamily="34" charset="0"/>
                <a:cs typeface="Avenir Black"/>
              </a:rPr>
              <a:t>Terima</a:t>
            </a:r>
            <a:r>
              <a:rPr lang="en-US" sz="2800" dirty="0" smtClean="0">
                <a:latin typeface="Century Gothic" panose="020B0502020202020204" pitchFamily="34" charset="0"/>
                <a:cs typeface="Avenir Black"/>
              </a:rPr>
              <a:t> (</a:t>
            </a:r>
            <a:r>
              <a:rPr lang="en-US" sz="2800" dirty="0" smtClean="0">
                <a:solidFill>
                  <a:srgbClr val="00B050"/>
                </a:solidFill>
                <a:latin typeface="Century Gothic" panose="020B0502020202020204" pitchFamily="34" charset="0"/>
                <a:cs typeface="Avenir Black"/>
              </a:rPr>
              <a:t>BAST</a:t>
            </a:r>
            <a:r>
              <a:rPr lang="en-US" sz="2800" dirty="0" smtClean="0">
                <a:latin typeface="Century Gothic" panose="020B0502020202020204" pitchFamily="34" charset="0"/>
                <a:cs typeface="Avenir Black"/>
              </a:rPr>
              <a:t>)</a:t>
            </a:r>
          </a:p>
          <a:p>
            <a:pPr algn="just">
              <a:spcBef>
                <a:spcPts val="600"/>
              </a:spcBef>
            </a:pPr>
            <a:endParaRPr lang="en-US" sz="2800" dirty="0">
              <a:latin typeface="Century Gothic" panose="020B0502020202020204" pitchFamily="34" charset="0"/>
              <a:cs typeface="Avenir Black"/>
            </a:endParaRPr>
          </a:p>
        </p:txBody>
      </p:sp>
    </p:spTree>
    <p:extLst>
      <p:ext uri="{BB962C8B-B14F-4D97-AF65-F5344CB8AC3E}">
        <p14:creationId xmlns:p14="http://schemas.microsoft.com/office/powerpoint/2010/main" val="5377024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03.b</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3" y="3429397"/>
            <a:ext cx="8374578"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Program </a:t>
            </a:r>
            <a:r>
              <a:rPr kumimoji="0" lang="en-US" sz="3810" b="1" i="0" u="none" strike="noStrike" kern="1200" cap="none" spc="0" normalizeH="0" baseline="0" noProof="0" dirty="0" err="1" smtClean="0">
                <a:ln>
                  <a:noFill/>
                </a:ln>
                <a:solidFill>
                  <a:srgbClr val="00B050"/>
                </a:solidFill>
                <a:effectLst/>
                <a:uLnTx/>
                <a:uFillTx/>
                <a:latin typeface="Century Gothic" panose="020B0502020202020204" pitchFamily="34" charset="0"/>
                <a:ea typeface="+mj-ea"/>
                <a:cs typeface="+mj-cs"/>
              </a:rPr>
              <a:t>Subdit</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B050"/>
                </a:solidFill>
                <a:effectLst/>
                <a:uLnTx/>
                <a:uFillTx/>
                <a:latin typeface="Century Gothic" panose="020B0502020202020204" pitchFamily="34" charset="0"/>
                <a:ea typeface="+mj-ea"/>
                <a:cs typeface="+mj-cs"/>
              </a:rPr>
              <a:t>Peserta</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B050"/>
                </a:solidFill>
                <a:effectLst/>
                <a:uLnTx/>
                <a:uFillTx/>
                <a:latin typeface="Century Gothic" panose="020B0502020202020204" pitchFamily="34" charset="0"/>
                <a:ea typeface="+mj-ea"/>
                <a:cs typeface="+mj-cs"/>
              </a:rPr>
              <a:t>Didik</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 SMA</a:t>
            </a:r>
            <a:endParaRPr kumimoji="0" lang="fi-FI" sz="4572" b="1" i="0" u="none" strike="noStrike" kern="1200" cap="none" spc="0" normalizeH="0" baseline="0" noProof="0" dirty="0">
              <a:ln>
                <a:noFill/>
              </a:ln>
              <a:solidFill>
                <a:srgbClr val="00B05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32751" cy="678647"/>
          </a:xfrm>
          <a:prstGeom prst="rect">
            <a:avLst/>
          </a:prstGeom>
          <a:noFill/>
        </p:spPr>
        <p:txBody>
          <a:bodyPr wrap="square" rtlCol="0">
            <a:spAutoFit/>
          </a:bodyPr>
          <a:lstStyle/>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Pembinaan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Sekolah</a:t>
            </a:r>
            <a:r>
              <a:rPr lang="en-US" sz="1905" dirty="0">
                <a:solidFill>
                  <a:prstClr val="black">
                    <a:lumMod val="65000"/>
                    <a:lumOff val="35000"/>
                  </a:prstClr>
                </a:solidFill>
                <a:latin typeface="Arial" charset="0"/>
                <a:ea typeface="Arial" charset="0"/>
                <a:cs typeface="Arial" charset="0"/>
              </a:rPr>
              <a:t> </a:t>
            </a:r>
            <a:r>
              <a:rPr lang="en-US" sz="1905" dirty="0" err="1" smtClean="0">
                <a:solidFill>
                  <a:prstClr val="black">
                    <a:lumMod val="65000"/>
                    <a:lumOff val="35000"/>
                  </a:prstClr>
                </a:solidFill>
                <a:latin typeface="Arial" charset="0"/>
                <a:ea typeface="Arial" charset="0"/>
                <a:cs typeface="Arial" charset="0"/>
              </a:rPr>
              <a:t>Menengah</a:t>
            </a:r>
            <a:r>
              <a:rPr lang="en-US" sz="1905" dirty="0" smtClean="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Atas</a:t>
            </a:r>
            <a:endParaRPr lang="en-US" sz="1905" dirty="0">
              <a:solidFill>
                <a:prstClr val="black">
                  <a:lumMod val="65000"/>
                  <a:lumOff val="35000"/>
                </a:prstClr>
              </a:solidFill>
              <a:latin typeface="Arial" charset="0"/>
              <a:ea typeface="Arial" charset="0"/>
              <a:cs typeface="Arial" charset="0"/>
            </a:endParaRPr>
          </a:p>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Jenderal</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Pendidikan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Dasar</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endParaRPr lang="en-US" sz="1905" dirty="0">
              <a:solidFill>
                <a:prstClr val="black">
                  <a:lumMod val="65000"/>
                  <a:lumOff val="35000"/>
                </a:prstClr>
              </a:solidFill>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227911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Ancaman</a:t>
            </a:r>
            <a:r>
              <a:rPr lang="en-US" sz="2400" b="1" dirty="0" smtClean="0">
                <a:solidFill>
                  <a:schemeClr val="bg1"/>
                </a:solidFill>
              </a:rPr>
              <a:t> </a:t>
            </a:r>
            <a:r>
              <a:rPr lang="en-US" sz="2400" b="1" dirty="0" err="1" smtClean="0">
                <a:solidFill>
                  <a:schemeClr val="bg1"/>
                </a:solidFill>
              </a:rPr>
              <a:t>Nyata</a:t>
            </a:r>
            <a:r>
              <a:rPr lang="en-US" sz="2400" b="1" dirty="0" smtClean="0">
                <a:solidFill>
                  <a:schemeClr val="bg1"/>
                </a:solidFill>
              </a:rPr>
              <a:t> </a:t>
            </a:r>
            <a:r>
              <a:rPr lang="en-US" sz="2400" b="1" dirty="0" err="1" smtClean="0">
                <a:solidFill>
                  <a:schemeClr val="bg1"/>
                </a:solidFill>
              </a:rPr>
              <a:t>Tumbuh</a:t>
            </a:r>
            <a:r>
              <a:rPr lang="en-US" sz="2400" b="1" dirty="0" smtClean="0">
                <a:solidFill>
                  <a:schemeClr val="bg1"/>
                </a:solidFill>
              </a:rPr>
              <a:t> </a:t>
            </a:r>
            <a:r>
              <a:rPr lang="en-US" sz="2400" b="1" dirty="0" err="1" smtClean="0">
                <a:solidFill>
                  <a:schemeClr val="bg1"/>
                </a:solidFill>
              </a:rPr>
              <a:t>Kembang</a:t>
            </a:r>
            <a:r>
              <a:rPr lang="en-US" sz="2400" b="1" dirty="0" smtClean="0">
                <a:solidFill>
                  <a:schemeClr val="bg1"/>
                </a:solidFill>
              </a:rPr>
              <a:t> </a:t>
            </a:r>
            <a:r>
              <a:rPr lang="en-US" sz="2400" b="1" dirty="0" err="1" smtClean="0">
                <a:solidFill>
                  <a:schemeClr val="bg1"/>
                </a:solidFill>
              </a:rPr>
              <a:t>Siswa</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239516" y="788308"/>
            <a:ext cx="11809308" cy="5559941"/>
            <a:chOff x="239516" y="1181427"/>
            <a:chExt cx="11809308" cy="5559941"/>
          </a:xfrm>
        </p:grpSpPr>
        <p:pic>
          <p:nvPicPr>
            <p:cNvPr id="8" name="Picture 7"/>
            <p:cNvPicPr>
              <a:picLocks noChangeAspect="1"/>
            </p:cNvPicPr>
            <p:nvPr/>
          </p:nvPicPr>
          <p:blipFill>
            <a:blip r:embed="rId3"/>
            <a:stretch>
              <a:fillRect/>
            </a:stretch>
          </p:blipFill>
          <p:spPr>
            <a:xfrm>
              <a:off x="488252" y="1233241"/>
              <a:ext cx="2971612" cy="1890989"/>
            </a:xfrm>
            <a:prstGeom prst="rect">
              <a:avLst/>
            </a:prstGeom>
          </p:spPr>
        </p:pic>
        <p:sp>
          <p:nvSpPr>
            <p:cNvPr id="9" name="Rectangle 8"/>
            <p:cNvSpPr/>
            <p:nvPr/>
          </p:nvSpPr>
          <p:spPr>
            <a:xfrm>
              <a:off x="3459864" y="1181427"/>
              <a:ext cx="2489065" cy="1446546"/>
            </a:xfrm>
            <a:prstGeom prst="rect">
              <a:avLst/>
            </a:prstGeom>
          </p:spPr>
          <p:txBody>
            <a:bodyPr wrap="square" lIns="91366" tIns="45718" rIns="91366" bIns="45718">
              <a:spAutoFit/>
            </a:bodyPr>
            <a:lstStyle/>
            <a:p>
              <a:r>
                <a:rPr lang="en-US" sz="1100" dirty="0">
                  <a:solidFill>
                    <a:prstClr val="black"/>
                  </a:solidFill>
                </a:rPr>
                <a:t>Dari 4,5 </a:t>
              </a:r>
              <a:r>
                <a:rPr lang="en-US" sz="1100" dirty="0" err="1">
                  <a:solidFill>
                    <a:prstClr val="black"/>
                  </a:solidFill>
                </a:rPr>
                <a:t>juta</a:t>
              </a:r>
              <a:r>
                <a:rPr lang="en-US" sz="1100" dirty="0">
                  <a:solidFill>
                    <a:prstClr val="black"/>
                  </a:solidFill>
                </a:rPr>
                <a:t> </a:t>
              </a:r>
              <a:r>
                <a:rPr lang="en-US" sz="1100" dirty="0" err="1">
                  <a:solidFill>
                    <a:prstClr val="black"/>
                  </a:solidFill>
                </a:rPr>
                <a:t>jiwa</a:t>
              </a:r>
              <a:r>
                <a:rPr lang="en-US" sz="1100" dirty="0">
                  <a:solidFill>
                    <a:prstClr val="black"/>
                  </a:solidFill>
                </a:rPr>
                <a:t> </a:t>
              </a:r>
              <a:r>
                <a:rPr lang="en-US" sz="1100" dirty="0" err="1">
                  <a:solidFill>
                    <a:prstClr val="black"/>
                  </a:solidFill>
                </a:rPr>
                <a:t>pengguna</a:t>
              </a:r>
              <a:r>
                <a:rPr lang="en-US" sz="1100" dirty="0">
                  <a:solidFill>
                    <a:prstClr val="black"/>
                  </a:solidFill>
                </a:rPr>
                <a:t> </a:t>
              </a:r>
              <a:r>
                <a:rPr lang="en-US" sz="1100" dirty="0" err="1">
                  <a:solidFill>
                    <a:prstClr val="black"/>
                  </a:solidFill>
                </a:rPr>
                <a:t>narkotika</a:t>
              </a:r>
              <a:r>
                <a:rPr lang="en-US" sz="1100" dirty="0">
                  <a:solidFill>
                    <a:prstClr val="black"/>
                  </a:solidFill>
                </a:rPr>
                <a:t>, 70 </a:t>
              </a:r>
              <a:r>
                <a:rPr lang="en-US" sz="1100" dirty="0" err="1">
                  <a:solidFill>
                    <a:prstClr val="black"/>
                  </a:solidFill>
                </a:rPr>
                <a:t>persennya</a:t>
              </a:r>
              <a:r>
                <a:rPr lang="en-US" sz="1100" dirty="0">
                  <a:solidFill>
                    <a:prstClr val="black"/>
                  </a:solidFill>
                </a:rPr>
                <a:t> </a:t>
              </a:r>
              <a:r>
                <a:rPr lang="en-US" sz="1100" dirty="0" err="1">
                  <a:solidFill>
                    <a:prstClr val="black"/>
                  </a:solidFill>
                </a:rPr>
                <a:t>adalah</a:t>
              </a:r>
              <a:r>
                <a:rPr lang="en-US" sz="1100" dirty="0">
                  <a:solidFill>
                    <a:prstClr val="black"/>
                  </a:solidFill>
                </a:rPr>
                <a:t> </a:t>
              </a:r>
              <a:r>
                <a:rPr lang="en-US" sz="1100" dirty="0" err="1">
                  <a:solidFill>
                    <a:prstClr val="black"/>
                  </a:solidFill>
                </a:rPr>
                <a:t>pekerja</a:t>
              </a:r>
              <a:r>
                <a:rPr lang="en-US" sz="1100" dirty="0">
                  <a:solidFill>
                    <a:prstClr val="black"/>
                  </a:solidFill>
                </a:rPr>
                <a:t> </a:t>
              </a:r>
              <a:r>
                <a:rPr lang="en-US" sz="1100" dirty="0" err="1">
                  <a:solidFill>
                    <a:prstClr val="black"/>
                  </a:solidFill>
                </a:rPr>
                <a:t>dan</a:t>
              </a:r>
              <a:r>
                <a:rPr lang="en-US" sz="1100" dirty="0">
                  <a:solidFill>
                    <a:prstClr val="black"/>
                  </a:solidFill>
                </a:rPr>
                <a:t> 22 </a:t>
              </a:r>
              <a:r>
                <a:rPr lang="en-US" sz="1100" dirty="0" err="1">
                  <a:solidFill>
                    <a:prstClr val="black"/>
                  </a:solidFill>
                </a:rPr>
                <a:t>persen</a:t>
              </a:r>
              <a:r>
                <a:rPr lang="en-US" sz="1100" dirty="0">
                  <a:solidFill>
                    <a:prstClr val="black"/>
                  </a:solidFill>
                </a:rPr>
                <a:t> </a:t>
              </a:r>
              <a:r>
                <a:rPr lang="en-US" sz="1100" dirty="0" err="1">
                  <a:solidFill>
                    <a:prstClr val="black"/>
                  </a:solidFill>
                </a:rPr>
                <a:t>pelajar</a:t>
              </a:r>
              <a:r>
                <a:rPr lang="en-US" sz="1100" dirty="0">
                  <a:solidFill>
                    <a:prstClr val="black"/>
                  </a:solidFill>
                </a:rPr>
                <a:t>. </a:t>
              </a:r>
              <a:r>
                <a:rPr lang="en-US" sz="1100" dirty="0" err="1">
                  <a:solidFill>
                    <a:prstClr val="black"/>
                  </a:solidFill>
                </a:rPr>
                <a:t>Meski</a:t>
              </a:r>
              <a:r>
                <a:rPr lang="en-US" sz="1100" dirty="0">
                  <a:solidFill>
                    <a:prstClr val="black"/>
                  </a:solidFill>
                </a:rPr>
                <a:t> </a:t>
              </a:r>
              <a:r>
                <a:rPr lang="en-US" sz="1100" dirty="0" err="1">
                  <a:solidFill>
                    <a:prstClr val="black"/>
                  </a:solidFill>
                </a:rPr>
                <a:t>lebih</a:t>
              </a:r>
              <a:r>
                <a:rPr lang="en-US" sz="1100" dirty="0">
                  <a:solidFill>
                    <a:prstClr val="black"/>
                  </a:solidFill>
                </a:rPr>
                <a:t> </a:t>
              </a:r>
              <a:r>
                <a:rPr lang="en-US" sz="1100" dirty="0" err="1">
                  <a:solidFill>
                    <a:prstClr val="black"/>
                  </a:solidFill>
                </a:rPr>
                <a:t>sedikit</a:t>
              </a:r>
              <a:r>
                <a:rPr lang="en-US" sz="1100" dirty="0">
                  <a:solidFill>
                    <a:prstClr val="black"/>
                  </a:solidFill>
                </a:rPr>
                <a:t>, </a:t>
              </a:r>
              <a:r>
                <a:rPr lang="en-US" sz="1100" dirty="0" err="1">
                  <a:solidFill>
                    <a:prstClr val="black"/>
                  </a:solidFill>
                </a:rPr>
                <a:t>pengguna</a:t>
              </a:r>
              <a:r>
                <a:rPr lang="en-US" sz="1100" dirty="0">
                  <a:solidFill>
                    <a:prstClr val="black"/>
                  </a:solidFill>
                </a:rPr>
                <a:t> </a:t>
              </a:r>
              <a:r>
                <a:rPr lang="en-US" sz="1100" dirty="0" err="1">
                  <a:solidFill>
                    <a:prstClr val="black"/>
                  </a:solidFill>
                </a:rPr>
                <a:t>narkotika</a:t>
              </a:r>
              <a:r>
                <a:rPr lang="en-US" sz="1100" dirty="0">
                  <a:solidFill>
                    <a:prstClr val="black"/>
                  </a:solidFill>
                </a:rPr>
                <a:t> di </a:t>
              </a:r>
              <a:r>
                <a:rPr lang="en-US" sz="1100" dirty="0" err="1">
                  <a:solidFill>
                    <a:prstClr val="black"/>
                  </a:solidFill>
                </a:rPr>
                <a:t>kalangan</a:t>
              </a:r>
              <a:r>
                <a:rPr lang="en-US" sz="1100" dirty="0">
                  <a:solidFill>
                    <a:prstClr val="black"/>
                  </a:solidFill>
                </a:rPr>
                <a:t> </a:t>
              </a:r>
              <a:r>
                <a:rPr lang="en-US" sz="1100" dirty="0" err="1">
                  <a:solidFill>
                    <a:prstClr val="black"/>
                  </a:solidFill>
                </a:rPr>
                <a:t>pelajar</a:t>
              </a:r>
              <a:r>
                <a:rPr lang="en-US" sz="1100" dirty="0">
                  <a:solidFill>
                    <a:prstClr val="black"/>
                  </a:solidFill>
                </a:rPr>
                <a:t> </a:t>
              </a:r>
              <a:r>
                <a:rPr lang="en-US" sz="1100" dirty="0" err="1">
                  <a:solidFill>
                    <a:prstClr val="black"/>
                  </a:solidFill>
                </a:rPr>
                <a:t>dan</a:t>
              </a:r>
              <a:r>
                <a:rPr lang="en-US" sz="1100" dirty="0">
                  <a:solidFill>
                    <a:prstClr val="black"/>
                  </a:solidFill>
                </a:rPr>
                <a:t> </a:t>
              </a:r>
              <a:r>
                <a:rPr lang="en-US" sz="1100" dirty="0" err="1">
                  <a:solidFill>
                    <a:prstClr val="black"/>
                  </a:solidFill>
                </a:rPr>
                <a:t>mahasiswa</a:t>
              </a:r>
              <a:r>
                <a:rPr lang="en-US" sz="1100" dirty="0">
                  <a:solidFill>
                    <a:prstClr val="black"/>
                  </a:solidFill>
                </a:rPr>
                <a:t> </a:t>
              </a:r>
              <a:r>
                <a:rPr lang="en-US" sz="1100" dirty="0" err="1">
                  <a:solidFill>
                    <a:prstClr val="black"/>
                  </a:solidFill>
                </a:rPr>
                <a:t>sangat</a:t>
              </a:r>
              <a:r>
                <a:rPr lang="en-US" sz="1100" dirty="0">
                  <a:solidFill>
                    <a:prstClr val="black"/>
                  </a:solidFill>
                </a:rPr>
                <a:t> </a:t>
              </a:r>
              <a:r>
                <a:rPr lang="en-US" sz="1100" dirty="0" err="1">
                  <a:solidFill>
                    <a:prstClr val="black"/>
                  </a:solidFill>
                </a:rPr>
                <a:t>dikhawatirkan</a:t>
              </a:r>
              <a:r>
                <a:rPr lang="en-US" sz="1100" dirty="0">
                  <a:solidFill>
                    <a:prstClr val="black"/>
                  </a:solidFill>
                </a:rPr>
                <a:t> </a:t>
              </a:r>
              <a:r>
                <a:rPr lang="en-US" sz="1100" dirty="0" err="1">
                  <a:solidFill>
                    <a:prstClr val="black"/>
                  </a:solidFill>
                </a:rPr>
                <a:t>oleh</a:t>
              </a:r>
              <a:r>
                <a:rPr lang="en-US" sz="1100" dirty="0">
                  <a:solidFill>
                    <a:prstClr val="black"/>
                  </a:solidFill>
                </a:rPr>
                <a:t> BNN.</a:t>
              </a:r>
              <a:br>
                <a:rPr lang="en-US" sz="1100" dirty="0">
                  <a:solidFill>
                    <a:prstClr val="black"/>
                  </a:solidFill>
                </a:rPr>
              </a:br>
              <a:r>
                <a:rPr lang="en-US" sz="1100" dirty="0">
                  <a:solidFill>
                    <a:prstClr val="black"/>
                  </a:solidFill>
                </a:rPr>
                <a:t/>
              </a:r>
              <a:br>
                <a:rPr lang="en-US" sz="1100" dirty="0">
                  <a:solidFill>
                    <a:prstClr val="black"/>
                  </a:solidFill>
                </a:rPr>
              </a:br>
              <a:endParaRPr lang="en-US" sz="1100" dirty="0">
                <a:solidFill>
                  <a:prstClr val="black"/>
                </a:solidFill>
              </a:endParaRPr>
            </a:p>
          </p:txBody>
        </p:sp>
        <p:pic>
          <p:nvPicPr>
            <p:cNvPr id="10" name="Picture 9"/>
            <p:cNvPicPr>
              <a:picLocks noChangeAspect="1"/>
            </p:cNvPicPr>
            <p:nvPr/>
          </p:nvPicPr>
          <p:blipFill>
            <a:blip r:embed="rId4"/>
            <a:stretch>
              <a:fillRect/>
            </a:stretch>
          </p:blipFill>
          <p:spPr>
            <a:xfrm>
              <a:off x="239516" y="2852938"/>
              <a:ext cx="3072341" cy="2412268"/>
            </a:xfrm>
            <a:prstGeom prst="rect">
              <a:avLst/>
            </a:prstGeom>
          </p:spPr>
        </p:pic>
        <p:pic>
          <p:nvPicPr>
            <p:cNvPr id="11" name="Picture 10"/>
            <p:cNvPicPr>
              <a:picLocks noChangeAspect="1"/>
            </p:cNvPicPr>
            <p:nvPr/>
          </p:nvPicPr>
          <p:blipFill>
            <a:blip r:embed="rId5"/>
            <a:stretch>
              <a:fillRect/>
            </a:stretch>
          </p:blipFill>
          <p:spPr>
            <a:xfrm>
              <a:off x="6589291" y="1291130"/>
              <a:ext cx="5459533" cy="2601577"/>
            </a:xfrm>
            <a:prstGeom prst="rect">
              <a:avLst/>
            </a:prstGeom>
          </p:spPr>
        </p:pic>
        <p:sp>
          <p:nvSpPr>
            <p:cNvPr id="12" name="TextBox 11"/>
            <p:cNvSpPr txBox="1"/>
            <p:nvPr/>
          </p:nvSpPr>
          <p:spPr>
            <a:xfrm rot="920417">
              <a:off x="7847539" y="4252359"/>
              <a:ext cx="2934696" cy="400111"/>
            </a:xfrm>
            <a:prstGeom prst="rect">
              <a:avLst/>
            </a:prstGeom>
          </p:spPr>
          <p:style>
            <a:lnRef idx="3">
              <a:schemeClr val="lt1"/>
            </a:lnRef>
            <a:fillRef idx="1">
              <a:schemeClr val="accent2"/>
            </a:fillRef>
            <a:effectRef idx="1">
              <a:schemeClr val="accent2"/>
            </a:effectRef>
            <a:fontRef idx="minor">
              <a:schemeClr val="lt1"/>
            </a:fontRef>
          </p:style>
          <p:txBody>
            <a:bodyPr wrap="square" lIns="91366" tIns="45718" rIns="91366" bIns="45718" rtlCol="0">
              <a:spAutoFit/>
            </a:bodyPr>
            <a:lstStyle/>
            <a:p>
              <a:r>
                <a:rPr lang="en-US" sz="2000" dirty="0">
                  <a:solidFill>
                    <a:prstClr val="white"/>
                  </a:solidFill>
                </a:rPr>
                <a:t>TAWURAN PELAJAR</a:t>
              </a:r>
            </a:p>
          </p:txBody>
        </p:sp>
        <p:pic>
          <p:nvPicPr>
            <p:cNvPr id="13" name="Picture 12"/>
            <p:cNvPicPr>
              <a:picLocks noChangeAspect="1"/>
            </p:cNvPicPr>
            <p:nvPr/>
          </p:nvPicPr>
          <p:blipFill>
            <a:blip r:embed="rId6"/>
            <a:stretch>
              <a:fillRect/>
            </a:stretch>
          </p:blipFill>
          <p:spPr>
            <a:xfrm>
              <a:off x="8496277" y="4797152"/>
              <a:ext cx="3552395" cy="1771064"/>
            </a:xfrm>
            <a:prstGeom prst="rect">
              <a:avLst/>
            </a:prstGeom>
          </p:spPr>
        </p:pic>
        <p:sp>
          <p:nvSpPr>
            <p:cNvPr id="14" name="TextBox 13"/>
            <p:cNvSpPr txBox="1"/>
            <p:nvPr/>
          </p:nvSpPr>
          <p:spPr>
            <a:xfrm rot="20725875">
              <a:off x="3804147" y="2321338"/>
              <a:ext cx="2170958" cy="384717"/>
            </a:xfrm>
            <a:prstGeom prst="rect">
              <a:avLst/>
            </a:prstGeom>
          </p:spPr>
          <p:style>
            <a:lnRef idx="1">
              <a:schemeClr val="accent4"/>
            </a:lnRef>
            <a:fillRef idx="2">
              <a:schemeClr val="accent4"/>
            </a:fillRef>
            <a:effectRef idx="1">
              <a:schemeClr val="accent4"/>
            </a:effectRef>
            <a:fontRef idx="minor">
              <a:schemeClr val="dk1"/>
            </a:fontRef>
          </p:style>
          <p:txBody>
            <a:bodyPr wrap="none" lIns="91366" tIns="45718" rIns="91366" bIns="45718" rtlCol="0">
              <a:spAutoFit/>
            </a:bodyPr>
            <a:lstStyle/>
            <a:p>
              <a:r>
                <a:rPr lang="en-US" dirty="0" smtClean="0">
                  <a:solidFill>
                    <a:prstClr val="black"/>
                  </a:solidFill>
                </a:rPr>
                <a:t>DARURAT NARKOBA</a:t>
              </a:r>
              <a:endParaRPr lang="en-US" dirty="0">
                <a:solidFill>
                  <a:prstClr val="black"/>
                </a:solidFill>
              </a:endParaRP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87755" y="4581128"/>
              <a:ext cx="4608512" cy="2160240"/>
            </a:xfrm>
            <a:prstGeom prst="rect">
              <a:avLst/>
            </a:prstGeom>
          </p:spPr>
        </p:pic>
        <p:sp>
          <p:nvSpPr>
            <p:cNvPr id="16" name="TextBox 15"/>
            <p:cNvSpPr txBox="1"/>
            <p:nvPr/>
          </p:nvSpPr>
          <p:spPr>
            <a:xfrm>
              <a:off x="5453611" y="4539798"/>
              <a:ext cx="1617025" cy="384717"/>
            </a:xfrm>
            <a:prstGeom prst="rect">
              <a:avLst/>
            </a:prstGeom>
          </p:spPr>
          <p:style>
            <a:lnRef idx="1">
              <a:schemeClr val="accent3"/>
            </a:lnRef>
            <a:fillRef idx="2">
              <a:schemeClr val="accent3"/>
            </a:fillRef>
            <a:effectRef idx="1">
              <a:schemeClr val="accent3"/>
            </a:effectRef>
            <a:fontRef idx="minor">
              <a:schemeClr val="dk1"/>
            </a:fontRef>
          </p:style>
          <p:txBody>
            <a:bodyPr wrap="none" lIns="91366" tIns="45718" rIns="91366" bIns="45718" rtlCol="0">
              <a:spAutoFit/>
            </a:bodyPr>
            <a:lstStyle/>
            <a:p>
              <a:r>
                <a:rPr lang="en-US" dirty="0" smtClean="0">
                  <a:solidFill>
                    <a:prstClr val="black"/>
                  </a:solidFill>
                </a:rPr>
                <a:t>EKSTREMISME</a:t>
              </a:r>
              <a:endParaRPr lang="en-US" dirty="0">
                <a:solidFill>
                  <a:prstClr val="black"/>
                </a:solidFill>
              </a:endParaRPr>
            </a:p>
          </p:txBody>
        </p:sp>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020" y="2953613"/>
              <a:ext cx="230897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9"/>
            <a:stretch>
              <a:fillRect/>
            </a:stretch>
          </p:blipFill>
          <p:spPr>
            <a:xfrm>
              <a:off x="286827" y="4797716"/>
              <a:ext cx="3453289" cy="177106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3112020" y="4457519"/>
              <a:ext cx="1056117" cy="384719"/>
            </a:xfrm>
            <a:prstGeom prst="rect">
              <a:avLst/>
            </a:prstGeom>
          </p:spPr>
          <p:style>
            <a:lnRef idx="3">
              <a:schemeClr val="lt1"/>
            </a:lnRef>
            <a:fillRef idx="1">
              <a:schemeClr val="accent2"/>
            </a:fillRef>
            <a:effectRef idx="1">
              <a:schemeClr val="accent2"/>
            </a:effectRef>
            <a:fontRef idx="minor">
              <a:schemeClr val="lt1"/>
            </a:fontRef>
          </p:style>
          <p:txBody>
            <a:bodyPr wrap="square" lIns="91366" tIns="45718" rIns="91366" bIns="45718" rtlCol="0">
              <a:spAutoFit/>
            </a:bodyPr>
            <a:lstStyle/>
            <a:p>
              <a:r>
                <a:rPr lang="en-US" dirty="0" smtClean="0">
                  <a:solidFill>
                    <a:prstClr val="white"/>
                  </a:solidFill>
                </a:rPr>
                <a:t>HOAX</a:t>
              </a:r>
              <a:endParaRPr lang="en-US" dirty="0">
                <a:solidFill>
                  <a:prstClr val="white"/>
                </a:solidFill>
              </a:endParaRPr>
            </a:p>
          </p:txBody>
        </p:sp>
        <p:sp>
          <p:nvSpPr>
            <p:cNvPr id="20" name="TextBox 19"/>
            <p:cNvSpPr txBox="1"/>
            <p:nvPr/>
          </p:nvSpPr>
          <p:spPr>
            <a:xfrm>
              <a:off x="9319047" y="3638044"/>
              <a:ext cx="1073927" cy="3847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366" tIns="45718" rIns="91366" bIns="45718" rtlCol="0">
              <a:spAutoFit/>
            </a:bodyPr>
            <a:lstStyle/>
            <a:p>
              <a:r>
                <a:rPr lang="en-US" dirty="0" smtClean="0">
                  <a:solidFill>
                    <a:prstClr val="white"/>
                  </a:solidFill>
                </a:rPr>
                <a:t>HIV/AIDS</a:t>
              </a:r>
              <a:endParaRPr lang="en-US" dirty="0">
                <a:solidFill>
                  <a:prstClr val="white"/>
                </a:solidFill>
              </a:endParaRPr>
            </a:p>
          </p:txBody>
        </p:sp>
        <p:sp>
          <p:nvSpPr>
            <p:cNvPr id="21" name="TextBox 20"/>
            <p:cNvSpPr txBox="1"/>
            <p:nvPr/>
          </p:nvSpPr>
          <p:spPr>
            <a:xfrm>
              <a:off x="9699235" y="3983624"/>
              <a:ext cx="1078992" cy="384717"/>
            </a:xfrm>
            <a:prstGeom prst="rect">
              <a:avLst/>
            </a:prstGeom>
          </p:spPr>
          <p:style>
            <a:lnRef idx="1">
              <a:schemeClr val="accent4"/>
            </a:lnRef>
            <a:fillRef idx="2">
              <a:schemeClr val="accent4"/>
            </a:fillRef>
            <a:effectRef idx="1">
              <a:schemeClr val="accent4"/>
            </a:effectRef>
            <a:fontRef idx="minor">
              <a:schemeClr val="dk1"/>
            </a:fontRef>
          </p:style>
          <p:txBody>
            <a:bodyPr wrap="none" lIns="91366" tIns="45718" rIns="91366" bIns="45718" rtlCol="0">
              <a:spAutoFit/>
            </a:bodyPr>
            <a:lstStyle/>
            <a:p>
              <a:r>
                <a:rPr lang="en-US" dirty="0" smtClean="0">
                  <a:solidFill>
                    <a:prstClr val="black"/>
                  </a:solidFill>
                </a:rPr>
                <a:t>FREE SEX</a:t>
              </a:r>
              <a:endParaRPr lang="en-US" dirty="0">
                <a:solidFill>
                  <a:prstClr val="black"/>
                </a:solidFill>
              </a:endParaRPr>
            </a:p>
          </p:txBody>
        </p:sp>
        <p:sp>
          <p:nvSpPr>
            <p:cNvPr id="22" name="TextBox 21"/>
            <p:cNvSpPr txBox="1"/>
            <p:nvPr/>
          </p:nvSpPr>
          <p:spPr>
            <a:xfrm>
              <a:off x="5094963" y="4248256"/>
              <a:ext cx="2194108" cy="400111"/>
            </a:xfrm>
            <a:prstGeom prst="rect">
              <a:avLst/>
            </a:prstGeom>
          </p:spPr>
          <p:style>
            <a:lnRef idx="1">
              <a:schemeClr val="accent5"/>
            </a:lnRef>
            <a:fillRef idx="2">
              <a:schemeClr val="accent5"/>
            </a:fillRef>
            <a:effectRef idx="1">
              <a:schemeClr val="accent5"/>
            </a:effectRef>
            <a:fontRef idx="minor">
              <a:schemeClr val="dk1"/>
            </a:fontRef>
          </p:style>
          <p:txBody>
            <a:bodyPr wrap="square" lIns="91366" tIns="45718" rIns="91366" bIns="45718" rtlCol="0">
              <a:spAutoFit/>
            </a:bodyPr>
            <a:lstStyle/>
            <a:p>
              <a:r>
                <a:rPr lang="en-US" sz="2000" dirty="0">
                  <a:solidFill>
                    <a:srgbClr val="E7E6E6"/>
                  </a:solidFill>
                </a:rPr>
                <a:t>RADIKALISME</a:t>
              </a:r>
            </a:p>
          </p:txBody>
        </p:sp>
        <p:sp>
          <p:nvSpPr>
            <p:cNvPr id="23" name="TextBox 22"/>
            <p:cNvSpPr txBox="1"/>
            <p:nvPr/>
          </p:nvSpPr>
          <p:spPr>
            <a:xfrm rot="20083895">
              <a:off x="5255719" y="3355797"/>
              <a:ext cx="1512356" cy="400111"/>
            </a:xfrm>
            <a:prstGeom prst="rect">
              <a:avLst/>
            </a:prstGeom>
            <a:solidFill>
              <a:srgbClr val="EB2939"/>
            </a:solidFill>
          </p:spPr>
          <p:style>
            <a:lnRef idx="1">
              <a:schemeClr val="accent2"/>
            </a:lnRef>
            <a:fillRef idx="2">
              <a:schemeClr val="accent2"/>
            </a:fillRef>
            <a:effectRef idx="1">
              <a:schemeClr val="accent2"/>
            </a:effectRef>
            <a:fontRef idx="minor">
              <a:schemeClr val="dk1"/>
            </a:fontRef>
          </p:style>
          <p:txBody>
            <a:bodyPr wrap="square" lIns="91366" tIns="45718" rIns="91366" bIns="45718" rtlCol="0">
              <a:spAutoFit/>
            </a:bodyPr>
            <a:lstStyle/>
            <a:p>
              <a:pPr algn="ctr"/>
              <a:r>
                <a:rPr lang="en-US" sz="2000" b="1" dirty="0">
                  <a:solidFill>
                    <a:prstClr val="white"/>
                  </a:solidFill>
                </a:rPr>
                <a:t>MIRAS</a:t>
              </a:r>
            </a:p>
          </p:txBody>
        </p:sp>
        <p:sp>
          <p:nvSpPr>
            <p:cNvPr id="24" name="Oval 23"/>
            <p:cNvSpPr/>
            <p:nvPr/>
          </p:nvSpPr>
          <p:spPr>
            <a:xfrm>
              <a:off x="10446878" y="3502371"/>
              <a:ext cx="1076201" cy="690468"/>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LGBT</a:t>
              </a:r>
            </a:p>
          </p:txBody>
        </p:sp>
        <p:sp>
          <p:nvSpPr>
            <p:cNvPr id="25" name="TextBox 24"/>
            <p:cNvSpPr txBox="1"/>
            <p:nvPr/>
          </p:nvSpPr>
          <p:spPr>
            <a:xfrm>
              <a:off x="7608305" y="3605158"/>
              <a:ext cx="1775947" cy="307777"/>
            </a:xfrm>
            <a:prstGeom prst="rect">
              <a:avLst/>
            </a:prstGeom>
            <a:solidFill>
              <a:srgbClr val="FF9999"/>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KEKERASAN SEXUAL</a:t>
              </a:r>
            </a:p>
          </p:txBody>
        </p:sp>
      </p:grpSp>
    </p:spTree>
    <p:extLst>
      <p:ext uri="{BB962C8B-B14F-4D97-AF65-F5344CB8AC3E}">
        <p14:creationId xmlns:p14="http://schemas.microsoft.com/office/powerpoint/2010/main" val="1128948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Pembinaan</a:t>
            </a:r>
            <a:r>
              <a:rPr lang="en-US" sz="2400" b="1" dirty="0" smtClean="0">
                <a:solidFill>
                  <a:srgbClr val="FFFF00"/>
                </a:solidFill>
              </a:rPr>
              <a:t> </a:t>
            </a:r>
            <a:r>
              <a:rPr lang="en-US" sz="2400" b="1" dirty="0" err="1" smtClean="0">
                <a:solidFill>
                  <a:srgbClr val="FFFF00"/>
                </a:solidFill>
              </a:rPr>
              <a:t>Kesiswaan</a:t>
            </a:r>
            <a:r>
              <a:rPr lang="en-US" sz="2400" b="1" dirty="0" smtClean="0">
                <a:solidFill>
                  <a:srgbClr val="FFFF00"/>
                </a:solidFill>
              </a:rPr>
              <a:t> </a:t>
            </a:r>
            <a:r>
              <a:rPr lang="en-US" sz="2400" b="1" dirty="0" smtClean="0">
                <a:solidFill>
                  <a:schemeClr val="bg1"/>
                </a:solidFill>
              </a:rPr>
              <a:t>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C:\Users\KPD\Pictures\otaak-ka-k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930" y="748311"/>
            <a:ext cx="6624735" cy="36004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5400000">
            <a:off x="840860" y="2521697"/>
            <a:ext cx="3608307" cy="415410"/>
          </a:xfrm>
          <a:prstGeom prst="rect">
            <a:avLst/>
          </a:prstGeom>
          <a:solidFill>
            <a:schemeClr val="accent6">
              <a:lumMod val="60000"/>
              <a:lumOff val="40000"/>
            </a:schemeClr>
          </a:solidFill>
        </p:spPr>
        <p:style>
          <a:lnRef idx="0">
            <a:schemeClr val="accent4"/>
          </a:lnRef>
          <a:fillRef idx="1002">
            <a:schemeClr val="dk2"/>
          </a:fillRef>
          <a:effectRef idx="3">
            <a:schemeClr val="accent4"/>
          </a:effectRef>
          <a:fontRef idx="minor">
            <a:schemeClr val="lt1"/>
          </a:fontRef>
        </p:style>
        <p:txBody>
          <a:bodyPr wrap="square" lIns="121832" tIns="60916" rIns="121832" bIns="60916" rtlCol="0">
            <a:spAutoFit/>
          </a:bodyPr>
          <a:lstStyle/>
          <a:p>
            <a:pPr algn="ctr" defTabSz="1218240"/>
            <a:r>
              <a:rPr lang="en-ID" b="1" kern="0" dirty="0" smtClean="0">
                <a:solidFill>
                  <a:srgbClr val="FF0000"/>
                </a:solidFill>
                <a:sym typeface="Arial"/>
              </a:rPr>
              <a:t>KECERDASAN EMOSI</a:t>
            </a:r>
            <a:endParaRPr lang="en-US" b="1" kern="0" dirty="0">
              <a:solidFill>
                <a:srgbClr val="FF0000"/>
              </a:solidFill>
              <a:sym typeface="Arial"/>
            </a:endParaRPr>
          </a:p>
        </p:txBody>
      </p:sp>
      <p:sp>
        <p:nvSpPr>
          <p:cNvPr id="28" name="TextBox 27"/>
          <p:cNvSpPr txBox="1"/>
          <p:nvPr/>
        </p:nvSpPr>
        <p:spPr>
          <a:xfrm rot="16200000">
            <a:off x="7745916" y="2485696"/>
            <a:ext cx="3680315" cy="415410"/>
          </a:xfrm>
          <a:prstGeom prst="rect">
            <a:avLst/>
          </a:prstGeom>
        </p:spPr>
        <p:style>
          <a:lnRef idx="0">
            <a:schemeClr val="accent3"/>
          </a:lnRef>
          <a:fillRef idx="3">
            <a:schemeClr val="accent3"/>
          </a:fillRef>
          <a:effectRef idx="3">
            <a:schemeClr val="accent3"/>
          </a:effectRef>
          <a:fontRef idx="minor">
            <a:schemeClr val="lt1"/>
          </a:fontRef>
        </p:style>
        <p:txBody>
          <a:bodyPr wrap="square" lIns="121832" tIns="60916" rIns="121832" bIns="60916" rtlCol="0">
            <a:spAutoFit/>
          </a:bodyPr>
          <a:lstStyle/>
          <a:p>
            <a:pPr algn="ctr" defTabSz="1218240"/>
            <a:r>
              <a:rPr lang="en-ID" b="1" kern="0" dirty="0" smtClean="0">
                <a:solidFill>
                  <a:prstClr val="white"/>
                </a:solidFill>
                <a:sym typeface="Arial"/>
              </a:rPr>
              <a:t>KECERDASAN INTELEKTUAL</a:t>
            </a:r>
            <a:endParaRPr lang="en-US" b="1" kern="0" dirty="0">
              <a:solidFill>
                <a:prstClr val="white"/>
              </a:solidFill>
              <a:sym typeface="Arial"/>
            </a:endParaRPr>
          </a:p>
        </p:txBody>
      </p:sp>
      <p:sp>
        <p:nvSpPr>
          <p:cNvPr id="29" name="TextBox 28"/>
          <p:cNvSpPr txBox="1"/>
          <p:nvPr/>
        </p:nvSpPr>
        <p:spPr>
          <a:xfrm>
            <a:off x="2890866" y="4349262"/>
            <a:ext cx="6448591" cy="415495"/>
          </a:xfrm>
          <a:prstGeom prst="rect">
            <a:avLst/>
          </a:prstGeom>
        </p:spPr>
        <p:style>
          <a:lnRef idx="1">
            <a:schemeClr val="accent1"/>
          </a:lnRef>
          <a:fillRef idx="2">
            <a:schemeClr val="accent1"/>
          </a:fillRef>
          <a:effectRef idx="1">
            <a:schemeClr val="accent1"/>
          </a:effectRef>
          <a:fontRef idx="minor">
            <a:schemeClr val="dk1"/>
          </a:fontRef>
        </p:style>
        <p:txBody>
          <a:bodyPr wrap="square" lIns="121832" tIns="60916" rIns="121832" bIns="60916" rtlCol="0">
            <a:spAutoFit/>
          </a:bodyPr>
          <a:lstStyle/>
          <a:p>
            <a:pPr algn="ctr" defTabSz="1218240"/>
            <a:r>
              <a:rPr lang="en-US" b="1" kern="0" dirty="0" err="1" smtClean="0">
                <a:solidFill>
                  <a:prstClr val="black"/>
                </a:solidFill>
                <a:sym typeface="Arial"/>
              </a:rPr>
              <a:t>Kecerdasan</a:t>
            </a:r>
            <a:r>
              <a:rPr lang="en-US" b="1" kern="0" dirty="0" smtClean="0">
                <a:solidFill>
                  <a:prstClr val="black"/>
                </a:solidFill>
                <a:sym typeface="Arial"/>
              </a:rPr>
              <a:t> Spiritual</a:t>
            </a:r>
            <a:endParaRPr lang="en-US" b="1" kern="0" dirty="0">
              <a:solidFill>
                <a:prstClr val="black"/>
              </a:solidFill>
              <a:sym typeface="Arial"/>
            </a:endParaRPr>
          </a:p>
        </p:txBody>
      </p:sp>
      <p:grpSp>
        <p:nvGrpSpPr>
          <p:cNvPr id="30" name="Group 29"/>
          <p:cNvGrpSpPr/>
          <p:nvPr/>
        </p:nvGrpSpPr>
        <p:grpSpPr>
          <a:xfrm>
            <a:off x="2509435" y="4759568"/>
            <a:ext cx="7076522" cy="993825"/>
            <a:chOff x="2750733" y="4815226"/>
            <a:chExt cx="7076522" cy="993825"/>
          </a:xfrm>
        </p:grpSpPr>
        <p:sp>
          <p:nvSpPr>
            <p:cNvPr id="31" name="Freeform 30"/>
            <p:cNvSpPr/>
            <p:nvPr/>
          </p:nvSpPr>
          <p:spPr>
            <a:xfrm>
              <a:off x="2750733" y="4815226"/>
              <a:ext cx="2084124" cy="972619"/>
            </a:xfrm>
            <a:custGeom>
              <a:avLst/>
              <a:gdLst>
                <a:gd name="connsiteX0" fmla="*/ 0 w 2084124"/>
                <a:gd name="connsiteY0" fmla="*/ 486310 h 972619"/>
                <a:gd name="connsiteX1" fmla="*/ 1042062 w 2084124"/>
                <a:gd name="connsiteY1" fmla="*/ 0 h 972619"/>
                <a:gd name="connsiteX2" fmla="*/ 2084124 w 2084124"/>
                <a:gd name="connsiteY2" fmla="*/ 486310 h 972619"/>
                <a:gd name="connsiteX3" fmla="*/ 1042062 w 2084124"/>
                <a:gd name="connsiteY3" fmla="*/ 972620 h 972619"/>
                <a:gd name="connsiteX4" fmla="*/ 0 w 2084124"/>
                <a:gd name="connsiteY4" fmla="*/ 486310 h 97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124" h="972619">
                  <a:moveTo>
                    <a:pt x="0" y="486310"/>
                  </a:moveTo>
                  <a:cubicBezTo>
                    <a:pt x="0" y="217728"/>
                    <a:pt x="466547" y="0"/>
                    <a:pt x="1042062" y="0"/>
                  </a:cubicBezTo>
                  <a:cubicBezTo>
                    <a:pt x="1617577" y="0"/>
                    <a:pt x="2084124" y="217728"/>
                    <a:pt x="2084124" y="486310"/>
                  </a:cubicBezTo>
                  <a:cubicBezTo>
                    <a:pt x="2084124" y="754892"/>
                    <a:pt x="1617577" y="972620"/>
                    <a:pt x="1042062" y="972620"/>
                  </a:cubicBezTo>
                  <a:cubicBezTo>
                    <a:pt x="466547" y="972620"/>
                    <a:pt x="0" y="754892"/>
                    <a:pt x="0" y="486310"/>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419909" tIns="165297" rIns="419909" bIns="165297" numCol="1" spcCol="1270" anchor="ctr" anchorCtr="0">
              <a:noAutofit/>
            </a:bodyPr>
            <a:lstStyle/>
            <a:p>
              <a:pPr lvl="0" algn="ctr" defTabSz="800100">
                <a:lnSpc>
                  <a:spcPct val="90000"/>
                </a:lnSpc>
                <a:spcBef>
                  <a:spcPct val="0"/>
                </a:spcBef>
                <a:spcAft>
                  <a:spcPct val="35000"/>
                </a:spcAft>
              </a:pPr>
              <a:r>
                <a:rPr lang="en-US" sz="1800" kern="1200" dirty="0" err="1" smtClean="0"/>
                <a:t>Olah</a:t>
              </a:r>
              <a:r>
                <a:rPr lang="en-US" sz="1800" kern="1200" dirty="0" smtClean="0"/>
                <a:t> Rasa</a:t>
              </a:r>
              <a:endParaRPr lang="en-US" sz="1800" kern="1200" dirty="0"/>
            </a:p>
          </p:txBody>
        </p:sp>
        <p:sp>
          <p:nvSpPr>
            <p:cNvPr id="32" name="Freeform 31"/>
            <p:cNvSpPr/>
            <p:nvPr/>
          </p:nvSpPr>
          <p:spPr>
            <a:xfrm>
              <a:off x="4272486" y="4815226"/>
              <a:ext cx="2084124" cy="909011"/>
            </a:xfrm>
            <a:custGeom>
              <a:avLst/>
              <a:gdLst>
                <a:gd name="connsiteX0" fmla="*/ 0 w 2084124"/>
                <a:gd name="connsiteY0" fmla="*/ 454506 h 909011"/>
                <a:gd name="connsiteX1" fmla="*/ 1042062 w 2084124"/>
                <a:gd name="connsiteY1" fmla="*/ 0 h 909011"/>
                <a:gd name="connsiteX2" fmla="*/ 2084124 w 2084124"/>
                <a:gd name="connsiteY2" fmla="*/ 454506 h 909011"/>
                <a:gd name="connsiteX3" fmla="*/ 1042062 w 2084124"/>
                <a:gd name="connsiteY3" fmla="*/ 909012 h 909011"/>
                <a:gd name="connsiteX4" fmla="*/ 0 w 2084124"/>
                <a:gd name="connsiteY4" fmla="*/ 454506 h 909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124" h="909011">
                  <a:moveTo>
                    <a:pt x="0" y="454506"/>
                  </a:moveTo>
                  <a:cubicBezTo>
                    <a:pt x="0" y="203489"/>
                    <a:pt x="466547" y="0"/>
                    <a:pt x="1042062" y="0"/>
                  </a:cubicBezTo>
                  <a:cubicBezTo>
                    <a:pt x="1617577" y="0"/>
                    <a:pt x="2084124" y="203489"/>
                    <a:pt x="2084124" y="454506"/>
                  </a:cubicBezTo>
                  <a:cubicBezTo>
                    <a:pt x="2084124" y="705523"/>
                    <a:pt x="1617577" y="909012"/>
                    <a:pt x="1042062" y="909012"/>
                  </a:cubicBezTo>
                  <a:cubicBezTo>
                    <a:pt x="466547" y="909012"/>
                    <a:pt x="0" y="705523"/>
                    <a:pt x="0" y="454506"/>
                  </a:cubicBezTo>
                  <a:close/>
                </a:path>
              </a:pathLst>
            </a:custGeom>
          </p:spPr>
          <p:style>
            <a:lnRef idx="2">
              <a:schemeClr val="lt1">
                <a:hueOff val="0"/>
                <a:satOff val="0"/>
                <a:lumOff val="0"/>
                <a:alphaOff val="0"/>
              </a:schemeClr>
            </a:lnRef>
            <a:fillRef idx="1">
              <a:schemeClr val="accent5">
                <a:alpha val="50000"/>
                <a:hueOff val="-3311292"/>
                <a:satOff val="13270"/>
                <a:lumOff val="2876"/>
                <a:alphaOff val="0"/>
              </a:schemeClr>
            </a:fillRef>
            <a:effectRef idx="0">
              <a:schemeClr val="accent5">
                <a:alpha val="50000"/>
                <a:hueOff val="-3311292"/>
                <a:satOff val="13270"/>
                <a:lumOff val="2876"/>
                <a:alphaOff val="0"/>
              </a:schemeClr>
            </a:effectRef>
            <a:fontRef idx="minor">
              <a:schemeClr val="tx1"/>
            </a:fontRef>
          </p:style>
          <p:txBody>
            <a:bodyPr spcFirstLastPara="0" vert="horz" wrap="square" lIns="419909" tIns="155982" rIns="419909" bIns="155982" numCol="1" spcCol="1270" anchor="ctr" anchorCtr="0">
              <a:noAutofit/>
            </a:bodyPr>
            <a:lstStyle/>
            <a:p>
              <a:pPr lvl="0" algn="ctr" defTabSz="800100">
                <a:lnSpc>
                  <a:spcPct val="90000"/>
                </a:lnSpc>
                <a:spcBef>
                  <a:spcPct val="0"/>
                </a:spcBef>
                <a:spcAft>
                  <a:spcPct val="35000"/>
                </a:spcAft>
              </a:pPr>
              <a:r>
                <a:rPr lang="en-US" sz="1800" kern="1200" dirty="0" err="1" smtClean="0"/>
                <a:t>Olah</a:t>
              </a:r>
              <a:r>
                <a:rPr lang="en-US" sz="1800" kern="1200" dirty="0" smtClean="0"/>
                <a:t> </a:t>
              </a:r>
              <a:r>
                <a:rPr lang="en-US" sz="1800" kern="1200" dirty="0" err="1" smtClean="0"/>
                <a:t>Hati</a:t>
              </a:r>
              <a:endParaRPr lang="en-US" sz="1800" kern="1200" dirty="0"/>
            </a:p>
          </p:txBody>
        </p:sp>
        <p:sp>
          <p:nvSpPr>
            <p:cNvPr id="33" name="Freeform 32"/>
            <p:cNvSpPr/>
            <p:nvPr/>
          </p:nvSpPr>
          <p:spPr>
            <a:xfrm>
              <a:off x="6097600" y="4815237"/>
              <a:ext cx="2084124" cy="993814"/>
            </a:xfrm>
            <a:custGeom>
              <a:avLst/>
              <a:gdLst>
                <a:gd name="connsiteX0" fmla="*/ 0 w 2084124"/>
                <a:gd name="connsiteY0" fmla="*/ 496907 h 993814"/>
                <a:gd name="connsiteX1" fmla="*/ 1042062 w 2084124"/>
                <a:gd name="connsiteY1" fmla="*/ 0 h 993814"/>
                <a:gd name="connsiteX2" fmla="*/ 2084124 w 2084124"/>
                <a:gd name="connsiteY2" fmla="*/ 496907 h 993814"/>
                <a:gd name="connsiteX3" fmla="*/ 1042062 w 2084124"/>
                <a:gd name="connsiteY3" fmla="*/ 993814 h 993814"/>
                <a:gd name="connsiteX4" fmla="*/ 0 w 2084124"/>
                <a:gd name="connsiteY4" fmla="*/ 496907 h 99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124" h="993814">
                  <a:moveTo>
                    <a:pt x="0" y="496907"/>
                  </a:moveTo>
                  <a:cubicBezTo>
                    <a:pt x="0" y="222473"/>
                    <a:pt x="466547" y="0"/>
                    <a:pt x="1042062" y="0"/>
                  </a:cubicBezTo>
                  <a:cubicBezTo>
                    <a:pt x="1617577" y="0"/>
                    <a:pt x="2084124" y="222473"/>
                    <a:pt x="2084124" y="496907"/>
                  </a:cubicBezTo>
                  <a:cubicBezTo>
                    <a:pt x="2084124" y="771341"/>
                    <a:pt x="1617577" y="993814"/>
                    <a:pt x="1042062" y="993814"/>
                  </a:cubicBezTo>
                  <a:cubicBezTo>
                    <a:pt x="466547" y="993814"/>
                    <a:pt x="0" y="771341"/>
                    <a:pt x="0" y="496907"/>
                  </a:cubicBezTo>
                  <a:close/>
                </a:path>
              </a:pathLst>
            </a:custGeom>
          </p:spPr>
          <p:style>
            <a:lnRef idx="2">
              <a:schemeClr val="lt1">
                <a:hueOff val="0"/>
                <a:satOff val="0"/>
                <a:lumOff val="0"/>
                <a:alphaOff val="0"/>
              </a:schemeClr>
            </a:lnRef>
            <a:fillRef idx="1">
              <a:schemeClr val="accent5">
                <a:alpha val="50000"/>
                <a:hueOff val="-6622584"/>
                <a:satOff val="26541"/>
                <a:lumOff val="5752"/>
                <a:alphaOff val="0"/>
              </a:schemeClr>
            </a:fillRef>
            <a:effectRef idx="0">
              <a:schemeClr val="accent5">
                <a:alpha val="50000"/>
                <a:hueOff val="-6622584"/>
                <a:satOff val="26541"/>
                <a:lumOff val="5752"/>
                <a:alphaOff val="0"/>
              </a:schemeClr>
            </a:effectRef>
            <a:fontRef idx="minor">
              <a:schemeClr val="tx1"/>
            </a:fontRef>
          </p:style>
          <p:txBody>
            <a:bodyPr spcFirstLastPara="0" vert="horz" wrap="square" lIns="419909" tIns="168401" rIns="419909" bIns="168401" numCol="1" spcCol="1270" anchor="ctr" anchorCtr="0">
              <a:noAutofit/>
            </a:bodyPr>
            <a:lstStyle/>
            <a:p>
              <a:pPr lvl="0" algn="ctr" defTabSz="800100">
                <a:lnSpc>
                  <a:spcPct val="90000"/>
                </a:lnSpc>
                <a:spcBef>
                  <a:spcPct val="0"/>
                </a:spcBef>
                <a:spcAft>
                  <a:spcPct val="35000"/>
                </a:spcAft>
              </a:pPr>
              <a:r>
                <a:rPr lang="en-US" sz="1800" kern="1200" dirty="0" err="1" smtClean="0"/>
                <a:t>Olah</a:t>
              </a:r>
              <a:r>
                <a:rPr lang="en-US" sz="1800" kern="1200" dirty="0" smtClean="0"/>
                <a:t> </a:t>
              </a:r>
              <a:r>
                <a:rPr lang="en-US" sz="1800" kern="1200" dirty="0" err="1" smtClean="0"/>
                <a:t>Pikir</a:t>
              </a:r>
              <a:endParaRPr lang="en-US" sz="1800" kern="1200" dirty="0"/>
            </a:p>
          </p:txBody>
        </p:sp>
        <p:sp>
          <p:nvSpPr>
            <p:cNvPr id="34" name="Freeform 33"/>
            <p:cNvSpPr/>
            <p:nvPr/>
          </p:nvSpPr>
          <p:spPr>
            <a:xfrm>
              <a:off x="7743131" y="4921246"/>
              <a:ext cx="2084124" cy="832357"/>
            </a:xfrm>
            <a:custGeom>
              <a:avLst/>
              <a:gdLst>
                <a:gd name="connsiteX0" fmla="*/ 0 w 2084124"/>
                <a:gd name="connsiteY0" fmla="*/ 416179 h 832357"/>
                <a:gd name="connsiteX1" fmla="*/ 1042062 w 2084124"/>
                <a:gd name="connsiteY1" fmla="*/ 0 h 832357"/>
                <a:gd name="connsiteX2" fmla="*/ 2084124 w 2084124"/>
                <a:gd name="connsiteY2" fmla="*/ 416179 h 832357"/>
                <a:gd name="connsiteX3" fmla="*/ 1042062 w 2084124"/>
                <a:gd name="connsiteY3" fmla="*/ 832358 h 832357"/>
                <a:gd name="connsiteX4" fmla="*/ 0 w 2084124"/>
                <a:gd name="connsiteY4" fmla="*/ 416179 h 8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124" h="832357">
                  <a:moveTo>
                    <a:pt x="0" y="416179"/>
                  </a:moveTo>
                  <a:cubicBezTo>
                    <a:pt x="0" y="186330"/>
                    <a:pt x="466547" y="0"/>
                    <a:pt x="1042062" y="0"/>
                  </a:cubicBezTo>
                  <a:cubicBezTo>
                    <a:pt x="1617577" y="0"/>
                    <a:pt x="2084124" y="186330"/>
                    <a:pt x="2084124" y="416179"/>
                  </a:cubicBezTo>
                  <a:cubicBezTo>
                    <a:pt x="2084124" y="646028"/>
                    <a:pt x="1617577" y="832358"/>
                    <a:pt x="1042062" y="832358"/>
                  </a:cubicBezTo>
                  <a:cubicBezTo>
                    <a:pt x="466547" y="832358"/>
                    <a:pt x="0" y="646028"/>
                    <a:pt x="0" y="416179"/>
                  </a:cubicBezTo>
                  <a:close/>
                </a:path>
              </a:pathLst>
            </a:custGeom>
          </p:spPr>
          <p:style>
            <a:lnRef idx="2">
              <a:schemeClr val="lt1">
                <a:hueOff val="0"/>
                <a:satOff val="0"/>
                <a:lumOff val="0"/>
                <a:alphaOff val="0"/>
              </a:schemeClr>
            </a:lnRef>
            <a:fillRef idx="1">
              <a:schemeClr val="accent5">
                <a:alpha val="50000"/>
                <a:hueOff val="-9933876"/>
                <a:satOff val="39811"/>
                <a:lumOff val="8628"/>
                <a:alphaOff val="0"/>
              </a:schemeClr>
            </a:fillRef>
            <a:effectRef idx="0">
              <a:schemeClr val="accent5">
                <a:alpha val="50000"/>
                <a:hueOff val="-9933876"/>
                <a:satOff val="39811"/>
                <a:lumOff val="8628"/>
                <a:alphaOff val="0"/>
              </a:schemeClr>
            </a:effectRef>
            <a:fontRef idx="minor">
              <a:schemeClr val="tx1"/>
            </a:fontRef>
          </p:style>
          <p:txBody>
            <a:bodyPr spcFirstLastPara="0" vert="horz" wrap="square" lIns="419909" tIns="144756" rIns="419909" bIns="144756" numCol="1" spcCol="1270" anchor="ctr" anchorCtr="0">
              <a:noAutofit/>
            </a:bodyPr>
            <a:lstStyle/>
            <a:p>
              <a:pPr lvl="0" algn="ctr" defTabSz="800100">
                <a:lnSpc>
                  <a:spcPct val="90000"/>
                </a:lnSpc>
                <a:spcBef>
                  <a:spcPct val="0"/>
                </a:spcBef>
                <a:spcAft>
                  <a:spcPct val="35000"/>
                </a:spcAft>
              </a:pPr>
              <a:r>
                <a:rPr lang="en-US" sz="1800" kern="1200" dirty="0" err="1" smtClean="0"/>
                <a:t>Olah</a:t>
              </a:r>
              <a:r>
                <a:rPr lang="en-US" sz="1800" kern="1200" dirty="0" smtClean="0"/>
                <a:t> Raga</a:t>
              </a:r>
              <a:endParaRPr lang="en-US" sz="1800" kern="1200" dirty="0"/>
            </a:p>
          </p:txBody>
        </p:sp>
      </p:grpSp>
      <p:graphicFrame>
        <p:nvGraphicFramePr>
          <p:cNvPr id="35" name="Table 34"/>
          <p:cNvGraphicFramePr>
            <a:graphicFrameLocks noGrp="1"/>
          </p:cNvGraphicFramePr>
          <p:nvPr>
            <p:extLst/>
          </p:nvPr>
        </p:nvGraphicFramePr>
        <p:xfrm>
          <a:off x="2051206" y="5774552"/>
          <a:ext cx="8127999" cy="762000"/>
        </p:xfrm>
        <a:graphic>
          <a:graphicData uri="http://schemas.openxmlformats.org/drawingml/2006/table">
            <a:tbl>
              <a:tblPr firstRow="1" bandRow="1"/>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488909">
                <a:tc>
                  <a:txBody>
                    <a:bodyPr/>
                    <a:lstStyle/>
                    <a:p>
                      <a:pPr algn="ctr"/>
                      <a:r>
                        <a:rPr lang="en-ID" sz="2100" dirty="0" err="1" smtClean="0">
                          <a:solidFill>
                            <a:schemeClr val="bg1"/>
                          </a:solidFill>
                        </a:rPr>
                        <a:t>Pendekatan</a:t>
                      </a:r>
                      <a:r>
                        <a:rPr lang="en-ID" sz="2100" baseline="0" dirty="0" smtClean="0">
                          <a:solidFill>
                            <a:schemeClr val="bg1"/>
                          </a:solidFill>
                        </a:rPr>
                        <a:t> </a:t>
                      </a:r>
                      <a:r>
                        <a:rPr lang="en-ID" sz="2100" baseline="0" dirty="0" err="1" smtClean="0">
                          <a:solidFill>
                            <a:schemeClr val="bg1"/>
                          </a:solidFill>
                        </a:rPr>
                        <a:t>kepemimpinan</a:t>
                      </a:r>
                      <a:endParaRPr lang="en-US" sz="2100" dirty="0">
                        <a:solidFill>
                          <a:schemeClr val="bg1"/>
                        </a:solidFill>
                      </a:endParaRPr>
                    </a:p>
                  </a:txBody>
                  <a:tcPr marL="121920" marR="121920" marT="60960" marB="60960">
                    <a:solidFill>
                      <a:schemeClr val="accent6">
                        <a:lumMod val="75000"/>
                      </a:schemeClr>
                    </a:solidFill>
                  </a:tcPr>
                </a:tc>
                <a:tc>
                  <a:txBody>
                    <a:bodyPr/>
                    <a:lstStyle/>
                    <a:p>
                      <a:pPr algn="ctr"/>
                      <a:r>
                        <a:rPr lang="en-ID" sz="2100" dirty="0" err="1" smtClean="0">
                          <a:solidFill>
                            <a:schemeClr val="bg1"/>
                          </a:solidFill>
                        </a:rPr>
                        <a:t>Pendekatan</a:t>
                      </a:r>
                      <a:endParaRPr lang="en-ID" sz="2100" dirty="0" smtClean="0">
                        <a:solidFill>
                          <a:schemeClr val="bg1"/>
                        </a:solidFill>
                      </a:endParaRPr>
                    </a:p>
                    <a:p>
                      <a:pPr algn="ctr"/>
                      <a:r>
                        <a:rPr lang="en-ID" sz="2100" baseline="0" dirty="0" err="1" smtClean="0">
                          <a:solidFill>
                            <a:schemeClr val="bg1"/>
                          </a:solidFill>
                        </a:rPr>
                        <a:t>kompetitif</a:t>
                      </a:r>
                      <a:endParaRPr lang="en-US" sz="2100" dirty="0">
                        <a:solidFill>
                          <a:schemeClr val="bg1"/>
                        </a:solidFill>
                      </a:endParaRPr>
                    </a:p>
                  </a:txBody>
                  <a:tcPr marL="121920" marR="121920" marT="60960" marB="60960">
                    <a:solidFill>
                      <a:schemeClr val="tx2">
                        <a:lumMod val="60000"/>
                        <a:lumOff val="40000"/>
                      </a:schemeClr>
                    </a:solidFill>
                  </a:tcPr>
                </a:tc>
                <a:tc>
                  <a:txBody>
                    <a:bodyPr/>
                    <a:lstStyle/>
                    <a:p>
                      <a:pPr algn="ctr"/>
                      <a:r>
                        <a:rPr lang="en-US" sz="2100" dirty="0" err="1" smtClean="0">
                          <a:solidFill>
                            <a:schemeClr val="bg1"/>
                          </a:solidFill>
                        </a:rPr>
                        <a:t>Pendekatan</a:t>
                      </a:r>
                      <a:r>
                        <a:rPr lang="en-US" sz="2100" dirty="0" smtClean="0">
                          <a:solidFill>
                            <a:schemeClr val="bg1"/>
                          </a:solidFill>
                        </a:rPr>
                        <a:t> </a:t>
                      </a:r>
                      <a:r>
                        <a:rPr lang="en-US" sz="2100" dirty="0" err="1" smtClean="0">
                          <a:solidFill>
                            <a:schemeClr val="bg1"/>
                          </a:solidFill>
                        </a:rPr>
                        <a:t>kolaboratif</a:t>
                      </a:r>
                      <a:endParaRPr lang="en-US" sz="2100" dirty="0">
                        <a:solidFill>
                          <a:schemeClr val="bg1"/>
                        </a:solidFill>
                      </a:endParaRPr>
                    </a:p>
                  </a:txBody>
                  <a:tcPr marL="121920" marR="121920" marT="60960" marB="60960">
                    <a:solidFill>
                      <a:srgbClr val="7030A0"/>
                    </a:solidFill>
                  </a:tcPr>
                </a:tc>
                <a:extLst>
                  <a:ext uri="{0D108BD9-81ED-4DB2-BD59-A6C34878D82A}">
                    <a16:rowId xmlns:a16="http://schemas.microsoft.com/office/drawing/2014/main" val="10000"/>
                  </a:ext>
                </a:extLst>
              </a:tr>
            </a:tbl>
          </a:graphicData>
        </a:graphic>
      </p:graphicFrame>
      <p:sp>
        <p:nvSpPr>
          <p:cNvPr id="36" name="Rectangle 35"/>
          <p:cNvSpPr/>
          <p:nvPr/>
        </p:nvSpPr>
        <p:spPr>
          <a:xfrm>
            <a:off x="6770932" y="796980"/>
            <a:ext cx="1985165" cy="334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400" dirty="0" err="1" smtClean="0">
                <a:solidFill>
                  <a:schemeClr val="tx1"/>
                </a:solidFill>
                <a:latin typeface="Britannic Bold" panose="020B0903060703020204" pitchFamily="34" charset="0"/>
              </a:rPr>
              <a:t>Otak</a:t>
            </a:r>
            <a:r>
              <a:rPr lang="en-ID" sz="1400" dirty="0" smtClean="0">
                <a:solidFill>
                  <a:schemeClr val="tx1"/>
                </a:solidFill>
                <a:latin typeface="Britannic Bold" panose="020B0903060703020204" pitchFamily="34" charset="0"/>
              </a:rPr>
              <a:t> Kiri</a:t>
            </a:r>
            <a:endParaRPr lang="en-US" sz="1400" dirty="0">
              <a:solidFill>
                <a:schemeClr val="tx1"/>
              </a:solidFill>
              <a:latin typeface="Britannic Bold" panose="020B0903060703020204" pitchFamily="34" charset="0"/>
            </a:endParaRPr>
          </a:p>
        </p:txBody>
      </p:sp>
      <p:sp>
        <p:nvSpPr>
          <p:cNvPr id="37" name="Rectangle 36"/>
          <p:cNvSpPr/>
          <p:nvPr/>
        </p:nvSpPr>
        <p:spPr>
          <a:xfrm>
            <a:off x="3474990" y="790813"/>
            <a:ext cx="1985165" cy="334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400" dirty="0" err="1" smtClean="0">
                <a:solidFill>
                  <a:schemeClr val="tx1"/>
                </a:solidFill>
                <a:latin typeface="Britannic Bold" panose="020B0903060703020204" pitchFamily="34" charset="0"/>
              </a:rPr>
              <a:t>Otak</a:t>
            </a:r>
            <a:r>
              <a:rPr lang="en-ID" sz="1400" dirty="0" smtClean="0">
                <a:solidFill>
                  <a:schemeClr val="tx1"/>
                </a:solidFill>
                <a:latin typeface="Britannic Bold" panose="020B0903060703020204" pitchFamily="34" charset="0"/>
              </a:rPr>
              <a:t> </a:t>
            </a:r>
            <a:r>
              <a:rPr lang="en-ID" sz="1400" dirty="0" err="1" smtClean="0">
                <a:solidFill>
                  <a:schemeClr val="tx1"/>
                </a:solidFill>
                <a:latin typeface="Britannic Bold" panose="020B0903060703020204" pitchFamily="34" charset="0"/>
              </a:rPr>
              <a:t>Kanan</a:t>
            </a:r>
            <a:endParaRPr lang="en-US" sz="1400" dirty="0">
              <a:solidFill>
                <a:schemeClr val="tx1"/>
              </a:solidFill>
              <a:latin typeface="Britannic Bold" panose="020B0903060703020204" pitchFamily="34" charset="0"/>
            </a:endParaRPr>
          </a:p>
        </p:txBody>
      </p:sp>
      <p:sp>
        <p:nvSpPr>
          <p:cNvPr id="38" name="Rectangle 37"/>
          <p:cNvSpPr/>
          <p:nvPr/>
        </p:nvSpPr>
        <p:spPr>
          <a:xfrm>
            <a:off x="8208845" y="1808425"/>
            <a:ext cx="1130612" cy="479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Tubuh</a:t>
            </a:r>
            <a:r>
              <a:rPr lang="en-ID" sz="1200" dirty="0" smtClean="0">
                <a:solidFill>
                  <a:schemeClr val="tx1"/>
                </a:solidFill>
                <a:latin typeface="Britannic Bold" panose="020B0903060703020204" pitchFamily="34" charset="0"/>
              </a:rPr>
              <a:t> </a:t>
            </a:r>
            <a:r>
              <a:rPr lang="en-ID" sz="1200" dirty="0" err="1">
                <a:solidFill>
                  <a:schemeClr val="tx1"/>
                </a:solidFill>
                <a:latin typeface="Britannic Bold" panose="020B0903060703020204" pitchFamily="34" charset="0"/>
              </a:rPr>
              <a:t>B</a:t>
            </a:r>
            <a:r>
              <a:rPr lang="en-ID" sz="1200" dirty="0" err="1" smtClean="0">
                <a:solidFill>
                  <a:schemeClr val="tx1"/>
                </a:solidFill>
                <a:latin typeface="Britannic Bold" panose="020B0903060703020204" pitchFamily="34" charset="0"/>
              </a:rPr>
              <a:t>agian</a:t>
            </a:r>
            <a:r>
              <a:rPr lang="en-ID" sz="1200" dirty="0" smtClean="0">
                <a:solidFill>
                  <a:schemeClr val="tx1"/>
                </a:solidFill>
                <a:latin typeface="Britannic Bold" panose="020B0903060703020204" pitchFamily="34" charset="0"/>
              </a:rPr>
              <a:t> </a:t>
            </a:r>
            <a:r>
              <a:rPr lang="en-ID" sz="1200" dirty="0" err="1" smtClean="0">
                <a:solidFill>
                  <a:schemeClr val="tx1"/>
                </a:solidFill>
                <a:latin typeface="Britannic Bold" panose="020B0903060703020204" pitchFamily="34" charset="0"/>
              </a:rPr>
              <a:t>Kanan</a:t>
            </a:r>
            <a:endParaRPr lang="en-US" sz="1200" dirty="0">
              <a:solidFill>
                <a:schemeClr val="tx1"/>
              </a:solidFill>
              <a:latin typeface="Britannic Bold" panose="020B0903060703020204" pitchFamily="34" charset="0"/>
            </a:endParaRPr>
          </a:p>
        </p:txBody>
      </p:sp>
      <p:sp>
        <p:nvSpPr>
          <p:cNvPr id="39" name="Rectangle 38"/>
          <p:cNvSpPr/>
          <p:nvPr/>
        </p:nvSpPr>
        <p:spPr>
          <a:xfrm>
            <a:off x="2890866" y="1836500"/>
            <a:ext cx="1131376" cy="479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Tubuh</a:t>
            </a:r>
            <a:r>
              <a:rPr lang="en-ID" sz="1200" dirty="0" smtClean="0">
                <a:solidFill>
                  <a:schemeClr val="tx1"/>
                </a:solidFill>
                <a:latin typeface="Britannic Bold" panose="020B0903060703020204" pitchFamily="34" charset="0"/>
              </a:rPr>
              <a:t> </a:t>
            </a:r>
            <a:r>
              <a:rPr lang="en-ID" sz="1200" dirty="0" err="1" smtClean="0">
                <a:solidFill>
                  <a:schemeClr val="tx1"/>
                </a:solidFill>
                <a:latin typeface="Britannic Bold" panose="020B0903060703020204" pitchFamily="34" charset="0"/>
              </a:rPr>
              <a:t>Bagian</a:t>
            </a:r>
            <a:r>
              <a:rPr lang="en-ID" sz="1200" dirty="0" smtClean="0">
                <a:solidFill>
                  <a:schemeClr val="tx1"/>
                </a:solidFill>
                <a:latin typeface="Britannic Bold" panose="020B0903060703020204" pitchFamily="34" charset="0"/>
              </a:rPr>
              <a:t> Kiri</a:t>
            </a:r>
            <a:endParaRPr lang="en-US" sz="1200" dirty="0">
              <a:solidFill>
                <a:schemeClr val="tx1"/>
              </a:solidFill>
              <a:latin typeface="Britannic Bold" panose="020B0903060703020204" pitchFamily="34" charset="0"/>
            </a:endParaRPr>
          </a:p>
        </p:txBody>
      </p:sp>
      <p:sp>
        <p:nvSpPr>
          <p:cNvPr id="40" name="Rectangle 39"/>
          <p:cNvSpPr/>
          <p:nvPr/>
        </p:nvSpPr>
        <p:spPr>
          <a:xfrm>
            <a:off x="3052652" y="2866706"/>
            <a:ext cx="1172782" cy="204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Kreatifitas</a:t>
            </a:r>
            <a:endParaRPr lang="en-US" sz="1200" dirty="0">
              <a:solidFill>
                <a:schemeClr val="tx1"/>
              </a:solidFill>
              <a:latin typeface="Britannic Bold" panose="020B0903060703020204" pitchFamily="34" charset="0"/>
            </a:endParaRPr>
          </a:p>
        </p:txBody>
      </p:sp>
      <p:sp>
        <p:nvSpPr>
          <p:cNvPr id="41" name="Rectangle 40"/>
          <p:cNvSpPr/>
          <p:nvPr/>
        </p:nvSpPr>
        <p:spPr>
          <a:xfrm>
            <a:off x="4600786" y="3086990"/>
            <a:ext cx="1172782" cy="15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Musik</a:t>
            </a:r>
            <a:endParaRPr lang="en-US" sz="1200" dirty="0">
              <a:solidFill>
                <a:schemeClr val="tx1"/>
              </a:solidFill>
              <a:latin typeface="Britannic Bold" panose="020B0903060703020204" pitchFamily="34" charset="0"/>
            </a:endParaRPr>
          </a:p>
        </p:txBody>
      </p:sp>
      <p:sp>
        <p:nvSpPr>
          <p:cNvPr id="42" name="Rectangle 41"/>
          <p:cNvSpPr/>
          <p:nvPr/>
        </p:nvSpPr>
        <p:spPr>
          <a:xfrm>
            <a:off x="3359567" y="3854683"/>
            <a:ext cx="1172782" cy="264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Orientasi</a:t>
            </a:r>
            <a:r>
              <a:rPr lang="en-ID" sz="1200" dirty="0" smtClean="0">
                <a:solidFill>
                  <a:schemeClr val="tx1"/>
                </a:solidFill>
                <a:latin typeface="Britannic Bold" panose="020B0903060703020204" pitchFamily="34" charset="0"/>
              </a:rPr>
              <a:t> </a:t>
            </a:r>
            <a:r>
              <a:rPr lang="en-ID" sz="1200" dirty="0" err="1" smtClean="0">
                <a:solidFill>
                  <a:schemeClr val="tx1"/>
                </a:solidFill>
                <a:latin typeface="Britannic Bold" panose="020B0903060703020204" pitchFamily="34" charset="0"/>
              </a:rPr>
              <a:t>Spasial</a:t>
            </a:r>
            <a:endParaRPr lang="en-US" sz="1200" dirty="0">
              <a:solidFill>
                <a:schemeClr val="tx1"/>
              </a:solidFill>
              <a:latin typeface="Britannic Bold" panose="020B0903060703020204" pitchFamily="34" charset="0"/>
            </a:endParaRPr>
          </a:p>
        </p:txBody>
      </p:sp>
      <p:sp>
        <p:nvSpPr>
          <p:cNvPr id="43" name="Rectangle 42"/>
          <p:cNvSpPr/>
          <p:nvPr/>
        </p:nvSpPr>
        <p:spPr>
          <a:xfrm>
            <a:off x="4873764" y="3854683"/>
            <a:ext cx="1172782" cy="264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Kesadaran</a:t>
            </a:r>
            <a:r>
              <a:rPr lang="en-ID" sz="1200" dirty="0" smtClean="0">
                <a:solidFill>
                  <a:schemeClr val="tx1"/>
                </a:solidFill>
                <a:latin typeface="Britannic Bold" panose="020B0903060703020204" pitchFamily="34" charset="0"/>
              </a:rPr>
              <a:t> </a:t>
            </a:r>
            <a:r>
              <a:rPr lang="en-ID" sz="1200" dirty="0" err="1" smtClean="0">
                <a:solidFill>
                  <a:schemeClr val="tx1"/>
                </a:solidFill>
                <a:latin typeface="Britannic Bold" panose="020B0903060703020204" pitchFamily="34" charset="0"/>
              </a:rPr>
              <a:t>Artistik</a:t>
            </a:r>
            <a:endParaRPr lang="en-US" sz="1200" dirty="0">
              <a:solidFill>
                <a:schemeClr val="tx1"/>
              </a:solidFill>
              <a:latin typeface="Britannic Bold" panose="020B0903060703020204" pitchFamily="34" charset="0"/>
            </a:endParaRPr>
          </a:p>
        </p:txBody>
      </p:sp>
      <p:sp>
        <p:nvSpPr>
          <p:cNvPr id="44" name="Rectangle 43"/>
          <p:cNvSpPr/>
          <p:nvPr/>
        </p:nvSpPr>
        <p:spPr>
          <a:xfrm>
            <a:off x="6184541" y="3086991"/>
            <a:ext cx="1808031" cy="15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smtClean="0">
                <a:solidFill>
                  <a:schemeClr val="tx1"/>
                </a:solidFill>
                <a:latin typeface="Britannic Bold" panose="020B0903060703020204" pitchFamily="34" charset="0"/>
              </a:rPr>
              <a:t>Bahasa </a:t>
            </a:r>
            <a:r>
              <a:rPr lang="en-ID" sz="1200" dirty="0" err="1" smtClean="0">
                <a:solidFill>
                  <a:schemeClr val="tx1"/>
                </a:solidFill>
                <a:latin typeface="Britannic Bold" panose="020B0903060703020204" pitchFamily="34" charset="0"/>
              </a:rPr>
              <a:t>Lisan</a:t>
            </a:r>
            <a:endParaRPr lang="en-US" sz="1200" dirty="0">
              <a:solidFill>
                <a:schemeClr val="tx1"/>
              </a:solidFill>
              <a:latin typeface="Britannic Bold" panose="020B0903060703020204" pitchFamily="34" charset="0"/>
            </a:endParaRPr>
          </a:p>
        </p:txBody>
      </p:sp>
      <p:sp>
        <p:nvSpPr>
          <p:cNvPr id="45" name="Rectangle 44"/>
          <p:cNvSpPr/>
          <p:nvPr/>
        </p:nvSpPr>
        <p:spPr>
          <a:xfrm>
            <a:off x="6209290" y="3842263"/>
            <a:ext cx="1172782" cy="264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Kemampuan</a:t>
            </a:r>
            <a:r>
              <a:rPr lang="en-ID" sz="1200" dirty="0" smtClean="0">
                <a:solidFill>
                  <a:schemeClr val="tx1"/>
                </a:solidFill>
                <a:latin typeface="Britannic Bold" panose="020B0903060703020204" pitchFamily="34" charset="0"/>
              </a:rPr>
              <a:t> </a:t>
            </a:r>
            <a:r>
              <a:rPr lang="en-ID" sz="1200" dirty="0" err="1" smtClean="0">
                <a:solidFill>
                  <a:schemeClr val="tx1"/>
                </a:solidFill>
                <a:latin typeface="Britannic Bold" panose="020B0903060703020204" pitchFamily="34" charset="0"/>
              </a:rPr>
              <a:t>Berhitung</a:t>
            </a:r>
            <a:endParaRPr lang="en-US" sz="1200" dirty="0">
              <a:solidFill>
                <a:schemeClr val="tx1"/>
              </a:solidFill>
              <a:latin typeface="Britannic Bold" panose="020B0903060703020204" pitchFamily="34" charset="0"/>
            </a:endParaRPr>
          </a:p>
        </p:txBody>
      </p:sp>
      <p:sp>
        <p:nvSpPr>
          <p:cNvPr id="47" name="Rectangle 46"/>
          <p:cNvSpPr/>
          <p:nvPr/>
        </p:nvSpPr>
        <p:spPr>
          <a:xfrm>
            <a:off x="7769864" y="3007069"/>
            <a:ext cx="1569594" cy="15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err="1" smtClean="0">
                <a:solidFill>
                  <a:schemeClr val="tx1"/>
                </a:solidFill>
                <a:latin typeface="Britannic Bold" panose="020B0903060703020204" pitchFamily="34" charset="0"/>
              </a:rPr>
              <a:t>Pemikiran</a:t>
            </a:r>
            <a:endParaRPr lang="en-US" sz="1200" dirty="0">
              <a:solidFill>
                <a:schemeClr val="tx1"/>
              </a:solidFill>
              <a:latin typeface="Britannic Bold" panose="020B0903060703020204" pitchFamily="34" charset="0"/>
            </a:endParaRPr>
          </a:p>
        </p:txBody>
      </p:sp>
      <p:sp>
        <p:nvSpPr>
          <p:cNvPr id="50" name="Rectangle 49"/>
          <p:cNvSpPr/>
          <p:nvPr/>
        </p:nvSpPr>
        <p:spPr>
          <a:xfrm>
            <a:off x="7813671" y="3829800"/>
            <a:ext cx="1060960" cy="330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smtClean="0">
                <a:solidFill>
                  <a:schemeClr val="tx1"/>
                </a:solidFill>
                <a:latin typeface="Britannic Bold" panose="020B0903060703020204" pitchFamily="34" charset="0"/>
              </a:rPr>
              <a:t>Bahasa </a:t>
            </a:r>
            <a:r>
              <a:rPr lang="en-ID" sz="1200" dirty="0" err="1" smtClean="0">
                <a:solidFill>
                  <a:schemeClr val="tx1"/>
                </a:solidFill>
                <a:latin typeface="Britannic Bold" panose="020B0903060703020204" pitchFamily="34" charset="0"/>
              </a:rPr>
              <a:t>Tulisan</a:t>
            </a:r>
            <a:endParaRPr lang="en-US" sz="1200" dirty="0">
              <a:solidFill>
                <a:schemeClr val="tx1"/>
              </a:solidFill>
              <a:latin typeface="Britannic Bold" panose="020B0903060703020204" pitchFamily="34" charset="0"/>
            </a:endParaRPr>
          </a:p>
        </p:txBody>
      </p:sp>
    </p:spTree>
    <p:extLst>
      <p:ext uri="{BB962C8B-B14F-4D97-AF65-F5344CB8AC3E}">
        <p14:creationId xmlns:p14="http://schemas.microsoft.com/office/powerpoint/2010/main" val="2069072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Tema</a:t>
            </a:r>
            <a:r>
              <a:rPr lang="en-US" sz="2400" b="1" dirty="0" smtClean="0">
                <a:solidFill>
                  <a:schemeClr val="bg1"/>
                </a:solidFill>
              </a:rPr>
              <a:t> Pembangunan </a:t>
            </a:r>
            <a:r>
              <a:rPr lang="en-US" sz="2400" b="1" dirty="0" smtClean="0">
                <a:solidFill>
                  <a:srgbClr val="FFFF00"/>
                </a:solidFill>
              </a:rPr>
              <a:t>Nasional</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873457" y="668740"/>
            <a:ext cx="10385945" cy="5663821"/>
            <a:chOff x="1594070" y="0"/>
            <a:chExt cx="8997731" cy="6736152"/>
          </a:xfrm>
        </p:grpSpPr>
        <p:grpSp>
          <p:nvGrpSpPr>
            <p:cNvPr id="6" name="Group 5"/>
            <p:cNvGrpSpPr/>
            <p:nvPr/>
          </p:nvGrpSpPr>
          <p:grpSpPr>
            <a:xfrm>
              <a:off x="1828801" y="0"/>
              <a:ext cx="8734567" cy="2743200"/>
              <a:chOff x="304800" y="0"/>
              <a:chExt cx="8734567" cy="2743200"/>
            </a:xfrm>
          </p:grpSpPr>
          <p:sp>
            <p:nvSpPr>
              <p:cNvPr id="37" name="Rectangle 36"/>
              <p:cNvSpPr/>
              <p:nvPr/>
            </p:nvSpPr>
            <p:spPr>
              <a:xfrm>
                <a:off x="304800" y="658057"/>
                <a:ext cx="7552570" cy="14755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304800" y="0"/>
                <a:ext cx="8734567" cy="2743200"/>
              </a:xfrm>
              <a:prstGeom prst="rightArrow">
                <a:avLst>
                  <a:gd name="adj1" fmla="val 42644"/>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594070" y="836868"/>
              <a:ext cx="8997731" cy="5899284"/>
              <a:chOff x="1594070" y="836868"/>
              <a:chExt cx="8997731" cy="5899284"/>
            </a:xfrm>
          </p:grpSpPr>
          <p:sp>
            <p:nvSpPr>
              <p:cNvPr id="8" name="Rectangle 7"/>
              <p:cNvSpPr/>
              <p:nvPr/>
            </p:nvSpPr>
            <p:spPr>
              <a:xfrm>
                <a:off x="1862201" y="4876801"/>
                <a:ext cx="1340161" cy="1859351"/>
              </a:xfrm>
              <a:prstGeom prst="rect">
                <a:avLst/>
              </a:prstGeom>
              <a:solidFill>
                <a:schemeClr val="accent6">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95000"/>
                        <a:lumOff val="5000"/>
                      </a:schemeClr>
                    </a:solidFill>
                  </a:rPr>
                  <a:t>PENINGKATAN  KAPASITAS  &amp; MODERINISASI</a:t>
                </a:r>
              </a:p>
            </p:txBody>
          </p:sp>
          <p:sp>
            <p:nvSpPr>
              <p:cNvPr id="9" name="TextBox 8"/>
              <p:cNvSpPr txBox="1"/>
              <p:nvPr/>
            </p:nvSpPr>
            <p:spPr>
              <a:xfrm>
                <a:off x="8499366" y="2133601"/>
                <a:ext cx="2092435" cy="2159683"/>
              </a:xfrm>
              <a:prstGeom prst="rect">
                <a:avLst/>
              </a:prstGeom>
              <a:noFill/>
              <a:ln>
                <a:solidFill>
                  <a:srgbClr val="7030A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err="1" smtClean="0"/>
                  <a:t>Mewujudkan</a:t>
                </a:r>
                <a:r>
                  <a:rPr lang="en-US" sz="1400" dirty="0" smtClean="0"/>
                  <a:t> </a:t>
                </a:r>
                <a:r>
                  <a:rPr lang="en-US" sz="1400" dirty="0" err="1"/>
                  <a:t>manusia</a:t>
                </a:r>
                <a:r>
                  <a:rPr lang="en-US" sz="1400" dirty="0"/>
                  <a:t> Indonesia yang </a:t>
                </a:r>
                <a:r>
                  <a:rPr lang="en-US" sz="1400" dirty="0" err="1"/>
                  <a:t>manidiri</a:t>
                </a:r>
                <a:r>
                  <a:rPr lang="en-US" sz="1400" dirty="0"/>
                  <a:t>, </a:t>
                </a:r>
                <a:r>
                  <a:rPr lang="en-US" sz="1400" dirty="0" err="1"/>
                  <a:t>maju</a:t>
                </a:r>
                <a:r>
                  <a:rPr lang="en-US" sz="1400" dirty="0"/>
                  <a:t>, </a:t>
                </a:r>
                <a:r>
                  <a:rPr lang="en-US" sz="1400" dirty="0" err="1"/>
                  <a:t>adil</a:t>
                </a:r>
                <a:r>
                  <a:rPr lang="en-US" sz="1400" dirty="0"/>
                  <a:t> </a:t>
                </a:r>
                <a:r>
                  <a:rPr lang="en-US" sz="1400" dirty="0" err="1"/>
                  <a:t>dan</a:t>
                </a:r>
                <a:r>
                  <a:rPr lang="en-US" sz="1400" dirty="0"/>
                  <a:t> </a:t>
                </a:r>
                <a:r>
                  <a:rPr lang="en-US" sz="1400" dirty="0" err="1"/>
                  <a:t>makmur</a:t>
                </a:r>
                <a:r>
                  <a:rPr lang="en-US" sz="1400" dirty="0"/>
                  <a:t> </a:t>
                </a:r>
                <a:r>
                  <a:rPr lang="en-US" sz="1400" dirty="0" err="1"/>
                  <a:t>melalui</a:t>
                </a:r>
                <a:r>
                  <a:rPr lang="en-US" sz="1400" dirty="0"/>
                  <a:t> </a:t>
                </a:r>
                <a:r>
                  <a:rPr lang="en-US" sz="1400" dirty="0" err="1"/>
                  <a:t>pecepatan</a:t>
                </a:r>
                <a:r>
                  <a:rPr lang="en-US" sz="1400" dirty="0"/>
                  <a:t> </a:t>
                </a:r>
                <a:r>
                  <a:rPr lang="en-US" sz="1400" dirty="0" err="1"/>
                  <a:t>pembangunan</a:t>
                </a:r>
                <a:r>
                  <a:rPr lang="en-US" sz="1400" dirty="0"/>
                  <a:t> di </a:t>
                </a:r>
                <a:r>
                  <a:rPr lang="en-US" sz="1400" dirty="0" err="1"/>
                  <a:t>segala</a:t>
                </a:r>
                <a:r>
                  <a:rPr lang="en-US" sz="1400" dirty="0"/>
                  <a:t> </a:t>
                </a:r>
                <a:r>
                  <a:rPr lang="en-US" sz="1400" dirty="0" err="1"/>
                  <a:t>bidang</a:t>
                </a:r>
                <a:r>
                  <a:rPr lang="en-US" sz="1400" dirty="0"/>
                  <a:t> </a:t>
                </a:r>
                <a:r>
                  <a:rPr lang="en-US" sz="1400" dirty="0" err="1"/>
                  <a:t>dengan</a:t>
                </a:r>
                <a:r>
                  <a:rPr lang="en-US" sz="1400" dirty="0"/>
                  <a:t> </a:t>
                </a:r>
                <a:r>
                  <a:rPr lang="en-US" sz="1400" dirty="0" err="1"/>
                  <a:t>struktur</a:t>
                </a:r>
                <a:r>
                  <a:rPr lang="en-US" sz="1400" dirty="0"/>
                  <a:t> </a:t>
                </a:r>
                <a:r>
                  <a:rPr lang="en-US" sz="1400" dirty="0" err="1"/>
                  <a:t>perekonomian</a:t>
                </a:r>
                <a:r>
                  <a:rPr lang="en-US" sz="1400" dirty="0"/>
                  <a:t> </a:t>
                </a:r>
                <a:r>
                  <a:rPr lang="en-US" sz="1400" dirty="0" err="1"/>
                  <a:t>yg</a:t>
                </a:r>
                <a:r>
                  <a:rPr lang="en-US" sz="1400" dirty="0"/>
                  <a:t> </a:t>
                </a:r>
                <a:r>
                  <a:rPr lang="en-US" sz="1400" dirty="0" err="1"/>
                  <a:t>kokoh</a:t>
                </a:r>
                <a:r>
                  <a:rPr lang="en-US" sz="1400" dirty="0"/>
                  <a:t> </a:t>
                </a:r>
                <a:r>
                  <a:rPr lang="en-US" sz="1400" dirty="0" err="1"/>
                  <a:t>berlandaskan</a:t>
                </a:r>
                <a:r>
                  <a:rPr lang="en-US" sz="1400" dirty="0"/>
                  <a:t> </a:t>
                </a:r>
                <a:r>
                  <a:rPr lang="en-US" sz="1400" dirty="0" err="1"/>
                  <a:t>keunggulan</a:t>
                </a:r>
                <a:r>
                  <a:rPr lang="en-US" sz="1400" dirty="0"/>
                  <a:t> </a:t>
                </a:r>
                <a:r>
                  <a:rPr lang="en-US" sz="1400" dirty="0" err="1"/>
                  <a:t>kompetetif</a:t>
                </a:r>
                <a:endParaRPr lang="en-US" sz="1400" dirty="0"/>
              </a:p>
            </p:txBody>
          </p:sp>
          <p:sp>
            <p:nvSpPr>
              <p:cNvPr id="10" name="TextBox 9"/>
              <p:cNvSpPr txBox="1"/>
              <p:nvPr/>
            </p:nvSpPr>
            <p:spPr>
              <a:xfrm>
                <a:off x="6070148" y="2209801"/>
                <a:ext cx="2235652" cy="2031325"/>
              </a:xfrm>
              <a:prstGeom prst="rect">
                <a:avLst/>
              </a:prstGeom>
              <a:ln>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err="1"/>
                  <a:t>Memantapkan</a:t>
                </a:r>
                <a:r>
                  <a:rPr lang="en-US" sz="1400" dirty="0"/>
                  <a:t> </a:t>
                </a:r>
                <a:r>
                  <a:rPr lang="en-US" sz="1400" dirty="0" err="1"/>
                  <a:t>pembangunan</a:t>
                </a:r>
                <a:r>
                  <a:rPr lang="en-US" sz="1400" dirty="0"/>
                  <a:t> </a:t>
                </a:r>
                <a:r>
                  <a:rPr lang="en-US" sz="1400" dirty="0" err="1"/>
                  <a:t>secara</a:t>
                </a:r>
                <a:r>
                  <a:rPr lang="en-US" sz="1400" dirty="0"/>
                  <a:t> </a:t>
                </a:r>
                <a:r>
                  <a:rPr lang="en-US" sz="1400" dirty="0" err="1"/>
                  <a:t>menyeluruh</a:t>
                </a:r>
                <a:r>
                  <a:rPr lang="en-US" sz="1400" dirty="0"/>
                  <a:t> </a:t>
                </a:r>
                <a:r>
                  <a:rPr lang="en-US" sz="1400" dirty="0" err="1"/>
                  <a:t>dengan</a:t>
                </a:r>
                <a:r>
                  <a:rPr lang="en-US" sz="1400" dirty="0"/>
                  <a:t> </a:t>
                </a:r>
                <a:r>
                  <a:rPr lang="en-US" sz="1400" dirty="0" err="1"/>
                  <a:t>menekankan</a:t>
                </a:r>
                <a:r>
                  <a:rPr lang="en-US" sz="1400" dirty="0"/>
                  <a:t> </a:t>
                </a:r>
                <a:r>
                  <a:rPr lang="en-US" sz="1400" dirty="0" err="1"/>
                  <a:t>pembangunan</a:t>
                </a:r>
                <a:r>
                  <a:rPr lang="en-US" sz="1400" dirty="0"/>
                  <a:t> </a:t>
                </a:r>
                <a:r>
                  <a:rPr lang="en-US" sz="1400" dirty="0" err="1"/>
                  <a:t>keunggulan</a:t>
                </a:r>
                <a:r>
                  <a:rPr lang="en-US" sz="1400" dirty="0"/>
                  <a:t> </a:t>
                </a:r>
                <a:r>
                  <a:rPr lang="en-US" sz="1400" dirty="0" err="1"/>
                  <a:t>komptetitf</a:t>
                </a:r>
                <a:r>
                  <a:rPr lang="en-US" sz="1400" dirty="0"/>
                  <a:t> </a:t>
                </a:r>
                <a:r>
                  <a:rPr lang="en-US" sz="1400" dirty="0" err="1"/>
                  <a:t>perekonomian</a:t>
                </a:r>
                <a:r>
                  <a:rPr lang="en-US" sz="1400" dirty="0"/>
                  <a:t> yang </a:t>
                </a:r>
                <a:r>
                  <a:rPr lang="en-US" sz="1400" dirty="0" err="1"/>
                  <a:t>berbasis</a:t>
                </a:r>
                <a:r>
                  <a:rPr lang="en-US" sz="1400" dirty="0"/>
                  <a:t> </a:t>
                </a:r>
                <a:r>
                  <a:rPr lang="en-US" sz="1400" dirty="0" err="1"/>
                  <a:t>pada</a:t>
                </a:r>
                <a:r>
                  <a:rPr lang="en-US" sz="1400" dirty="0"/>
                  <a:t> SDA, SDM yang </a:t>
                </a:r>
                <a:r>
                  <a:rPr lang="en-US" sz="1400" dirty="0" err="1"/>
                  <a:t>berkulitas</a:t>
                </a:r>
                <a:r>
                  <a:rPr lang="en-US" sz="1400" dirty="0"/>
                  <a:t> </a:t>
                </a:r>
                <a:r>
                  <a:rPr lang="en-US" sz="1400" dirty="0" err="1"/>
                  <a:t>dan</a:t>
                </a:r>
                <a:r>
                  <a:rPr lang="en-US" sz="1400" dirty="0"/>
                  <a:t> </a:t>
                </a:r>
                <a:r>
                  <a:rPr lang="en-US" sz="1400" dirty="0" err="1"/>
                  <a:t>kemampuan</a:t>
                </a:r>
                <a:r>
                  <a:rPr lang="en-US" sz="1400" dirty="0"/>
                  <a:t> IPTEK</a:t>
                </a:r>
              </a:p>
            </p:txBody>
          </p:sp>
          <p:sp>
            <p:nvSpPr>
              <p:cNvPr id="11" name="Pentagon 10"/>
              <p:cNvSpPr/>
              <p:nvPr/>
            </p:nvSpPr>
            <p:spPr>
              <a:xfrm>
                <a:off x="1828801" y="836873"/>
                <a:ext cx="2317531" cy="1087821"/>
              </a:xfrm>
              <a:prstGeom prst="homePlate">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000" b="1" dirty="0"/>
                  <a:t>RPJMN I</a:t>
                </a:r>
              </a:p>
              <a:p>
                <a:pPr lvl="0" algn="ctr"/>
                <a:r>
                  <a:rPr lang="en-US" sz="2000" b="1" dirty="0"/>
                  <a:t>(2005-2009)</a:t>
                </a:r>
              </a:p>
            </p:txBody>
          </p:sp>
          <p:sp>
            <p:nvSpPr>
              <p:cNvPr id="12" name="Chevron 11"/>
              <p:cNvSpPr/>
              <p:nvPr/>
            </p:nvSpPr>
            <p:spPr>
              <a:xfrm>
                <a:off x="3733800" y="836872"/>
                <a:ext cx="2667001" cy="1087821"/>
              </a:xfrm>
              <a:prstGeom prst="chevron">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lvl="0"/>
                <a:r>
                  <a:rPr lang="en-US" sz="2000" b="1" dirty="0"/>
                  <a:t>RPJMN-II</a:t>
                </a:r>
              </a:p>
              <a:p>
                <a:pPr lvl="0"/>
                <a:r>
                  <a:rPr lang="en-US" sz="2000" b="1" dirty="0"/>
                  <a:t>(2009-2014)</a:t>
                </a:r>
              </a:p>
            </p:txBody>
          </p:sp>
          <p:sp>
            <p:nvSpPr>
              <p:cNvPr id="13" name="Chevron 12"/>
              <p:cNvSpPr/>
              <p:nvPr/>
            </p:nvSpPr>
            <p:spPr>
              <a:xfrm>
                <a:off x="6001406" y="836870"/>
                <a:ext cx="2609194" cy="1087821"/>
              </a:xfrm>
              <a:prstGeom prst="chevron">
                <a:avLst/>
              </a:prstGeom>
              <a:solidFill>
                <a:schemeClr val="accent3">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en-US" sz="2000" b="1" dirty="0"/>
                  <a:t>RPJMN III</a:t>
                </a:r>
              </a:p>
              <a:p>
                <a:pPr lvl="0"/>
                <a:r>
                  <a:rPr lang="en-US" sz="2000" b="1" dirty="0"/>
                  <a:t>(2015-2019)</a:t>
                </a:r>
              </a:p>
            </p:txBody>
          </p:sp>
          <p:sp>
            <p:nvSpPr>
              <p:cNvPr id="14" name="TextBox 13"/>
              <p:cNvSpPr txBox="1"/>
              <p:nvPr/>
            </p:nvSpPr>
            <p:spPr>
              <a:xfrm>
                <a:off x="1594070" y="3957936"/>
                <a:ext cx="4273331" cy="46166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err="1">
                    <a:solidFill>
                      <a:schemeClr val="tx2"/>
                    </a:solidFill>
                    <a:latin typeface="Bernard MT Condensed"/>
                    <a:cs typeface="Bernard MT Condensed"/>
                  </a:rPr>
                  <a:t>Tema</a:t>
                </a:r>
                <a:r>
                  <a:rPr lang="en-US" sz="2400" dirty="0">
                    <a:solidFill>
                      <a:schemeClr val="tx2"/>
                    </a:solidFill>
                    <a:latin typeface="Bernard MT Condensed"/>
                    <a:cs typeface="Bernard MT Condensed"/>
                  </a:rPr>
                  <a:t> Pembangunan 2005 -2025</a:t>
                </a:r>
              </a:p>
            </p:txBody>
          </p:sp>
          <p:sp>
            <p:nvSpPr>
              <p:cNvPr id="15" name="TextBox 14"/>
              <p:cNvSpPr txBox="1"/>
              <p:nvPr/>
            </p:nvSpPr>
            <p:spPr>
              <a:xfrm>
                <a:off x="1711866" y="2183724"/>
                <a:ext cx="1869534" cy="1384995"/>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dirty="0" err="1"/>
                  <a:t>Menata</a:t>
                </a:r>
                <a:r>
                  <a:rPr lang="en-US" sz="1400" dirty="0"/>
                  <a:t> </a:t>
                </a:r>
                <a:r>
                  <a:rPr lang="en-US" sz="1400" dirty="0" err="1"/>
                  <a:t>kembali</a:t>
                </a:r>
                <a:r>
                  <a:rPr lang="en-US" sz="1400" dirty="0"/>
                  <a:t> NKRI, </a:t>
                </a:r>
                <a:r>
                  <a:rPr lang="en-US" sz="1400" dirty="0" err="1"/>
                  <a:t>membanguunan</a:t>
                </a:r>
                <a:r>
                  <a:rPr lang="en-US" sz="1400" dirty="0"/>
                  <a:t> Indonesia </a:t>
                </a:r>
                <a:r>
                  <a:rPr lang="en-US" sz="1400" dirty="0" err="1"/>
                  <a:t>yg</a:t>
                </a:r>
                <a:r>
                  <a:rPr lang="en-US" sz="1400" dirty="0"/>
                  <a:t> </a:t>
                </a:r>
                <a:r>
                  <a:rPr lang="en-US" sz="1400" dirty="0" err="1"/>
                  <a:t>aman</a:t>
                </a:r>
                <a:r>
                  <a:rPr lang="en-US" sz="1400" dirty="0"/>
                  <a:t> </a:t>
                </a:r>
                <a:r>
                  <a:rPr lang="en-US" sz="1400" dirty="0" err="1"/>
                  <a:t>dan</a:t>
                </a:r>
                <a:r>
                  <a:rPr lang="en-US" sz="1400" dirty="0"/>
                  <a:t> </a:t>
                </a:r>
                <a:r>
                  <a:rPr lang="en-US" sz="1400" dirty="0" err="1"/>
                  <a:t>damai</a:t>
                </a:r>
                <a:r>
                  <a:rPr lang="en-US" sz="1400" dirty="0"/>
                  <a:t>, </a:t>
                </a:r>
                <a:r>
                  <a:rPr lang="en-US" sz="1400" dirty="0" err="1"/>
                  <a:t>adil</a:t>
                </a:r>
                <a:r>
                  <a:rPr lang="en-US" sz="1400" dirty="0"/>
                  <a:t> </a:t>
                </a:r>
                <a:r>
                  <a:rPr lang="en-US" sz="1400" dirty="0" err="1"/>
                  <a:t>dan</a:t>
                </a:r>
                <a:r>
                  <a:rPr lang="en-US" sz="1400" dirty="0"/>
                  <a:t> </a:t>
                </a:r>
                <a:r>
                  <a:rPr lang="en-US" sz="1400" dirty="0" err="1"/>
                  <a:t>demokratis</a:t>
                </a:r>
                <a:r>
                  <a:rPr lang="en-US" sz="1400" dirty="0"/>
                  <a:t> </a:t>
                </a:r>
                <a:r>
                  <a:rPr lang="en-US" sz="1400" dirty="0" err="1"/>
                  <a:t>yng</a:t>
                </a:r>
                <a:r>
                  <a:rPr lang="en-US" sz="1400" dirty="0"/>
                  <a:t> </a:t>
                </a:r>
                <a:r>
                  <a:rPr lang="en-US" sz="1400" dirty="0" err="1"/>
                  <a:t>lebihh</a:t>
                </a:r>
                <a:r>
                  <a:rPr lang="en-US" sz="1400" dirty="0"/>
                  <a:t> </a:t>
                </a:r>
                <a:r>
                  <a:rPr lang="en-US" sz="1400" dirty="0" err="1"/>
                  <a:t>baik</a:t>
                </a:r>
                <a:endParaRPr lang="en-US" sz="1400" dirty="0"/>
              </a:p>
            </p:txBody>
          </p:sp>
          <p:cxnSp>
            <p:nvCxnSpPr>
              <p:cNvPr id="16" name="Straight Connector 15"/>
              <p:cNvCxnSpPr/>
              <p:nvPr/>
            </p:nvCxnSpPr>
            <p:spPr>
              <a:xfrm flipH="1">
                <a:off x="7133895" y="1924689"/>
                <a:ext cx="17532" cy="344045"/>
              </a:xfrm>
              <a:prstGeom prst="line">
                <a:avLst/>
              </a:prstGeom>
              <a:ln w="12700">
                <a:solidFill>
                  <a:schemeClr val="accent3">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381370" y="1711311"/>
                <a:ext cx="0" cy="504496"/>
              </a:xfrm>
              <a:prstGeom prst="line">
                <a:avLst/>
              </a:prstGeom>
              <a:ln w="12700">
                <a:solidFill>
                  <a:srgbClr val="7030A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67950" y="2183487"/>
                <a:ext cx="2099451" cy="1600438"/>
              </a:xfrm>
              <a:prstGeom prst="rect">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err="1"/>
                  <a:t>Memantapakan</a:t>
                </a:r>
                <a:r>
                  <a:rPr lang="en-US" sz="1400" dirty="0"/>
                  <a:t> </a:t>
                </a:r>
                <a:r>
                  <a:rPr lang="en-US" sz="1400" dirty="0" err="1"/>
                  <a:t>Kembali</a:t>
                </a:r>
                <a:r>
                  <a:rPr lang="en-US" sz="1400" dirty="0"/>
                  <a:t> </a:t>
                </a:r>
                <a:r>
                  <a:rPr lang="en-US" sz="1400" dirty="0" err="1"/>
                  <a:t>penataan</a:t>
                </a:r>
                <a:r>
                  <a:rPr lang="en-US" sz="1400" dirty="0"/>
                  <a:t> NKRI, </a:t>
                </a:r>
                <a:r>
                  <a:rPr lang="en-US" sz="1400" dirty="0" err="1"/>
                  <a:t>meningkatkan</a:t>
                </a:r>
                <a:r>
                  <a:rPr lang="en-US" sz="1400" dirty="0"/>
                  <a:t> </a:t>
                </a:r>
                <a:r>
                  <a:rPr lang="en-US" sz="1400" dirty="0" err="1"/>
                  <a:t>kualitas</a:t>
                </a:r>
                <a:r>
                  <a:rPr lang="en-US" sz="1400" dirty="0"/>
                  <a:t> SDM, </a:t>
                </a:r>
                <a:r>
                  <a:rPr lang="en-US" sz="1400" dirty="0" err="1"/>
                  <a:t>membangun</a:t>
                </a:r>
                <a:r>
                  <a:rPr lang="en-US" sz="1400" dirty="0"/>
                  <a:t> </a:t>
                </a:r>
                <a:r>
                  <a:rPr lang="en-US" sz="1400" dirty="0" err="1"/>
                  <a:t>kemampuan</a:t>
                </a:r>
                <a:r>
                  <a:rPr lang="en-US" sz="1400" dirty="0"/>
                  <a:t> IPTEK </a:t>
                </a:r>
                <a:r>
                  <a:rPr lang="en-US" sz="1400" dirty="0" err="1"/>
                  <a:t>memperkuat</a:t>
                </a:r>
                <a:r>
                  <a:rPr lang="en-US" sz="1400" dirty="0"/>
                  <a:t> </a:t>
                </a:r>
                <a:r>
                  <a:rPr lang="en-US" sz="1400" dirty="0" err="1"/>
                  <a:t>daya</a:t>
                </a:r>
                <a:r>
                  <a:rPr lang="en-US" sz="1400" dirty="0"/>
                  <a:t> </a:t>
                </a:r>
                <a:r>
                  <a:rPr lang="en-US" sz="1400" dirty="0" err="1"/>
                  <a:t>saing</a:t>
                </a:r>
                <a:r>
                  <a:rPr lang="en-US" sz="1400" dirty="0"/>
                  <a:t> </a:t>
                </a:r>
                <a:r>
                  <a:rPr lang="en-US" sz="1400" dirty="0" err="1"/>
                  <a:t>ekonomi</a:t>
                </a:r>
                <a:endParaRPr lang="en-US" sz="1400" dirty="0"/>
              </a:p>
            </p:txBody>
          </p:sp>
          <p:cxnSp>
            <p:nvCxnSpPr>
              <p:cNvPr id="19" name="Straight Connector 18"/>
              <p:cNvCxnSpPr/>
              <p:nvPr/>
            </p:nvCxnSpPr>
            <p:spPr>
              <a:xfrm>
                <a:off x="4817675" y="1711312"/>
                <a:ext cx="0" cy="546875"/>
              </a:xfrm>
              <a:prstGeom prst="line">
                <a:avLst/>
              </a:prstGeom>
              <a:ln w="127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8222592" y="836868"/>
                <a:ext cx="2369208" cy="1087824"/>
                <a:chOff x="6399478" y="1446468"/>
                <a:chExt cx="2369208" cy="1087824"/>
              </a:xfrm>
            </p:grpSpPr>
            <p:sp>
              <p:nvSpPr>
                <p:cNvPr id="35" name="Chevron 34"/>
                <p:cNvSpPr/>
                <p:nvPr/>
              </p:nvSpPr>
              <p:spPr>
                <a:xfrm>
                  <a:off x="6399478" y="1446471"/>
                  <a:ext cx="2369208" cy="1087821"/>
                </a:xfrm>
                <a:prstGeom prst="chevr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b="1" dirty="0"/>
                </a:p>
              </p:txBody>
            </p:sp>
            <p:sp>
              <p:nvSpPr>
                <p:cNvPr id="36" name="Rectangle 35"/>
                <p:cNvSpPr/>
                <p:nvPr/>
              </p:nvSpPr>
              <p:spPr>
                <a:xfrm>
                  <a:off x="8229600" y="1446468"/>
                  <a:ext cx="539086" cy="108782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p:cNvCxnSpPr/>
              <p:nvPr/>
            </p:nvCxnSpPr>
            <p:spPr>
              <a:xfrm>
                <a:off x="2646633" y="1628530"/>
                <a:ext cx="0" cy="657986"/>
              </a:xfrm>
              <a:prstGeom prst="line">
                <a:avLst/>
              </a:prstGeom>
              <a:ln w="1270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783582" y="1043382"/>
                <a:ext cx="1524000" cy="707886"/>
              </a:xfrm>
              <a:prstGeom prst="rect">
                <a:avLst/>
              </a:prstGeom>
            </p:spPr>
            <p:txBody>
              <a:bodyPr wrap="square">
                <a:spAutoFit/>
              </a:bodyPr>
              <a:lstStyle/>
              <a:p>
                <a:pPr lvl="0"/>
                <a:r>
                  <a:rPr lang="en-US" sz="2000" b="1" dirty="0">
                    <a:solidFill>
                      <a:schemeClr val="bg1"/>
                    </a:solidFill>
                  </a:rPr>
                  <a:t>RPJMN IV</a:t>
                </a:r>
              </a:p>
              <a:p>
                <a:pPr lvl="0"/>
                <a:r>
                  <a:rPr lang="en-US" sz="2000" b="1" dirty="0">
                    <a:solidFill>
                      <a:schemeClr val="bg1"/>
                    </a:solidFill>
                  </a:rPr>
                  <a:t>(2020-2024)</a:t>
                </a:r>
              </a:p>
            </p:txBody>
          </p:sp>
          <p:sp>
            <p:nvSpPr>
              <p:cNvPr id="23" name="Right Arrow 22"/>
              <p:cNvSpPr/>
              <p:nvPr/>
            </p:nvSpPr>
            <p:spPr>
              <a:xfrm>
                <a:off x="1836673" y="4267200"/>
                <a:ext cx="6716127" cy="803480"/>
              </a:xfrm>
              <a:prstGeom prst="rightArrow">
                <a:avLst/>
              </a:prstGeom>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23"/>
              <p:cNvSpPr/>
              <p:nvPr/>
            </p:nvSpPr>
            <p:spPr>
              <a:xfrm>
                <a:off x="6344212" y="6065450"/>
                <a:ext cx="1878380" cy="670701"/>
              </a:xfrm>
              <a:prstGeom prst="rect">
                <a:avLst/>
              </a:prstGeom>
              <a:solidFill>
                <a:srgbClr val="EBD5EF"/>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95000"/>
                        <a:lumOff val="5000"/>
                      </a:schemeClr>
                    </a:solidFill>
                  </a:rPr>
                  <a:t>DAYA SAING INTERNASIONAL</a:t>
                </a:r>
              </a:p>
            </p:txBody>
          </p:sp>
          <p:sp>
            <p:nvSpPr>
              <p:cNvPr id="25" name="Rectangle 24"/>
              <p:cNvSpPr/>
              <p:nvPr/>
            </p:nvSpPr>
            <p:spPr>
              <a:xfrm>
                <a:off x="4800088" y="5662965"/>
                <a:ext cx="1544124" cy="1073187"/>
              </a:xfrm>
              <a:prstGeom prst="rect">
                <a:avLst/>
              </a:prstGeom>
              <a:solidFill>
                <a:schemeClr val="accent1">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95000"/>
                        <a:lumOff val="5000"/>
                      </a:schemeClr>
                    </a:solidFill>
                  </a:rPr>
                  <a:t>DAYA SAING REGIONAL</a:t>
                </a:r>
              </a:p>
            </p:txBody>
          </p:sp>
          <p:sp>
            <p:nvSpPr>
              <p:cNvPr id="26" name="Rectangle 25"/>
              <p:cNvSpPr/>
              <p:nvPr/>
            </p:nvSpPr>
            <p:spPr>
              <a:xfrm>
                <a:off x="3202362" y="5298432"/>
                <a:ext cx="1597727" cy="1437719"/>
              </a:xfrm>
              <a:prstGeom prst="rect">
                <a:avLst/>
              </a:prstGeom>
              <a:solidFill>
                <a:schemeClr val="accent2">
                  <a:lumMod val="20000"/>
                  <a:lumOff val="8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95000"/>
                        <a:lumOff val="5000"/>
                      </a:schemeClr>
                    </a:solidFill>
                  </a:rPr>
                  <a:t>PENGUATAN LAYANAN</a:t>
                </a:r>
              </a:p>
            </p:txBody>
          </p:sp>
          <p:sp>
            <p:nvSpPr>
              <p:cNvPr id="27" name="Right Arrow 26"/>
              <p:cNvSpPr/>
              <p:nvPr/>
            </p:nvSpPr>
            <p:spPr>
              <a:xfrm>
                <a:off x="3202361" y="4668940"/>
                <a:ext cx="5375966" cy="803480"/>
              </a:xfrm>
              <a:prstGeom prst="right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ight Arrow 27"/>
              <p:cNvSpPr/>
              <p:nvPr/>
            </p:nvSpPr>
            <p:spPr>
              <a:xfrm>
                <a:off x="4798914" y="5063920"/>
                <a:ext cx="3791416" cy="803480"/>
              </a:xfrm>
              <a:prstGeom prst="rightArrow">
                <a:avLst/>
              </a:prstGeom>
              <a:solidFill>
                <a:schemeClr val="accent3">
                  <a:lumMod val="50000"/>
                </a:schemeClr>
              </a:solidFill>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Right Arrow 28"/>
              <p:cNvSpPr/>
              <p:nvPr/>
            </p:nvSpPr>
            <p:spPr>
              <a:xfrm>
                <a:off x="6344330" y="5444920"/>
                <a:ext cx="2246001" cy="803480"/>
              </a:xfrm>
              <a:prstGeom prst="rightArrow">
                <a:avLst/>
              </a:prstGeom>
              <a:solidFill>
                <a:srgbClr val="7030A0"/>
              </a:solidFill>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Rectangle 29"/>
              <p:cNvSpPr/>
              <p:nvPr/>
            </p:nvSpPr>
            <p:spPr>
              <a:xfrm>
                <a:off x="6553200" y="5638800"/>
                <a:ext cx="1524000" cy="400110"/>
              </a:xfrm>
              <a:prstGeom prst="rect">
                <a:avLst/>
              </a:prstGeom>
            </p:spPr>
            <p:txBody>
              <a:bodyPr wrap="square">
                <a:spAutoFit/>
              </a:bodyPr>
              <a:lstStyle/>
              <a:p>
                <a:pPr lvl="0"/>
                <a:r>
                  <a:rPr lang="en-US" sz="2000" b="1" dirty="0">
                    <a:solidFill>
                      <a:schemeClr val="bg1"/>
                    </a:solidFill>
                  </a:rPr>
                  <a:t>2020-2024</a:t>
                </a:r>
              </a:p>
            </p:txBody>
          </p:sp>
          <p:sp>
            <p:nvSpPr>
              <p:cNvPr id="31" name="Rectangle 30"/>
              <p:cNvSpPr/>
              <p:nvPr/>
            </p:nvSpPr>
            <p:spPr>
              <a:xfrm>
                <a:off x="4800600" y="5262854"/>
                <a:ext cx="1524000" cy="400110"/>
              </a:xfrm>
              <a:prstGeom prst="rect">
                <a:avLst/>
              </a:prstGeom>
            </p:spPr>
            <p:txBody>
              <a:bodyPr wrap="square">
                <a:spAutoFit/>
              </a:bodyPr>
              <a:lstStyle/>
              <a:p>
                <a:pPr lvl="0"/>
                <a:r>
                  <a:rPr lang="en-US" sz="2000" b="1" dirty="0">
                    <a:solidFill>
                      <a:schemeClr val="bg1"/>
                    </a:solidFill>
                  </a:rPr>
                  <a:t>2015-2019</a:t>
                </a:r>
              </a:p>
            </p:txBody>
          </p:sp>
          <p:sp>
            <p:nvSpPr>
              <p:cNvPr id="32" name="Rectangle 31"/>
              <p:cNvSpPr/>
              <p:nvPr/>
            </p:nvSpPr>
            <p:spPr>
              <a:xfrm>
                <a:off x="3239224" y="4862744"/>
                <a:ext cx="1524000" cy="400110"/>
              </a:xfrm>
              <a:prstGeom prst="rect">
                <a:avLst/>
              </a:prstGeom>
            </p:spPr>
            <p:txBody>
              <a:bodyPr wrap="square">
                <a:spAutoFit/>
              </a:bodyPr>
              <a:lstStyle/>
              <a:p>
                <a:pPr lvl="0"/>
                <a:r>
                  <a:rPr lang="en-US" sz="2000" b="1" dirty="0">
                    <a:solidFill>
                      <a:schemeClr val="bg1"/>
                    </a:solidFill>
                  </a:rPr>
                  <a:t>2009-2014</a:t>
                </a:r>
              </a:p>
            </p:txBody>
          </p:sp>
          <p:sp>
            <p:nvSpPr>
              <p:cNvPr id="33" name="Rectangle 32"/>
              <p:cNvSpPr/>
              <p:nvPr/>
            </p:nvSpPr>
            <p:spPr>
              <a:xfrm>
                <a:off x="1828800" y="4476690"/>
                <a:ext cx="1524000" cy="400110"/>
              </a:xfrm>
              <a:prstGeom prst="rect">
                <a:avLst/>
              </a:prstGeom>
            </p:spPr>
            <p:txBody>
              <a:bodyPr wrap="square">
                <a:spAutoFit/>
              </a:bodyPr>
              <a:lstStyle/>
              <a:p>
                <a:pPr lvl="0"/>
                <a:r>
                  <a:rPr lang="en-US" sz="2000" b="1" dirty="0">
                    <a:solidFill>
                      <a:schemeClr val="bg1"/>
                    </a:solidFill>
                  </a:rPr>
                  <a:t>2005-2009</a:t>
                </a:r>
              </a:p>
            </p:txBody>
          </p:sp>
          <p:sp>
            <p:nvSpPr>
              <p:cNvPr id="34" name="Rectangle 33"/>
              <p:cNvSpPr/>
              <p:nvPr/>
            </p:nvSpPr>
            <p:spPr>
              <a:xfrm>
                <a:off x="8659616" y="4345896"/>
                <a:ext cx="1779785" cy="2234027"/>
              </a:xfrm>
              <a:prstGeom prst="rect">
                <a:avLst/>
              </a:prstGeom>
              <a:noFill/>
            </p:spPr>
            <p:txBody>
              <a:bodyPr wrap="none" lIns="91440" tIns="45720" rIns="91440" bIns="45720" numCol="1">
                <a:prstTxWarp prst="textArchUpPour">
                  <a:avLst>
                    <a:gd name="adj1" fmla="val 8589738"/>
                    <a:gd name="adj2" fmla="val 36102"/>
                  </a:avLst>
                </a:prstTxWarp>
                <a:spAutoFit/>
              </a:bodyPr>
              <a:lstStyle/>
              <a:p>
                <a:pPr algn="ctr"/>
                <a:r>
                  <a:rPr lang="en-US" sz="1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SMA </a:t>
                </a:r>
                <a:r>
                  <a:rPr lang="en-US" sz="12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Bermutu</a:t>
                </a:r>
                <a:r>
                  <a:rPr lang="en-US" sz="12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2025</a:t>
                </a:r>
              </a:p>
            </p:txBody>
          </p:sp>
        </p:grpSp>
      </p:grpSp>
    </p:spTree>
    <p:extLst>
      <p:ext uri="{BB962C8B-B14F-4D97-AF65-F5344CB8AC3E}">
        <p14:creationId xmlns:p14="http://schemas.microsoft.com/office/powerpoint/2010/main" val="1967096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Kebijakan</a:t>
            </a:r>
            <a:r>
              <a:rPr lang="en-US" sz="2400" b="1" dirty="0" smtClean="0">
                <a:solidFill>
                  <a:schemeClr val="bg1"/>
                </a:solidFill>
              </a:rPr>
              <a:t> </a:t>
            </a:r>
            <a:r>
              <a:rPr lang="en-US" sz="2400" b="1" dirty="0" err="1" smtClean="0">
                <a:solidFill>
                  <a:schemeClr val="bg1"/>
                </a:solidFill>
              </a:rPr>
              <a:t>Penguatan</a:t>
            </a:r>
            <a:r>
              <a:rPr lang="en-US" sz="2400" b="1" dirty="0" smtClean="0">
                <a:solidFill>
                  <a:schemeClr val="bg1"/>
                </a:solidFill>
              </a:rPr>
              <a:t> </a:t>
            </a:r>
            <a:r>
              <a:rPr lang="en-US" sz="2400" b="1" dirty="0" err="1" smtClean="0">
                <a:solidFill>
                  <a:srgbClr val="FFFF00"/>
                </a:solidFill>
              </a:rPr>
              <a:t>Pendidikan</a:t>
            </a:r>
            <a:r>
              <a:rPr lang="en-US" sz="2400" b="1" dirty="0" smtClean="0">
                <a:solidFill>
                  <a:srgbClr val="FFFF00"/>
                </a:solidFill>
              </a:rPr>
              <a:t> </a:t>
            </a:r>
            <a:r>
              <a:rPr lang="en-US" sz="2400" b="1" dirty="0" err="1" smtClean="0">
                <a:solidFill>
                  <a:srgbClr val="FFFF00"/>
                </a:solidFill>
              </a:rPr>
              <a:t>Karakter</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868394" y="592503"/>
            <a:ext cx="11054207" cy="5853511"/>
            <a:chOff x="852354" y="908897"/>
            <a:chExt cx="11054207" cy="5853511"/>
          </a:xfrm>
        </p:grpSpPr>
        <p:sp>
          <p:nvSpPr>
            <p:cNvPr id="6" name="Right Arrow 5"/>
            <p:cNvSpPr/>
            <p:nvPr/>
          </p:nvSpPr>
          <p:spPr>
            <a:xfrm>
              <a:off x="8069069" y="3356992"/>
              <a:ext cx="71539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869" tIns="60934" rIns="121869" bIns="60934" rtlCol="0" anchor="ctr"/>
            <a:lstStyle/>
            <a:p>
              <a:pPr algn="ctr" defTabSz="1218660"/>
              <a:endParaRPr lang="en-US" sz="2400">
                <a:solidFill>
                  <a:prstClr val="white"/>
                </a:solidFill>
                <a:sym typeface="Arial"/>
              </a:endParaRPr>
            </a:p>
          </p:txBody>
        </p:sp>
        <p:pic>
          <p:nvPicPr>
            <p:cNvPr id="7" name="Picture 6"/>
            <p:cNvPicPr>
              <a:picLocks noChangeAspect="1"/>
            </p:cNvPicPr>
            <p:nvPr/>
          </p:nvPicPr>
          <p:blipFill>
            <a:blip r:embed="rId3"/>
            <a:stretch>
              <a:fillRect/>
            </a:stretch>
          </p:blipFill>
          <p:spPr>
            <a:xfrm>
              <a:off x="4728149" y="908897"/>
              <a:ext cx="4778875" cy="5226139"/>
            </a:xfrm>
            <a:prstGeom prst="rect">
              <a:avLst/>
            </a:prstGeom>
          </p:spPr>
        </p:pic>
        <p:sp>
          <p:nvSpPr>
            <p:cNvPr id="8" name="TextBox 7"/>
            <p:cNvSpPr txBox="1"/>
            <p:nvPr/>
          </p:nvSpPr>
          <p:spPr>
            <a:xfrm>
              <a:off x="7229193" y="1210849"/>
              <a:ext cx="2202075" cy="1431109"/>
            </a:xfrm>
            <a:prstGeom prst="rect">
              <a:avLst/>
            </a:prstGeom>
            <a:solidFill>
              <a:schemeClr val="accent1">
                <a:lumMod val="20000"/>
                <a:lumOff val="80000"/>
              </a:schemeClr>
            </a:solidFill>
          </p:spPr>
          <p:style>
            <a:lnRef idx="1">
              <a:schemeClr val="accent6"/>
            </a:lnRef>
            <a:fillRef idx="3">
              <a:schemeClr val="accent6"/>
            </a:fillRef>
            <a:effectRef idx="2">
              <a:schemeClr val="accent6"/>
            </a:effectRef>
            <a:fontRef idx="minor">
              <a:schemeClr val="lt1"/>
            </a:fontRef>
          </p:style>
          <p:txBody>
            <a:bodyPr wrap="square" lIns="121869" tIns="60934" rIns="121869" bIns="60934" rtlCol="0">
              <a:spAutoFit/>
            </a:bodyPr>
            <a:lstStyle/>
            <a:p>
              <a:pPr defTabSz="1218660"/>
              <a:r>
                <a:rPr lang="en-US" sz="1700" dirty="0">
                  <a:solidFill>
                    <a:prstClr val="black"/>
                  </a:solidFill>
                  <a:sym typeface="Arial"/>
                </a:rPr>
                <a:t>P</a:t>
              </a:r>
              <a:r>
                <a:rPr lang="id-ID" sz="1700" dirty="0">
                  <a:solidFill>
                    <a:prstClr val="black"/>
                  </a:solidFill>
                  <a:sym typeface="Arial"/>
                </a:rPr>
                <a:t>embelajaran di kelas sesuai 8 komponen Standar Nasional Pendidikan</a:t>
              </a:r>
              <a:r>
                <a:rPr lang="en-US" sz="1700" dirty="0">
                  <a:solidFill>
                    <a:prstClr val="black"/>
                  </a:solidFill>
                  <a:sym typeface="Arial"/>
                </a:rPr>
                <a:t> </a:t>
              </a:r>
              <a:r>
                <a:rPr lang="en-US" sz="1700" dirty="0" err="1">
                  <a:solidFill>
                    <a:prstClr val="black"/>
                  </a:solidFill>
                  <a:sym typeface="Arial"/>
                </a:rPr>
                <a:t>dan</a:t>
              </a:r>
              <a:r>
                <a:rPr lang="en-US" sz="1700" dirty="0">
                  <a:solidFill>
                    <a:prstClr val="black"/>
                  </a:solidFill>
                  <a:sym typeface="Arial"/>
                </a:rPr>
                <a:t> </a:t>
              </a:r>
              <a:r>
                <a:rPr lang="en-US" sz="1700" dirty="0" err="1">
                  <a:solidFill>
                    <a:prstClr val="black"/>
                  </a:solidFill>
                  <a:sym typeface="Arial"/>
                </a:rPr>
                <a:t>Kurikulum</a:t>
              </a:r>
              <a:r>
                <a:rPr lang="en-US" sz="1700" dirty="0">
                  <a:solidFill>
                    <a:prstClr val="black"/>
                  </a:solidFill>
                  <a:sym typeface="Arial"/>
                </a:rPr>
                <a:t> </a:t>
              </a:r>
              <a:endParaRPr lang="id-ID" sz="1700" dirty="0">
                <a:solidFill>
                  <a:prstClr val="black"/>
                </a:solidFill>
                <a:sym typeface="Arial"/>
              </a:endParaRPr>
            </a:p>
          </p:txBody>
        </p:sp>
        <p:sp>
          <p:nvSpPr>
            <p:cNvPr id="9" name="TextBox 8"/>
            <p:cNvSpPr txBox="1"/>
            <p:nvPr/>
          </p:nvSpPr>
          <p:spPr>
            <a:xfrm>
              <a:off x="7278477" y="2891041"/>
              <a:ext cx="2024947" cy="1431109"/>
            </a:xfrm>
            <a:prstGeom prst="rect">
              <a:avLst/>
            </a:prstGeom>
            <a:solidFill>
              <a:schemeClr val="accent1">
                <a:lumMod val="20000"/>
                <a:lumOff val="80000"/>
              </a:schemeClr>
            </a:solidFill>
          </p:spPr>
          <p:style>
            <a:lnRef idx="1">
              <a:schemeClr val="accent6"/>
            </a:lnRef>
            <a:fillRef idx="3">
              <a:schemeClr val="accent6"/>
            </a:fillRef>
            <a:effectRef idx="2">
              <a:schemeClr val="accent6"/>
            </a:effectRef>
            <a:fontRef idx="minor">
              <a:schemeClr val="lt1"/>
            </a:fontRef>
          </p:style>
          <p:txBody>
            <a:bodyPr wrap="square" lIns="121869" tIns="60934" rIns="121869" bIns="60934" rtlCol="0">
              <a:spAutoFit/>
            </a:bodyPr>
            <a:lstStyle/>
            <a:p>
              <a:pPr defTabSz="1218660"/>
              <a:r>
                <a:rPr lang="en-US" sz="1700" dirty="0">
                  <a:solidFill>
                    <a:prstClr val="black"/>
                  </a:solidFill>
                  <a:sym typeface="Arial"/>
                </a:rPr>
                <a:t>Program  </a:t>
              </a:r>
              <a:r>
                <a:rPr lang="en-US" sz="1700" dirty="0" err="1">
                  <a:solidFill>
                    <a:prstClr val="black"/>
                  </a:solidFill>
                  <a:sym typeface="Arial"/>
                </a:rPr>
                <a:t>dan</a:t>
              </a:r>
              <a:r>
                <a:rPr lang="en-US" sz="1700" dirty="0">
                  <a:solidFill>
                    <a:prstClr val="black"/>
                  </a:solidFill>
                  <a:sym typeface="Arial"/>
                </a:rPr>
                <a:t> </a:t>
              </a:r>
              <a:r>
                <a:rPr lang="en-US" sz="1700" dirty="0" err="1">
                  <a:solidFill>
                    <a:prstClr val="black"/>
                  </a:solidFill>
                  <a:sym typeface="Arial"/>
                </a:rPr>
                <a:t>Kegiatan</a:t>
              </a:r>
              <a:r>
                <a:rPr lang="en-US" sz="1700" dirty="0">
                  <a:solidFill>
                    <a:prstClr val="black"/>
                  </a:solidFill>
                  <a:sym typeface="Arial"/>
                </a:rPr>
                <a:t> </a:t>
              </a:r>
              <a:r>
                <a:rPr lang="en-US" sz="1700" dirty="0" err="1">
                  <a:solidFill>
                    <a:prstClr val="black"/>
                  </a:solidFill>
                  <a:sym typeface="Arial"/>
                </a:rPr>
                <a:t>Ekstrakurikuler</a:t>
              </a:r>
              <a:r>
                <a:rPr lang="en-US" sz="1700" dirty="0">
                  <a:solidFill>
                    <a:prstClr val="black"/>
                  </a:solidFill>
                  <a:sym typeface="Arial"/>
                </a:rPr>
                <a:t> </a:t>
              </a:r>
              <a:r>
                <a:rPr lang="en-US" sz="1700" dirty="0" err="1">
                  <a:solidFill>
                    <a:prstClr val="black"/>
                  </a:solidFill>
                  <a:sym typeface="Arial"/>
                </a:rPr>
                <a:t>dan</a:t>
              </a:r>
              <a:r>
                <a:rPr lang="en-US" sz="1700" dirty="0">
                  <a:solidFill>
                    <a:prstClr val="black"/>
                  </a:solidFill>
                  <a:sym typeface="Arial"/>
                </a:rPr>
                <a:t> </a:t>
              </a:r>
              <a:r>
                <a:rPr lang="en-US" sz="1700" dirty="0" err="1">
                  <a:solidFill>
                    <a:prstClr val="black"/>
                  </a:solidFill>
                  <a:sym typeface="Arial"/>
                </a:rPr>
                <a:t>Pembinaan</a:t>
              </a:r>
              <a:r>
                <a:rPr lang="en-US" sz="1700" dirty="0">
                  <a:solidFill>
                    <a:prstClr val="black"/>
                  </a:solidFill>
                  <a:sym typeface="Arial"/>
                </a:rPr>
                <a:t> </a:t>
              </a:r>
              <a:r>
                <a:rPr lang="en-US" sz="1700" dirty="0" err="1">
                  <a:solidFill>
                    <a:prstClr val="black"/>
                  </a:solidFill>
                  <a:sym typeface="Arial"/>
                </a:rPr>
                <a:t>Kesiswaan</a:t>
              </a:r>
              <a:endParaRPr lang="en-US" sz="1700" dirty="0">
                <a:solidFill>
                  <a:prstClr val="black"/>
                </a:solidFill>
                <a:sym typeface="Arial"/>
              </a:endParaRPr>
            </a:p>
          </p:txBody>
        </p:sp>
        <p:sp>
          <p:nvSpPr>
            <p:cNvPr id="10" name="TextBox 9"/>
            <p:cNvSpPr txBox="1"/>
            <p:nvPr/>
          </p:nvSpPr>
          <p:spPr>
            <a:xfrm>
              <a:off x="7318423" y="4581452"/>
              <a:ext cx="1944740" cy="1000221"/>
            </a:xfrm>
            <a:prstGeom prst="rect">
              <a:avLst/>
            </a:prstGeom>
            <a:solidFill>
              <a:schemeClr val="accent5">
                <a:lumMod val="20000"/>
                <a:lumOff val="80000"/>
              </a:schemeClr>
            </a:solidFill>
          </p:spPr>
          <p:style>
            <a:lnRef idx="1">
              <a:schemeClr val="accent6"/>
            </a:lnRef>
            <a:fillRef idx="3">
              <a:schemeClr val="accent6"/>
            </a:fillRef>
            <a:effectRef idx="2">
              <a:schemeClr val="accent6"/>
            </a:effectRef>
            <a:fontRef idx="minor">
              <a:schemeClr val="lt1"/>
            </a:fontRef>
          </p:style>
          <p:txBody>
            <a:bodyPr wrap="square" lIns="121869" tIns="60934" rIns="121869" bIns="60934" rtlCol="0">
              <a:spAutoFit/>
            </a:bodyPr>
            <a:lstStyle/>
            <a:p>
              <a:pPr defTabSz="1218660"/>
              <a:endParaRPr lang="en-US" sz="1500" dirty="0">
                <a:solidFill>
                  <a:prstClr val="white"/>
                </a:solidFill>
                <a:sym typeface="Arial"/>
              </a:endParaRPr>
            </a:p>
            <a:p>
              <a:pPr defTabSz="1218660"/>
              <a:r>
                <a:rPr lang="en-US" sz="2100" dirty="0" err="1">
                  <a:solidFill>
                    <a:prstClr val="black"/>
                  </a:solidFill>
                  <a:sym typeface="Arial"/>
                </a:rPr>
                <a:t>Penumbuhan</a:t>
              </a:r>
              <a:r>
                <a:rPr lang="en-US" sz="2100" dirty="0">
                  <a:solidFill>
                    <a:prstClr val="black"/>
                  </a:solidFill>
                  <a:sym typeface="Arial"/>
                </a:rPr>
                <a:t> Budi </a:t>
              </a:r>
              <a:r>
                <a:rPr lang="en-US" sz="2100" dirty="0" err="1">
                  <a:solidFill>
                    <a:prstClr val="black"/>
                  </a:solidFill>
                  <a:sym typeface="Arial"/>
                </a:rPr>
                <a:t>Pekerti</a:t>
              </a:r>
              <a:endParaRPr lang="en-US" sz="2100" dirty="0">
                <a:solidFill>
                  <a:prstClr val="black"/>
                </a:solidFill>
                <a:sym typeface="Arial"/>
              </a:endParaRPr>
            </a:p>
          </p:txBody>
        </p:sp>
        <p:sp>
          <p:nvSpPr>
            <p:cNvPr id="11" name="Rectangle 10"/>
            <p:cNvSpPr/>
            <p:nvPr/>
          </p:nvSpPr>
          <p:spPr>
            <a:xfrm rot="16200000">
              <a:off x="-1218630" y="3463369"/>
              <a:ext cx="4680523" cy="538556"/>
            </a:xfrm>
            <a:prstGeom prst="rect">
              <a:avLst/>
            </a:prstGeom>
          </p:spPr>
          <p:style>
            <a:lnRef idx="1">
              <a:schemeClr val="accent2"/>
            </a:lnRef>
            <a:fillRef idx="3">
              <a:schemeClr val="accent2"/>
            </a:fillRef>
            <a:effectRef idx="2">
              <a:schemeClr val="accent2"/>
            </a:effectRef>
            <a:fontRef idx="minor">
              <a:schemeClr val="lt1"/>
            </a:fontRef>
          </p:style>
          <p:txBody>
            <a:bodyPr wrap="square" lIns="121869" tIns="60934" rIns="121869" bIns="60934">
              <a:spAutoFit/>
            </a:bodyPr>
            <a:lstStyle/>
            <a:p>
              <a:pPr algn="ctr" defTabSz="1218660"/>
              <a:r>
                <a:rPr lang="sv-SE" sz="2700" b="1" dirty="0">
                  <a:solidFill>
                    <a:srgbClr val="E7E6E6"/>
                  </a:solidFill>
                  <a:sym typeface="Arial"/>
                </a:rPr>
                <a:t>INTERNALISASI NILAI-NILAI </a:t>
              </a:r>
            </a:p>
          </p:txBody>
        </p:sp>
        <p:sp>
          <p:nvSpPr>
            <p:cNvPr id="12" name="Oval 11"/>
            <p:cNvSpPr/>
            <p:nvPr/>
          </p:nvSpPr>
          <p:spPr>
            <a:xfrm>
              <a:off x="1871532" y="3673296"/>
              <a:ext cx="2475541" cy="61980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69" tIns="60934" rIns="121869" bIns="60934" rtlCol="0" anchor="ctr"/>
            <a:lstStyle/>
            <a:p>
              <a:pPr algn="ctr" defTabSz="1218660"/>
              <a:r>
                <a:rPr lang="en-US" sz="2400" b="1" dirty="0">
                  <a:solidFill>
                    <a:srgbClr val="4472C4"/>
                  </a:solidFill>
                  <a:sym typeface="Arial"/>
                </a:rPr>
                <a:t>INTEGRITAS</a:t>
              </a:r>
            </a:p>
          </p:txBody>
        </p:sp>
        <p:sp>
          <p:nvSpPr>
            <p:cNvPr id="13" name="Oval 12"/>
            <p:cNvSpPr/>
            <p:nvPr/>
          </p:nvSpPr>
          <p:spPr>
            <a:xfrm>
              <a:off x="1871579" y="3104807"/>
              <a:ext cx="2622913" cy="56912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69" tIns="60934" rIns="121869" bIns="60934" rtlCol="0" anchor="ctr"/>
            <a:lstStyle/>
            <a:p>
              <a:pPr algn="ctr" defTabSz="1218660"/>
              <a:r>
                <a:rPr lang="en-US" sz="2400" b="1" dirty="0">
                  <a:solidFill>
                    <a:srgbClr val="4472C4"/>
                  </a:solidFill>
                  <a:sym typeface="Arial"/>
                </a:rPr>
                <a:t>NASIONALIS</a:t>
              </a:r>
            </a:p>
          </p:txBody>
        </p:sp>
        <p:sp>
          <p:nvSpPr>
            <p:cNvPr id="14" name="TextBox 13"/>
            <p:cNvSpPr txBox="1"/>
            <p:nvPr/>
          </p:nvSpPr>
          <p:spPr>
            <a:xfrm>
              <a:off x="1245536" y="6228928"/>
              <a:ext cx="8185839" cy="533480"/>
            </a:xfrm>
            <a:prstGeom prst="rect">
              <a:avLst/>
            </a:prstGeom>
          </p:spPr>
          <p:style>
            <a:lnRef idx="3">
              <a:schemeClr val="lt1"/>
            </a:lnRef>
            <a:fillRef idx="1">
              <a:schemeClr val="accent2"/>
            </a:fillRef>
            <a:effectRef idx="1">
              <a:schemeClr val="accent2"/>
            </a:effectRef>
            <a:fontRef idx="minor">
              <a:schemeClr val="lt1"/>
            </a:fontRef>
          </p:style>
          <p:txBody>
            <a:bodyPr wrap="square" lIns="121869" tIns="60934" rIns="121869" bIns="60934" rtlCol="0">
              <a:spAutoFit/>
            </a:bodyPr>
            <a:lstStyle/>
            <a:p>
              <a:pPr algn="ctr" defTabSz="1218660"/>
              <a:r>
                <a:rPr lang="en-US" sz="2700" b="1" dirty="0">
                  <a:solidFill>
                    <a:prstClr val="white"/>
                  </a:solidFill>
                  <a:sym typeface="Arial"/>
                </a:rPr>
                <a:t>PENGUATAN PENDIDIKAN KARAKTER</a:t>
              </a:r>
            </a:p>
          </p:txBody>
        </p:sp>
        <p:sp>
          <p:nvSpPr>
            <p:cNvPr id="15" name="Right Arrow 14"/>
            <p:cNvSpPr/>
            <p:nvPr/>
          </p:nvSpPr>
          <p:spPr>
            <a:xfrm>
              <a:off x="1487628" y="1697069"/>
              <a:ext cx="3648407" cy="428912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lIns="121869" tIns="60934" rIns="121869" bIns="60934" rtlCol="0" anchor="ctr"/>
            <a:lstStyle/>
            <a:p>
              <a:pPr algn="ctr" defTabSz="1218660"/>
              <a:endParaRPr lang="en-US" sz="2400">
                <a:solidFill>
                  <a:prstClr val="white"/>
                </a:solidFill>
                <a:sym typeface="Arial"/>
              </a:endParaRPr>
            </a:p>
          </p:txBody>
        </p:sp>
        <p:sp>
          <p:nvSpPr>
            <p:cNvPr id="16" name="Rectangle 15"/>
            <p:cNvSpPr/>
            <p:nvPr/>
          </p:nvSpPr>
          <p:spPr>
            <a:xfrm>
              <a:off x="9556144" y="953540"/>
              <a:ext cx="2350417" cy="98586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21869" tIns="60934" rIns="121869" bIns="60934" rtlCol="0" anchor="t"/>
            <a:lstStyle/>
            <a:p>
              <a:pPr defTabSz="1218660"/>
              <a:r>
                <a:rPr lang="en-US" sz="1600" dirty="0" err="1">
                  <a:solidFill>
                    <a:prstClr val="black"/>
                  </a:solidFill>
                  <a:latin typeface="Arial Narrow" panose="020B0606020202030204" pitchFamily="34" charset="0"/>
                  <a:sym typeface="Arial"/>
                </a:rPr>
                <a:t>Penguatan</a:t>
              </a:r>
              <a:r>
                <a:rPr lang="en-US" sz="1600" dirty="0">
                  <a:solidFill>
                    <a:prstClr val="black"/>
                  </a:solidFill>
                  <a:latin typeface="Arial Narrow" panose="020B0606020202030204" pitchFamily="34" charset="0"/>
                  <a:sym typeface="Arial"/>
                </a:rPr>
                <a:t> </a:t>
              </a:r>
            </a:p>
            <a:p>
              <a:pPr defTabSz="1218660"/>
              <a:r>
                <a:rPr lang="en-US" sz="1600" dirty="0" err="1">
                  <a:solidFill>
                    <a:prstClr val="black"/>
                  </a:solidFill>
                  <a:latin typeface="Arial Narrow" panose="020B0606020202030204" pitchFamily="34" charset="0"/>
                  <a:sym typeface="Arial"/>
                </a:rPr>
                <a:t>Pendidikan</a:t>
              </a:r>
              <a:r>
                <a:rPr lang="en-US" sz="1600" dirty="0">
                  <a:solidFill>
                    <a:prstClr val="black"/>
                  </a:solidFill>
                  <a:latin typeface="Arial Narrow" panose="020B0606020202030204" pitchFamily="34" charset="0"/>
                  <a:sym typeface="Arial"/>
                </a:rPr>
                <a:t> Agama </a:t>
              </a:r>
            </a:p>
            <a:p>
              <a:pPr defTabSz="1218660"/>
              <a:r>
                <a:rPr lang="en-US" sz="1600" dirty="0">
                  <a:solidFill>
                    <a:prstClr val="black"/>
                  </a:solidFill>
                  <a:latin typeface="Arial Narrow" panose="020B0606020202030204" pitchFamily="34" charset="0"/>
                  <a:sym typeface="Arial"/>
                </a:rPr>
                <a:t>&amp; </a:t>
              </a:r>
              <a:r>
                <a:rPr lang="en-US" sz="1600" dirty="0" err="1">
                  <a:solidFill>
                    <a:prstClr val="black"/>
                  </a:solidFill>
                  <a:latin typeface="Arial Narrow" panose="020B0606020202030204" pitchFamily="34" charset="0"/>
                  <a:sym typeface="Arial"/>
                </a:rPr>
                <a:t>Kewarganegaraan</a:t>
              </a:r>
              <a:endParaRPr lang="en-US" sz="1600" dirty="0">
                <a:solidFill>
                  <a:prstClr val="black"/>
                </a:solidFill>
                <a:latin typeface="Arial Narrow" panose="020B0606020202030204" pitchFamily="34" charset="0"/>
                <a:sym typeface="Arial"/>
              </a:endParaRPr>
            </a:p>
          </p:txBody>
        </p:sp>
        <p:sp>
          <p:nvSpPr>
            <p:cNvPr id="17" name="TextBox 16"/>
            <p:cNvSpPr txBox="1"/>
            <p:nvPr/>
          </p:nvSpPr>
          <p:spPr>
            <a:xfrm>
              <a:off x="9556132" y="2032191"/>
              <a:ext cx="2320901" cy="4524263"/>
            </a:xfrm>
            <a:prstGeom prst="rect">
              <a:avLst/>
            </a:prstGeom>
            <a:noFill/>
            <a:ln>
              <a:solidFill>
                <a:schemeClr val="accent6"/>
              </a:solidFill>
            </a:ln>
          </p:spPr>
          <p:txBody>
            <a:bodyPr wrap="square" lIns="121869" tIns="60934" rIns="121869" bIns="60934" rtlCol="0">
              <a:spAutoFit/>
            </a:bodyPr>
            <a:lstStyle/>
            <a:p>
              <a:pPr marL="152324" indent="-152324" defTabSz="1218660"/>
              <a:r>
                <a:rPr lang="en-US" sz="1300" dirty="0">
                  <a:solidFill>
                    <a:prstClr val="black"/>
                  </a:solidFill>
                  <a:ea typeface="Calibri"/>
                  <a:cs typeface="Times New Roman"/>
                  <a:sym typeface="Arial"/>
                </a:rPr>
                <a:t>1. </a:t>
              </a:r>
              <a:r>
                <a:rPr lang="en-US" sz="1300" dirty="0" err="1">
                  <a:solidFill>
                    <a:prstClr val="black"/>
                  </a:solidFill>
                  <a:ea typeface="Calibri"/>
                  <a:cs typeface="Times New Roman"/>
                  <a:sym typeface="Arial"/>
                </a:rPr>
                <a:t>Permendiknas</a:t>
              </a:r>
              <a:r>
                <a:rPr lang="en-US" sz="1300" dirty="0">
                  <a:solidFill>
                    <a:prstClr val="black"/>
                  </a:solidFill>
                  <a:ea typeface="Calibri"/>
                  <a:cs typeface="Times New Roman"/>
                  <a:sym typeface="Arial"/>
                </a:rPr>
                <a:t> No.39/ 2008 </a:t>
              </a:r>
              <a:r>
                <a:rPr lang="en-US" sz="1300" dirty="0" err="1">
                  <a:solidFill>
                    <a:prstClr val="black"/>
                  </a:solidFill>
                  <a:ea typeface="Calibri"/>
                  <a:cs typeface="Times New Roman"/>
                  <a:sym typeface="Arial"/>
                </a:rPr>
                <a:t>Tentang</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Pembinaan</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Kesiswaan</a:t>
              </a:r>
              <a:endParaRPr lang="en-US" sz="1300" dirty="0">
                <a:solidFill>
                  <a:prstClr val="black"/>
                </a:solidFill>
                <a:ea typeface="Calibri"/>
                <a:cs typeface="Times New Roman"/>
                <a:sym typeface="Arial"/>
              </a:endParaRPr>
            </a:p>
            <a:p>
              <a:pPr marL="152324" indent="-152324" defTabSz="1218660">
                <a:buFontTx/>
                <a:buAutoNum type="arabicPeriod"/>
              </a:pPr>
              <a:r>
                <a:rPr lang="en-US" sz="1300" dirty="0" err="1">
                  <a:solidFill>
                    <a:prstClr val="black"/>
                  </a:solidFill>
                  <a:ea typeface="Calibri"/>
                  <a:cs typeface="Times New Roman"/>
                  <a:sym typeface="Arial"/>
                </a:rPr>
                <a:t>Permendikbud</a:t>
              </a:r>
              <a:r>
                <a:rPr lang="en-US" sz="1300" dirty="0">
                  <a:solidFill>
                    <a:prstClr val="black"/>
                  </a:solidFill>
                  <a:ea typeface="Calibri"/>
                  <a:cs typeface="Times New Roman"/>
                  <a:sym typeface="Arial"/>
                </a:rPr>
                <a:t> No.62/ 2014 TTG </a:t>
              </a:r>
              <a:r>
                <a:rPr lang="en-US" sz="1300" dirty="0" err="1">
                  <a:solidFill>
                    <a:prstClr val="black"/>
                  </a:solidFill>
                  <a:ea typeface="Calibri"/>
                  <a:cs typeface="Times New Roman"/>
                  <a:sym typeface="Arial"/>
                </a:rPr>
                <a:t>Kegiatan</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Ekstrakurikuler</a:t>
              </a:r>
              <a:r>
                <a:rPr lang="en-US" sz="1300" dirty="0">
                  <a:solidFill>
                    <a:prstClr val="black"/>
                  </a:solidFill>
                  <a:ea typeface="Calibri"/>
                  <a:cs typeface="Times New Roman"/>
                  <a:sym typeface="Arial"/>
                </a:rPr>
                <a:t>.</a:t>
              </a:r>
            </a:p>
            <a:p>
              <a:pPr marL="152324" indent="-152324" defTabSz="1218660">
                <a:buFont typeface="+mj-lt"/>
                <a:buAutoNum type="arabicPeriod"/>
              </a:pPr>
              <a:r>
                <a:rPr lang="en-US" sz="1300" dirty="0" err="1">
                  <a:ea typeface="Calibri"/>
                  <a:cs typeface="Times New Roman"/>
                  <a:sym typeface="Arial"/>
                </a:rPr>
                <a:t>Permendikbud</a:t>
              </a:r>
              <a:r>
                <a:rPr lang="en-US" sz="1300" dirty="0">
                  <a:ea typeface="Calibri"/>
                  <a:cs typeface="Times New Roman"/>
                  <a:sym typeface="Arial"/>
                </a:rPr>
                <a:t> No.63/2014 TTG </a:t>
              </a:r>
              <a:r>
                <a:rPr lang="en-US" sz="1300" dirty="0" err="1">
                  <a:ea typeface="Calibri"/>
                  <a:cs typeface="Times New Roman"/>
                  <a:sym typeface="Arial"/>
                </a:rPr>
                <a:t>Kegiatan</a:t>
              </a:r>
              <a:r>
                <a:rPr lang="en-US" sz="1300" dirty="0">
                  <a:ea typeface="Calibri"/>
                  <a:cs typeface="Times New Roman"/>
                  <a:sym typeface="Arial"/>
                </a:rPr>
                <a:t> </a:t>
              </a:r>
              <a:r>
                <a:rPr lang="en-US" sz="1300" dirty="0" err="1">
                  <a:ea typeface="Calibri"/>
                  <a:cs typeface="Times New Roman"/>
                  <a:sym typeface="Arial"/>
                </a:rPr>
                <a:t>Pendidikan</a:t>
              </a:r>
              <a:r>
                <a:rPr lang="en-US" sz="1300" dirty="0">
                  <a:ea typeface="Calibri"/>
                  <a:cs typeface="Times New Roman"/>
                  <a:sym typeface="Arial"/>
                </a:rPr>
                <a:t> </a:t>
              </a:r>
              <a:r>
                <a:rPr lang="en-US" sz="1300" dirty="0" err="1">
                  <a:ea typeface="Calibri"/>
                  <a:cs typeface="Times New Roman"/>
                  <a:sym typeface="Arial"/>
                </a:rPr>
                <a:t>Kepramukaan</a:t>
              </a:r>
              <a:r>
                <a:rPr lang="en-US" sz="1300" dirty="0">
                  <a:ea typeface="Calibri"/>
                  <a:cs typeface="Times New Roman"/>
                  <a:sym typeface="Arial"/>
                </a:rPr>
                <a:t>,</a:t>
              </a:r>
            </a:p>
            <a:p>
              <a:pPr marL="152324" indent="-152324" defTabSz="1218660">
                <a:buFont typeface="+mj-lt"/>
                <a:buAutoNum type="arabicPeriod"/>
              </a:pPr>
              <a:r>
                <a:rPr lang="en-US" sz="1300" dirty="0" err="1">
                  <a:solidFill>
                    <a:prstClr val="black"/>
                  </a:solidFill>
                  <a:ea typeface="Calibri"/>
                  <a:cs typeface="Times New Roman"/>
                  <a:sym typeface="Arial"/>
                </a:rPr>
                <a:t>Permendikbud</a:t>
              </a:r>
              <a:r>
                <a:rPr lang="en-US" sz="1300" dirty="0">
                  <a:solidFill>
                    <a:prstClr val="black"/>
                  </a:solidFill>
                  <a:ea typeface="Calibri"/>
                  <a:cs typeface="Times New Roman"/>
                  <a:sym typeface="Arial"/>
                </a:rPr>
                <a:t> No.18/2016 TTG </a:t>
              </a:r>
              <a:r>
                <a:rPr lang="en-US" sz="1300" dirty="0" err="1">
                  <a:solidFill>
                    <a:prstClr val="black"/>
                  </a:solidFill>
                  <a:ea typeface="Calibri"/>
                  <a:cs typeface="Times New Roman"/>
                  <a:sym typeface="Arial"/>
                </a:rPr>
                <a:t>Pengenalan</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Lingkungan</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Sekolah</a:t>
              </a:r>
              <a:r>
                <a:rPr lang="en-US" sz="1300" dirty="0">
                  <a:solidFill>
                    <a:prstClr val="black"/>
                  </a:solidFill>
                  <a:ea typeface="Calibri"/>
                  <a:cs typeface="Times New Roman"/>
                  <a:sym typeface="Arial"/>
                </a:rPr>
                <a:t>.</a:t>
              </a:r>
            </a:p>
            <a:p>
              <a:pPr marL="152324" indent="-152324" defTabSz="1218660">
                <a:buFont typeface="+mj-lt"/>
                <a:buAutoNum type="arabicPeriod"/>
              </a:pPr>
              <a:r>
                <a:rPr lang="en-US" sz="1300" dirty="0" err="1">
                  <a:solidFill>
                    <a:prstClr val="black"/>
                  </a:solidFill>
                  <a:cs typeface="Arial"/>
                  <a:sym typeface="Arial"/>
                </a:rPr>
                <a:t>Permendikbud</a:t>
              </a:r>
              <a:r>
                <a:rPr lang="en-US" sz="1300" dirty="0">
                  <a:solidFill>
                    <a:prstClr val="black"/>
                  </a:solidFill>
                  <a:cs typeface="Arial"/>
                  <a:sym typeface="Arial"/>
                </a:rPr>
                <a:t> No. 82/2015  TTG </a:t>
              </a:r>
              <a:r>
                <a:rPr lang="en-US" sz="1300" dirty="0" err="1">
                  <a:solidFill>
                    <a:prstClr val="black"/>
                  </a:solidFill>
                  <a:cs typeface="Arial"/>
                  <a:sym typeface="Arial"/>
                </a:rPr>
                <a:t>Pencegahan</a:t>
              </a:r>
              <a:r>
                <a:rPr lang="en-US" sz="1300" dirty="0">
                  <a:solidFill>
                    <a:prstClr val="black"/>
                  </a:solidFill>
                  <a:cs typeface="Arial"/>
                  <a:sym typeface="Arial"/>
                </a:rPr>
                <a:t> </a:t>
              </a:r>
              <a:r>
                <a:rPr lang="en-US" sz="1300" dirty="0" err="1">
                  <a:solidFill>
                    <a:prstClr val="black"/>
                  </a:solidFill>
                  <a:cs typeface="Arial"/>
                  <a:sym typeface="Arial"/>
                </a:rPr>
                <a:t>Tindak</a:t>
              </a:r>
              <a:r>
                <a:rPr lang="en-US" sz="1300" dirty="0">
                  <a:solidFill>
                    <a:prstClr val="black"/>
                  </a:solidFill>
                  <a:cs typeface="Arial"/>
                  <a:sym typeface="Arial"/>
                </a:rPr>
                <a:t> </a:t>
              </a:r>
              <a:r>
                <a:rPr lang="en-US" sz="1300" dirty="0" err="1">
                  <a:solidFill>
                    <a:prstClr val="black"/>
                  </a:solidFill>
                  <a:cs typeface="Arial"/>
                  <a:sym typeface="Arial"/>
                </a:rPr>
                <a:t>Kekerasan</a:t>
              </a:r>
              <a:endParaRPr lang="en-US" sz="1300" dirty="0">
                <a:solidFill>
                  <a:prstClr val="black"/>
                </a:solidFill>
                <a:cs typeface="Arial"/>
                <a:sym typeface="Arial"/>
              </a:endParaRPr>
            </a:p>
            <a:p>
              <a:pPr marL="152324" indent="-152324" defTabSz="1218660">
                <a:buFont typeface="+mj-lt"/>
                <a:buAutoNum type="arabicPeriod"/>
              </a:pPr>
              <a:r>
                <a:rPr lang="en-US" sz="1300" dirty="0" err="1">
                  <a:solidFill>
                    <a:prstClr val="black"/>
                  </a:solidFill>
                  <a:ea typeface="Calibri"/>
                  <a:cs typeface="Times New Roman"/>
                  <a:sym typeface="Arial"/>
                </a:rPr>
                <a:t>Permendikbud</a:t>
              </a:r>
              <a:r>
                <a:rPr lang="en-US" sz="1300" dirty="0">
                  <a:solidFill>
                    <a:prstClr val="black"/>
                  </a:solidFill>
                  <a:ea typeface="Calibri"/>
                  <a:cs typeface="Times New Roman"/>
                  <a:sym typeface="Arial"/>
                </a:rPr>
                <a:t> No.23/2015 TTG </a:t>
              </a:r>
              <a:r>
                <a:rPr lang="en-US" sz="1300" dirty="0" err="1">
                  <a:solidFill>
                    <a:prstClr val="black"/>
                  </a:solidFill>
                  <a:ea typeface="Calibri"/>
                  <a:cs typeface="Times New Roman"/>
                  <a:sym typeface="Arial"/>
                </a:rPr>
                <a:t>Penumbuhan</a:t>
              </a:r>
              <a:r>
                <a:rPr lang="en-US" sz="1300" dirty="0">
                  <a:solidFill>
                    <a:prstClr val="black"/>
                  </a:solidFill>
                  <a:ea typeface="Calibri"/>
                  <a:cs typeface="Times New Roman"/>
                  <a:sym typeface="Arial"/>
                </a:rPr>
                <a:t> Budi </a:t>
              </a:r>
              <a:r>
                <a:rPr lang="en-US" sz="1300" dirty="0" err="1">
                  <a:solidFill>
                    <a:prstClr val="black"/>
                  </a:solidFill>
                  <a:ea typeface="Calibri"/>
                  <a:cs typeface="Times New Roman"/>
                  <a:sym typeface="Arial"/>
                </a:rPr>
                <a:t>Pekerti</a:t>
              </a:r>
              <a:r>
                <a:rPr lang="en-US" sz="1300" dirty="0" smtClean="0">
                  <a:solidFill>
                    <a:prstClr val="black"/>
                  </a:solidFill>
                  <a:ea typeface="Calibri"/>
                  <a:cs typeface="Times New Roman"/>
                  <a:sym typeface="Arial"/>
                </a:rPr>
                <a:t>.</a:t>
              </a:r>
            </a:p>
            <a:p>
              <a:pPr marL="152324" indent="-152324" defTabSz="1218660">
                <a:buFont typeface="+mj-lt"/>
                <a:buAutoNum type="arabicPeriod"/>
              </a:pPr>
              <a:r>
                <a:rPr lang="en-US" sz="1300" dirty="0" err="1">
                  <a:solidFill>
                    <a:prstClr val="black"/>
                  </a:solidFill>
                  <a:ea typeface="Calibri"/>
                  <a:cs typeface="Times New Roman"/>
                  <a:sym typeface="Arial"/>
                </a:rPr>
                <a:t>Permendikbud</a:t>
              </a:r>
              <a:r>
                <a:rPr lang="en-US" sz="1300" dirty="0">
                  <a:solidFill>
                    <a:prstClr val="black"/>
                  </a:solidFill>
                  <a:ea typeface="Calibri"/>
                  <a:cs typeface="Times New Roman"/>
                  <a:sym typeface="Arial"/>
                </a:rPr>
                <a:t> No.45/2014 </a:t>
              </a:r>
              <a:r>
                <a:rPr lang="en-US" sz="1300" dirty="0" err="1">
                  <a:solidFill>
                    <a:prstClr val="black"/>
                  </a:solidFill>
                  <a:ea typeface="Calibri"/>
                  <a:cs typeface="Times New Roman"/>
                  <a:sym typeface="Arial"/>
                </a:rPr>
                <a:t>Tentang</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Pakaian</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Seragam</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Sekolah</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bagi</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Peserta</a:t>
              </a:r>
              <a:r>
                <a:rPr lang="en-US" sz="1300" dirty="0">
                  <a:solidFill>
                    <a:prstClr val="black"/>
                  </a:solidFill>
                  <a:ea typeface="Calibri"/>
                  <a:cs typeface="Times New Roman"/>
                  <a:sym typeface="Arial"/>
                </a:rPr>
                <a:t> </a:t>
              </a:r>
              <a:r>
                <a:rPr lang="en-US" sz="1300" dirty="0" err="1">
                  <a:solidFill>
                    <a:prstClr val="black"/>
                  </a:solidFill>
                  <a:ea typeface="Calibri"/>
                  <a:cs typeface="Times New Roman"/>
                  <a:sym typeface="Arial"/>
                </a:rPr>
                <a:t>Didik</a:t>
              </a:r>
              <a:r>
                <a:rPr lang="en-US" sz="1300" dirty="0">
                  <a:solidFill>
                    <a:prstClr val="black"/>
                  </a:solidFill>
                  <a:ea typeface="Calibri"/>
                  <a:cs typeface="Times New Roman"/>
                  <a:sym typeface="Arial"/>
                </a:rPr>
                <a:t>.</a:t>
              </a:r>
            </a:p>
            <a:p>
              <a:pPr marL="152324" indent="-152324" defTabSz="1218660">
                <a:buFont typeface="+mj-lt"/>
                <a:buAutoNum type="arabicPeriod"/>
              </a:pPr>
              <a:endParaRPr lang="en-US" sz="1300" dirty="0">
                <a:solidFill>
                  <a:prstClr val="black"/>
                </a:solidFill>
                <a:ea typeface="Calibri"/>
                <a:cs typeface="Times New Roman"/>
                <a:sym typeface="Arial"/>
              </a:endParaRPr>
            </a:p>
          </p:txBody>
        </p:sp>
        <p:sp>
          <p:nvSpPr>
            <p:cNvPr id="19" name="TextBox 18"/>
            <p:cNvSpPr txBox="1"/>
            <p:nvPr/>
          </p:nvSpPr>
          <p:spPr>
            <a:xfrm>
              <a:off x="9432207" y="6267527"/>
              <a:ext cx="2456852" cy="492390"/>
            </a:xfrm>
            <a:prstGeom prst="rect">
              <a:avLst/>
            </a:prstGeom>
          </p:spPr>
          <p:style>
            <a:lnRef idx="3">
              <a:schemeClr val="lt1"/>
            </a:lnRef>
            <a:fillRef idx="1">
              <a:schemeClr val="accent5"/>
            </a:fillRef>
            <a:effectRef idx="1">
              <a:schemeClr val="accent5"/>
            </a:effectRef>
            <a:fontRef idx="minor">
              <a:schemeClr val="lt1"/>
            </a:fontRef>
          </p:style>
          <p:txBody>
            <a:bodyPr wrap="none" lIns="121869" tIns="60934" rIns="121869" bIns="60934" rtlCol="0">
              <a:spAutoFit/>
            </a:bodyPr>
            <a:lstStyle/>
            <a:p>
              <a:pPr defTabSz="1218660"/>
              <a:r>
                <a:rPr lang="en-US" sz="2400" dirty="0">
                  <a:solidFill>
                    <a:prstClr val="white"/>
                  </a:solidFill>
                  <a:sym typeface="Arial"/>
                </a:rPr>
                <a:t>PERPRES 87/2017</a:t>
              </a:r>
            </a:p>
          </p:txBody>
        </p:sp>
        <p:sp>
          <p:nvSpPr>
            <p:cNvPr id="20" name="Oval 19"/>
            <p:cNvSpPr/>
            <p:nvPr/>
          </p:nvSpPr>
          <p:spPr>
            <a:xfrm>
              <a:off x="1871531" y="4720634"/>
              <a:ext cx="2446636" cy="581165"/>
            </a:xfrm>
            <a:prstGeom prst="ellipse">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lIns="121869" tIns="60934" rIns="121869" bIns="60934" rtlCol="0" anchor="ctr"/>
            <a:lstStyle/>
            <a:p>
              <a:pPr algn="ctr" defTabSz="1218660"/>
              <a:r>
                <a:rPr lang="en-US" b="1" dirty="0">
                  <a:solidFill>
                    <a:srgbClr val="4472C4"/>
                  </a:solidFill>
                  <a:sym typeface="Arial"/>
                </a:rPr>
                <a:t>GOTONG ROYONG</a:t>
              </a:r>
            </a:p>
          </p:txBody>
        </p:sp>
        <p:sp>
          <p:nvSpPr>
            <p:cNvPr id="21" name="Oval 20"/>
            <p:cNvSpPr/>
            <p:nvPr/>
          </p:nvSpPr>
          <p:spPr>
            <a:xfrm>
              <a:off x="1871532" y="4164768"/>
              <a:ext cx="2536197" cy="55895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69" tIns="60934" rIns="121869" bIns="60934" rtlCol="0" anchor="ctr"/>
            <a:lstStyle/>
            <a:p>
              <a:pPr algn="ctr" defTabSz="1218660"/>
              <a:r>
                <a:rPr lang="en-US" sz="2400" b="1" dirty="0">
                  <a:solidFill>
                    <a:srgbClr val="4472C4"/>
                  </a:solidFill>
                  <a:sym typeface="Arial"/>
                </a:rPr>
                <a:t>MANDIRI</a:t>
              </a:r>
            </a:p>
          </p:txBody>
        </p:sp>
        <p:sp>
          <p:nvSpPr>
            <p:cNvPr id="22" name="Oval 21"/>
            <p:cNvSpPr/>
            <p:nvPr/>
          </p:nvSpPr>
          <p:spPr>
            <a:xfrm>
              <a:off x="1871587" y="2508366"/>
              <a:ext cx="2475540" cy="581165"/>
            </a:xfrm>
            <a:prstGeom prst="ellipse">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lIns="121869" tIns="60934" rIns="121869" bIns="60934" rtlCol="0" anchor="ctr"/>
            <a:lstStyle/>
            <a:p>
              <a:pPr algn="ctr" defTabSz="1218660"/>
              <a:r>
                <a:rPr lang="en-US" sz="2400" b="1" dirty="0">
                  <a:solidFill>
                    <a:srgbClr val="4472C4"/>
                  </a:solidFill>
                  <a:sym typeface="Arial"/>
                </a:rPr>
                <a:t>RELIGIUS</a:t>
              </a:r>
            </a:p>
          </p:txBody>
        </p:sp>
      </p:grpSp>
    </p:spTree>
    <p:extLst>
      <p:ext uri="{BB962C8B-B14F-4D97-AF65-F5344CB8AC3E}">
        <p14:creationId xmlns:p14="http://schemas.microsoft.com/office/powerpoint/2010/main" val="5907925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90078" y="274"/>
            <a:ext cx="8909856" cy="519035"/>
          </a:xfrm>
        </p:spPr>
        <p:txBody>
          <a:bodyPr>
            <a:normAutofit/>
          </a:bodyPr>
          <a:lstStyle/>
          <a:p>
            <a:r>
              <a:rPr lang="en-US" sz="2400" b="1" dirty="0" smtClean="0">
                <a:solidFill>
                  <a:schemeClr val="bg1"/>
                </a:solidFill>
              </a:rPr>
              <a:t>Program </a:t>
            </a:r>
            <a:r>
              <a:rPr lang="en-US" sz="2400" b="1" dirty="0" err="1" smtClean="0">
                <a:solidFill>
                  <a:srgbClr val="FFFF00"/>
                </a:solidFill>
              </a:rPr>
              <a:t>Pembinaan</a:t>
            </a:r>
            <a:r>
              <a:rPr lang="en-US" sz="2400" b="1" dirty="0" smtClean="0">
                <a:solidFill>
                  <a:srgbClr val="FFFF00"/>
                </a:solidFill>
              </a:rPr>
              <a:t> </a:t>
            </a:r>
            <a:r>
              <a:rPr lang="en-US" sz="2400" b="1" dirty="0" err="1" smtClean="0">
                <a:solidFill>
                  <a:srgbClr val="FFFF00"/>
                </a:solidFill>
              </a:rPr>
              <a:t>Peserta</a:t>
            </a:r>
            <a:r>
              <a:rPr lang="en-US" sz="2400" b="1" dirty="0" smtClean="0">
                <a:solidFill>
                  <a:srgbClr val="FFFF00"/>
                </a:solidFill>
              </a:rPr>
              <a:t> </a:t>
            </a:r>
            <a:r>
              <a:rPr lang="en-US" sz="2400" b="1" dirty="0" err="1" smtClean="0">
                <a:solidFill>
                  <a:srgbClr val="FFFF00"/>
                </a:solidFill>
              </a:rPr>
              <a:t>Didik</a:t>
            </a:r>
            <a:r>
              <a:rPr lang="en-US" sz="2400" b="1" dirty="0" smtClean="0">
                <a:solidFill>
                  <a:srgbClr val="FFFF00"/>
                </a:solidFill>
              </a:rPr>
              <a:t> </a:t>
            </a:r>
            <a:r>
              <a:rPr lang="en-US" sz="2400" b="1" dirty="0" err="1" smtClean="0">
                <a:solidFill>
                  <a:schemeClr val="bg1"/>
                </a:solidFill>
              </a:rPr>
              <a:t>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Diagram 4"/>
          <p:cNvGraphicFramePr/>
          <p:nvPr>
            <p:extLst>
              <p:ext uri="{D42A27DB-BD31-4B8C-83A1-F6EECF244321}">
                <p14:modId xmlns:p14="http://schemas.microsoft.com/office/powerpoint/2010/main" val="1181262703"/>
              </p:ext>
            </p:extLst>
          </p:nvPr>
        </p:nvGraphicFramePr>
        <p:xfrm>
          <a:off x="1773166" y="689116"/>
          <a:ext cx="9136025" cy="55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a:off x="5753817" y="2219175"/>
            <a:ext cx="812800" cy="3048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defTabSz="1219170">
              <a:defRPr/>
            </a:pPr>
            <a:endParaRPr lang="en-US" sz="2400">
              <a:solidFill>
                <a:prstClr val="white"/>
              </a:solidFill>
              <a:latin typeface="Arial"/>
              <a:sym typeface="Arial"/>
            </a:endParaRPr>
          </a:p>
        </p:txBody>
      </p:sp>
      <p:sp>
        <p:nvSpPr>
          <p:cNvPr id="7" name="Down Arrow 6"/>
          <p:cNvSpPr/>
          <p:nvPr/>
        </p:nvSpPr>
        <p:spPr>
          <a:xfrm rot="16513194">
            <a:off x="4855497" y="3031001"/>
            <a:ext cx="511500" cy="429180"/>
          </a:xfrm>
          <a:prstGeom prst="downArrow">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defTabSz="1219170">
              <a:defRPr/>
            </a:pPr>
            <a:endParaRPr lang="en-US" sz="2400">
              <a:solidFill>
                <a:prstClr val="white"/>
              </a:solidFill>
              <a:latin typeface="Arial"/>
              <a:sym typeface="Arial"/>
            </a:endParaRPr>
          </a:p>
        </p:txBody>
      </p:sp>
      <p:sp>
        <p:nvSpPr>
          <p:cNvPr id="8" name="Down Arrow 7"/>
          <p:cNvSpPr/>
          <p:nvPr/>
        </p:nvSpPr>
        <p:spPr>
          <a:xfrm rot="5400000">
            <a:off x="6902373" y="3091235"/>
            <a:ext cx="609600" cy="406400"/>
          </a:xfrm>
          <a:prstGeom prst="downArrow">
            <a:avLst/>
          </a:prstGeom>
          <a:solidFill>
            <a:schemeClr val="accent4">
              <a:lumMod val="75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1219170">
              <a:defRPr/>
            </a:pPr>
            <a:endParaRPr lang="en-US" sz="2400">
              <a:solidFill>
                <a:prstClr val="white"/>
              </a:solidFill>
              <a:latin typeface="Arial"/>
              <a:sym typeface="Arial"/>
            </a:endParaRPr>
          </a:p>
        </p:txBody>
      </p:sp>
      <p:sp>
        <p:nvSpPr>
          <p:cNvPr id="9" name="Down Arrow 8"/>
          <p:cNvSpPr/>
          <p:nvPr/>
        </p:nvSpPr>
        <p:spPr>
          <a:xfrm rot="12550103">
            <a:off x="5085441" y="3988643"/>
            <a:ext cx="748872" cy="344196"/>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defTabSz="1219170">
              <a:defRPr/>
            </a:pPr>
            <a:endParaRPr lang="en-US" sz="2400">
              <a:solidFill>
                <a:prstClr val="white"/>
              </a:solidFill>
              <a:latin typeface="Arial"/>
              <a:sym typeface="Arial"/>
            </a:endParaRPr>
          </a:p>
        </p:txBody>
      </p:sp>
      <p:sp>
        <p:nvSpPr>
          <p:cNvPr id="10" name="TextBox 9"/>
          <p:cNvSpPr txBox="1"/>
          <p:nvPr/>
        </p:nvSpPr>
        <p:spPr>
          <a:xfrm>
            <a:off x="5475455" y="2894006"/>
            <a:ext cx="1432535" cy="872098"/>
          </a:xfrm>
          <a:prstGeom prst="rect">
            <a:avLst/>
          </a:prstGeom>
          <a:noFill/>
        </p:spPr>
        <p:txBody>
          <a:bodyPr wrap="square" rtlCol="0">
            <a:spAutoFit/>
          </a:bodyPr>
          <a:lstStyle/>
          <a:p>
            <a:pPr algn="ctr" defTabSz="1219170"/>
            <a:r>
              <a:rPr lang="en-US" sz="1867" b="1" dirty="0">
                <a:solidFill>
                  <a:srgbClr val="000000"/>
                </a:solidFill>
                <a:latin typeface="Calibri"/>
                <a:cs typeface="Arial"/>
                <a:sym typeface="Arial"/>
              </a:rPr>
              <a:t> </a:t>
            </a:r>
            <a:r>
              <a:rPr lang="en-US" sz="1600" b="1" dirty="0">
                <a:solidFill>
                  <a:srgbClr val="000000"/>
                </a:solidFill>
                <a:latin typeface="Calibri"/>
                <a:cs typeface="Arial"/>
                <a:sym typeface="Arial"/>
              </a:rPr>
              <a:t>Program </a:t>
            </a:r>
          </a:p>
          <a:p>
            <a:pPr algn="ctr" defTabSz="1219170"/>
            <a:r>
              <a:rPr lang="en-US" sz="1600" b="1" dirty="0" err="1">
                <a:solidFill>
                  <a:srgbClr val="000000"/>
                </a:solidFill>
                <a:latin typeface="Calibri"/>
                <a:cs typeface="Arial"/>
                <a:sym typeface="Arial"/>
              </a:rPr>
              <a:t>Pembinaan</a:t>
            </a:r>
            <a:r>
              <a:rPr lang="en-US" sz="1600" b="1" dirty="0">
                <a:solidFill>
                  <a:srgbClr val="000000"/>
                </a:solidFill>
                <a:latin typeface="Calibri"/>
                <a:cs typeface="Arial"/>
                <a:sym typeface="Arial"/>
              </a:rPr>
              <a:t> </a:t>
            </a:r>
          </a:p>
          <a:p>
            <a:pPr algn="ctr" defTabSz="1219170"/>
            <a:r>
              <a:rPr lang="en-US" sz="1600" b="1" dirty="0" err="1">
                <a:solidFill>
                  <a:srgbClr val="000000"/>
                </a:solidFill>
                <a:latin typeface="Calibri"/>
                <a:cs typeface="Arial"/>
                <a:sym typeface="Arial"/>
              </a:rPr>
              <a:t>Peserta</a:t>
            </a:r>
            <a:r>
              <a:rPr lang="en-US" sz="1600" b="1" dirty="0">
                <a:solidFill>
                  <a:srgbClr val="000000"/>
                </a:solidFill>
                <a:latin typeface="Calibri"/>
                <a:cs typeface="Arial"/>
                <a:sym typeface="Arial"/>
              </a:rPr>
              <a:t> </a:t>
            </a:r>
            <a:r>
              <a:rPr lang="en-US" sz="1600" b="1" dirty="0" err="1">
                <a:solidFill>
                  <a:srgbClr val="000000"/>
                </a:solidFill>
                <a:latin typeface="Calibri"/>
                <a:cs typeface="Arial"/>
                <a:sym typeface="Arial"/>
              </a:rPr>
              <a:t>Didik</a:t>
            </a:r>
            <a:endParaRPr lang="en-US" sz="1600" b="1" dirty="0">
              <a:solidFill>
                <a:srgbClr val="000000"/>
              </a:solidFill>
              <a:latin typeface="Calibri"/>
              <a:cs typeface="Arial"/>
              <a:sym typeface="Arial"/>
            </a:endParaRPr>
          </a:p>
        </p:txBody>
      </p:sp>
      <p:sp>
        <p:nvSpPr>
          <p:cNvPr id="11" name="TextBox 3"/>
          <p:cNvSpPr txBox="1">
            <a:spLocks noChangeArrowheads="1"/>
          </p:cNvSpPr>
          <p:nvPr/>
        </p:nvSpPr>
        <p:spPr bwMode="auto">
          <a:xfrm>
            <a:off x="8366936" y="4563666"/>
            <a:ext cx="3106820" cy="769634"/>
          </a:xfrm>
          <a:prstGeom prst="rect">
            <a:avLst/>
          </a:prstGeom>
          <a:solidFill>
            <a:schemeClr val="bg1">
              <a:alpha val="8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r" defTabSz="1219170" eaLnBrk="1" hangingPunct="1">
              <a:spcBef>
                <a:spcPct val="0"/>
              </a:spcBef>
              <a:buNone/>
            </a:pPr>
            <a:r>
              <a:rPr lang="en-US" altLang="en-US" sz="1467" dirty="0" err="1">
                <a:solidFill>
                  <a:srgbClr val="0070C0"/>
                </a:solidFill>
                <a:latin typeface="Arial Narrow" pitchFamily="34" charset="0"/>
                <a:cs typeface="Arial" pitchFamily="34" charset="0"/>
                <a:sym typeface="Arial"/>
              </a:rPr>
              <a:t>Hadiah</a:t>
            </a:r>
            <a:r>
              <a:rPr lang="en-US" altLang="en-US" sz="1467" dirty="0">
                <a:solidFill>
                  <a:srgbClr val="0070C0"/>
                </a:solidFill>
                <a:latin typeface="Arial Narrow" pitchFamily="34" charset="0"/>
                <a:cs typeface="Arial" pitchFamily="34" charset="0"/>
                <a:sym typeface="Arial"/>
              </a:rPr>
              <a:t> &amp; </a:t>
            </a:r>
            <a:r>
              <a:rPr lang="en-US" altLang="en-US" sz="1467" dirty="0" err="1">
                <a:solidFill>
                  <a:srgbClr val="0070C0"/>
                </a:solidFill>
                <a:latin typeface="Arial Narrow" pitchFamily="34" charset="0"/>
                <a:cs typeface="Arial" pitchFamily="34" charset="0"/>
                <a:sym typeface="Arial"/>
              </a:rPr>
              <a:t>Beasiswa</a:t>
            </a:r>
            <a:r>
              <a:rPr lang="en-US" altLang="en-US" sz="1467" dirty="0">
                <a:solidFill>
                  <a:srgbClr val="0070C0"/>
                </a:solidFill>
                <a:latin typeface="Arial Narrow" pitchFamily="34" charset="0"/>
                <a:cs typeface="Arial" pitchFamily="34" charset="0"/>
                <a:sym typeface="Arial"/>
              </a:rPr>
              <a:t> </a:t>
            </a:r>
            <a:r>
              <a:rPr lang="en-US" altLang="en-US" sz="1467" dirty="0" err="1">
                <a:solidFill>
                  <a:srgbClr val="0070C0"/>
                </a:solidFill>
                <a:latin typeface="Arial Narrow" pitchFamily="34" charset="0"/>
                <a:cs typeface="Arial" pitchFamily="34" charset="0"/>
                <a:sym typeface="Arial"/>
              </a:rPr>
              <a:t>Prestasi</a:t>
            </a:r>
            <a:r>
              <a:rPr lang="en-US" altLang="en-US" sz="1467" dirty="0">
                <a:solidFill>
                  <a:srgbClr val="0070C0"/>
                </a:solidFill>
                <a:latin typeface="Arial Narrow" pitchFamily="34" charset="0"/>
                <a:cs typeface="Arial" pitchFamily="34" charset="0"/>
                <a:sym typeface="Arial"/>
              </a:rPr>
              <a:t> OSN, O2SN, FLS2N, LDBI, NSDC, OPSI, FIKSI, ARKI</a:t>
            </a:r>
          </a:p>
          <a:p>
            <a:pPr marL="0" indent="0" algn="r" defTabSz="1219170" eaLnBrk="1" hangingPunct="1">
              <a:spcBef>
                <a:spcPct val="0"/>
              </a:spcBef>
              <a:buNone/>
            </a:pPr>
            <a:r>
              <a:rPr lang="en-US" altLang="en-US" sz="1467" dirty="0" err="1">
                <a:solidFill>
                  <a:srgbClr val="0070C0"/>
                </a:solidFill>
                <a:latin typeface="Arial Narrow" pitchFamily="34" charset="0"/>
                <a:cs typeface="Arial" pitchFamily="34" charset="0"/>
                <a:sym typeface="Arial"/>
              </a:rPr>
              <a:t>Hadiah</a:t>
            </a:r>
            <a:r>
              <a:rPr lang="en-US" altLang="en-US" sz="1467" dirty="0">
                <a:solidFill>
                  <a:srgbClr val="0070C0"/>
                </a:solidFill>
                <a:latin typeface="Arial Narrow" pitchFamily="34" charset="0"/>
                <a:cs typeface="Arial" pitchFamily="34" charset="0"/>
                <a:sym typeface="Arial"/>
              </a:rPr>
              <a:t> </a:t>
            </a:r>
            <a:r>
              <a:rPr lang="en-US" altLang="en-US" sz="1467" dirty="0" err="1">
                <a:solidFill>
                  <a:srgbClr val="0070C0"/>
                </a:solidFill>
                <a:latin typeface="Arial Narrow" pitchFamily="34" charset="0"/>
                <a:cs typeface="Arial" pitchFamily="34" charset="0"/>
                <a:sym typeface="Arial"/>
              </a:rPr>
              <a:t>Prestasi</a:t>
            </a:r>
            <a:r>
              <a:rPr lang="en-US" altLang="en-US" sz="1467" dirty="0">
                <a:solidFill>
                  <a:srgbClr val="0070C0"/>
                </a:solidFill>
                <a:latin typeface="Arial Narrow" pitchFamily="34" charset="0"/>
                <a:cs typeface="Arial" pitchFamily="34" charset="0"/>
                <a:sym typeface="Arial"/>
              </a:rPr>
              <a:t> </a:t>
            </a:r>
            <a:r>
              <a:rPr lang="en-US" altLang="en-US" sz="1467" dirty="0" err="1">
                <a:solidFill>
                  <a:srgbClr val="0070C0"/>
                </a:solidFill>
                <a:latin typeface="Arial Narrow" pitchFamily="34" charset="0"/>
                <a:cs typeface="Arial" pitchFamily="34" charset="0"/>
                <a:sym typeface="Arial"/>
              </a:rPr>
              <a:t>Internasional</a:t>
            </a:r>
            <a:endParaRPr lang="en-US" altLang="en-US" sz="1467" dirty="0">
              <a:solidFill>
                <a:srgbClr val="0070C0"/>
              </a:solidFill>
              <a:latin typeface="Arial Narrow" pitchFamily="34" charset="0"/>
              <a:cs typeface="Arial" pitchFamily="34" charset="0"/>
              <a:sym typeface="Arial"/>
            </a:endParaRPr>
          </a:p>
        </p:txBody>
      </p:sp>
      <p:sp>
        <p:nvSpPr>
          <p:cNvPr id="12" name="TextBox 6"/>
          <p:cNvSpPr txBox="1">
            <a:spLocks noChangeArrowheads="1"/>
          </p:cNvSpPr>
          <p:nvPr/>
        </p:nvSpPr>
        <p:spPr bwMode="auto">
          <a:xfrm rot="10800000" flipH="1" flipV="1">
            <a:off x="160034" y="613787"/>
            <a:ext cx="3400687" cy="2012859"/>
          </a:xfrm>
          <a:prstGeom prst="rect">
            <a:avLst/>
          </a:prstGeom>
          <a:solidFill>
            <a:schemeClr val="bg1">
              <a:alpha val="8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48163" indent="-148163" defTabSz="609585"/>
            <a:r>
              <a:rPr lang="en-US" sz="1200" dirty="0" err="1">
                <a:solidFill>
                  <a:prstClr val="black"/>
                </a:solidFill>
                <a:latin typeface="Arial Narrow" panose="020B0606020202030204" pitchFamily="34" charset="0"/>
                <a:cs typeface="Arial"/>
                <a:sym typeface="Arial"/>
              </a:rPr>
              <a:t>Manajemen</a:t>
            </a:r>
            <a:r>
              <a:rPr lang="en-US" sz="1200" dirty="0">
                <a:solidFill>
                  <a:prstClr val="black"/>
                </a:solidFill>
                <a:latin typeface="Arial Narrow" panose="020B0606020202030204" pitchFamily="34" charset="0"/>
                <a:cs typeface="Arial"/>
                <a:sym typeface="Arial"/>
              </a:rPr>
              <a:t> Program Indonesia </a:t>
            </a:r>
            <a:r>
              <a:rPr lang="en-US" sz="1200" dirty="0" err="1">
                <a:solidFill>
                  <a:prstClr val="black"/>
                </a:solidFill>
                <a:latin typeface="Arial Narrow" panose="020B0606020202030204" pitchFamily="34" charset="0"/>
                <a:cs typeface="Arial"/>
                <a:sym typeface="Arial"/>
              </a:rPr>
              <a:t>Pintar</a:t>
            </a:r>
            <a:endParaRPr lang="en-US" sz="1200" dirty="0">
              <a:solidFill>
                <a:prstClr val="black"/>
              </a:solidFill>
              <a:latin typeface="Arial Narrow" panose="020B0606020202030204" pitchFamily="34" charset="0"/>
              <a:cs typeface="Arial"/>
              <a:sym typeface="Arial"/>
            </a:endParaRPr>
          </a:p>
          <a:p>
            <a:pPr marL="148163" indent="-148163" defTabSz="609585"/>
            <a:r>
              <a:rPr lang="en-US" sz="1200" dirty="0" err="1">
                <a:solidFill>
                  <a:prstClr val="black"/>
                </a:solidFill>
                <a:latin typeface="Arial Narrow" panose="020B0606020202030204" pitchFamily="34" charset="0"/>
                <a:cs typeface="Arial"/>
                <a:sym typeface="Arial"/>
              </a:rPr>
              <a:t>Pembuatan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dan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Pengiriman</a:t>
            </a:r>
            <a:r>
              <a:rPr lang="en-US" sz="1200" dirty="0">
                <a:solidFill>
                  <a:prstClr val="black"/>
                </a:solidFill>
                <a:latin typeface="Arial Narrow" panose="020B0606020202030204" pitchFamily="34" charset="0"/>
                <a:cs typeface="Arial"/>
                <a:sym typeface="Arial"/>
              </a:rPr>
              <a:t> KIP 2018</a:t>
            </a:r>
          </a:p>
          <a:p>
            <a:pPr marL="148163" indent="-148163" defTabSz="609585"/>
            <a:r>
              <a:rPr lang="en-US" sz="1200" dirty="0" err="1">
                <a:solidFill>
                  <a:prstClr val="black"/>
                </a:solidFill>
                <a:latin typeface="Arial Narrow" panose="020B0606020202030204" pitchFamily="34" charset="0"/>
                <a:cs typeface="Arial"/>
                <a:sym typeface="Arial"/>
              </a:rPr>
              <a:t>Publikasi</a:t>
            </a:r>
            <a:r>
              <a:rPr lang="en-US" sz="1200" dirty="0">
                <a:solidFill>
                  <a:prstClr val="black"/>
                </a:solidFill>
                <a:latin typeface="Arial Narrow" panose="020B0606020202030204" pitchFamily="34" charset="0"/>
                <a:cs typeface="Arial"/>
                <a:sym typeface="Arial"/>
              </a:rPr>
              <a:t> PIP 2018</a:t>
            </a:r>
          </a:p>
          <a:p>
            <a:pPr marL="148163" indent="-148163" defTabSz="609585"/>
            <a:r>
              <a:rPr lang="en-US" sz="1200" dirty="0">
                <a:solidFill>
                  <a:prstClr val="black"/>
                </a:solidFill>
                <a:latin typeface="Arial Narrow" panose="020B0606020202030204" pitchFamily="34" charset="0"/>
                <a:cs typeface="Arial"/>
                <a:sym typeface="Arial"/>
              </a:rPr>
              <a:t>WORKSHOP KOORDINASI PENDATAAN PENERIMA PIP SMA Tingkat KABUPATEN/KOTA</a:t>
            </a:r>
          </a:p>
          <a:p>
            <a:pPr marL="148163" indent="-148163" defTabSz="609585"/>
            <a:r>
              <a:rPr lang="en-US" sz="1200" dirty="0" err="1">
                <a:solidFill>
                  <a:prstClr val="black"/>
                </a:solidFill>
                <a:latin typeface="Arial Narrow" panose="020B0606020202030204" pitchFamily="34" charset="0"/>
                <a:cs typeface="Arial"/>
                <a:sym typeface="Arial"/>
              </a:rPr>
              <a:t>Pelaksanaan</a:t>
            </a:r>
            <a:r>
              <a:rPr lang="en-US" sz="1200" dirty="0">
                <a:solidFill>
                  <a:prstClr val="black"/>
                </a:solidFill>
                <a:latin typeface="Arial Narrow" panose="020B0606020202030204" pitchFamily="34" charset="0"/>
                <a:cs typeface="Arial"/>
                <a:sym typeface="Arial"/>
              </a:rPr>
              <a:t> Program Indonesia </a:t>
            </a:r>
            <a:r>
              <a:rPr lang="en-US" sz="1200" dirty="0" err="1">
                <a:solidFill>
                  <a:prstClr val="black"/>
                </a:solidFill>
                <a:latin typeface="Arial Narrow" panose="020B0606020202030204" pitchFamily="34" charset="0"/>
                <a:cs typeface="Arial"/>
                <a:sym typeface="Arial"/>
              </a:rPr>
              <a:t>Pintar</a:t>
            </a:r>
            <a:endParaRPr lang="en-US" sz="1200" dirty="0">
              <a:solidFill>
                <a:prstClr val="black"/>
              </a:solidFill>
              <a:latin typeface="Arial Narrow" panose="020B0606020202030204" pitchFamily="34" charset="0"/>
              <a:cs typeface="Arial"/>
              <a:sym typeface="Arial"/>
            </a:endParaRPr>
          </a:p>
          <a:p>
            <a:pPr marL="148163" indent="-148163" defTabSz="609585"/>
            <a:r>
              <a:rPr lang="es-ES" sz="1200" dirty="0" err="1">
                <a:solidFill>
                  <a:prstClr val="black"/>
                </a:solidFill>
                <a:latin typeface="Arial Narrow" panose="020B0606020202030204" pitchFamily="34" charset="0"/>
                <a:cs typeface="Arial"/>
                <a:sym typeface="Arial"/>
              </a:rPr>
              <a:t>Validasi</a:t>
            </a:r>
            <a:r>
              <a:rPr lang="es-ES" sz="1200" dirty="0">
                <a:solidFill>
                  <a:prstClr val="black"/>
                </a:solidFill>
                <a:latin typeface="Arial Narrow" panose="020B0606020202030204" pitchFamily="34" charset="0"/>
                <a:cs typeface="Arial"/>
                <a:sym typeface="Arial"/>
              </a:rPr>
              <a:t>, </a:t>
            </a:r>
            <a:r>
              <a:rPr lang="es-ES" sz="1200" dirty="0" err="1">
                <a:solidFill>
                  <a:prstClr val="black"/>
                </a:solidFill>
                <a:latin typeface="Arial Narrow" panose="020B0606020202030204" pitchFamily="34" charset="0"/>
                <a:cs typeface="Arial"/>
                <a:sym typeface="Arial"/>
              </a:rPr>
              <a:t>Pengumpulan</a:t>
            </a:r>
            <a:r>
              <a:rPr lang="es-ES" sz="1200" dirty="0">
                <a:solidFill>
                  <a:prstClr val="black"/>
                </a:solidFill>
                <a:latin typeface="Arial Narrow" panose="020B0606020202030204" pitchFamily="34" charset="0"/>
                <a:cs typeface="Arial"/>
                <a:sym typeface="Arial"/>
              </a:rPr>
              <a:t> Dan </a:t>
            </a:r>
            <a:r>
              <a:rPr lang="es-ES" sz="1200" dirty="0" err="1">
                <a:solidFill>
                  <a:prstClr val="black"/>
                </a:solidFill>
                <a:latin typeface="Arial Narrow" panose="020B0606020202030204" pitchFamily="34" charset="0"/>
                <a:cs typeface="Arial"/>
                <a:sym typeface="Arial"/>
              </a:rPr>
              <a:t>Pengolahan</a:t>
            </a:r>
            <a:r>
              <a:rPr lang="es-ES" sz="1200" dirty="0">
                <a:solidFill>
                  <a:prstClr val="black"/>
                </a:solidFill>
                <a:latin typeface="Arial Narrow" panose="020B0606020202030204" pitchFamily="34" charset="0"/>
                <a:cs typeface="Arial"/>
                <a:sym typeface="Arial"/>
              </a:rPr>
              <a:t> </a:t>
            </a:r>
            <a:r>
              <a:rPr lang="en-US" sz="1200" dirty="0">
                <a:solidFill>
                  <a:prstClr val="black"/>
                </a:solidFill>
                <a:latin typeface="Arial Narrow" panose="020B0606020202030204" pitchFamily="34" charset="0"/>
                <a:cs typeface="Arial"/>
                <a:sym typeface="Arial"/>
              </a:rPr>
              <a:t>PIP SMA</a:t>
            </a:r>
          </a:p>
          <a:p>
            <a:pPr marL="148163" indent="-148163" defTabSz="609585"/>
            <a:r>
              <a:rPr lang="en-US" sz="1200" dirty="0" err="1">
                <a:solidFill>
                  <a:prstClr val="black"/>
                </a:solidFill>
                <a:latin typeface="Arial Narrow" panose="020B0606020202030204" pitchFamily="34" charset="0"/>
                <a:cs typeface="Arial"/>
                <a:sym typeface="Arial"/>
              </a:rPr>
              <a:t>Bantuan</a:t>
            </a:r>
            <a:r>
              <a:rPr lang="en-US" sz="1200" dirty="0">
                <a:solidFill>
                  <a:prstClr val="black"/>
                </a:solidFill>
                <a:latin typeface="Arial Narrow" panose="020B0606020202030204" pitchFamily="34" charset="0"/>
                <a:cs typeface="Arial"/>
                <a:sym typeface="Arial"/>
              </a:rPr>
              <a:t> Program Indonesia </a:t>
            </a:r>
            <a:r>
              <a:rPr lang="en-US" sz="1200" dirty="0" err="1">
                <a:solidFill>
                  <a:prstClr val="black"/>
                </a:solidFill>
                <a:latin typeface="Arial Narrow" panose="020B0606020202030204" pitchFamily="34" charset="0"/>
                <a:cs typeface="Arial"/>
                <a:sym typeface="Arial"/>
              </a:rPr>
              <a:t>Pintar</a:t>
            </a:r>
            <a:endParaRPr lang="en-US" sz="1200" dirty="0">
              <a:solidFill>
                <a:prstClr val="black"/>
              </a:solidFill>
              <a:latin typeface="Arial Narrow" panose="020B0606020202030204" pitchFamily="34" charset="0"/>
              <a:cs typeface="Arial"/>
              <a:sym typeface="Arial"/>
            </a:endParaRPr>
          </a:p>
          <a:p>
            <a:pPr marL="148163" indent="-148163" defTabSz="609585"/>
            <a:r>
              <a:rPr lang="en-US" sz="1200" dirty="0">
                <a:solidFill>
                  <a:prstClr val="black"/>
                </a:solidFill>
                <a:latin typeface="Arial Narrow" panose="020B0606020202030204" pitchFamily="34" charset="0"/>
                <a:cs typeface="Arial"/>
                <a:sym typeface="Arial"/>
              </a:rPr>
              <a:t>Monitoring Dan </a:t>
            </a:r>
            <a:r>
              <a:rPr lang="en-US" sz="1200" dirty="0" err="1">
                <a:solidFill>
                  <a:prstClr val="black"/>
                </a:solidFill>
                <a:latin typeface="Arial Narrow" panose="020B0606020202030204" pitchFamily="34" charset="0"/>
                <a:cs typeface="Arial"/>
                <a:sym typeface="Arial"/>
              </a:rPr>
              <a:t>Percepatan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Penyaluran</a:t>
            </a:r>
            <a:r>
              <a:rPr lang="en-US" sz="1200" dirty="0">
                <a:solidFill>
                  <a:prstClr val="black"/>
                </a:solidFill>
                <a:latin typeface="Arial Narrow" panose="020B0606020202030204" pitchFamily="34" charset="0"/>
                <a:cs typeface="Arial"/>
                <a:sym typeface="Arial"/>
              </a:rPr>
              <a:t> PIP</a:t>
            </a:r>
          </a:p>
        </p:txBody>
      </p:sp>
      <p:sp>
        <p:nvSpPr>
          <p:cNvPr id="13" name="TextBox 7"/>
          <p:cNvSpPr txBox="1">
            <a:spLocks noChangeArrowheads="1"/>
          </p:cNvSpPr>
          <p:nvPr/>
        </p:nvSpPr>
        <p:spPr bwMode="auto">
          <a:xfrm>
            <a:off x="7101155" y="656591"/>
            <a:ext cx="4405743" cy="1606594"/>
          </a:xfrm>
          <a:prstGeom prst="rect">
            <a:avLst/>
          </a:prstGeom>
          <a:solidFill>
            <a:schemeClr val="bg1">
              <a:alpha val="8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48163" indent="-148163" defTabSz="609585">
              <a:buFont typeface="+mj-lt"/>
              <a:buAutoNum type="arabicPeriod"/>
            </a:pPr>
            <a:r>
              <a:rPr lang="en-US" sz="1200" dirty="0" err="1">
                <a:solidFill>
                  <a:prstClr val="black"/>
                </a:solidFill>
                <a:latin typeface="Arial Narrow" panose="020B0606020202030204" pitchFamily="34" charset="0"/>
                <a:cs typeface="Arial"/>
                <a:sym typeface="Arial"/>
              </a:rPr>
              <a:t>Kawah</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Kepemimpinan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Pelajar</a:t>
            </a:r>
            <a:r>
              <a:rPr lang="en-US" sz="1200" dirty="0">
                <a:solidFill>
                  <a:prstClr val="black"/>
                </a:solidFill>
                <a:latin typeface="Arial Narrow" panose="020B0606020202030204" pitchFamily="34" charset="0"/>
                <a:cs typeface="Arial"/>
                <a:sym typeface="Arial"/>
              </a:rPr>
              <a:t> (KKP)</a:t>
            </a:r>
          </a:p>
          <a:p>
            <a:pPr marL="148163" indent="-148163" defTabSz="609585">
              <a:buFont typeface="+mj-lt"/>
              <a:buAutoNum type="arabicPeriod"/>
            </a:pPr>
            <a:r>
              <a:rPr lang="en-US" sz="1200" dirty="0">
                <a:solidFill>
                  <a:prstClr val="black"/>
                </a:solidFill>
                <a:latin typeface="Arial Narrow" panose="020B0606020202030204" pitchFamily="34" charset="0"/>
                <a:cs typeface="Arial"/>
                <a:sym typeface="Arial"/>
              </a:rPr>
              <a:t>Kemah </a:t>
            </a:r>
            <a:r>
              <a:rPr lang="en-US" sz="1200" dirty="0" err="1">
                <a:solidFill>
                  <a:prstClr val="black"/>
                </a:solidFill>
                <a:latin typeface="Arial Narrow" panose="020B0606020202030204" pitchFamily="34" charset="0"/>
                <a:cs typeface="Arial"/>
                <a:sym typeface="Arial"/>
              </a:rPr>
              <a:t>Pramuka</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Penguatan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Pendidikan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Karakter</a:t>
            </a:r>
            <a:r>
              <a:rPr lang="en-US" sz="1200" dirty="0">
                <a:solidFill>
                  <a:prstClr val="black"/>
                </a:solidFill>
                <a:latin typeface="Arial Narrow" panose="020B0606020202030204" pitchFamily="34" charset="0"/>
                <a:cs typeface="Arial"/>
                <a:sym typeface="Arial"/>
              </a:rPr>
              <a:t> Nasional </a:t>
            </a:r>
            <a:r>
              <a:rPr lang="en-US" sz="1200" dirty="0" err="1">
                <a:solidFill>
                  <a:prstClr val="black"/>
                </a:solidFill>
                <a:latin typeface="Arial Narrow" panose="020B0606020202030204" pitchFamily="34" charset="0"/>
                <a:cs typeface="Arial"/>
                <a:sym typeface="Arial"/>
              </a:rPr>
              <a:t>dan</a:t>
            </a:r>
            <a:r>
              <a:rPr lang="en-US" sz="1200" dirty="0">
                <a:solidFill>
                  <a:prstClr val="black"/>
                </a:solidFill>
                <a:latin typeface="Arial Narrow" panose="020B0606020202030204" pitchFamily="34" charset="0"/>
                <a:cs typeface="Arial"/>
                <a:sym typeface="Arial"/>
              </a:rPr>
              <a:t> Daerah</a:t>
            </a:r>
          </a:p>
          <a:p>
            <a:pPr marL="148163" indent="-148163" defTabSz="609585">
              <a:buFont typeface="+mj-lt"/>
              <a:buAutoNum type="arabicPeriod"/>
            </a:pPr>
            <a:r>
              <a:rPr lang="en-US" sz="1200" dirty="0">
                <a:solidFill>
                  <a:prstClr val="black"/>
                </a:solidFill>
                <a:latin typeface="Arial Narrow" panose="020B0606020202030204" pitchFamily="34" charset="0"/>
                <a:cs typeface="Arial"/>
                <a:sym typeface="Arial"/>
              </a:rPr>
              <a:t>TOT Pembina </a:t>
            </a:r>
            <a:r>
              <a:rPr lang="en-US" sz="1200" dirty="0" err="1">
                <a:solidFill>
                  <a:prstClr val="black"/>
                </a:solidFill>
                <a:latin typeface="Arial Narrow" panose="020B0606020202030204" pitchFamily="34" charset="0"/>
                <a:cs typeface="Arial"/>
                <a:sym typeface="Arial"/>
              </a:rPr>
              <a:t>Pramuka</a:t>
            </a:r>
            <a:endParaRPr lang="en-US" sz="1200" dirty="0">
              <a:solidFill>
                <a:prstClr val="black"/>
              </a:solidFill>
              <a:latin typeface="Arial Narrow" panose="020B0606020202030204" pitchFamily="34" charset="0"/>
              <a:cs typeface="Arial"/>
              <a:sym typeface="Arial"/>
            </a:endParaRPr>
          </a:p>
          <a:p>
            <a:pPr marL="148163" indent="-148163" defTabSz="609585">
              <a:buFont typeface="+mj-lt"/>
              <a:buAutoNum type="arabicPeriod"/>
            </a:pPr>
            <a:r>
              <a:rPr lang="en-US" sz="1200" dirty="0" err="1">
                <a:solidFill>
                  <a:prstClr val="black"/>
                </a:solidFill>
                <a:latin typeface="Arial Narrow" panose="020B0606020202030204" pitchFamily="34" charset="0"/>
                <a:cs typeface="Arial"/>
                <a:sym typeface="Arial"/>
              </a:rPr>
              <a:t>Bantuan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Pemerintah</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Penguatan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Pendikar</a:t>
            </a:r>
            <a:r>
              <a:rPr lang="en-US" sz="1200" dirty="0">
                <a:solidFill>
                  <a:prstClr val="black"/>
                </a:solidFill>
                <a:latin typeface="Arial Narrow" panose="020B0606020202030204" pitchFamily="34" charset="0"/>
                <a:cs typeface="Arial"/>
                <a:sym typeface="Arial"/>
              </a:rPr>
              <a:t> </a:t>
            </a:r>
          </a:p>
          <a:p>
            <a:pPr marL="148163" indent="-148163" defTabSz="609585">
              <a:buFont typeface="+mj-lt"/>
              <a:buAutoNum type="arabicPeriod"/>
            </a:pPr>
            <a:r>
              <a:rPr lang="en-US" sz="1200" dirty="0" err="1">
                <a:solidFill>
                  <a:prstClr val="black"/>
                </a:solidFill>
                <a:latin typeface="Arial Narrow" panose="020B0606020202030204" pitchFamily="34" charset="0"/>
                <a:cs typeface="Arial"/>
                <a:sym typeface="Arial"/>
              </a:rPr>
              <a:t>Rakernas</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Bidang</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Kesiswaan</a:t>
            </a:r>
            <a:r>
              <a:rPr lang="en-US" sz="1200" dirty="0">
                <a:solidFill>
                  <a:prstClr val="black"/>
                </a:solidFill>
                <a:latin typeface="Arial Narrow" panose="020B0606020202030204" pitchFamily="34" charset="0"/>
                <a:cs typeface="Arial"/>
                <a:sym typeface="Arial"/>
              </a:rPr>
              <a:t> SMA </a:t>
            </a:r>
          </a:p>
          <a:p>
            <a:pPr marL="148163" indent="-148163" defTabSz="609585">
              <a:buFont typeface="+mj-lt"/>
              <a:buAutoNum type="arabicPeriod"/>
            </a:pPr>
            <a:r>
              <a:rPr lang="en-US" sz="1200" dirty="0" err="1">
                <a:solidFill>
                  <a:prstClr val="black"/>
                </a:solidFill>
                <a:latin typeface="Arial Narrow" panose="020B0606020202030204" pitchFamily="34" charset="0"/>
                <a:cs typeface="Arial"/>
                <a:sym typeface="Arial"/>
              </a:rPr>
              <a:t>Pertukaran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Pelajar</a:t>
            </a:r>
            <a:r>
              <a:rPr lang="en-US" sz="1200" dirty="0">
                <a:solidFill>
                  <a:prstClr val="black"/>
                </a:solidFill>
                <a:latin typeface="Arial Narrow" panose="020B0606020202030204" pitchFamily="34" charset="0"/>
                <a:cs typeface="Arial"/>
                <a:sym typeface="Arial"/>
              </a:rPr>
              <a:t> </a:t>
            </a:r>
          </a:p>
          <a:p>
            <a:pPr marL="148163" indent="-148163" defTabSz="609585">
              <a:buFont typeface="+mj-lt"/>
              <a:buAutoNum type="arabicPeriod"/>
            </a:pPr>
            <a:r>
              <a:rPr lang="en-US" sz="1200" dirty="0" err="1">
                <a:solidFill>
                  <a:prstClr val="black"/>
                </a:solidFill>
                <a:latin typeface="Arial Narrow" panose="020B0606020202030204" pitchFamily="34" charset="0"/>
                <a:cs typeface="Arial"/>
                <a:sym typeface="Arial"/>
              </a:rPr>
              <a:t>Pengenalan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Lingkungan</a:t>
            </a:r>
            <a:r>
              <a:rPr lang="en-US" sz="1200" dirty="0">
                <a:solidFill>
                  <a:prstClr val="black"/>
                </a:solidFill>
                <a:latin typeface="Arial Narrow" panose="020B0606020202030204" pitchFamily="34" charset="0"/>
                <a:cs typeface="Arial"/>
                <a:sym typeface="Arial"/>
              </a:rPr>
              <a:t> </a:t>
            </a:r>
            <a:r>
              <a:rPr lang="en-US" sz="1200" dirty="0" err="1">
                <a:solidFill>
                  <a:prstClr val="black"/>
                </a:solidFill>
                <a:latin typeface="Arial Narrow" panose="020B0606020202030204" pitchFamily="34" charset="0"/>
                <a:cs typeface="Arial"/>
                <a:sym typeface="Arial"/>
              </a:rPr>
              <a:t>Sekolah</a:t>
            </a:r>
            <a:endParaRPr lang="en-US" sz="1200" dirty="0">
              <a:solidFill>
                <a:prstClr val="black"/>
              </a:solidFill>
              <a:latin typeface="Arial Narrow" panose="020B0606020202030204" pitchFamily="34" charset="0"/>
              <a:cs typeface="Arial"/>
              <a:sym typeface="Arial"/>
            </a:endParaRPr>
          </a:p>
        </p:txBody>
      </p:sp>
      <p:sp>
        <p:nvSpPr>
          <p:cNvPr id="14" name="TextBox 5"/>
          <p:cNvSpPr txBox="1">
            <a:spLocks noChangeArrowheads="1"/>
          </p:cNvSpPr>
          <p:nvPr/>
        </p:nvSpPr>
        <p:spPr bwMode="auto">
          <a:xfrm>
            <a:off x="9131908" y="2228530"/>
            <a:ext cx="3049335" cy="1815882"/>
          </a:xfrm>
          <a:prstGeom prst="rect">
            <a:avLst/>
          </a:prstGeom>
          <a:solidFill>
            <a:schemeClr val="bg1">
              <a:alpha val="8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defTabSz="1219170" eaLnBrk="1" hangingPunct="1">
              <a:spcBef>
                <a:spcPts val="0"/>
              </a:spcBef>
              <a:buNone/>
            </a:pPr>
            <a:r>
              <a:rPr lang="en-US" altLang="en-US" sz="1600" dirty="0">
                <a:solidFill>
                  <a:srgbClr val="0070C0"/>
                </a:solidFill>
                <a:latin typeface="Arial Narrow" pitchFamily="34" charset="0"/>
                <a:cs typeface="Arial" pitchFamily="34" charset="0"/>
                <a:sym typeface="Arial"/>
              </a:rPr>
              <a:t>1. </a:t>
            </a:r>
            <a:r>
              <a:rPr lang="en-US" altLang="en-US" sz="1200" dirty="0">
                <a:solidFill>
                  <a:srgbClr val="0070C0"/>
                </a:solidFill>
                <a:latin typeface="Arial Narrow" pitchFamily="34" charset="0"/>
                <a:cs typeface="Arial" pitchFamily="34" charset="0"/>
                <a:sym typeface="Arial"/>
              </a:rPr>
              <a:t>OSN, O2SN, FLS2N, </a:t>
            </a:r>
          </a:p>
          <a:p>
            <a:pPr marL="234945" indent="0" defTabSz="1219170" eaLnBrk="1" hangingPunct="1">
              <a:spcBef>
                <a:spcPts val="0"/>
              </a:spcBef>
              <a:buNone/>
            </a:pPr>
            <a:r>
              <a:rPr lang="en-US" altLang="en-US" sz="1200" dirty="0">
                <a:solidFill>
                  <a:srgbClr val="0070C0"/>
                </a:solidFill>
                <a:latin typeface="Arial Narrow" pitchFamily="34" charset="0"/>
                <a:cs typeface="Arial" pitchFamily="34" charset="0"/>
                <a:sym typeface="Arial"/>
              </a:rPr>
              <a:t>LDBI, NSDC, OPSI, FIKSI, ARKI</a:t>
            </a:r>
          </a:p>
          <a:p>
            <a:pPr marL="234945" indent="-234945" defTabSz="1219170" eaLnBrk="1" hangingPunct="1">
              <a:spcBef>
                <a:spcPts val="0"/>
              </a:spcBef>
              <a:buFont typeface="Arial" pitchFamily="34" charset="0"/>
              <a:buAutoNum type="arabicPeriod" startAt="2"/>
            </a:pPr>
            <a:r>
              <a:rPr lang="en-US" sz="1200" dirty="0">
                <a:solidFill>
                  <a:srgbClr val="4F81BD"/>
                </a:solidFill>
                <a:latin typeface="Arial Narrow" panose="020B0606020202030204" pitchFamily="34" charset="0"/>
                <a:cs typeface="Arial"/>
                <a:sym typeface="Arial"/>
              </a:rPr>
              <a:t>IMO, </a:t>
            </a:r>
            <a:r>
              <a:rPr lang="en-US" sz="1200" dirty="0" err="1">
                <a:solidFill>
                  <a:srgbClr val="4F81BD"/>
                </a:solidFill>
                <a:latin typeface="Arial Narrow" panose="020B0606020202030204" pitchFamily="34" charset="0"/>
                <a:cs typeface="Arial"/>
                <a:sym typeface="Arial"/>
              </a:rPr>
              <a:t>IPhO</a:t>
            </a:r>
            <a:r>
              <a:rPr lang="en-US" sz="1200" dirty="0">
                <a:solidFill>
                  <a:srgbClr val="4F81BD"/>
                </a:solidFill>
                <a:latin typeface="Arial Narrow" panose="020B0606020202030204" pitchFamily="34" charset="0"/>
                <a:cs typeface="Arial"/>
                <a:sym typeface="Arial"/>
              </a:rPr>
              <a:t>, </a:t>
            </a:r>
            <a:r>
              <a:rPr lang="en-US" sz="1200" dirty="0" err="1">
                <a:solidFill>
                  <a:srgbClr val="4F81BD"/>
                </a:solidFill>
                <a:latin typeface="Arial Narrow" panose="020B0606020202030204" pitchFamily="34" charset="0"/>
                <a:cs typeface="Arial"/>
                <a:sym typeface="Arial"/>
              </a:rPr>
              <a:t>IChO</a:t>
            </a:r>
            <a:r>
              <a:rPr lang="en-US" sz="1200" dirty="0">
                <a:solidFill>
                  <a:srgbClr val="4F81BD"/>
                </a:solidFill>
                <a:latin typeface="Arial Narrow" panose="020B0606020202030204" pitchFamily="34" charset="0"/>
                <a:cs typeface="Arial"/>
                <a:sym typeface="Arial"/>
              </a:rPr>
              <a:t>, IBO, IOI, IOAA, IESO, </a:t>
            </a:r>
            <a:r>
              <a:rPr lang="en-US" sz="1200" dirty="0" err="1">
                <a:solidFill>
                  <a:srgbClr val="4F81BD"/>
                </a:solidFill>
                <a:latin typeface="Arial Narrow" panose="020B0606020202030204" pitchFamily="34" charset="0"/>
                <a:cs typeface="Arial"/>
                <a:sym typeface="Arial"/>
              </a:rPr>
              <a:t>IGeO</a:t>
            </a:r>
            <a:endParaRPr lang="en-US" sz="1200" dirty="0">
              <a:solidFill>
                <a:srgbClr val="4F81BD"/>
              </a:solidFill>
              <a:latin typeface="Arial Narrow" panose="020B0606020202030204" pitchFamily="34" charset="0"/>
              <a:cs typeface="Arial"/>
              <a:sym typeface="Arial"/>
            </a:endParaRPr>
          </a:p>
          <a:p>
            <a:pPr marL="234945" lvl="1" indent="-234945" defTabSz="609585">
              <a:spcBef>
                <a:spcPts val="0"/>
              </a:spcBef>
              <a:buFont typeface="Arial" pitchFamily="34" charset="0"/>
              <a:buAutoNum type="arabicPeriod" startAt="3"/>
            </a:pPr>
            <a:r>
              <a:rPr lang="en-US" sz="1200" dirty="0">
                <a:solidFill>
                  <a:srgbClr val="4F81BD"/>
                </a:solidFill>
                <a:cs typeface="Arial"/>
                <a:sym typeface="Arial"/>
              </a:rPr>
              <a:t>INTEL- International Science and Engineering Fair (ISEF)</a:t>
            </a:r>
          </a:p>
          <a:p>
            <a:pPr marL="234945" lvl="1" indent="-234945" defTabSz="609585">
              <a:spcBef>
                <a:spcPts val="0"/>
              </a:spcBef>
              <a:buFont typeface="Arial" pitchFamily="34" charset="0"/>
              <a:buAutoNum type="arabicPeriod" startAt="3"/>
            </a:pPr>
            <a:r>
              <a:rPr lang="en-US" sz="1200" dirty="0" err="1">
                <a:solidFill>
                  <a:srgbClr val="4F81BD"/>
                </a:solidFill>
                <a:cs typeface="Arial"/>
                <a:sym typeface="Arial"/>
              </a:rPr>
              <a:t>Wordls</a:t>
            </a:r>
            <a:r>
              <a:rPr lang="en-US" sz="1200" dirty="0">
                <a:solidFill>
                  <a:srgbClr val="4F81BD"/>
                </a:solidFill>
                <a:cs typeface="Arial"/>
                <a:sym typeface="Arial"/>
              </a:rPr>
              <a:t> Schools Debating Championship (WSDC)</a:t>
            </a:r>
          </a:p>
          <a:p>
            <a:pPr marL="234945" lvl="1" indent="-234945" defTabSz="609585">
              <a:spcBef>
                <a:spcPts val="0"/>
              </a:spcBef>
              <a:buFont typeface="Arial" pitchFamily="34" charset="0"/>
              <a:buAutoNum type="arabicPeriod" startAt="3"/>
            </a:pPr>
            <a:r>
              <a:rPr lang="en-US" sz="1200" dirty="0">
                <a:solidFill>
                  <a:srgbClr val="4F81BD"/>
                </a:solidFill>
                <a:cs typeface="Arial"/>
                <a:sym typeface="Arial"/>
              </a:rPr>
              <a:t>IFAC (</a:t>
            </a:r>
            <a:r>
              <a:rPr lang="en-US" sz="1200" dirty="0" err="1">
                <a:solidFill>
                  <a:srgbClr val="4F81BD"/>
                </a:solidFill>
                <a:cs typeface="Arial"/>
                <a:sym typeface="Arial"/>
              </a:rPr>
              <a:t>Desain</a:t>
            </a:r>
            <a:r>
              <a:rPr lang="en-US" sz="1200" dirty="0">
                <a:solidFill>
                  <a:srgbClr val="4F81BD"/>
                </a:solidFill>
                <a:cs typeface="Arial"/>
                <a:sym typeface="Arial"/>
              </a:rPr>
              <a:t> Poster)</a:t>
            </a:r>
          </a:p>
          <a:p>
            <a:pPr marL="234945" lvl="1" indent="-234945" defTabSz="609585">
              <a:spcBef>
                <a:spcPts val="0"/>
              </a:spcBef>
              <a:buFont typeface="Arial" pitchFamily="34" charset="0"/>
              <a:buAutoNum type="arabicPeriod" startAt="3"/>
            </a:pPr>
            <a:r>
              <a:rPr lang="en-US" sz="1200" dirty="0" err="1">
                <a:solidFill>
                  <a:srgbClr val="4F81BD"/>
                </a:solidFill>
                <a:cs typeface="Arial"/>
                <a:sym typeface="Arial"/>
              </a:rPr>
              <a:t>Kompetisi</a:t>
            </a:r>
            <a:r>
              <a:rPr lang="en-US" sz="1200" dirty="0">
                <a:solidFill>
                  <a:srgbClr val="4F81BD"/>
                </a:solidFill>
                <a:cs typeface="Arial"/>
                <a:sym typeface="Arial"/>
              </a:rPr>
              <a:t> Karate </a:t>
            </a:r>
            <a:r>
              <a:rPr lang="en-US" sz="1200" dirty="0" err="1">
                <a:solidFill>
                  <a:srgbClr val="4F81BD"/>
                </a:solidFill>
                <a:cs typeface="Arial"/>
                <a:sym typeface="Arial"/>
              </a:rPr>
              <a:t>Internasional</a:t>
            </a:r>
            <a:endParaRPr lang="en-US" altLang="en-US" sz="1200" dirty="0">
              <a:solidFill>
                <a:srgbClr val="4F81BD"/>
              </a:solidFill>
              <a:latin typeface="Arial Narrow" pitchFamily="34" charset="0"/>
              <a:cs typeface="Arial" pitchFamily="34" charset="0"/>
              <a:sym typeface="Arial"/>
            </a:endParaRPr>
          </a:p>
        </p:txBody>
      </p:sp>
      <p:sp>
        <p:nvSpPr>
          <p:cNvPr id="15" name="Down Arrow 14"/>
          <p:cNvSpPr/>
          <p:nvPr/>
        </p:nvSpPr>
        <p:spPr>
          <a:xfrm rot="9092537">
            <a:off x="6370859" y="4032723"/>
            <a:ext cx="812800" cy="304800"/>
          </a:xfrm>
          <a:prstGeom prst="downArrow">
            <a:avLst/>
          </a:prstGeom>
          <a:solidFill>
            <a:srgbClr val="FFC000"/>
          </a:solidFill>
        </p:spPr>
        <p:style>
          <a:lnRef idx="0">
            <a:schemeClr val="accent3"/>
          </a:lnRef>
          <a:fillRef idx="3">
            <a:schemeClr val="accent3"/>
          </a:fillRef>
          <a:effectRef idx="3">
            <a:schemeClr val="accent3"/>
          </a:effectRef>
          <a:fontRef idx="minor">
            <a:schemeClr val="lt1"/>
          </a:fontRef>
        </p:style>
        <p:txBody>
          <a:bodyPr anchor="ctr"/>
          <a:lstStyle/>
          <a:p>
            <a:pPr algn="ctr" defTabSz="1219170">
              <a:defRPr/>
            </a:pPr>
            <a:endParaRPr lang="en-US" sz="2400">
              <a:solidFill>
                <a:prstClr val="white"/>
              </a:solidFill>
              <a:latin typeface="Arial"/>
              <a:sym typeface="Arial"/>
            </a:endParaRPr>
          </a:p>
        </p:txBody>
      </p:sp>
      <p:sp>
        <p:nvSpPr>
          <p:cNvPr id="16" name="TextBox 3"/>
          <p:cNvSpPr txBox="1">
            <a:spLocks noChangeArrowheads="1"/>
          </p:cNvSpPr>
          <p:nvPr/>
        </p:nvSpPr>
        <p:spPr bwMode="auto">
          <a:xfrm>
            <a:off x="160033" y="4643172"/>
            <a:ext cx="3477372" cy="543867"/>
          </a:xfrm>
          <a:prstGeom prst="rect">
            <a:avLst/>
          </a:prstGeom>
          <a:solidFill>
            <a:schemeClr val="bg1">
              <a:alpha val="8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74082" indent="-74082" algn="r" defTabSz="1219170" eaLnBrk="1" hangingPunct="1">
              <a:spcBef>
                <a:spcPct val="0"/>
              </a:spcBef>
            </a:pPr>
            <a:r>
              <a:rPr lang="en-US" altLang="en-US" sz="1467" dirty="0" err="1">
                <a:solidFill>
                  <a:srgbClr val="0070C0"/>
                </a:solidFill>
                <a:latin typeface="Arial Narrow" pitchFamily="34" charset="0"/>
                <a:cs typeface="Arial" pitchFamily="34" charset="0"/>
                <a:sym typeface="Arial"/>
              </a:rPr>
              <a:t>Sosialisasi</a:t>
            </a:r>
            <a:r>
              <a:rPr lang="en-US" altLang="en-US" sz="1467" dirty="0">
                <a:solidFill>
                  <a:srgbClr val="0070C0"/>
                </a:solidFill>
                <a:latin typeface="Arial Narrow" pitchFamily="34" charset="0"/>
                <a:cs typeface="Arial" pitchFamily="34" charset="0"/>
                <a:sym typeface="Arial"/>
              </a:rPr>
              <a:t> </a:t>
            </a:r>
            <a:r>
              <a:rPr lang="en-US" altLang="en-US" sz="1467" dirty="0" err="1">
                <a:solidFill>
                  <a:srgbClr val="0070C0"/>
                </a:solidFill>
                <a:latin typeface="Arial Narrow" pitchFamily="34" charset="0"/>
                <a:cs typeface="Arial" pitchFamily="34" charset="0"/>
                <a:sym typeface="Arial"/>
              </a:rPr>
              <a:t>Kesehatan</a:t>
            </a:r>
            <a:r>
              <a:rPr lang="en-US" altLang="en-US" sz="1467" dirty="0">
                <a:solidFill>
                  <a:srgbClr val="0070C0"/>
                </a:solidFill>
                <a:latin typeface="Arial Narrow" pitchFamily="34" charset="0"/>
                <a:cs typeface="Arial" pitchFamily="34" charset="0"/>
                <a:sym typeface="Arial"/>
              </a:rPr>
              <a:t> </a:t>
            </a:r>
            <a:r>
              <a:rPr lang="en-US" altLang="en-US" sz="1467" dirty="0" err="1">
                <a:solidFill>
                  <a:srgbClr val="0070C0"/>
                </a:solidFill>
                <a:latin typeface="Arial Narrow" pitchFamily="34" charset="0"/>
                <a:cs typeface="Arial" pitchFamily="34" charset="0"/>
                <a:sym typeface="Arial"/>
              </a:rPr>
              <a:t>Sekolah</a:t>
            </a:r>
            <a:endParaRPr lang="en-US" altLang="en-US" sz="1467" dirty="0">
              <a:solidFill>
                <a:srgbClr val="0070C0"/>
              </a:solidFill>
              <a:latin typeface="Arial Narrow" pitchFamily="34" charset="0"/>
              <a:cs typeface="Arial" pitchFamily="34" charset="0"/>
              <a:sym typeface="Arial"/>
            </a:endParaRPr>
          </a:p>
          <a:p>
            <a:pPr marL="74082" indent="-74082" algn="r" defTabSz="1219170" eaLnBrk="1" hangingPunct="1">
              <a:spcBef>
                <a:spcPct val="0"/>
              </a:spcBef>
            </a:pPr>
            <a:r>
              <a:rPr lang="en-US" sz="1467" dirty="0" err="1">
                <a:solidFill>
                  <a:prstClr val="black"/>
                </a:solidFill>
                <a:latin typeface="Arial Narrow" panose="020B0606020202030204" pitchFamily="34" charset="0"/>
                <a:cs typeface="Arial"/>
                <a:sym typeface="Arial"/>
              </a:rPr>
              <a:t>Kespro</a:t>
            </a:r>
            <a:r>
              <a:rPr lang="en-US" sz="1467" dirty="0">
                <a:solidFill>
                  <a:prstClr val="black"/>
                </a:solidFill>
                <a:latin typeface="Arial Narrow" panose="020B0606020202030204" pitchFamily="34" charset="0"/>
                <a:cs typeface="Arial"/>
                <a:sym typeface="Arial"/>
              </a:rPr>
              <a:t> </a:t>
            </a:r>
            <a:r>
              <a:rPr lang="en-US" sz="1467" dirty="0" err="1">
                <a:solidFill>
                  <a:prstClr val="black"/>
                </a:solidFill>
                <a:latin typeface="Arial Narrow" panose="020B0606020202030204" pitchFamily="34" charset="0"/>
                <a:cs typeface="Arial"/>
                <a:sym typeface="Arial"/>
              </a:rPr>
              <a:t>dan</a:t>
            </a:r>
            <a:r>
              <a:rPr lang="en-US" sz="1467" dirty="0">
                <a:solidFill>
                  <a:prstClr val="black"/>
                </a:solidFill>
                <a:latin typeface="Arial Narrow" panose="020B0606020202030204" pitchFamily="34" charset="0"/>
                <a:cs typeface="Arial"/>
                <a:sym typeface="Arial"/>
              </a:rPr>
              <a:t> </a:t>
            </a:r>
            <a:r>
              <a:rPr lang="en-US" sz="1467" dirty="0" err="1">
                <a:solidFill>
                  <a:prstClr val="black"/>
                </a:solidFill>
                <a:latin typeface="Arial Narrow" panose="020B0606020202030204" pitchFamily="34" charset="0"/>
                <a:cs typeface="Arial"/>
                <a:sym typeface="Arial"/>
              </a:rPr>
              <a:t>Pencegahan</a:t>
            </a:r>
            <a:r>
              <a:rPr lang="en-US" sz="1467" dirty="0">
                <a:solidFill>
                  <a:prstClr val="black"/>
                </a:solidFill>
                <a:latin typeface="Arial Narrow" panose="020B0606020202030204" pitchFamily="34" charset="0"/>
                <a:cs typeface="Arial"/>
                <a:sym typeface="Arial"/>
              </a:rPr>
              <a:t> HIV/AIDs, </a:t>
            </a:r>
            <a:r>
              <a:rPr lang="en-US" sz="1467" dirty="0" err="1">
                <a:solidFill>
                  <a:prstClr val="black"/>
                </a:solidFill>
                <a:latin typeface="Arial Narrow" panose="020B0606020202030204" pitchFamily="34" charset="0"/>
                <a:cs typeface="Arial"/>
                <a:sym typeface="Arial"/>
              </a:rPr>
              <a:t>Narkotika</a:t>
            </a:r>
            <a:endParaRPr lang="en-US" altLang="en-US" sz="1467" dirty="0">
              <a:solidFill>
                <a:srgbClr val="0070C0"/>
              </a:solidFill>
              <a:latin typeface="Arial Narrow" pitchFamily="34" charset="0"/>
              <a:cs typeface="Arial" pitchFamily="34" charset="0"/>
              <a:sym typeface="Arial"/>
            </a:endParaRPr>
          </a:p>
        </p:txBody>
      </p:sp>
      <p:graphicFrame>
        <p:nvGraphicFramePr>
          <p:cNvPr id="17" name="Table 16"/>
          <p:cNvGraphicFramePr>
            <a:graphicFrameLocks noGrp="1"/>
          </p:cNvGraphicFramePr>
          <p:nvPr>
            <p:extLst>
              <p:ext uri="{D42A27DB-BD31-4B8C-83A1-F6EECF244321}">
                <p14:modId xmlns:p14="http://schemas.microsoft.com/office/powerpoint/2010/main" val="1101951545"/>
              </p:ext>
            </p:extLst>
          </p:nvPr>
        </p:nvGraphicFramePr>
        <p:xfrm>
          <a:off x="1208601" y="5617167"/>
          <a:ext cx="9881331" cy="731520"/>
        </p:xfrm>
        <a:graphic>
          <a:graphicData uri="http://schemas.openxmlformats.org/drawingml/2006/table">
            <a:tbl>
              <a:tblPr firstRow="1" bandRow="1"/>
              <a:tblGrid>
                <a:gridCol w="3293777">
                  <a:extLst>
                    <a:ext uri="{9D8B030D-6E8A-4147-A177-3AD203B41FA5}">
                      <a16:colId xmlns:a16="http://schemas.microsoft.com/office/drawing/2014/main" val="20000"/>
                    </a:ext>
                  </a:extLst>
                </a:gridCol>
                <a:gridCol w="3293777">
                  <a:extLst>
                    <a:ext uri="{9D8B030D-6E8A-4147-A177-3AD203B41FA5}">
                      <a16:colId xmlns:a16="http://schemas.microsoft.com/office/drawing/2014/main" val="20001"/>
                    </a:ext>
                  </a:extLst>
                </a:gridCol>
                <a:gridCol w="3293777">
                  <a:extLst>
                    <a:ext uri="{9D8B030D-6E8A-4147-A177-3AD203B41FA5}">
                      <a16:colId xmlns:a16="http://schemas.microsoft.com/office/drawing/2014/main" val="20002"/>
                    </a:ext>
                  </a:extLst>
                </a:gridCol>
              </a:tblGrid>
              <a:tr h="365760">
                <a:tc>
                  <a:txBody>
                    <a:bodyPr/>
                    <a:lstStyle/>
                    <a:p>
                      <a:pPr algn="ctr"/>
                      <a:r>
                        <a:rPr lang="en-US" sz="1600" dirty="0" smtClean="0">
                          <a:solidFill>
                            <a:schemeClr val="bg1"/>
                          </a:solidFill>
                        </a:rPr>
                        <a:t>leadership approach</a:t>
                      </a:r>
                      <a:endParaRPr lang="en-US" sz="1600" dirty="0">
                        <a:solidFill>
                          <a:schemeClr val="bg1"/>
                        </a:solidFill>
                      </a:endParaRPr>
                    </a:p>
                  </a:txBody>
                  <a:tcPr marL="121920" marR="121920" marT="60960" marB="60960">
                    <a:solidFill>
                      <a:schemeClr val="accent6">
                        <a:lumMod val="75000"/>
                      </a:schemeClr>
                    </a:solidFill>
                  </a:tcPr>
                </a:tc>
                <a:tc>
                  <a:txBody>
                    <a:bodyPr/>
                    <a:lstStyle/>
                    <a:p>
                      <a:pPr algn="ctr"/>
                      <a:r>
                        <a:rPr lang="en-US" sz="1600" b="1" dirty="0" smtClean="0">
                          <a:solidFill>
                            <a:srgbClr val="000000"/>
                          </a:solidFill>
                        </a:rPr>
                        <a:t>competitive approach</a:t>
                      </a:r>
                      <a:endParaRPr lang="en-US" sz="1600" b="1" dirty="0">
                        <a:solidFill>
                          <a:srgbClr val="000000"/>
                        </a:solidFill>
                      </a:endParaRPr>
                    </a:p>
                  </a:txBody>
                  <a:tcPr marL="121920" marR="121920" marT="60960" marB="60960">
                    <a:solidFill>
                      <a:schemeClr val="tx2">
                        <a:lumMod val="60000"/>
                        <a:lumOff val="40000"/>
                      </a:schemeClr>
                    </a:solidFill>
                  </a:tcPr>
                </a:tc>
                <a:tc>
                  <a:txBody>
                    <a:bodyPr/>
                    <a:lstStyle/>
                    <a:p>
                      <a:pPr algn="ctr"/>
                      <a:r>
                        <a:rPr lang="en-US" sz="1600" dirty="0" smtClean="0">
                          <a:solidFill>
                            <a:schemeClr val="bg1"/>
                          </a:solidFill>
                        </a:rPr>
                        <a:t>collaborative approach</a:t>
                      </a:r>
                      <a:endParaRPr lang="en-US" sz="1600" dirty="0">
                        <a:solidFill>
                          <a:schemeClr val="bg1"/>
                        </a:solidFill>
                      </a:endParaRPr>
                    </a:p>
                  </a:txBody>
                  <a:tcPr marL="121920" marR="121920" marT="60960" marB="60960">
                    <a:solidFill>
                      <a:srgbClr val="7030A0"/>
                    </a:solidFill>
                  </a:tcPr>
                </a:tc>
                <a:extLst>
                  <a:ext uri="{0D108BD9-81ED-4DB2-BD59-A6C34878D82A}">
                    <a16:rowId xmlns:a16="http://schemas.microsoft.com/office/drawing/2014/main" val="10000"/>
                  </a:ext>
                </a:extLst>
              </a:tr>
              <a:tr h="365760">
                <a:tc>
                  <a:txBody>
                    <a:bodyPr/>
                    <a:lstStyle/>
                    <a:p>
                      <a:pPr algn="ctr"/>
                      <a:r>
                        <a:rPr lang="en-US" sz="1600" dirty="0" err="1" smtClean="0">
                          <a:solidFill>
                            <a:srgbClr val="002060"/>
                          </a:solidFill>
                        </a:rPr>
                        <a:t>sistem</a:t>
                      </a:r>
                      <a:r>
                        <a:rPr lang="en-US" sz="1600" dirty="0" smtClean="0">
                          <a:solidFill>
                            <a:srgbClr val="002060"/>
                          </a:solidFill>
                        </a:rPr>
                        <a:t> </a:t>
                      </a:r>
                      <a:r>
                        <a:rPr lang="en-US" sz="1600" dirty="0" err="1" smtClean="0">
                          <a:solidFill>
                            <a:srgbClr val="002060"/>
                          </a:solidFill>
                        </a:rPr>
                        <a:t>informasi</a:t>
                      </a:r>
                      <a:r>
                        <a:rPr lang="en-US" sz="1600" dirty="0" smtClean="0">
                          <a:solidFill>
                            <a:srgbClr val="002060"/>
                          </a:solidFill>
                        </a:rPr>
                        <a:t> </a:t>
                      </a:r>
                      <a:r>
                        <a:rPr lang="en-US" sz="1600" dirty="0" err="1" smtClean="0">
                          <a:solidFill>
                            <a:srgbClr val="002060"/>
                          </a:solidFill>
                        </a:rPr>
                        <a:t>dan</a:t>
                      </a:r>
                      <a:r>
                        <a:rPr lang="en-US" sz="1600" dirty="0" smtClean="0">
                          <a:solidFill>
                            <a:srgbClr val="002060"/>
                          </a:solidFill>
                        </a:rPr>
                        <a:t> media</a:t>
                      </a:r>
                      <a:endParaRPr lang="en-US" sz="1600" dirty="0">
                        <a:solidFill>
                          <a:srgbClr val="002060"/>
                        </a:solidFill>
                      </a:endParaRPr>
                    </a:p>
                  </a:txBody>
                  <a:tcPr marL="121920" marR="121920" marT="60960" marB="60960">
                    <a:solidFill>
                      <a:schemeClr val="accent6">
                        <a:lumMod val="40000"/>
                        <a:lumOff val="60000"/>
                      </a:schemeClr>
                    </a:solidFill>
                  </a:tcPr>
                </a:tc>
                <a:tc>
                  <a:txBody>
                    <a:bodyPr/>
                    <a:lstStyle/>
                    <a:p>
                      <a:pPr algn="ctr"/>
                      <a:r>
                        <a:rPr lang="en-US" sz="1600" dirty="0" err="1" smtClean="0">
                          <a:solidFill>
                            <a:srgbClr val="002060"/>
                          </a:solidFill>
                        </a:rPr>
                        <a:t>penguatan</a:t>
                      </a:r>
                      <a:r>
                        <a:rPr lang="en-US" sz="1600" baseline="0" dirty="0" smtClean="0">
                          <a:solidFill>
                            <a:srgbClr val="002060"/>
                          </a:solidFill>
                        </a:rPr>
                        <a:t> </a:t>
                      </a:r>
                      <a:r>
                        <a:rPr lang="en-US" sz="1600" baseline="0" dirty="0" err="1" smtClean="0">
                          <a:solidFill>
                            <a:srgbClr val="002060"/>
                          </a:solidFill>
                        </a:rPr>
                        <a:t>kompetensi</a:t>
                      </a:r>
                      <a:r>
                        <a:rPr lang="en-US" sz="1600" baseline="0" dirty="0" smtClean="0">
                          <a:solidFill>
                            <a:srgbClr val="002060"/>
                          </a:solidFill>
                        </a:rPr>
                        <a:t> staff</a:t>
                      </a:r>
                      <a:endParaRPr lang="en-US" sz="1600" dirty="0">
                        <a:solidFill>
                          <a:srgbClr val="002060"/>
                        </a:solidFill>
                      </a:endParaRPr>
                    </a:p>
                  </a:txBody>
                  <a:tcPr marL="121920" marR="121920" marT="60960" marB="60960">
                    <a:solidFill>
                      <a:schemeClr val="accent6">
                        <a:lumMod val="40000"/>
                        <a:lumOff val="60000"/>
                      </a:schemeClr>
                    </a:solidFill>
                  </a:tcPr>
                </a:tc>
                <a:tc>
                  <a:txBody>
                    <a:bodyPr/>
                    <a:lstStyle/>
                    <a:p>
                      <a:pPr algn="ctr"/>
                      <a:r>
                        <a:rPr lang="en-US" sz="1600" dirty="0" err="1" smtClean="0">
                          <a:solidFill>
                            <a:srgbClr val="002060"/>
                          </a:solidFill>
                        </a:rPr>
                        <a:t>kemitraan</a:t>
                      </a:r>
                      <a:endParaRPr lang="en-US" sz="1600" dirty="0">
                        <a:solidFill>
                          <a:srgbClr val="002060"/>
                        </a:solidFill>
                      </a:endParaRPr>
                    </a:p>
                  </a:txBody>
                  <a:tcPr marL="121920" marR="121920" marT="60960" marB="60960">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18" name="Oval 17"/>
          <p:cNvSpPr/>
          <p:nvPr/>
        </p:nvSpPr>
        <p:spPr>
          <a:xfrm>
            <a:off x="1346722" y="5933557"/>
            <a:ext cx="2851868" cy="4945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kern="0">
              <a:solidFill>
                <a:srgbClr val="FFFFFF"/>
              </a:solidFill>
              <a:latin typeface="Arial"/>
              <a:sym typeface="Arial"/>
            </a:endParaRPr>
          </a:p>
        </p:txBody>
      </p:sp>
      <p:sp>
        <p:nvSpPr>
          <p:cNvPr id="19" name="Oval 18"/>
          <p:cNvSpPr/>
          <p:nvPr/>
        </p:nvSpPr>
        <p:spPr>
          <a:xfrm>
            <a:off x="8088622" y="5935324"/>
            <a:ext cx="2851868" cy="4945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kern="0">
              <a:solidFill>
                <a:srgbClr val="FFFFFF"/>
              </a:solidFill>
              <a:latin typeface="Arial"/>
              <a:sym typeface="Arial"/>
            </a:endParaRPr>
          </a:p>
        </p:txBody>
      </p:sp>
      <p:sp>
        <p:nvSpPr>
          <p:cNvPr id="20" name="Oval 19"/>
          <p:cNvSpPr/>
          <p:nvPr/>
        </p:nvSpPr>
        <p:spPr>
          <a:xfrm>
            <a:off x="4645630" y="5889501"/>
            <a:ext cx="2851868" cy="4945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kern="0">
              <a:solidFill>
                <a:srgbClr val="FFFFFF"/>
              </a:solidFill>
              <a:latin typeface="Arial"/>
              <a:sym typeface="Arial"/>
            </a:endParaRPr>
          </a:p>
        </p:txBody>
      </p:sp>
    </p:spTree>
    <p:extLst>
      <p:ext uri="{BB962C8B-B14F-4D97-AF65-F5344CB8AC3E}">
        <p14:creationId xmlns:p14="http://schemas.microsoft.com/office/powerpoint/2010/main" val="7898272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Agenda </a:t>
            </a:r>
            <a:r>
              <a:rPr lang="en-US" sz="2400" b="1" dirty="0" err="1" smtClean="0">
                <a:solidFill>
                  <a:schemeClr val="bg1"/>
                </a:solidFill>
              </a:rPr>
              <a:t>Lomba</a:t>
            </a:r>
            <a:r>
              <a:rPr lang="en-US" sz="2400" b="1" dirty="0" smtClean="0">
                <a:solidFill>
                  <a:schemeClr val="bg1"/>
                </a:solidFill>
              </a:rPr>
              <a:t> </a:t>
            </a:r>
            <a:r>
              <a:rPr lang="en-US" sz="2400" b="1" dirty="0" smtClean="0">
                <a:solidFill>
                  <a:srgbClr val="FFFF00"/>
                </a:solidFill>
              </a:rPr>
              <a:t>Nasional </a:t>
            </a:r>
            <a:r>
              <a:rPr lang="en-US" sz="2400" b="1" dirty="0" err="1" smtClean="0">
                <a:solidFill>
                  <a:schemeClr val="bg1"/>
                </a:solidFill>
              </a:rPr>
              <a:t>Tahun</a:t>
            </a:r>
            <a:r>
              <a:rPr lang="en-US" sz="2400" b="1" dirty="0" smtClean="0">
                <a:solidFill>
                  <a:schemeClr val="bg1"/>
                </a:solidFill>
              </a:rPr>
              <a:t> 2018 - 1</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33"/>
            <a:ext cx="12192000" cy="6206669"/>
          </a:xfrm>
          <a:prstGeom prst="rect">
            <a:avLst/>
          </a:prstGeom>
        </p:spPr>
      </p:pic>
    </p:spTree>
    <p:extLst>
      <p:ext uri="{BB962C8B-B14F-4D97-AF65-F5344CB8AC3E}">
        <p14:creationId xmlns:p14="http://schemas.microsoft.com/office/powerpoint/2010/main" val="20497059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Agenda </a:t>
            </a:r>
            <a:r>
              <a:rPr lang="en-US" sz="2400" b="1" dirty="0" err="1" smtClean="0">
                <a:solidFill>
                  <a:schemeClr val="bg1"/>
                </a:solidFill>
              </a:rPr>
              <a:t>Lomba</a:t>
            </a:r>
            <a:r>
              <a:rPr lang="en-US" sz="2400" b="1" dirty="0" smtClean="0">
                <a:solidFill>
                  <a:schemeClr val="bg1"/>
                </a:solidFill>
              </a:rPr>
              <a:t> </a:t>
            </a:r>
            <a:r>
              <a:rPr lang="en-US" sz="2400" b="1" dirty="0" smtClean="0">
                <a:solidFill>
                  <a:srgbClr val="FFFF00"/>
                </a:solidFill>
              </a:rPr>
              <a:t>Nasional </a:t>
            </a:r>
            <a:r>
              <a:rPr lang="en-US" sz="2400" b="1" dirty="0" err="1" smtClean="0">
                <a:solidFill>
                  <a:schemeClr val="bg1"/>
                </a:solidFill>
              </a:rPr>
              <a:t>Tahun</a:t>
            </a:r>
            <a:r>
              <a:rPr lang="en-US" sz="2400" b="1" dirty="0" smtClean="0">
                <a:solidFill>
                  <a:schemeClr val="bg1"/>
                </a:solidFill>
              </a:rPr>
              <a:t> 2018 - 2</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465221"/>
            <a:ext cx="12192000" cy="6118797"/>
          </a:xfrm>
          <a:prstGeom prst="rect">
            <a:avLst/>
          </a:prstGeom>
        </p:spPr>
      </p:pic>
    </p:spTree>
    <p:extLst>
      <p:ext uri="{BB962C8B-B14F-4D97-AF65-F5344CB8AC3E}">
        <p14:creationId xmlns:p14="http://schemas.microsoft.com/office/powerpoint/2010/main" val="18492601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Agenda </a:t>
            </a:r>
            <a:r>
              <a:rPr lang="en-US" sz="2400" b="1" dirty="0" err="1" smtClean="0">
                <a:solidFill>
                  <a:schemeClr val="bg1"/>
                </a:solidFill>
              </a:rPr>
              <a:t>Kegiatan</a:t>
            </a:r>
            <a:r>
              <a:rPr lang="en-US" sz="2400" b="1" dirty="0" smtClean="0">
                <a:solidFill>
                  <a:schemeClr val="bg1"/>
                </a:solidFill>
              </a:rPr>
              <a:t> </a:t>
            </a:r>
            <a:r>
              <a:rPr lang="en-US" sz="2400" b="1" dirty="0" err="1" smtClean="0">
                <a:solidFill>
                  <a:schemeClr val="bg1"/>
                </a:solidFill>
              </a:rPr>
              <a:t>lainnya</a:t>
            </a:r>
            <a:r>
              <a:rPr lang="en-US" sz="2400" b="1" dirty="0" smtClean="0">
                <a:solidFill>
                  <a:schemeClr val="bg1"/>
                </a:solidFill>
              </a:rPr>
              <a:t> - 1</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1075"/>
            <a:ext cx="12192000" cy="6095647"/>
          </a:xfrm>
          <a:prstGeom prst="rect">
            <a:avLst/>
          </a:prstGeom>
        </p:spPr>
      </p:pic>
    </p:spTree>
    <p:extLst>
      <p:ext uri="{BB962C8B-B14F-4D97-AF65-F5344CB8AC3E}">
        <p14:creationId xmlns:p14="http://schemas.microsoft.com/office/powerpoint/2010/main" val="3368684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Agenda </a:t>
            </a:r>
            <a:r>
              <a:rPr lang="en-US" sz="2400" b="1" dirty="0" err="1" smtClean="0">
                <a:solidFill>
                  <a:schemeClr val="bg1"/>
                </a:solidFill>
              </a:rPr>
              <a:t>Kegiatan</a:t>
            </a:r>
            <a:r>
              <a:rPr lang="en-US" sz="2400" b="1" dirty="0" smtClean="0">
                <a:solidFill>
                  <a:schemeClr val="bg1"/>
                </a:solidFill>
              </a:rPr>
              <a:t> </a:t>
            </a:r>
            <a:r>
              <a:rPr lang="en-US" sz="2400" b="1" dirty="0" err="1" smtClean="0">
                <a:solidFill>
                  <a:schemeClr val="bg1"/>
                </a:solidFill>
              </a:rPr>
              <a:t>lainnya</a:t>
            </a:r>
            <a:r>
              <a:rPr lang="en-US" sz="2400" b="1" dirty="0" smtClean="0">
                <a:solidFill>
                  <a:schemeClr val="bg1"/>
                </a:solidFill>
              </a:rPr>
              <a:t> - 2</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8370"/>
            <a:ext cx="12192000" cy="6127732"/>
          </a:xfrm>
          <a:prstGeom prst="rect">
            <a:avLst/>
          </a:prstGeom>
          <a:gradFill rotWithShape="1">
            <a:gsLst>
              <a:gs pos="0">
                <a:sysClr val="windowText" lastClr="000000">
                  <a:satMod val="103000"/>
                  <a:lumMod val="102000"/>
                  <a:tint val="94000"/>
                </a:sysClr>
              </a:gs>
              <a:gs pos="50000">
                <a:sysClr val="windowText" lastClr="000000">
                  <a:satMod val="110000"/>
                  <a:lumMod val="100000"/>
                  <a:shade val="100000"/>
                </a:sysClr>
              </a:gs>
              <a:gs pos="100000">
                <a:sysClr val="windowText" lastClr="000000">
                  <a:lumMod val="99000"/>
                  <a:satMod val="120000"/>
                  <a:shade val="78000"/>
                </a:sysClr>
              </a:gs>
            </a:gsLst>
            <a:lin ang="5400000" scaled="0"/>
          </a:gradFill>
          <a:ln w="6350" cap="flat" cmpd="sng" algn="ctr">
            <a:solidFill>
              <a:sysClr val="windowText" lastClr="000000"/>
            </a:solidFill>
            <a:prstDash val="solid"/>
            <a:miter lim="800000"/>
          </a:ln>
          <a:effectLst/>
        </p:spPr>
      </p:pic>
    </p:spTree>
    <p:extLst>
      <p:ext uri="{BB962C8B-B14F-4D97-AF65-F5344CB8AC3E}">
        <p14:creationId xmlns:p14="http://schemas.microsoft.com/office/powerpoint/2010/main" val="2799919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Beasiswa</a:t>
            </a:r>
            <a:r>
              <a:rPr lang="en-US" sz="2400" b="1" dirty="0" smtClean="0">
                <a:solidFill>
                  <a:schemeClr val="bg1"/>
                </a:solidFill>
              </a:rPr>
              <a:t> </a:t>
            </a:r>
            <a:r>
              <a:rPr lang="en-US" sz="2400" b="1" dirty="0" err="1" smtClean="0">
                <a:solidFill>
                  <a:schemeClr val="bg1"/>
                </a:solidFill>
              </a:rPr>
              <a:t>Prestasi</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p:cNvSpPr/>
          <p:nvPr/>
        </p:nvSpPr>
        <p:spPr>
          <a:xfrm>
            <a:off x="6497147" y="2271363"/>
            <a:ext cx="4941268" cy="480000"/>
          </a:xfrm>
          <a:prstGeom prst="rect">
            <a:avLst/>
          </a:prstGeom>
          <a:solidFill>
            <a:srgbClr val="F2A40D"/>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39" name="Rectangle 38"/>
          <p:cNvSpPr/>
          <p:nvPr/>
        </p:nvSpPr>
        <p:spPr>
          <a:xfrm>
            <a:off x="6497147" y="3255749"/>
            <a:ext cx="4941268" cy="480000"/>
          </a:xfrm>
          <a:prstGeom prst="rect">
            <a:avLst/>
          </a:prstGeom>
          <a:solidFill>
            <a:srgbClr val="F2A40D"/>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40" name="Rectangle 39"/>
          <p:cNvSpPr/>
          <p:nvPr/>
        </p:nvSpPr>
        <p:spPr>
          <a:xfrm>
            <a:off x="6497147" y="4240136"/>
            <a:ext cx="4941268" cy="480000"/>
          </a:xfrm>
          <a:prstGeom prst="rect">
            <a:avLst/>
          </a:prstGeom>
          <a:solidFill>
            <a:srgbClr val="F2A40D"/>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41" name="Text Placeholder 2"/>
          <p:cNvSpPr txBox="1">
            <a:spLocks/>
          </p:cNvSpPr>
          <p:nvPr/>
        </p:nvSpPr>
        <p:spPr>
          <a:xfrm>
            <a:off x="0" y="536906"/>
            <a:ext cx="12192000" cy="384043"/>
          </a:xfrm>
          <a:prstGeom prst="rect">
            <a:avLst/>
          </a:prstGeom>
        </p:spPr>
        <p:txBody>
          <a:bodyPr lIns="121917" tIns="60958" rIns="121917" bIns="60958" anchor="ctr"/>
          <a:lstStyle>
            <a:lvl1pPr marL="0" indent="0" algn="ctr" defTabSz="1219170" rtl="0" eaLnBrk="1" latinLnBrk="1" hangingPunct="1">
              <a:spcBef>
                <a:spcPct val="20000"/>
              </a:spcBef>
              <a:buFont typeface="Arial" pitchFamily="34" charset="0"/>
              <a:buNone/>
              <a:defRPr sz="1900" b="0" kern="1200" baseline="0">
                <a:solidFill>
                  <a:schemeClr val="tx1">
                    <a:lumMod val="75000"/>
                    <a:lumOff val="25000"/>
                  </a:schemeClr>
                </a:solidFill>
                <a:latin typeface="+mn-lt"/>
                <a:ea typeface="+mn-ea"/>
                <a:cs typeface="Arial" pitchFamily="34" charset="0"/>
              </a:defRPr>
            </a:lvl1pPr>
            <a:lvl2pPr marL="990575" indent="-380990" algn="l" defTabSz="1219170" rtl="0" eaLnBrk="1" latinLnBrk="1" hangingPunct="1">
              <a:spcBef>
                <a:spcPct val="20000"/>
              </a:spcBef>
              <a:buFont typeface="Arial" pitchFamily="34" charset="0"/>
              <a:buChar char="–"/>
              <a:defRPr sz="3700"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700" kern="1200">
                <a:solidFill>
                  <a:schemeClr val="tx1"/>
                </a:solidFill>
                <a:latin typeface="+mn-lt"/>
                <a:ea typeface="+mn-ea"/>
                <a:cs typeface="+mn-cs"/>
              </a:defRPr>
            </a:lvl9pPr>
          </a:lstStyle>
          <a:p>
            <a:pPr marL="0" marR="0" lvl="0" indent="0" algn="ctr" defTabSz="121917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1900" b="0" i="0" u="none" strike="noStrike" kern="1200" cap="none" spc="0" normalizeH="0" baseline="0" noProof="0" smtClean="0">
                <a:ln>
                  <a:noFill/>
                </a:ln>
                <a:solidFill>
                  <a:sysClr val="windowText" lastClr="000000">
                    <a:lumMod val="75000"/>
                    <a:lumOff val="25000"/>
                  </a:sysClr>
                </a:solidFill>
                <a:effectLst/>
                <a:uLnTx/>
                <a:uFillTx/>
                <a:latin typeface="Arial"/>
                <a:cs typeface="Arial" pitchFamily="34" charset="0"/>
              </a:rPr>
              <a:t>Rp. 3.500.000,- / siswa </a:t>
            </a:r>
            <a:endParaRPr kumimoji="0" lang="en-US" altLang="ko-KR" sz="1900" b="0"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endParaRPr>
          </a:p>
        </p:txBody>
      </p:sp>
      <p:grpSp>
        <p:nvGrpSpPr>
          <p:cNvPr id="42" name="Group 41"/>
          <p:cNvGrpSpPr/>
          <p:nvPr/>
        </p:nvGrpSpPr>
        <p:grpSpPr>
          <a:xfrm>
            <a:off x="5411816" y="921225"/>
            <a:ext cx="1403157" cy="5540959"/>
            <a:chOff x="4058860" y="987781"/>
            <a:chExt cx="1052368" cy="3696329"/>
          </a:xfrm>
        </p:grpSpPr>
        <p:sp>
          <p:nvSpPr>
            <p:cNvPr id="43"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rgbClr val="F2A40D">
                    <a:lumMod val="70000"/>
                    <a:lumOff val="30000"/>
                  </a:srgbClr>
                </a:gs>
                <a:gs pos="100000">
                  <a:srgbClr val="F2A40D">
                    <a:lumMod val="70000"/>
                    <a:lumOff val="30000"/>
                  </a:srgbClr>
                </a:gs>
              </a:gsLst>
              <a:lin ang="19800000" scaled="0"/>
            </a:gradFill>
            <a:ln w="25400" cap="flat" cmpd="sng" algn="ctr">
              <a:noFill/>
              <a:prstDash val="solid"/>
            </a:ln>
            <a:effectLst/>
          </p:spPr>
          <p:txBody>
            <a:bodyPr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smtClean="0">
                <a:ln>
                  <a:noFill/>
                </a:ln>
                <a:solidFill>
                  <a:prstClr val="white"/>
                </a:solidFill>
                <a:effectLst/>
                <a:uLnTx/>
                <a:uFillTx/>
                <a:latin typeface="Arial"/>
                <a:cs typeface="+mn-cs"/>
              </a:endParaRPr>
            </a:p>
          </p:txBody>
        </p:sp>
        <p:sp>
          <p:nvSpPr>
            <p:cNvPr id="44"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rgbClr val="F2A40D">
                    <a:lumMod val="50000"/>
                    <a:lumOff val="50000"/>
                  </a:srgbClr>
                </a:gs>
                <a:gs pos="100000">
                  <a:srgbClr val="F2A40D">
                    <a:lumMod val="50000"/>
                    <a:lumOff val="50000"/>
                  </a:srgbClr>
                </a:gs>
              </a:gsLst>
              <a:lin ang="19800000" scaled="0"/>
            </a:gradFill>
            <a:ln w="25400" cap="flat" cmpd="sng" algn="ctr">
              <a:noFill/>
              <a:prstDash val="solid"/>
            </a:ln>
            <a:effectLst/>
          </p:spPr>
          <p:txBody>
            <a:bodyPr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45"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rgbClr val="32AEB8">
                    <a:lumMod val="30000"/>
                    <a:lumOff val="70000"/>
                  </a:srgbClr>
                </a:gs>
                <a:gs pos="100000">
                  <a:srgbClr val="32AEB8">
                    <a:lumMod val="30000"/>
                    <a:lumOff val="70000"/>
                  </a:srgbClr>
                </a:gs>
              </a:gsLst>
              <a:lin ang="19800000" scaled="0"/>
            </a:gradFill>
            <a:ln w="25400" cap="flat" cmpd="sng" algn="ctr">
              <a:noFill/>
              <a:prstDash val="solid"/>
            </a:ln>
            <a:effectLst/>
          </p:spPr>
          <p:txBody>
            <a:bodyPr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47"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rgbClr val="32AEB8">
                    <a:lumMod val="50000"/>
                    <a:lumOff val="50000"/>
                  </a:srgbClr>
                </a:gs>
                <a:gs pos="100000">
                  <a:srgbClr val="32AEB8">
                    <a:lumMod val="50000"/>
                    <a:lumOff val="50000"/>
                  </a:srgbClr>
                </a:gs>
              </a:gsLst>
              <a:lin ang="19800000" scaled="0"/>
            </a:gradFill>
            <a:ln w="25400" cap="flat" cmpd="sng" algn="ctr">
              <a:noFill/>
              <a:prstDash val="solid"/>
            </a:ln>
            <a:effectLst/>
          </p:spPr>
          <p:txBody>
            <a:bodyPr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50"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rgbClr val="32AEB8"/>
            </a:solidFill>
            <a:ln w="25400" cap="flat" cmpd="sng" algn="ctr">
              <a:noFill/>
              <a:prstDash val="solid"/>
            </a:ln>
            <a:effectLst/>
          </p:spPr>
          <p:txBody>
            <a:bodyPr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smtClean="0">
                <a:ln>
                  <a:noFill/>
                </a:ln>
                <a:solidFill>
                  <a:prstClr val="white"/>
                </a:solidFill>
                <a:effectLst/>
                <a:uLnTx/>
                <a:uFillTx/>
                <a:latin typeface="Arial"/>
                <a:cs typeface="+mn-cs"/>
              </a:endParaRPr>
            </a:p>
          </p:txBody>
        </p:sp>
        <p:sp>
          <p:nvSpPr>
            <p:cNvPr id="51" name="Isosceles Triangle 50"/>
            <p:cNvSpPr/>
            <p:nvPr/>
          </p:nvSpPr>
          <p:spPr>
            <a:xfrm rot="10800000">
              <a:off x="4468813" y="4423239"/>
              <a:ext cx="196906" cy="260871"/>
            </a:xfrm>
            <a:prstGeom prst="triangle">
              <a:avLst/>
            </a:pr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52"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ysClr val="windowText" lastClr="000000">
                <a:lumMod val="75000"/>
                <a:lumOff val="2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grpSp>
      <p:sp>
        <p:nvSpPr>
          <p:cNvPr id="53" name="Rectangle 52"/>
          <p:cNvSpPr/>
          <p:nvPr/>
        </p:nvSpPr>
        <p:spPr>
          <a:xfrm>
            <a:off x="911427" y="2289277"/>
            <a:ext cx="4941268" cy="480000"/>
          </a:xfrm>
          <a:prstGeom prst="rect">
            <a:avLst/>
          </a:prstGeom>
          <a:solidFill>
            <a:srgbClr val="32AEB8"/>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54" name="Rectangle 53"/>
          <p:cNvSpPr/>
          <p:nvPr/>
        </p:nvSpPr>
        <p:spPr>
          <a:xfrm>
            <a:off x="911427" y="3273664"/>
            <a:ext cx="4941268" cy="480000"/>
          </a:xfrm>
          <a:prstGeom prst="rect">
            <a:avLst/>
          </a:prstGeom>
          <a:solidFill>
            <a:srgbClr val="32AEB8"/>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55" name="Rectangle 54"/>
          <p:cNvSpPr/>
          <p:nvPr/>
        </p:nvSpPr>
        <p:spPr>
          <a:xfrm>
            <a:off x="911427" y="4258051"/>
            <a:ext cx="4941268" cy="480000"/>
          </a:xfrm>
          <a:prstGeom prst="rect">
            <a:avLst/>
          </a:prstGeom>
          <a:solidFill>
            <a:srgbClr val="32AEB8"/>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smtClean="0">
              <a:ln>
                <a:noFill/>
              </a:ln>
              <a:solidFill>
                <a:prstClr val="white"/>
              </a:solidFill>
              <a:effectLst/>
              <a:uLnTx/>
              <a:uFillTx/>
              <a:latin typeface="Arial"/>
              <a:cs typeface="+mn-cs"/>
            </a:endParaRPr>
          </a:p>
        </p:txBody>
      </p:sp>
      <p:sp>
        <p:nvSpPr>
          <p:cNvPr id="56" name="TextBox 55"/>
          <p:cNvSpPr txBox="1"/>
          <p:nvPr/>
        </p:nvSpPr>
        <p:spPr>
          <a:xfrm>
            <a:off x="6775567" y="2306179"/>
            <a:ext cx="3162392" cy="415492"/>
          </a:xfrm>
          <a:prstGeom prst="rect">
            <a:avLst/>
          </a:prstGeom>
          <a:noFill/>
        </p:spPr>
        <p:txBody>
          <a:bodyPr wrap="square" lIns="121914" tIns="60957" rIns="121914" bIns="60957" rtlCol="0">
            <a:spAutoFit/>
          </a:bodyPr>
          <a:lstStyle/>
          <a:p>
            <a:pP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OPSI - </a:t>
            </a:r>
            <a:r>
              <a:rPr lang="en-US" altLang="ko-KR" sz="1900" b="1" dirty="0" err="1">
                <a:solidFill>
                  <a:prstClr val="white"/>
                </a:solidFill>
                <a:latin typeface="Arial"/>
                <a:cs typeface="Arial" pitchFamily="34" charset="0"/>
              </a:rPr>
              <a:t>Nasional</a:t>
            </a:r>
            <a:endParaRPr lang="ko-KR" altLang="en-US" sz="1900" b="1" dirty="0">
              <a:solidFill>
                <a:prstClr val="white"/>
              </a:solidFill>
              <a:latin typeface="Arial"/>
              <a:cs typeface="Arial" pitchFamily="34" charset="0"/>
            </a:endParaRPr>
          </a:p>
        </p:txBody>
      </p:sp>
      <p:sp>
        <p:nvSpPr>
          <p:cNvPr id="57" name="TextBox 56"/>
          <p:cNvSpPr txBox="1"/>
          <p:nvPr/>
        </p:nvSpPr>
        <p:spPr>
          <a:xfrm>
            <a:off x="6775567" y="3261652"/>
            <a:ext cx="3162392" cy="415492"/>
          </a:xfrm>
          <a:prstGeom prst="rect">
            <a:avLst/>
          </a:prstGeom>
          <a:noFill/>
        </p:spPr>
        <p:txBody>
          <a:bodyPr wrap="square" lIns="121914" tIns="60957" rIns="121914" bIns="60957" rtlCol="0">
            <a:spAutoFit/>
          </a:bodyPr>
          <a:lstStyle/>
          <a:p>
            <a:pP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FIKSI - </a:t>
            </a:r>
            <a:r>
              <a:rPr lang="en-US" altLang="ko-KR" sz="1900" b="1" dirty="0" err="1">
                <a:solidFill>
                  <a:prstClr val="white"/>
                </a:solidFill>
                <a:latin typeface="Arial"/>
                <a:cs typeface="Arial" pitchFamily="34" charset="0"/>
              </a:rPr>
              <a:t>Nasonal</a:t>
            </a:r>
            <a:endParaRPr lang="ko-KR" altLang="en-US" sz="1900" b="1" dirty="0">
              <a:solidFill>
                <a:prstClr val="white"/>
              </a:solidFill>
              <a:latin typeface="Arial"/>
              <a:cs typeface="Arial" pitchFamily="34" charset="0"/>
            </a:endParaRPr>
          </a:p>
        </p:txBody>
      </p:sp>
      <p:sp>
        <p:nvSpPr>
          <p:cNvPr id="58" name="TextBox 57"/>
          <p:cNvSpPr txBox="1"/>
          <p:nvPr/>
        </p:nvSpPr>
        <p:spPr>
          <a:xfrm>
            <a:off x="6775567" y="4302347"/>
            <a:ext cx="4024956" cy="415492"/>
          </a:xfrm>
          <a:prstGeom prst="rect">
            <a:avLst/>
          </a:prstGeom>
          <a:noFill/>
        </p:spPr>
        <p:txBody>
          <a:bodyPr wrap="square" lIns="121914" tIns="60957" rIns="121914" bIns="60957" rtlCol="0">
            <a:spAutoFit/>
          </a:bodyPr>
          <a:lstStyle/>
          <a:p>
            <a:pP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LDBI, NSDC - </a:t>
            </a:r>
            <a:r>
              <a:rPr lang="en-US" altLang="ko-KR" sz="1900" b="1" dirty="0" err="1">
                <a:solidFill>
                  <a:prstClr val="white"/>
                </a:solidFill>
                <a:latin typeface="Arial"/>
                <a:cs typeface="Arial" pitchFamily="34" charset="0"/>
              </a:rPr>
              <a:t>Nasional</a:t>
            </a:r>
            <a:endParaRPr lang="ko-KR" altLang="en-US" sz="1900" b="1" dirty="0">
              <a:solidFill>
                <a:prstClr val="white"/>
              </a:solidFill>
              <a:latin typeface="Arial"/>
              <a:cs typeface="Arial" pitchFamily="34" charset="0"/>
            </a:endParaRPr>
          </a:p>
        </p:txBody>
      </p:sp>
      <p:sp>
        <p:nvSpPr>
          <p:cNvPr id="59" name="TextBox 58"/>
          <p:cNvSpPr txBox="1"/>
          <p:nvPr/>
        </p:nvSpPr>
        <p:spPr>
          <a:xfrm>
            <a:off x="2255573" y="2331811"/>
            <a:ext cx="3162392" cy="415492"/>
          </a:xfrm>
          <a:prstGeom prst="rect">
            <a:avLst/>
          </a:prstGeom>
          <a:noFill/>
        </p:spPr>
        <p:txBody>
          <a:bodyPr wrap="square" lIns="121914" tIns="60957" rIns="121914" bIns="60957" rtlCol="0">
            <a:spAutoFit/>
          </a:bodyPr>
          <a:lstStyle/>
          <a:p>
            <a:pPr algn="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OSN - </a:t>
            </a:r>
            <a:r>
              <a:rPr lang="en-US" altLang="ko-KR" sz="1900" b="1" dirty="0" err="1">
                <a:solidFill>
                  <a:prstClr val="white"/>
                </a:solidFill>
                <a:latin typeface="Arial"/>
                <a:cs typeface="Arial" pitchFamily="34" charset="0"/>
              </a:rPr>
              <a:t>Nasional</a:t>
            </a:r>
            <a:endParaRPr lang="ko-KR" altLang="en-US" sz="1900" b="1" dirty="0">
              <a:solidFill>
                <a:prstClr val="white"/>
              </a:solidFill>
              <a:latin typeface="Arial"/>
              <a:cs typeface="Arial" pitchFamily="34" charset="0"/>
            </a:endParaRPr>
          </a:p>
        </p:txBody>
      </p:sp>
      <p:sp>
        <p:nvSpPr>
          <p:cNvPr id="60" name="TextBox 59"/>
          <p:cNvSpPr txBox="1"/>
          <p:nvPr/>
        </p:nvSpPr>
        <p:spPr>
          <a:xfrm>
            <a:off x="2255573" y="3287284"/>
            <a:ext cx="3162392" cy="415492"/>
          </a:xfrm>
          <a:prstGeom prst="rect">
            <a:avLst/>
          </a:prstGeom>
          <a:noFill/>
        </p:spPr>
        <p:txBody>
          <a:bodyPr wrap="square" lIns="121914" tIns="60957" rIns="121914" bIns="60957" rtlCol="0">
            <a:spAutoFit/>
          </a:bodyPr>
          <a:lstStyle/>
          <a:p>
            <a:pPr algn="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O2SN - </a:t>
            </a:r>
            <a:r>
              <a:rPr lang="en-US" altLang="ko-KR" sz="1900" b="1" dirty="0" err="1">
                <a:solidFill>
                  <a:prstClr val="white"/>
                </a:solidFill>
                <a:latin typeface="Arial"/>
                <a:cs typeface="Arial" pitchFamily="34" charset="0"/>
              </a:rPr>
              <a:t>Nasional</a:t>
            </a:r>
            <a:endParaRPr lang="ko-KR" altLang="en-US" sz="1900" b="1" dirty="0">
              <a:solidFill>
                <a:prstClr val="white"/>
              </a:solidFill>
              <a:latin typeface="Arial"/>
              <a:cs typeface="Arial" pitchFamily="34" charset="0"/>
            </a:endParaRPr>
          </a:p>
        </p:txBody>
      </p:sp>
      <p:sp>
        <p:nvSpPr>
          <p:cNvPr id="61" name="TextBox 60"/>
          <p:cNvSpPr txBox="1"/>
          <p:nvPr/>
        </p:nvSpPr>
        <p:spPr>
          <a:xfrm>
            <a:off x="1967541" y="4327979"/>
            <a:ext cx="3450424" cy="415492"/>
          </a:xfrm>
          <a:prstGeom prst="rect">
            <a:avLst/>
          </a:prstGeom>
          <a:noFill/>
        </p:spPr>
        <p:txBody>
          <a:bodyPr wrap="square" lIns="121914" tIns="60957" rIns="121914" bIns="60957" rtlCol="0">
            <a:spAutoFit/>
          </a:bodyPr>
          <a:lstStyle/>
          <a:p>
            <a:pPr algn="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FLS2N - </a:t>
            </a:r>
            <a:r>
              <a:rPr lang="en-US" altLang="ko-KR" sz="1900" b="1" dirty="0" err="1">
                <a:solidFill>
                  <a:prstClr val="white"/>
                </a:solidFill>
                <a:latin typeface="Arial"/>
                <a:cs typeface="Arial" pitchFamily="34" charset="0"/>
              </a:rPr>
              <a:t>Nasional</a:t>
            </a:r>
            <a:endParaRPr lang="ko-KR" altLang="en-US" sz="1900" b="1" dirty="0">
              <a:solidFill>
                <a:prstClr val="white"/>
              </a:solidFill>
              <a:latin typeface="Arial"/>
              <a:cs typeface="Arial" pitchFamily="34" charset="0"/>
            </a:endParaRPr>
          </a:p>
        </p:txBody>
      </p:sp>
      <p:sp>
        <p:nvSpPr>
          <p:cNvPr id="62" name="TextBox 61"/>
          <p:cNvSpPr txBox="1"/>
          <p:nvPr/>
        </p:nvSpPr>
        <p:spPr>
          <a:xfrm>
            <a:off x="6814973" y="2795687"/>
            <a:ext cx="4369595" cy="369332"/>
          </a:xfrm>
          <a:prstGeom prst="rect">
            <a:avLst/>
          </a:prstGeom>
          <a:noFill/>
        </p:spPr>
        <p:txBody>
          <a:bodyPr wrap="square" lIns="121914" tIns="60957" rIns="121914" bIns="60957" rtlCol="0">
            <a:spAutoFit/>
          </a:bodyPr>
          <a:lstStyle/>
          <a:p>
            <a:pP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 200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
        <p:nvSpPr>
          <p:cNvPr id="63" name="TextBox 62"/>
          <p:cNvSpPr txBox="1"/>
          <p:nvPr/>
        </p:nvSpPr>
        <p:spPr>
          <a:xfrm>
            <a:off x="6768076" y="3804539"/>
            <a:ext cx="4369595" cy="369332"/>
          </a:xfrm>
          <a:prstGeom prst="rect">
            <a:avLst/>
          </a:prstGeom>
          <a:noFill/>
        </p:spPr>
        <p:txBody>
          <a:bodyPr wrap="square" lIns="121914" tIns="60957" rIns="121914" bIns="60957" rtlCol="0">
            <a:spAutoFit/>
          </a:bodyPr>
          <a:lstStyle/>
          <a:p>
            <a:pP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 200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
        <p:nvSpPr>
          <p:cNvPr id="64" name="TextBox 63"/>
          <p:cNvSpPr txBox="1"/>
          <p:nvPr/>
        </p:nvSpPr>
        <p:spPr>
          <a:xfrm>
            <a:off x="6718961" y="4813391"/>
            <a:ext cx="4369595" cy="369332"/>
          </a:xfrm>
          <a:prstGeom prst="rect">
            <a:avLst/>
          </a:prstGeom>
          <a:noFill/>
        </p:spPr>
        <p:txBody>
          <a:bodyPr wrap="square" lIns="121914" tIns="60957" rIns="121914" bIns="60957" rtlCol="0">
            <a:spAutoFit/>
          </a:bodyPr>
          <a:lstStyle/>
          <a:p>
            <a:pP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204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
        <p:nvSpPr>
          <p:cNvPr id="65" name="TextBox 64"/>
          <p:cNvSpPr txBox="1"/>
          <p:nvPr/>
        </p:nvSpPr>
        <p:spPr>
          <a:xfrm>
            <a:off x="1048370" y="2814219"/>
            <a:ext cx="4369595" cy="369332"/>
          </a:xfrm>
          <a:prstGeom prst="rect">
            <a:avLst/>
          </a:prstGeom>
          <a:noFill/>
        </p:spPr>
        <p:txBody>
          <a:bodyPr wrap="square" lIns="121914" tIns="60957" rIns="121914" bIns="60957" rtlCol="0">
            <a:spAutoFit/>
          </a:bodyPr>
          <a:lstStyle/>
          <a:p>
            <a:pPr algn="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 765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
        <p:nvSpPr>
          <p:cNvPr id="66" name="TextBox 65"/>
          <p:cNvSpPr txBox="1"/>
          <p:nvPr/>
        </p:nvSpPr>
        <p:spPr>
          <a:xfrm>
            <a:off x="1048370" y="3823071"/>
            <a:ext cx="4369595" cy="369332"/>
          </a:xfrm>
          <a:prstGeom prst="rect">
            <a:avLst/>
          </a:prstGeom>
          <a:noFill/>
        </p:spPr>
        <p:txBody>
          <a:bodyPr wrap="square" lIns="121914" tIns="60957" rIns="121914" bIns="60957" rtlCol="0">
            <a:spAutoFit/>
          </a:bodyPr>
          <a:lstStyle/>
          <a:p>
            <a:pPr algn="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544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
        <p:nvSpPr>
          <p:cNvPr id="67" name="TextBox 66"/>
          <p:cNvSpPr txBox="1"/>
          <p:nvPr/>
        </p:nvSpPr>
        <p:spPr>
          <a:xfrm>
            <a:off x="1048370" y="4831923"/>
            <a:ext cx="4369595" cy="369332"/>
          </a:xfrm>
          <a:prstGeom prst="rect">
            <a:avLst/>
          </a:prstGeom>
          <a:noFill/>
        </p:spPr>
        <p:txBody>
          <a:bodyPr wrap="square" lIns="121914" tIns="60957" rIns="121914" bIns="60957" rtlCol="0">
            <a:spAutoFit/>
          </a:bodyPr>
          <a:lstStyle/>
          <a:p>
            <a:pPr algn="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476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
        <p:nvSpPr>
          <p:cNvPr id="68" name="Rectangle 67"/>
          <p:cNvSpPr/>
          <p:nvPr/>
        </p:nvSpPr>
        <p:spPr>
          <a:xfrm>
            <a:off x="6384035" y="5241425"/>
            <a:ext cx="4941268" cy="480000"/>
          </a:xfrm>
          <a:prstGeom prst="rect">
            <a:avLst/>
          </a:prstGeom>
          <a:solidFill>
            <a:srgbClr val="F2A40D"/>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smtClean="0">
              <a:ln>
                <a:noFill/>
              </a:ln>
              <a:solidFill>
                <a:prstClr val="white"/>
              </a:solidFill>
              <a:effectLst/>
              <a:uLnTx/>
              <a:uFillTx/>
              <a:latin typeface="Arial"/>
              <a:cs typeface="+mn-cs"/>
            </a:endParaRPr>
          </a:p>
        </p:txBody>
      </p:sp>
      <p:sp>
        <p:nvSpPr>
          <p:cNvPr id="69" name="TextBox 68"/>
          <p:cNvSpPr txBox="1"/>
          <p:nvPr/>
        </p:nvSpPr>
        <p:spPr>
          <a:xfrm>
            <a:off x="6662453" y="5303638"/>
            <a:ext cx="3162392" cy="415492"/>
          </a:xfrm>
          <a:prstGeom prst="rect">
            <a:avLst/>
          </a:prstGeom>
          <a:noFill/>
        </p:spPr>
        <p:txBody>
          <a:bodyPr wrap="square" lIns="121914" tIns="60957" rIns="121914" bIns="60957" rtlCol="0">
            <a:spAutoFit/>
          </a:bodyPr>
          <a:lstStyle/>
          <a:p>
            <a:pP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FLS - </a:t>
            </a:r>
            <a:r>
              <a:rPr lang="en-US" altLang="ko-KR" sz="1900" b="1" dirty="0" err="1">
                <a:solidFill>
                  <a:prstClr val="white"/>
                </a:solidFill>
                <a:latin typeface="Arial"/>
                <a:cs typeface="Arial" pitchFamily="34" charset="0"/>
              </a:rPr>
              <a:t>Nasional</a:t>
            </a:r>
            <a:endParaRPr lang="ko-KR" altLang="en-US" sz="1900" b="1" dirty="0">
              <a:solidFill>
                <a:prstClr val="white"/>
              </a:solidFill>
              <a:latin typeface="Arial"/>
              <a:cs typeface="Arial" pitchFamily="34" charset="0"/>
            </a:endParaRPr>
          </a:p>
        </p:txBody>
      </p:sp>
      <p:sp>
        <p:nvSpPr>
          <p:cNvPr id="70" name="TextBox 69"/>
          <p:cNvSpPr txBox="1"/>
          <p:nvPr/>
        </p:nvSpPr>
        <p:spPr>
          <a:xfrm>
            <a:off x="6672065" y="5814679"/>
            <a:ext cx="4369595" cy="369332"/>
          </a:xfrm>
          <a:prstGeom prst="rect">
            <a:avLst/>
          </a:prstGeom>
          <a:noFill/>
        </p:spPr>
        <p:txBody>
          <a:bodyPr wrap="square" lIns="121914" tIns="60957" rIns="121914" bIns="60957" rtlCol="0">
            <a:spAutoFit/>
          </a:bodyPr>
          <a:lstStyle/>
          <a:p>
            <a:pP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 100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
        <p:nvSpPr>
          <p:cNvPr id="71" name="Rectangle 70"/>
          <p:cNvSpPr/>
          <p:nvPr/>
        </p:nvSpPr>
        <p:spPr>
          <a:xfrm>
            <a:off x="911427" y="5258328"/>
            <a:ext cx="4941268" cy="480000"/>
          </a:xfrm>
          <a:prstGeom prst="rect">
            <a:avLst/>
          </a:prstGeom>
          <a:solidFill>
            <a:srgbClr val="32AEB8"/>
          </a:solidFill>
          <a:ln w="25400" cap="flat" cmpd="sng" algn="ctr">
            <a:noFill/>
            <a:prstDash val="solid"/>
          </a:ln>
          <a:effectLst/>
        </p:spPr>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smtClean="0">
              <a:ln>
                <a:noFill/>
              </a:ln>
              <a:solidFill>
                <a:prstClr val="white"/>
              </a:solidFill>
              <a:effectLst/>
              <a:uLnTx/>
              <a:uFillTx/>
              <a:latin typeface="Arial"/>
              <a:cs typeface="+mn-cs"/>
            </a:endParaRPr>
          </a:p>
        </p:txBody>
      </p:sp>
      <p:sp>
        <p:nvSpPr>
          <p:cNvPr id="72" name="TextBox 71"/>
          <p:cNvSpPr txBox="1"/>
          <p:nvPr/>
        </p:nvSpPr>
        <p:spPr>
          <a:xfrm>
            <a:off x="1007434" y="5328258"/>
            <a:ext cx="4410531" cy="415492"/>
          </a:xfrm>
          <a:prstGeom prst="rect">
            <a:avLst/>
          </a:prstGeom>
          <a:noFill/>
        </p:spPr>
        <p:txBody>
          <a:bodyPr wrap="square" lIns="121914" tIns="60957" rIns="121914" bIns="60957" rtlCol="0">
            <a:spAutoFit/>
          </a:bodyPr>
          <a:lstStyle/>
          <a:p>
            <a:pPr algn="r" defTabSz="1219140" latinLnBrk="1"/>
            <a:r>
              <a:rPr lang="en-US" altLang="ko-KR" sz="1900" b="1" dirty="0" err="1">
                <a:solidFill>
                  <a:prstClr val="white"/>
                </a:solidFill>
                <a:latin typeface="Arial"/>
                <a:cs typeface="Arial" pitchFamily="34" charset="0"/>
              </a:rPr>
              <a:t>Prestasi</a:t>
            </a:r>
            <a:r>
              <a:rPr lang="en-US" altLang="ko-KR" sz="1900" b="1" dirty="0">
                <a:solidFill>
                  <a:prstClr val="white"/>
                </a:solidFill>
                <a:latin typeface="Arial"/>
                <a:cs typeface="Arial" pitchFamily="34" charset="0"/>
              </a:rPr>
              <a:t> </a:t>
            </a:r>
            <a:r>
              <a:rPr lang="en-US" altLang="ko-KR" sz="1900" b="1" dirty="0" err="1">
                <a:solidFill>
                  <a:prstClr val="white"/>
                </a:solidFill>
                <a:latin typeface="Arial"/>
                <a:cs typeface="Arial" pitchFamily="34" charset="0"/>
              </a:rPr>
              <a:t>Kepak</a:t>
            </a:r>
            <a:r>
              <a:rPr lang="en-US" altLang="ko-KR" sz="1900" b="1" dirty="0">
                <a:solidFill>
                  <a:prstClr val="white"/>
                </a:solidFill>
                <a:latin typeface="Arial"/>
                <a:cs typeface="Arial" pitchFamily="34" charset="0"/>
              </a:rPr>
              <a:t> </a:t>
            </a:r>
            <a:r>
              <a:rPr lang="en-US" altLang="ko-KR" sz="1900" b="1" dirty="0" err="1">
                <a:solidFill>
                  <a:prstClr val="white"/>
                </a:solidFill>
                <a:latin typeface="Arial"/>
                <a:cs typeface="Arial" pitchFamily="34" charset="0"/>
              </a:rPr>
              <a:t>dan</a:t>
            </a:r>
            <a:r>
              <a:rPr lang="en-US" altLang="ko-KR" sz="1900" b="1" dirty="0">
                <a:solidFill>
                  <a:prstClr val="white"/>
                </a:solidFill>
                <a:latin typeface="Arial"/>
                <a:cs typeface="Arial" pitchFamily="34" charset="0"/>
              </a:rPr>
              <a:t> KKP </a:t>
            </a:r>
            <a:r>
              <a:rPr lang="en-US" altLang="ko-KR" sz="1900" b="1" dirty="0" err="1">
                <a:solidFill>
                  <a:prstClr val="white"/>
                </a:solidFill>
                <a:latin typeface="Arial"/>
                <a:cs typeface="Arial" pitchFamily="34" charset="0"/>
              </a:rPr>
              <a:t>Nasional</a:t>
            </a:r>
            <a:endParaRPr lang="ko-KR" altLang="en-US" sz="1900" b="1" dirty="0">
              <a:solidFill>
                <a:prstClr val="white"/>
              </a:solidFill>
              <a:latin typeface="Arial"/>
              <a:cs typeface="Arial" pitchFamily="34" charset="0"/>
            </a:endParaRPr>
          </a:p>
        </p:txBody>
      </p:sp>
      <p:sp>
        <p:nvSpPr>
          <p:cNvPr id="73" name="TextBox 72"/>
          <p:cNvSpPr txBox="1"/>
          <p:nvPr/>
        </p:nvSpPr>
        <p:spPr>
          <a:xfrm>
            <a:off x="1048370" y="5832202"/>
            <a:ext cx="4369595" cy="369332"/>
          </a:xfrm>
          <a:prstGeom prst="rect">
            <a:avLst/>
          </a:prstGeom>
          <a:noFill/>
        </p:spPr>
        <p:txBody>
          <a:bodyPr wrap="square" lIns="121914" tIns="60957" rIns="121914" bIns="60957" rtlCol="0">
            <a:spAutoFit/>
          </a:bodyPr>
          <a:lstStyle/>
          <a:p>
            <a:pPr algn="r" defTabSz="1219140" latinLnBrk="1"/>
            <a:r>
              <a:rPr lang="en-US" altLang="ko-KR" sz="1600" dirty="0" err="1">
                <a:solidFill>
                  <a:prstClr val="black">
                    <a:lumMod val="75000"/>
                    <a:lumOff val="25000"/>
                  </a:prstClr>
                </a:solidFill>
                <a:latin typeface="Arial"/>
                <a:cs typeface="Arial" pitchFamily="34" charset="0"/>
              </a:rPr>
              <a:t>Jumlah</a:t>
            </a:r>
            <a:r>
              <a:rPr lang="en-US" altLang="ko-KR" sz="1600" dirty="0">
                <a:solidFill>
                  <a:prstClr val="black">
                    <a:lumMod val="75000"/>
                    <a:lumOff val="25000"/>
                  </a:prstClr>
                </a:solidFill>
                <a:latin typeface="Arial"/>
                <a:cs typeface="Arial" pitchFamily="34" charset="0"/>
              </a:rPr>
              <a:t> </a:t>
            </a:r>
            <a:r>
              <a:rPr lang="en-US" altLang="ko-KR" sz="1600" dirty="0" err="1">
                <a:solidFill>
                  <a:prstClr val="black">
                    <a:lumMod val="75000"/>
                    <a:lumOff val="25000"/>
                  </a:prstClr>
                </a:solidFill>
                <a:latin typeface="Arial"/>
                <a:cs typeface="Arial" pitchFamily="34" charset="0"/>
              </a:rPr>
              <a:t>Sasaran</a:t>
            </a:r>
            <a:r>
              <a:rPr lang="en-US" altLang="ko-KR" sz="1600" dirty="0">
                <a:solidFill>
                  <a:prstClr val="black">
                    <a:lumMod val="75000"/>
                    <a:lumOff val="25000"/>
                  </a:prstClr>
                </a:solidFill>
                <a:latin typeface="Arial"/>
                <a:cs typeface="Arial" pitchFamily="34" charset="0"/>
              </a:rPr>
              <a:t>: 646 </a:t>
            </a:r>
            <a:r>
              <a:rPr lang="en-US" altLang="ko-KR" sz="1600" dirty="0" err="1">
                <a:solidFill>
                  <a:prstClr val="black">
                    <a:lumMod val="75000"/>
                    <a:lumOff val="25000"/>
                  </a:prstClr>
                </a:solidFill>
                <a:latin typeface="Arial"/>
                <a:cs typeface="Arial" pitchFamily="34" charset="0"/>
              </a:rPr>
              <a:t>siswa</a:t>
            </a:r>
            <a:endParaRPr lang="ko-KR" altLang="en-US" sz="1600" dirty="0">
              <a:solidFill>
                <a:prstClr val="black">
                  <a:lumMod val="75000"/>
                  <a:lumOff val="25000"/>
                </a:prstClr>
              </a:solidFill>
              <a:latin typeface="Arial"/>
              <a:cs typeface="Arial" pitchFamily="34" charset="0"/>
            </a:endParaRPr>
          </a:p>
        </p:txBody>
      </p:sp>
    </p:spTree>
    <p:extLst>
      <p:ext uri="{BB962C8B-B14F-4D97-AF65-F5344CB8AC3E}">
        <p14:creationId xmlns:p14="http://schemas.microsoft.com/office/powerpoint/2010/main" val="41433318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456287"/>
            <a:ext cx="12192000" cy="6095648"/>
          </a:xfrm>
          <a:prstGeom prst="rect">
            <a:avLst/>
          </a:prstGeom>
        </p:spPr>
      </p:pic>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Agenda </a:t>
            </a:r>
            <a:r>
              <a:rPr lang="en-US" sz="2400" b="1" dirty="0" err="1" smtClean="0">
                <a:solidFill>
                  <a:schemeClr val="bg1"/>
                </a:solidFill>
              </a:rPr>
              <a:t>Lomba</a:t>
            </a:r>
            <a:r>
              <a:rPr lang="en-US" sz="2400" b="1" dirty="0" smtClean="0">
                <a:solidFill>
                  <a:schemeClr val="bg1"/>
                </a:solidFill>
              </a:rPr>
              <a:t> </a:t>
            </a:r>
            <a:r>
              <a:rPr lang="en-US" sz="2400" b="1" dirty="0" smtClean="0">
                <a:solidFill>
                  <a:srgbClr val="FFFF00"/>
                </a:solidFill>
              </a:rPr>
              <a:t>Nasional </a:t>
            </a:r>
            <a:r>
              <a:rPr lang="en-US" sz="2400" b="1" dirty="0" err="1" smtClean="0">
                <a:solidFill>
                  <a:schemeClr val="bg1"/>
                </a:solidFill>
              </a:rPr>
              <a:t>Tahun</a:t>
            </a:r>
            <a:r>
              <a:rPr lang="en-US" sz="2400" b="1" dirty="0" smtClean="0">
                <a:solidFill>
                  <a:schemeClr val="bg1"/>
                </a:solidFill>
              </a:rPr>
              <a:t> 2018 - 1</a:t>
            </a:r>
            <a:endParaRPr lang="en-US" sz="2000" b="1" dirty="0">
              <a:solidFill>
                <a:srgbClr val="FFC000"/>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135" y="836827"/>
            <a:ext cx="10515601" cy="3844641"/>
          </a:xfrm>
          <a:prstGeom prst="rect">
            <a:avLst/>
          </a:prstGeom>
          <a:noFill/>
          <a:ln w="12700" cap="flat" cmpd="sng" algn="ctr">
            <a:noFill/>
            <a:prstDash val="solid"/>
            <a:miter lim="800000"/>
          </a:ln>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184" y="4870176"/>
            <a:ext cx="5887279" cy="1514582"/>
          </a:xfrm>
          <a:prstGeom prst="rect">
            <a:avLst/>
          </a:prstGeom>
        </p:spPr>
      </p:pic>
      <p:sp>
        <p:nvSpPr>
          <p:cNvPr id="8" name="Content Placeholder 4"/>
          <p:cNvSpPr txBox="1">
            <a:spLocks/>
          </p:cNvSpPr>
          <p:nvPr/>
        </p:nvSpPr>
        <p:spPr>
          <a:xfrm>
            <a:off x="146572" y="4870335"/>
            <a:ext cx="5589103" cy="1514423"/>
          </a:xfrm>
          <a:prstGeom prst="rect">
            <a:avLst/>
          </a:prstGeom>
          <a:solidFill>
            <a:sysClr val="window" lastClr="FFFFFF"/>
          </a:solidFill>
          <a:ln w="12700" cap="flat" cmpd="sng" algn="ctr">
            <a:solidFill>
              <a:srgbClr val="ED7D31"/>
            </a:solidFill>
            <a:prstDash val="solid"/>
            <a:miter lim="800000"/>
          </a:ln>
          <a:effectLst/>
        </p:spPr>
        <p:txBody>
          <a:bodyPr vert="horz" lIns="91406" tIns="45718" rIns="91406" bIns="4571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solidFill>
                  <a:srgbClr val="2F368F"/>
                </a:solidFill>
                <a:effectLst/>
                <a:uLnTx/>
                <a:uFillTx/>
                <a:latin typeface="Calibri" panose="020F0502020204030204"/>
                <a:ea typeface="+mn-ea"/>
                <a:cs typeface="+mn-cs"/>
              </a:rPr>
              <a:t>PERSYARATAN</a:t>
            </a:r>
          </a:p>
          <a:p>
            <a:pPr marL="168206" marR="0" lvl="0" indent="-168206"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Sudah</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diterima</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di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Perguruan</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Tinggi</a:t>
            </a:r>
          </a:p>
          <a:p>
            <a:pPr marL="168206" marR="0" lvl="0" indent="-168206"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Mengajukan</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surat</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permohonan</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memperoleh</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beasiswa</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prestasi</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kepada</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Direktur</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PSMA</a:t>
            </a:r>
          </a:p>
          <a:p>
            <a:pPr marL="168206" marR="0" lvl="0" indent="-168206"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Mengikuti</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prosedur</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pendaftaran</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online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Beasiswa</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Unggulan</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di </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hlinkClick r:id="rId6"/>
              </a:rPr>
              <a:t>https://beasiswaunggulan.kemdikbud.go.id/</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Beasiswa</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Prestasi</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r>
              <a:rPr kumimoji="0" lang="en-US" sz="1300" b="0" i="0" u="none" strike="noStrike" kern="1200" cap="none" spc="0" normalizeH="0" baseline="0" noProof="0" dirty="0" err="1">
                <a:ln>
                  <a:noFill/>
                </a:ln>
                <a:solidFill>
                  <a:srgbClr val="2F368F"/>
                </a:solidFill>
                <a:effectLst/>
                <a:uLnTx/>
                <a:uFillTx/>
                <a:latin typeface="Calibri" panose="020F0502020204030204"/>
                <a:ea typeface="+mn-ea"/>
                <a:cs typeface="+mn-cs"/>
              </a:rPr>
              <a:t>Internasional</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di </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hlinkClick r:id="rId7"/>
              </a:rPr>
              <a:t>http://beasiswalpdp.kemenkeu.go.id/</a:t>
            </a:r>
            <a:r>
              <a:rPr kumimoji="0" lang="en-US" sz="1300" b="0" i="0" u="none" strike="noStrike" kern="1200" cap="none" spc="0" normalizeH="0" baseline="0" noProof="0" dirty="0">
                <a:ln>
                  <a:noFill/>
                </a:ln>
                <a:solidFill>
                  <a:srgbClr val="2F368F"/>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048240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454"/>
            <a:ext cx="12192000" cy="6095648"/>
          </a:xfrm>
          <a:prstGeom prst="rect">
            <a:avLst/>
          </a:prstGeom>
        </p:spPr>
      </p:pic>
      <p:sp>
        <p:nvSpPr>
          <p:cNvPr id="6" name="object 9"/>
          <p:cNvSpPr/>
          <p:nvPr/>
        </p:nvSpPr>
        <p:spPr>
          <a:xfrm>
            <a:off x="4203032" y="1651334"/>
            <a:ext cx="3785936" cy="2198771"/>
          </a:xfrm>
          <a:prstGeom prst="rect">
            <a:avLst/>
          </a:prstGeom>
          <a:blipFill>
            <a:blip r:embed="rId4"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1508660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PIP </a:t>
            </a:r>
            <a:r>
              <a:rPr lang="en-US" sz="2400" b="1" dirty="0" err="1" smtClean="0">
                <a:solidFill>
                  <a:schemeClr val="bg1"/>
                </a:solidFill>
              </a:rPr>
              <a:t>Sebagai</a:t>
            </a:r>
            <a:r>
              <a:rPr lang="en-US" sz="2400" b="1" dirty="0" smtClean="0">
                <a:solidFill>
                  <a:schemeClr val="bg1"/>
                </a:solidFill>
              </a:rPr>
              <a:t> </a:t>
            </a:r>
            <a:r>
              <a:rPr lang="en-US" sz="2400" b="1" dirty="0" err="1" smtClean="0">
                <a:solidFill>
                  <a:srgbClr val="FFFF00"/>
                </a:solidFill>
              </a:rPr>
              <a:t>Penguat</a:t>
            </a:r>
            <a:r>
              <a:rPr lang="en-US" sz="2400" b="1" dirty="0" smtClean="0">
                <a:solidFill>
                  <a:srgbClr val="FFFF00"/>
                </a:solidFill>
              </a:rPr>
              <a:t> </a:t>
            </a:r>
            <a:r>
              <a:rPr lang="en-US" sz="2400" b="1" dirty="0" err="1" smtClean="0">
                <a:solidFill>
                  <a:schemeClr val="bg1"/>
                </a:solidFill>
              </a:rPr>
              <a:t>Akses</a:t>
            </a:r>
            <a:r>
              <a:rPr lang="en-US" sz="2400" b="1" dirty="0" smtClean="0">
                <a:solidFill>
                  <a:schemeClr val="bg1"/>
                </a:solidFill>
              </a:rPr>
              <a:t> </a:t>
            </a:r>
            <a:r>
              <a:rPr lang="en-US" sz="2400" b="1" dirty="0" err="1" smtClean="0">
                <a:solidFill>
                  <a:schemeClr val="bg1"/>
                </a:solidFill>
              </a:rPr>
              <a:t>Pendidikan</a:t>
            </a:r>
            <a:endParaRPr lang="en-US" sz="20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9505CAC-3494-4A67-A94A-643907F816DC}"/>
              </a:ext>
            </a:extLst>
          </p:cNvPr>
          <p:cNvSpPr txBox="1"/>
          <p:nvPr/>
        </p:nvSpPr>
        <p:spPr>
          <a:xfrm>
            <a:off x="741414" y="967550"/>
            <a:ext cx="5265440" cy="3717444"/>
          </a:xfrm>
          <a:prstGeom prst="rect">
            <a:avLst/>
          </a:prstGeom>
          <a:solidFill>
            <a:schemeClr val="accent3">
              <a:lumMod val="20000"/>
              <a:lumOff val="80000"/>
            </a:schemeClr>
          </a:solidFill>
        </p:spPr>
        <p:txBody>
          <a:bodyPr wrap="square" lIns="69612" tIns="34806" rIns="69612" bIns="34806" rtlCol="0">
            <a:spAutoFit/>
          </a:bodyPr>
          <a:lstStyle>
            <a:defPPr>
              <a:defRPr lang="id-ID"/>
            </a:defPPr>
            <a:lvl1pPr>
              <a:defRPr sz="4100" b="1">
                <a:solidFill>
                  <a:srgbClr val="3382CE"/>
                </a:solidFill>
                <a:latin typeface="Century Gothic"/>
                <a:cs typeface="Century Gothic"/>
              </a:defRPr>
            </a:lvl1pPr>
          </a:lstStyle>
          <a:p>
            <a:pPr marL="0" marR="0" lvl="0" indent="0" algn="ctr" defTabSz="548613" rtl="0" eaLnBrk="1" fontAlgn="auto" latinLnBrk="1"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prstClr val="black">
                    <a:lumMod val="85000"/>
                    <a:lumOff val="15000"/>
                  </a:prstClr>
                </a:solidFill>
                <a:effectLst/>
                <a:uLnTx/>
                <a:uFillTx/>
                <a:latin typeface="Century Gothic" panose="020B0502020202020204" pitchFamily="34" charset="0"/>
                <a:ea typeface="Avenir Next" charset="0"/>
                <a:cs typeface="Avenir Next" charset="0"/>
              </a:rPr>
              <a:t>Nawacita</a:t>
            </a:r>
            <a:r>
              <a:rPr kumimoji="0" lang="en-US" sz="17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Avenir Next" charset="0"/>
                <a:cs typeface="Avenir Next" charset="0"/>
              </a:rPr>
              <a:t> 5: </a:t>
            </a:r>
          </a:p>
          <a:p>
            <a:pPr marL="0" marR="0" lvl="0" indent="0" algn="ctr" defTabSz="548613" rtl="0" eaLnBrk="1" fontAlgn="auto" latinLnBrk="1"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rPr>
              <a:t>meningkatkan</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rPr>
              <a:t>kualitas</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rPr>
              <a:t>hidup</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rPr>
              <a:t>manusia</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rPr>
              <a:t>melalui</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rPr>
              <a:t> </a:t>
            </a:r>
          </a:p>
          <a:p>
            <a:pPr marL="0" marR="0" lvl="0" indent="0" algn="ctr" defTabSz="548613" rtl="0" eaLnBrk="1" fontAlgn="auto" latinLnBrk="1"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rPr>
              <a:t>Program Indonesia </a:t>
            </a:r>
            <a:r>
              <a:rPr kumimoji="0" lang="en-US" sz="2000" b="1" i="0" u="none" strike="noStrike" kern="1200" cap="none" spc="0" normalizeH="0" baseline="0" noProof="0" dirty="0" err="1">
                <a:ln>
                  <a:noFill/>
                </a:ln>
                <a:solidFill>
                  <a:prstClr val="black"/>
                </a:solidFill>
                <a:effectLst/>
                <a:uLnTx/>
                <a:uFillTx/>
                <a:latin typeface="Arial Narrow" panose="020B0606020202030204" pitchFamily="34" charset="0"/>
              </a:rPr>
              <a:t>pintar</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rPr>
              <a:t> </a:t>
            </a:r>
          </a:p>
          <a:p>
            <a:pPr marL="205730" marR="0" lvl="0" indent="-205730" algn="l" defTabSz="548613"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Membangun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keluarga</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produktif</a:t>
            </a:r>
            <a:endParaRPr kumimoji="0" lang="en-US" sz="1500" b="0" i="0" u="none" strike="noStrike" kern="1200" cap="none" spc="0" normalizeH="0" baseline="0" noProof="0" dirty="0">
              <a:ln>
                <a:noFill/>
              </a:ln>
              <a:solidFill>
                <a:prstClr val="black"/>
              </a:solidFill>
              <a:effectLst/>
              <a:uLnTx/>
              <a:uFillTx/>
              <a:latin typeface="Calibri"/>
              <a:ea typeface="Avenir Next" charset="0"/>
              <a:cs typeface="Calibri"/>
            </a:endParaRPr>
          </a:p>
          <a:p>
            <a:pPr marL="205730" marR="0" lvl="0" indent="-205730" algn="l" defTabSz="548613"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Meningkatkan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efektifitas</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dan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efisiensi</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pelaksanaan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p>
          <a:p>
            <a:pPr marL="0" marR="0" lvl="0" indent="0" algn="l" defTabSz="548613" rtl="0" eaLnBrk="1" fontAlgn="auto" latinLnBrk="1"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program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perlindungan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sosial</a:t>
            </a:r>
            <a:endParaRPr kumimoji="0" lang="en-US" sz="1500" b="0" i="0" u="none" strike="noStrike" kern="1200" cap="none" spc="0" normalizeH="0" baseline="0" noProof="0" dirty="0">
              <a:ln>
                <a:noFill/>
              </a:ln>
              <a:solidFill>
                <a:prstClr val="black"/>
              </a:solidFill>
              <a:effectLst/>
              <a:uLnTx/>
              <a:uFillTx/>
              <a:latin typeface="Calibri"/>
              <a:ea typeface="Avenir Next" charset="0"/>
              <a:cs typeface="Calibri"/>
            </a:endParaRPr>
          </a:p>
          <a:p>
            <a:pPr marL="205730" marR="0" lvl="0" indent="-205730" algn="l" defTabSz="548613"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Meningkatkan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koordinasi</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dengan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Menteri</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Sosial</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dan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Tim</a:t>
            </a:r>
          </a:p>
          <a:p>
            <a:pPr marL="0" marR="0" lvl="0" indent="0" algn="l" defTabSz="548613" rtl="0" eaLnBrk="1" fontAlgn="auto" latinLnBrk="1"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Nasional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Percepatan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Penanggulangan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Kemiskinan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dan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p>
          <a:p>
            <a:pPr marL="0" marR="0" lvl="0" indent="0" algn="l" defTabSz="548613" rtl="0" eaLnBrk="1" fontAlgn="auto" latinLnBrk="1"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Pemerintah</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Provinsi</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dan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Pemerintah</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Kebupaten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/Kota</a:t>
            </a:r>
          </a:p>
          <a:p>
            <a:pPr marL="205730" marR="0" lvl="0" indent="-205730" algn="l" defTabSz="548613"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Menyediakan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Kartu</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Indonesia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Pintar</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sejumlah</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penerima</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p>
          <a:p>
            <a:pPr marL="0" marR="0" lvl="0" indent="0" algn="l" defTabSz="548613" rtl="0" eaLnBrk="1" fontAlgn="auto" latinLnBrk="1"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Program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Indonesi</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Pintar</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untuk</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siswa</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jenjand</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SD, SMP, SMA/K</a:t>
            </a:r>
          </a:p>
          <a:p>
            <a:pPr marL="205730" marR="0" lvl="0" indent="-205730" algn="l" defTabSz="548613"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Membayarkan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manfaat</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Program Indonesia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Pintar</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kepada</a:t>
            </a:r>
            <a:endParaRPr kumimoji="0" lang="en-US" sz="1500" b="0" i="0" u="none" strike="noStrike" kern="1200" cap="none" spc="0" normalizeH="0" baseline="0" noProof="0" dirty="0">
              <a:ln>
                <a:noFill/>
              </a:ln>
              <a:solidFill>
                <a:prstClr val="black"/>
              </a:solidFill>
              <a:effectLst/>
              <a:uLnTx/>
              <a:uFillTx/>
              <a:latin typeface="Calibri"/>
              <a:ea typeface="Avenir Next" charset="0"/>
              <a:cs typeface="Calibri"/>
            </a:endParaRPr>
          </a:p>
          <a:p>
            <a:pPr marL="0" marR="0" lvl="0" indent="0" algn="l" defTabSz="548613" rtl="0" eaLnBrk="1" fontAlgn="auto" latinLnBrk="1"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siswa</a:t>
            </a:r>
            <a:endParaRPr kumimoji="0" lang="en-US" sz="1500" b="0" i="0" u="none" strike="noStrike" kern="1200" cap="none" spc="0" normalizeH="0" baseline="0" noProof="0" dirty="0">
              <a:ln>
                <a:noFill/>
              </a:ln>
              <a:solidFill>
                <a:prstClr val="black"/>
              </a:solidFill>
              <a:effectLst/>
              <a:uLnTx/>
              <a:uFillTx/>
              <a:latin typeface="Calibri"/>
              <a:ea typeface="Avenir Next" charset="0"/>
              <a:cs typeface="Calibri"/>
            </a:endParaRPr>
          </a:p>
          <a:p>
            <a:pPr marL="205730" marR="0" lvl="0" indent="-205730" algn="l" defTabSz="548613" rtl="0" eaLnBrk="1" fontAlgn="auto" latinLnBrk="1"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Mensosialisasikan</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secara</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intensif</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kepada</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penerima</a:t>
            </a: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a:t>
            </a:r>
          </a:p>
          <a:p>
            <a:pPr marL="0" marR="0" lvl="0" indent="0" algn="l" defTabSz="548613" rtl="0" eaLnBrk="1" fontAlgn="auto" latinLnBrk="1"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Avenir Next" charset="0"/>
                <a:cs typeface="Calibri"/>
              </a:rPr>
              <a:t>    program Indonesia </a:t>
            </a:r>
            <a:r>
              <a:rPr kumimoji="0" lang="en-US" sz="1500" b="0" i="0" u="none" strike="noStrike" kern="1200" cap="none" spc="0" normalizeH="0" baseline="0" noProof="0" dirty="0" err="1">
                <a:ln>
                  <a:noFill/>
                </a:ln>
                <a:solidFill>
                  <a:prstClr val="black"/>
                </a:solidFill>
                <a:effectLst/>
                <a:uLnTx/>
                <a:uFillTx/>
                <a:latin typeface="Calibri"/>
                <a:ea typeface="Avenir Next" charset="0"/>
                <a:cs typeface="Calibri"/>
              </a:rPr>
              <a:t>pintar</a:t>
            </a:r>
            <a:endParaRPr kumimoji="0" lang="en-US" sz="1500" b="0" i="0" u="none" strike="noStrike" kern="1200" cap="none" spc="0" normalizeH="0" baseline="0" noProof="0" dirty="0">
              <a:ln>
                <a:noFill/>
              </a:ln>
              <a:solidFill>
                <a:prstClr val="black"/>
              </a:solidFill>
              <a:effectLst/>
              <a:uLnTx/>
              <a:uFillTx/>
              <a:latin typeface="Calibri"/>
              <a:ea typeface="Avenir Next" charset="0"/>
              <a:cs typeface="Calibri"/>
            </a:endParaRPr>
          </a:p>
        </p:txBody>
      </p:sp>
      <p:sp>
        <p:nvSpPr>
          <p:cNvPr id="9" name="Content Placeholder 4">
            <a:extLst>
              <a:ext uri="{FF2B5EF4-FFF2-40B4-BE49-F238E27FC236}">
                <a16:creationId xmlns:a16="http://schemas.microsoft.com/office/drawing/2014/main" id="{BFF05B05-9D18-42B1-A772-25B465D077BF}"/>
              </a:ext>
            </a:extLst>
          </p:cNvPr>
          <p:cNvSpPr txBox="1">
            <a:spLocks/>
          </p:cNvSpPr>
          <p:nvPr/>
        </p:nvSpPr>
        <p:spPr>
          <a:xfrm>
            <a:off x="557033" y="4795005"/>
            <a:ext cx="5291205" cy="1546728"/>
          </a:xfrm>
          <a:prstGeom prst="rect">
            <a:avLst/>
          </a:prstGeom>
        </p:spPr>
        <p:txBody>
          <a:bodyPr vert="horz" lIns="82293" tIns="41146" rIns="82293" bIns="4114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972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“Program Indonesia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Pintar</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merupakan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kerja</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sama</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tiga</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kementerian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Kementerian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Pendidikan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dan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Kebudayaan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Kementerian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Sosial</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dan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t>
            </a:r>
            <a:r>
              <a:rPr kumimoji="0" lang="en-US" sz="2100" b="0" i="0" u="none" strike="noStrike" kern="1200" cap="none" spc="0" normalizeH="0" baseline="0" noProof="0" dirty="0" err="1">
                <a:ln>
                  <a:noFill/>
                </a:ln>
                <a:solidFill>
                  <a:srgbClr val="3280CD"/>
                </a:solidFill>
                <a:effectLst/>
                <a:uLnTx/>
                <a:uFillTx/>
                <a:latin typeface="Calibri"/>
                <a:ea typeface="Helvetica Neue" charset="0"/>
                <a:cs typeface="Calibri"/>
              </a:rPr>
              <a:t>Kementerian</a:t>
            </a:r>
            <a:r>
              <a:rPr kumimoji="0" lang="en-US" sz="2100" b="0" i="0" u="none" strike="noStrike" kern="1200" cap="none" spc="0" normalizeH="0" baseline="0" noProof="0" dirty="0">
                <a:ln>
                  <a:noFill/>
                </a:ln>
                <a:solidFill>
                  <a:srgbClr val="3280CD"/>
                </a:solidFill>
                <a:effectLst/>
                <a:uLnTx/>
                <a:uFillTx/>
                <a:latin typeface="Calibri"/>
                <a:ea typeface="Helvetica Neue" charset="0"/>
                <a:cs typeface="Calibri"/>
              </a:rPr>
              <a:t> Agama.”</a:t>
            </a:r>
            <a:endParaRPr kumimoji="0" lang="en-GB" sz="1200" b="0" i="0" u="none" strike="noStrike" kern="1200" cap="none" spc="0" normalizeH="0" baseline="0" noProof="0" dirty="0">
              <a:ln>
                <a:noFill/>
              </a:ln>
              <a:solidFill>
                <a:srgbClr val="3280CD"/>
              </a:solidFill>
              <a:effectLst/>
              <a:uLnTx/>
              <a:uFillTx/>
              <a:latin typeface="Calibri"/>
              <a:ea typeface="Helvetica Neue" charset="0"/>
              <a:cs typeface="Calibri"/>
            </a:endParaRPr>
          </a:p>
        </p:txBody>
      </p:sp>
      <p:grpSp>
        <p:nvGrpSpPr>
          <p:cNvPr id="10" name="Group 9">
            <a:extLst>
              <a:ext uri="{FF2B5EF4-FFF2-40B4-BE49-F238E27FC236}">
                <a16:creationId xmlns:a16="http://schemas.microsoft.com/office/drawing/2014/main" id="{0903E535-A695-4071-A7BE-8FBED8513836}"/>
              </a:ext>
            </a:extLst>
          </p:cNvPr>
          <p:cNvGrpSpPr/>
          <p:nvPr/>
        </p:nvGrpSpPr>
        <p:grpSpPr>
          <a:xfrm>
            <a:off x="6365457" y="794823"/>
            <a:ext cx="5291205" cy="5452536"/>
            <a:chOff x="1428392" y="4409798"/>
            <a:chExt cx="2506047" cy="2630603"/>
          </a:xfrm>
        </p:grpSpPr>
        <p:pic>
          <p:nvPicPr>
            <p:cNvPr id="11" name="Picture 10">
              <a:extLst>
                <a:ext uri="{FF2B5EF4-FFF2-40B4-BE49-F238E27FC236}">
                  <a16:creationId xmlns:a16="http://schemas.microsoft.com/office/drawing/2014/main" id="{59618BD0-F239-4A9F-B342-FC76D374BE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19328" y="4409798"/>
              <a:ext cx="1820296" cy="1457545"/>
            </a:xfrm>
            <a:prstGeom prst="rect">
              <a:avLst/>
            </a:prstGeom>
          </p:spPr>
        </p:pic>
        <p:sp>
          <p:nvSpPr>
            <p:cNvPr id="12" name="Rectangle 11">
              <a:extLst>
                <a:ext uri="{FF2B5EF4-FFF2-40B4-BE49-F238E27FC236}">
                  <a16:creationId xmlns:a16="http://schemas.microsoft.com/office/drawing/2014/main" id="{71BE9AA4-F0A0-44D4-8235-6AAB48B79177}"/>
                </a:ext>
              </a:extLst>
            </p:cNvPr>
            <p:cNvSpPr/>
            <p:nvPr/>
          </p:nvSpPr>
          <p:spPr>
            <a:xfrm>
              <a:off x="1428392" y="5867343"/>
              <a:ext cx="2506047" cy="1173058"/>
            </a:xfrm>
            <a:prstGeom prst="rect">
              <a:avLst/>
            </a:prstGeom>
          </p:spPr>
          <p:txBody>
            <a:bodyPr wrap="square">
              <a:spAutoFit/>
            </a:bodyPr>
            <a:lstStyle/>
            <a:p>
              <a:pPr marL="0" marR="0" lvl="0" indent="0" algn="ctr" defTabSz="1219140" rtl="0" eaLnBrk="1" fontAlgn="auto" latinLnBrk="1" hangingPunct="1">
                <a:lnSpc>
                  <a:spcPct val="100000"/>
                </a:lnSpc>
                <a:spcBef>
                  <a:spcPts val="0"/>
                </a:spcBef>
                <a:spcAft>
                  <a:spcPts val="0"/>
                </a:spcAft>
                <a:buClrTx/>
                <a:buSzTx/>
                <a:buFontTx/>
                <a:buNone/>
                <a:tabLst/>
                <a:defRPr/>
              </a:pPr>
              <a:r>
                <a:rPr kumimoji="0" lang="en-US" sz="1900" b="0" i="0" u="none" strike="noStrike" kern="1200" cap="none" spc="43" normalizeH="0" baseline="0" noProof="0" dirty="0" err="1">
                  <a:ln>
                    <a:noFill/>
                  </a:ln>
                  <a:solidFill>
                    <a:prstClr val="black"/>
                  </a:solidFill>
                  <a:effectLst/>
                  <a:uLnTx/>
                  <a:uFillTx/>
                  <a:latin typeface="Calibri"/>
                  <a:cs typeface="Calibri"/>
                </a:rPr>
                <a:t>Upaya</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mencegah</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peserta</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didik</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dari</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kemungkinan</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putus</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sekolah</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dan</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diharapkan</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dapat</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menarik</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siswa</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putus</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sekolah</a:t>
              </a:r>
              <a:r>
                <a:rPr kumimoji="0" lang="en-US" sz="1900" b="0" i="0" u="none" strike="noStrike" kern="1200" cap="none" spc="43" normalizeH="0" baseline="0" noProof="0" dirty="0">
                  <a:ln>
                    <a:noFill/>
                  </a:ln>
                  <a:solidFill>
                    <a:prstClr val="black"/>
                  </a:solidFill>
                  <a:effectLst/>
                  <a:uLnTx/>
                  <a:uFillTx/>
                  <a:latin typeface="Calibri"/>
                  <a:cs typeface="Calibri"/>
                </a:rPr>
                <a:t> agar </a:t>
              </a:r>
              <a:r>
                <a:rPr kumimoji="0" lang="en-US" sz="1900" b="0" i="0" u="none" strike="noStrike" kern="1200" cap="none" spc="43" normalizeH="0" baseline="0" noProof="0" dirty="0" err="1">
                  <a:ln>
                    <a:noFill/>
                  </a:ln>
                  <a:solidFill>
                    <a:prstClr val="black"/>
                  </a:solidFill>
                  <a:effectLst/>
                  <a:uLnTx/>
                  <a:uFillTx/>
                  <a:latin typeface="Calibri"/>
                  <a:cs typeface="Calibri"/>
                </a:rPr>
                <a:t>kembali</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melanjutkan</a:t>
              </a:r>
              <a:r>
                <a:rPr kumimoji="0" lang="en-US" sz="1900" b="0" i="0" u="none" strike="noStrike" kern="1200" cap="none" spc="43" normalizeH="0" baseline="0" noProof="0" dirty="0">
                  <a:ln>
                    <a:noFill/>
                  </a:ln>
                  <a:solidFill>
                    <a:prstClr val="black"/>
                  </a:solidFill>
                  <a:effectLst/>
                  <a:uLnTx/>
                  <a:uFillTx/>
                  <a:latin typeface="Calibri"/>
                  <a:cs typeface="Calibri"/>
                </a:rPr>
                <a:t> </a:t>
              </a:r>
            </a:p>
            <a:p>
              <a:pPr marL="0" marR="0" lvl="0" indent="0" algn="ctr" defTabSz="1219140" rtl="0" eaLnBrk="1" fontAlgn="auto" latinLnBrk="1" hangingPunct="1">
                <a:lnSpc>
                  <a:spcPct val="100000"/>
                </a:lnSpc>
                <a:spcBef>
                  <a:spcPts val="0"/>
                </a:spcBef>
                <a:spcAft>
                  <a:spcPts val="0"/>
                </a:spcAft>
                <a:buClrTx/>
                <a:buSzTx/>
                <a:buFontTx/>
                <a:buNone/>
                <a:tabLst/>
                <a:defRPr/>
              </a:pPr>
              <a:r>
                <a:rPr kumimoji="0" lang="en-US" sz="1900" b="0" i="0" u="none" strike="noStrike" kern="1200" cap="none" spc="43" normalizeH="0" baseline="0" noProof="0" dirty="0" err="1">
                  <a:ln>
                    <a:noFill/>
                  </a:ln>
                  <a:solidFill>
                    <a:prstClr val="black"/>
                  </a:solidFill>
                  <a:effectLst/>
                  <a:uLnTx/>
                  <a:uFillTx/>
                  <a:latin typeface="Calibri"/>
                  <a:cs typeface="Calibri"/>
                </a:rPr>
                <a:t>pendidikannya</a:t>
              </a:r>
              <a:r>
                <a:rPr kumimoji="0" lang="en-US" sz="1900" b="0" i="0" u="none" strike="noStrike" kern="1200" cap="none" spc="43" normalizeH="0" baseline="0" noProof="0" dirty="0">
                  <a:ln>
                    <a:noFill/>
                  </a:ln>
                  <a:solidFill>
                    <a:prstClr val="black"/>
                  </a:solidFill>
                  <a:effectLst/>
                  <a:uLnTx/>
                  <a:uFillTx/>
                  <a:latin typeface="Calibri"/>
                  <a:cs typeface="Calibri"/>
                </a:rPr>
                <a:t>. </a:t>
              </a:r>
            </a:p>
            <a:p>
              <a:pPr marL="0" marR="0" lvl="0" indent="0" algn="ctr" defTabSz="1219140" rtl="0" eaLnBrk="1" fontAlgn="auto" latinLnBrk="1" hangingPunct="1">
                <a:lnSpc>
                  <a:spcPct val="100000"/>
                </a:lnSpc>
                <a:spcBef>
                  <a:spcPts val="0"/>
                </a:spcBef>
                <a:spcAft>
                  <a:spcPts val="0"/>
                </a:spcAft>
                <a:buClrTx/>
                <a:buSzTx/>
                <a:buFontTx/>
                <a:buNone/>
                <a:tabLst/>
                <a:defRPr/>
              </a:pPr>
              <a:endParaRPr kumimoji="0" lang="en-US" sz="1900" b="0" i="0" u="none" strike="noStrike" kern="1200" cap="none" spc="43" normalizeH="0" baseline="0" noProof="0" dirty="0">
                <a:ln>
                  <a:noFill/>
                </a:ln>
                <a:solidFill>
                  <a:prstClr val="black"/>
                </a:solidFill>
                <a:effectLst/>
                <a:uLnTx/>
                <a:uFillTx/>
                <a:latin typeface="Calibri"/>
                <a:cs typeface="Calibri"/>
              </a:endParaRPr>
            </a:p>
            <a:p>
              <a:pPr marL="0" marR="0" lvl="0" indent="0" algn="ctr" defTabSz="1219140" rtl="0" eaLnBrk="1" fontAlgn="auto" latinLnBrk="1" hangingPunct="1">
                <a:lnSpc>
                  <a:spcPct val="100000"/>
                </a:lnSpc>
                <a:spcBef>
                  <a:spcPts val="0"/>
                </a:spcBef>
                <a:spcAft>
                  <a:spcPts val="0"/>
                </a:spcAft>
                <a:buClrTx/>
                <a:buSzTx/>
                <a:buFontTx/>
                <a:buNone/>
                <a:tabLst/>
                <a:defRPr/>
              </a:pPr>
              <a:r>
                <a:rPr kumimoji="0" lang="en-US" sz="1900" b="0" i="0" u="none" strike="noStrike" kern="1200" cap="none" spc="43" normalizeH="0" baseline="0" noProof="0" dirty="0">
                  <a:ln>
                    <a:noFill/>
                  </a:ln>
                  <a:solidFill>
                    <a:prstClr val="black"/>
                  </a:solidFill>
                  <a:effectLst/>
                  <a:uLnTx/>
                  <a:uFillTx/>
                  <a:latin typeface="Calibri"/>
                  <a:cs typeface="Calibri"/>
                </a:rPr>
                <a:t>KIP </a:t>
              </a:r>
              <a:r>
                <a:rPr kumimoji="0" lang="en-US" sz="1900" b="0" i="0" u="none" strike="noStrike" kern="1200" cap="none" spc="43" normalizeH="0" baseline="0" noProof="0" dirty="0" err="1">
                  <a:ln>
                    <a:noFill/>
                  </a:ln>
                  <a:solidFill>
                    <a:prstClr val="black"/>
                  </a:solidFill>
                  <a:effectLst/>
                  <a:uLnTx/>
                  <a:uFillTx/>
                  <a:latin typeface="Calibri"/>
                  <a:cs typeface="Calibri"/>
                </a:rPr>
                <a:t>juga</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diharapkan</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dapat</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meringankan</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biaya</a:t>
              </a:r>
              <a:r>
                <a:rPr kumimoji="0" lang="en-US" sz="1900" b="0" i="0" u="none" strike="noStrike" kern="1200" cap="none" spc="43" normalizeH="0" baseline="0" noProof="0" dirty="0">
                  <a:ln>
                    <a:noFill/>
                  </a:ln>
                  <a:solidFill>
                    <a:prstClr val="black"/>
                  </a:solidFill>
                  <a:effectLst/>
                  <a:uLnTx/>
                  <a:uFillTx/>
                  <a:latin typeface="Calibri"/>
                  <a:cs typeface="Calibri"/>
                </a:rPr>
                <a:t> </a:t>
              </a:r>
            </a:p>
            <a:p>
              <a:pPr marL="0" marR="0" lvl="0" indent="0" algn="ctr" defTabSz="1219140" rtl="0" eaLnBrk="1" fontAlgn="auto" latinLnBrk="1" hangingPunct="1">
                <a:lnSpc>
                  <a:spcPct val="100000"/>
                </a:lnSpc>
                <a:spcBef>
                  <a:spcPts val="0"/>
                </a:spcBef>
                <a:spcAft>
                  <a:spcPts val="0"/>
                </a:spcAft>
                <a:buClrTx/>
                <a:buSzTx/>
                <a:buFontTx/>
                <a:buNone/>
                <a:tabLst/>
                <a:defRPr/>
              </a:pPr>
              <a:r>
                <a:rPr kumimoji="0" lang="en-US" sz="1900" b="0" i="0" u="none" strike="noStrike" kern="1200" cap="none" spc="43" normalizeH="0" baseline="0" noProof="0" dirty="0">
                  <a:ln>
                    <a:noFill/>
                  </a:ln>
                  <a:solidFill>
                    <a:prstClr val="black"/>
                  </a:solidFill>
                  <a:effectLst/>
                  <a:uLnTx/>
                  <a:uFillTx/>
                  <a:latin typeface="Calibri"/>
                  <a:cs typeface="Calibri"/>
                </a:rPr>
                <a:t>personal </a:t>
              </a:r>
              <a:r>
                <a:rPr kumimoji="0" lang="en-US" sz="1900" b="0" i="0" u="none" strike="noStrike" kern="1200" cap="none" spc="43" normalizeH="0" baseline="0" noProof="0" dirty="0" err="1">
                  <a:ln>
                    <a:noFill/>
                  </a:ln>
                  <a:solidFill>
                    <a:prstClr val="black"/>
                  </a:solidFill>
                  <a:effectLst/>
                  <a:uLnTx/>
                  <a:uFillTx/>
                  <a:latin typeface="Calibri"/>
                  <a:cs typeface="Calibri"/>
                </a:rPr>
                <a:t>pendidikan</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peserta</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didik</a:t>
              </a:r>
              <a:r>
                <a:rPr kumimoji="0" lang="en-US" sz="1900" b="0" i="0" u="none" strike="noStrike" kern="1200" cap="none" spc="43" normalizeH="0" baseline="0" noProof="0" dirty="0">
                  <a:ln>
                    <a:noFill/>
                  </a:ln>
                  <a:solidFill>
                    <a:prstClr val="black"/>
                  </a:solidFill>
                  <a:effectLst/>
                  <a:uLnTx/>
                  <a:uFillTx/>
                  <a:latin typeface="Calibri"/>
                  <a:cs typeface="Calibri"/>
                </a:rPr>
                <a:t>, </a:t>
              </a:r>
            </a:p>
            <a:p>
              <a:pPr marL="0" marR="0" lvl="0" indent="0" algn="ctr" defTabSz="1219140" rtl="0" eaLnBrk="1" fontAlgn="auto" latinLnBrk="1" hangingPunct="1">
                <a:lnSpc>
                  <a:spcPct val="100000"/>
                </a:lnSpc>
                <a:spcBef>
                  <a:spcPts val="0"/>
                </a:spcBef>
                <a:spcAft>
                  <a:spcPts val="0"/>
                </a:spcAft>
                <a:buClrTx/>
                <a:buSzTx/>
                <a:buFontTx/>
                <a:buNone/>
                <a:tabLst/>
                <a:defRPr/>
              </a:pPr>
              <a:r>
                <a:rPr kumimoji="0" lang="en-US" sz="1900" b="0" i="0" u="none" strike="noStrike" kern="1200" cap="none" spc="43" normalizeH="0" baseline="0" noProof="0" dirty="0" err="1">
                  <a:ln>
                    <a:noFill/>
                  </a:ln>
                  <a:solidFill>
                    <a:prstClr val="black"/>
                  </a:solidFill>
                  <a:effectLst/>
                  <a:uLnTx/>
                  <a:uFillTx/>
                  <a:latin typeface="Calibri"/>
                  <a:cs typeface="Calibri"/>
                </a:rPr>
                <a:t>baik</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biaya</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langsung</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maupun</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tidak</a:t>
              </a:r>
              <a:r>
                <a:rPr kumimoji="0" lang="en-US" sz="1900" b="0" i="0" u="none" strike="noStrike" kern="1200" cap="none" spc="43" normalizeH="0" baseline="0" noProof="0" dirty="0">
                  <a:ln>
                    <a:noFill/>
                  </a:ln>
                  <a:solidFill>
                    <a:prstClr val="black"/>
                  </a:solidFill>
                  <a:effectLst/>
                  <a:uLnTx/>
                  <a:uFillTx/>
                  <a:latin typeface="Calibri"/>
                  <a:cs typeface="Calibri"/>
                </a:rPr>
                <a:t> </a:t>
              </a:r>
              <a:r>
                <a:rPr kumimoji="0" lang="en-US" sz="1900" b="0" i="0" u="none" strike="noStrike" kern="1200" cap="none" spc="43" normalizeH="0" baseline="0" noProof="0" dirty="0" err="1">
                  <a:ln>
                    <a:noFill/>
                  </a:ln>
                  <a:solidFill>
                    <a:prstClr val="black"/>
                  </a:solidFill>
                  <a:effectLst/>
                  <a:uLnTx/>
                  <a:uFillTx/>
                  <a:latin typeface="Calibri"/>
                  <a:cs typeface="Calibri"/>
                </a:rPr>
                <a:t>langsung</a:t>
              </a:r>
              <a:r>
                <a:rPr kumimoji="0" lang="en-US" sz="1900" b="0" i="0" u="none" strike="noStrike" kern="1200" cap="none" spc="43" normalizeH="0" baseline="0" noProof="0" dirty="0">
                  <a:ln>
                    <a:noFill/>
                  </a:ln>
                  <a:solidFill>
                    <a:prstClr val="black"/>
                  </a:solidFill>
                  <a:effectLst/>
                  <a:uLnTx/>
                  <a:uFillTx/>
                  <a:latin typeface="Calibri"/>
                  <a:cs typeface="Calibri"/>
                </a:rPr>
                <a:t>.</a:t>
              </a:r>
              <a:endParaRPr kumimoji="0" lang="en-US" sz="1900" b="0" i="0" u="none" strike="noStrike" kern="1200" cap="none" spc="0" normalizeH="0" baseline="0" noProof="0" dirty="0">
                <a:ln>
                  <a:noFill/>
                </a:ln>
                <a:solidFill>
                  <a:prstClr val="black"/>
                </a:solidFill>
                <a:effectLst/>
                <a:uLnTx/>
                <a:uFillTx/>
                <a:latin typeface="Calibri"/>
                <a:cs typeface="Calibri"/>
              </a:endParaRPr>
            </a:p>
          </p:txBody>
        </p:sp>
      </p:grpSp>
    </p:spTree>
    <p:extLst>
      <p:ext uri="{BB962C8B-B14F-4D97-AF65-F5344CB8AC3E}">
        <p14:creationId xmlns:p14="http://schemas.microsoft.com/office/powerpoint/2010/main" val="766010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Kerangka</a:t>
            </a:r>
            <a:r>
              <a:rPr lang="en-US" sz="2400" b="1" dirty="0" smtClean="0">
                <a:solidFill>
                  <a:srgbClr val="FFFF00"/>
                </a:solidFill>
              </a:rPr>
              <a:t> </a:t>
            </a:r>
            <a:r>
              <a:rPr lang="en-US" sz="2400" b="1" dirty="0" err="1" smtClean="0">
                <a:solidFill>
                  <a:srgbClr val="FFFF00"/>
                </a:solidFill>
              </a:rPr>
              <a:t>Strategis</a:t>
            </a:r>
            <a:r>
              <a:rPr lang="en-US" sz="2400" b="1" dirty="0" smtClean="0">
                <a:solidFill>
                  <a:srgbClr val="FFFF00"/>
                </a:solidFill>
              </a:rPr>
              <a:t> </a:t>
            </a:r>
            <a:r>
              <a:rPr lang="en-US" sz="2400" b="1" dirty="0" err="1">
                <a:solidFill>
                  <a:schemeClr val="bg1"/>
                </a:solidFill>
              </a:rPr>
              <a:t>K</a:t>
            </a:r>
            <a:r>
              <a:rPr lang="en-US" sz="2400" b="1" dirty="0" err="1" smtClean="0">
                <a:solidFill>
                  <a:schemeClr val="bg1"/>
                </a:solidFill>
              </a:rPr>
              <a:t>emdikbud</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Group 38"/>
          <p:cNvGrpSpPr/>
          <p:nvPr/>
        </p:nvGrpSpPr>
        <p:grpSpPr>
          <a:xfrm>
            <a:off x="791571" y="630621"/>
            <a:ext cx="9917373" cy="5838418"/>
            <a:chOff x="1524000" y="136478"/>
            <a:chExt cx="9144000" cy="6584997"/>
          </a:xfrm>
        </p:grpSpPr>
        <p:pic>
          <p:nvPicPr>
            <p:cNvPr id="40" name="Picture 39"/>
            <p:cNvPicPr>
              <a:picLocks noChangeAspect="1"/>
            </p:cNvPicPr>
            <p:nvPr/>
          </p:nvPicPr>
          <p:blipFill>
            <a:blip r:embed="rId3"/>
            <a:stretch>
              <a:fillRect/>
            </a:stretch>
          </p:blipFill>
          <p:spPr>
            <a:xfrm>
              <a:off x="1738314" y="286603"/>
              <a:ext cx="8671938" cy="6242785"/>
            </a:xfrm>
            <a:prstGeom prst="rect">
              <a:avLst/>
            </a:prstGeom>
          </p:spPr>
        </p:pic>
        <p:sp>
          <p:nvSpPr>
            <p:cNvPr id="41" name="Rectangle 40"/>
            <p:cNvSpPr/>
            <p:nvPr/>
          </p:nvSpPr>
          <p:spPr>
            <a:xfrm>
              <a:off x="4992998" y="3903260"/>
              <a:ext cx="2162570" cy="982639"/>
            </a:xfrm>
            <a:prstGeom prst="rect">
              <a:avLst/>
            </a:prstGeom>
            <a:solidFill>
              <a:schemeClr val="accent6">
                <a:lumMod val="60000"/>
                <a:lumOff val="40000"/>
                <a:alpha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72"/>
            </a:p>
          </p:txBody>
        </p:sp>
        <p:sp>
          <p:nvSpPr>
            <p:cNvPr id="42" name="Rectangle 41"/>
            <p:cNvSpPr/>
            <p:nvPr/>
          </p:nvSpPr>
          <p:spPr>
            <a:xfrm>
              <a:off x="8006118" y="4421874"/>
              <a:ext cx="1964536" cy="791571"/>
            </a:xfrm>
            <a:prstGeom prst="rect">
              <a:avLst/>
            </a:prstGeom>
            <a:solidFill>
              <a:schemeClr val="accent6">
                <a:lumMod val="60000"/>
                <a:lumOff val="40000"/>
                <a:alpha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72"/>
            </a:p>
          </p:txBody>
        </p:sp>
        <p:sp>
          <p:nvSpPr>
            <p:cNvPr id="43" name="Rectangle 42"/>
            <p:cNvSpPr/>
            <p:nvPr/>
          </p:nvSpPr>
          <p:spPr>
            <a:xfrm>
              <a:off x="2104550" y="2963231"/>
              <a:ext cx="2162570" cy="940029"/>
            </a:xfrm>
            <a:prstGeom prst="rect">
              <a:avLst/>
            </a:prstGeom>
            <a:solidFill>
              <a:schemeClr val="accent6">
                <a:lumMod val="60000"/>
                <a:lumOff val="40000"/>
                <a:alpha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72"/>
            </a:p>
          </p:txBody>
        </p:sp>
        <p:sp>
          <p:nvSpPr>
            <p:cNvPr id="44" name="Frame 43"/>
            <p:cNvSpPr/>
            <p:nvPr/>
          </p:nvSpPr>
          <p:spPr>
            <a:xfrm>
              <a:off x="1524000" y="136478"/>
              <a:ext cx="9144000" cy="6584997"/>
            </a:xfrm>
            <a:prstGeom prst="frame">
              <a:avLst>
                <a:gd name="adj1" fmla="val 2954"/>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707071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Histori</a:t>
            </a:r>
            <a:r>
              <a:rPr lang="en-US" sz="2400" b="1" dirty="0" smtClean="0">
                <a:solidFill>
                  <a:schemeClr val="bg1"/>
                </a:solidFill>
              </a:rPr>
              <a:t> </a:t>
            </a:r>
            <a:r>
              <a:rPr lang="en-US" sz="2400" b="1" dirty="0" smtClean="0">
                <a:solidFill>
                  <a:srgbClr val="FFFF00"/>
                </a:solidFill>
              </a:rPr>
              <a:t>PIP</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5" descr="E:\2014\02 BSM\BRI.jpg">
            <a:extLst>
              <a:ext uri="{FF2B5EF4-FFF2-40B4-BE49-F238E27FC236}">
                <a16:creationId xmlns:a16="http://schemas.microsoft.com/office/drawing/2014/main" id="{6BC4E744-E34D-455A-B510-8BCDBE627A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1196" y="964983"/>
            <a:ext cx="574005" cy="558799"/>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2">
            <a:extLst>
              <a:ext uri="{FF2B5EF4-FFF2-40B4-BE49-F238E27FC236}">
                <a16:creationId xmlns:a16="http://schemas.microsoft.com/office/drawing/2014/main" id="{57C238AA-CF0C-422A-B6D6-265741F649E6}"/>
              </a:ext>
            </a:extLst>
          </p:cNvPr>
          <p:cNvSpPr/>
          <p:nvPr/>
        </p:nvSpPr>
        <p:spPr>
          <a:xfrm>
            <a:off x="1600201" y="3379019"/>
            <a:ext cx="10312387" cy="533400"/>
          </a:xfrm>
          <a:prstGeom prst="homePlate">
            <a:avLst/>
          </a:prstGeom>
          <a:solidFill>
            <a:srgbClr val="FFC000"/>
          </a:solidFill>
          <a:ln w="25400" cap="flat" cmpd="sng" algn="ctr">
            <a:noFill/>
            <a:prstDash val="solid"/>
          </a:ln>
          <a:effectLst/>
        </p:spPr>
        <p:txBody>
          <a:bodyPr lIns="91436" tIns="45718" rIns="91436" bIns="45718"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Arial"/>
              <a:cs typeface="+mn-cs"/>
            </a:endParaRPr>
          </a:p>
        </p:txBody>
      </p:sp>
      <p:cxnSp>
        <p:nvCxnSpPr>
          <p:cNvPr id="7" name="Straight Connector 6">
            <a:extLst>
              <a:ext uri="{FF2B5EF4-FFF2-40B4-BE49-F238E27FC236}">
                <a16:creationId xmlns:a16="http://schemas.microsoft.com/office/drawing/2014/main" id="{01D1F3FB-5AAE-4138-BE19-9E67AA2EDDEF}"/>
              </a:ext>
            </a:extLst>
          </p:cNvPr>
          <p:cNvCxnSpPr/>
          <p:nvPr/>
        </p:nvCxnSpPr>
        <p:spPr>
          <a:xfrm>
            <a:off x="1905000" y="3729545"/>
            <a:ext cx="0" cy="650967"/>
          </a:xfrm>
          <a:prstGeom prst="line">
            <a:avLst/>
          </a:prstGeom>
          <a:noFill/>
          <a:ln w="3175" cap="flat" cmpd="sng" algn="ctr">
            <a:solidFill>
              <a:srgbClr val="C00000"/>
            </a:solidFill>
            <a:prstDash val="solid"/>
          </a:ln>
          <a:effectLst/>
        </p:spPr>
      </p:cxnSp>
      <p:sp>
        <p:nvSpPr>
          <p:cNvPr id="8" name="Oval 7">
            <a:extLst>
              <a:ext uri="{FF2B5EF4-FFF2-40B4-BE49-F238E27FC236}">
                <a16:creationId xmlns:a16="http://schemas.microsoft.com/office/drawing/2014/main" id="{525A3F0C-D5A6-45E5-A67D-350E84EE3309}"/>
              </a:ext>
            </a:extLst>
          </p:cNvPr>
          <p:cNvSpPr/>
          <p:nvPr/>
        </p:nvSpPr>
        <p:spPr>
          <a:xfrm>
            <a:off x="1814107" y="3587203"/>
            <a:ext cx="173736" cy="173736"/>
          </a:xfrm>
          <a:prstGeom prst="ellipse">
            <a:avLst/>
          </a:prstGeom>
          <a:gradFill rotWithShape="1">
            <a:gsLst>
              <a:gs pos="0">
                <a:srgbClr val="32AEB8">
                  <a:shade val="51000"/>
                  <a:satMod val="130000"/>
                </a:srgbClr>
              </a:gs>
              <a:gs pos="80000">
                <a:srgbClr val="32AEB8">
                  <a:shade val="93000"/>
                  <a:satMod val="130000"/>
                </a:srgbClr>
              </a:gs>
              <a:gs pos="100000">
                <a:srgbClr val="32AEB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id-ID" sz="2400" b="0" i="0" u="none" strike="noStrike" kern="0" cap="none" spc="0" normalizeH="0" baseline="0" noProof="0" smtClean="0">
              <a:ln>
                <a:noFill/>
              </a:ln>
              <a:solidFill>
                <a:prstClr val="white"/>
              </a:solidFill>
              <a:effectLst/>
              <a:uLnTx/>
              <a:uFillTx/>
              <a:latin typeface="Arial"/>
              <a:cs typeface="+mn-cs"/>
            </a:endParaRPr>
          </a:p>
        </p:txBody>
      </p:sp>
      <p:sp>
        <p:nvSpPr>
          <p:cNvPr id="9" name="TextBox 8">
            <a:extLst>
              <a:ext uri="{FF2B5EF4-FFF2-40B4-BE49-F238E27FC236}">
                <a16:creationId xmlns:a16="http://schemas.microsoft.com/office/drawing/2014/main" id="{7D671F91-4299-4E12-BF39-B42115F2231C}"/>
              </a:ext>
            </a:extLst>
          </p:cNvPr>
          <p:cNvSpPr txBox="1"/>
          <p:nvPr/>
        </p:nvSpPr>
        <p:spPr>
          <a:xfrm>
            <a:off x="2057400" y="4228147"/>
            <a:ext cx="1524000" cy="1169547"/>
          </a:xfrm>
          <a:prstGeom prst="rect">
            <a:avLst/>
          </a:prstGeom>
          <a:solidFill>
            <a:srgbClr val="32AEB8">
              <a:lumMod val="20000"/>
              <a:lumOff val="80000"/>
            </a:srgbClr>
          </a:solidFill>
        </p:spPr>
        <p:txBody>
          <a:bodyPr wrap="square" lIns="91436" tIns="45718" rIns="91436" bIns="45718" rtlCol="0">
            <a:spAutoFit/>
          </a:bodyPr>
          <a:lstStyle/>
          <a:p>
            <a:pPr marL="91436" marR="0" lvl="0" indent="-91436" defTabSz="1219140" eaLnBrk="1" fontAlgn="auto" latinLnBrk="1" hangingPunct="1">
              <a:lnSpc>
                <a:spcPct val="100000"/>
              </a:lnSpc>
              <a:spcBef>
                <a:spcPts val="0"/>
              </a:spcBef>
              <a:spcAft>
                <a:spcPts val="0"/>
              </a:spcAft>
              <a:buClrTx/>
              <a:buSzTx/>
              <a:buFontTx/>
              <a:buNone/>
              <a:tabLst/>
              <a:defRPr/>
            </a:pPr>
            <a:r>
              <a:rPr kumimoji="0" lang="id-ID" sz="1400" b="1" i="0" u="none" strike="noStrike" kern="0" cap="none" spc="0" normalizeH="0" baseline="0" noProof="0" dirty="0" smtClean="0">
                <a:ln>
                  <a:noFill/>
                </a:ln>
                <a:solidFill>
                  <a:srgbClr val="C00000"/>
                </a:solidFill>
                <a:effectLst/>
                <a:uLnTx/>
                <a:uFillTx/>
                <a:latin typeface="Arial"/>
              </a:rPr>
              <a:t>200</a:t>
            </a:r>
            <a:r>
              <a:rPr kumimoji="0" lang="en-US" sz="1400" b="1" i="0" u="none" strike="noStrike" kern="0" cap="none" spc="0" normalizeH="0" baseline="0" noProof="0" dirty="0" smtClean="0">
                <a:ln>
                  <a:noFill/>
                </a:ln>
                <a:solidFill>
                  <a:srgbClr val="C00000"/>
                </a:solidFill>
                <a:effectLst/>
                <a:uLnTx/>
                <a:uFillTx/>
                <a:latin typeface="Arial"/>
              </a:rPr>
              <a:t>5 - 2011 </a:t>
            </a:r>
          </a:p>
          <a:p>
            <a:pPr marL="0" marR="0" lvl="0" indent="0" defTabSz="1219140" eaLnBrk="1" fontAlgn="auto" latinLnBrk="1" hangingPunct="1">
              <a:lnSpc>
                <a:spcPct val="100000"/>
              </a:lnSpc>
              <a:spcBef>
                <a:spcPts val="0"/>
              </a:spcBef>
              <a:spcAft>
                <a:spcPts val="0"/>
              </a:spcAft>
              <a:buClrTx/>
              <a:buSzTx/>
              <a:buFontTx/>
              <a:buNone/>
              <a:tabLst/>
              <a:defRPr/>
            </a:pPr>
            <a:r>
              <a:rPr kumimoji="0" lang="id-ID" sz="1400" b="0" i="0" u="none" strike="noStrike" kern="0" cap="none" spc="0" normalizeH="0" baseline="0" noProof="0" dirty="0" smtClean="0">
                <a:ln>
                  <a:noFill/>
                </a:ln>
                <a:solidFill>
                  <a:prstClr val="black"/>
                </a:solidFill>
                <a:effectLst/>
                <a:uLnTx/>
                <a:uFillTx/>
                <a:latin typeface="Arial"/>
              </a:rPr>
              <a:t>Beasiswa </a:t>
            </a:r>
            <a:r>
              <a:rPr kumimoji="0" lang="en-US" sz="1400" b="0" i="0" u="none" strike="noStrike" kern="0" cap="none" spc="0" normalizeH="0" baseline="0" noProof="0" dirty="0" err="1" smtClean="0">
                <a:ln>
                  <a:noFill/>
                </a:ln>
                <a:solidFill>
                  <a:prstClr val="black"/>
                </a:solidFill>
                <a:effectLst/>
                <a:uLnTx/>
                <a:uFillTx/>
                <a:latin typeface="Arial"/>
              </a:rPr>
              <a:t>Bagi</a:t>
            </a:r>
            <a:r>
              <a:rPr kumimoji="0" lang="en-US" sz="1400" b="0" i="0" u="none" strike="noStrike" kern="0" cap="none" spc="0" normalizeH="0" baseline="0" noProof="0" dirty="0" smtClean="0">
                <a:ln>
                  <a:noFill/>
                </a:ln>
                <a:solidFill>
                  <a:prstClr val="black"/>
                </a:solidFill>
                <a:effectLst/>
                <a:uLnTx/>
                <a:uFillTx/>
                <a:latin typeface="Arial"/>
              </a:rPr>
              <a:t> </a:t>
            </a:r>
            <a:r>
              <a:rPr kumimoji="0" lang="id-ID" sz="1400" b="0" i="0" u="none" strike="noStrike" kern="0" cap="none" spc="0" normalizeH="0" baseline="0" noProof="0" dirty="0" smtClean="0">
                <a:ln>
                  <a:noFill/>
                </a:ln>
                <a:solidFill>
                  <a:prstClr val="black"/>
                </a:solidFill>
                <a:effectLst/>
                <a:uLnTx/>
                <a:uFillTx/>
                <a:latin typeface="Arial"/>
              </a:rPr>
              <a:t>Siswa Miskin </a:t>
            </a:r>
            <a:r>
              <a:rPr kumimoji="0" lang="en-US" sz="1400" b="0" i="0" u="none" strike="noStrike" kern="0" cap="none" spc="0" normalizeH="0" baseline="0" noProof="0" dirty="0" smtClean="0">
                <a:ln>
                  <a:noFill/>
                </a:ln>
                <a:solidFill>
                  <a:prstClr val="black"/>
                </a:solidFill>
                <a:effectLst/>
                <a:uLnTx/>
                <a:uFillTx/>
                <a:latin typeface="Arial"/>
              </a:rPr>
              <a:t>SD, SMP, SMA</a:t>
            </a:r>
          </a:p>
          <a:p>
            <a:pPr marL="0" marR="0" lvl="0" indent="0" defTabSz="1219140" eaLnBrk="1" fontAlgn="auto" latinLnBrk="1"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prstClr val="black"/>
                </a:solidFill>
                <a:effectLst/>
                <a:uLnTx/>
                <a:uFillTx/>
                <a:latin typeface="Arial"/>
              </a:rPr>
              <a:t>dan</a:t>
            </a:r>
            <a:r>
              <a:rPr kumimoji="0" lang="en-US" sz="1400" b="0" i="0" u="none" strike="noStrike" kern="0" cap="none" spc="0" normalizeH="0" baseline="0" noProof="0" dirty="0" smtClean="0">
                <a:ln>
                  <a:noFill/>
                </a:ln>
                <a:solidFill>
                  <a:prstClr val="black"/>
                </a:solidFill>
                <a:effectLst/>
                <a:uLnTx/>
                <a:uFillTx/>
                <a:latin typeface="Arial"/>
              </a:rPr>
              <a:t> SMK</a:t>
            </a:r>
            <a:endParaRPr kumimoji="0" lang="id-ID" sz="1400" b="0" i="0" u="none" strike="noStrike" kern="0" cap="none" spc="0" normalizeH="0" baseline="0" noProof="0" dirty="0" smtClean="0">
              <a:ln>
                <a:noFill/>
              </a:ln>
              <a:solidFill>
                <a:prstClr val="black"/>
              </a:solidFill>
              <a:effectLst/>
              <a:uLnTx/>
              <a:uFillTx/>
              <a:latin typeface="Arial"/>
            </a:endParaRPr>
          </a:p>
        </p:txBody>
      </p:sp>
      <p:cxnSp>
        <p:nvCxnSpPr>
          <p:cNvPr id="10" name="Straight Connector 9">
            <a:extLst>
              <a:ext uri="{FF2B5EF4-FFF2-40B4-BE49-F238E27FC236}">
                <a16:creationId xmlns:a16="http://schemas.microsoft.com/office/drawing/2014/main" id="{F67ABE7C-1035-414D-A17F-C7CBC6F18FA2}"/>
              </a:ext>
            </a:extLst>
          </p:cNvPr>
          <p:cNvCxnSpPr/>
          <p:nvPr/>
        </p:nvCxnSpPr>
        <p:spPr>
          <a:xfrm flipH="1">
            <a:off x="1905000" y="4380505"/>
            <a:ext cx="152400" cy="0"/>
          </a:xfrm>
          <a:prstGeom prst="line">
            <a:avLst/>
          </a:prstGeom>
          <a:noFill/>
          <a:ln w="3175" cap="flat" cmpd="sng" algn="ctr">
            <a:solidFill>
              <a:srgbClr val="C00000"/>
            </a:solidFill>
            <a:prstDash val="solid"/>
          </a:ln>
          <a:effectLst/>
        </p:spPr>
      </p:cxnSp>
      <p:cxnSp>
        <p:nvCxnSpPr>
          <p:cNvPr id="11" name="Straight Connector 10">
            <a:extLst>
              <a:ext uri="{FF2B5EF4-FFF2-40B4-BE49-F238E27FC236}">
                <a16:creationId xmlns:a16="http://schemas.microsoft.com/office/drawing/2014/main" id="{BDD5ABE8-5B36-480D-830F-7752F512BA0F}"/>
              </a:ext>
            </a:extLst>
          </p:cNvPr>
          <p:cNvCxnSpPr/>
          <p:nvPr/>
        </p:nvCxnSpPr>
        <p:spPr>
          <a:xfrm>
            <a:off x="3977095" y="3729545"/>
            <a:ext cx="0" cy="650967"/>
          </a:xfrm>
          <a:prstGeom prst="line">
            <a:avLst/>
          </a:prstGeom>
          <a:noFill/>
          <a:ln w="3175" cap="flat" cmpd="sng" algn="ctr">
            <a:solidFill>
              <a:srgbClr val="C00000"/>
            </a:solidFill>
            <a:prstDash val="solid"/>
          </a:ln>
          <a:effectLst/>
        </p:spPr>
      </p:cxnSp>
      <p:sp>
        <p:nvSpPr>
          <p:cNvPr id="12" name="Oval 11">
            <a:extLst>
              <a:ext uri="{FF2B5EF4-FFF2-40B4-BE49-F238E27FC236}">
                <a16:creationId xmlns:a16="http://schemas.microsoft.com/office/drawing/2014/main" id="{DBA81FEC-AEB6-452D-AFCE-342E0A1F5DD7}"/>
              </a:ext>
            </a:extLst>
          </p:cNvPr>
          <p:cNvSpPr/>
          <p:nvPr/>
        </p:nvSpPr>
        <p:spPr>
          <a:xfrm>
            <a:off x="3886200" y="3587203"/>
            <a:ext cx="173736" cy="173736"/>
          </a:xfrm>
          <a:prstGeom prst="ellipse">
            <a:avLst/>
          </a:prstGeom>
          <a:gradFill rotWithShape="1">
            <a:gsLst>
              <a:gs pos="0">
                <a:srgbClr val="32AEB8">
                  <a:shade val="51000"/>
                  <a:satMod val="130000"/>
                </a:srgbClr>
              </a:gs>
              <a:gs pos="80000">
                <a:srgbClr val="32AEB8">
                  <a:shade val="93000"/>
                  <a:satMod val="130000"/>
                </a:srgbClr>
              </a:gs>
              <a:gs pos="100000">
                <a:srgbClr val="32AEB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id-ID" sz="2400" b="0" i="0" u="none" strike="noStrike" kern="0" cap="none" spc="0" normalizeH="0" baseline="0" noProof="0" smtClean="0">
              <a:ln>
                <a:noFill/>
              </a:ln>
              <a:solidFill>
                <a:prstClr val="white"/>
              </a:solidFill>
              <a:effectLst/>
              <a:uLnTx/>
              <a:uFillTx/>
              <a:latin typeface="Arial"/>
              <a:cs typeface="+mn-cs"/>
            </a:endParaRPr>
          </a:p>
        </p:txBody>
      </p:sp>
      <p:sp>
        <p:nvSpPr>
          <p:cNvPr id="13" name="TextBox 12">
            <a:extLst>
              <a:ext uri="{FF2B5EF4-FFF2-40B4-BE49-F238E27FC236}">
                <a16:creationId xmlns:a16="http://schemas.microsoft.com/office/drawing/2014/main" id="{CA60D118-FA4B-4DD3-9E49-26B38FD09157}"/>
              </a:ext>
            </a:extLst>
          </p:cNvPr>
          <p:cNvSpPr txBox="1"/>
          <p:nvPr/>
        </p:nvSpPr>
        <p:spPr>
          <a:xfrm>
            <a:off x="4129493" y="4228147"/>
            <a:ext cx="1582464" cy="1615823"/>
          </a:xfrm>
          <a:prstGeom prst="rect">
            <a:avLst/>
          </a:prstGeom>
          <a:solidFill>
            <a:srgbClr val="32AEB8">
              <a:lumMod val="20000"/>
              <a:lumOff val="80000"/>
            </a:srgbClr>
          </a:solidFill>
        </p:spPr>
        <p:txBody>
          <a:bodyPr wrap="square" lIns="91436" tIns="45718" rIns="91436" bIns="45718" rtlCol="0">
            <a:spAutoFit/>
          </a:bodyPr>
          <a:lstStyle/>
          <a:p>
            <a:pPr marL="91436" marR="0" lvl="0" indent="-91436" defTabSz="1219140" eaLnBrk="1" fontAlgn="auto" latinLnBrk="1"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rPr>
              <a:t>2012 </a:t>
            </a:r>
          </a:p>
          <a:p>
            <a:pPr marL="0" marR="0" lvl="0" indent="0" defTabSz="1219140" eaLnBrk="1" fontAlgn="auto" latinLnBrk="1" hangingPunct="1">
              <a:lnSpc>
                <a:spcPct val="100000"/>
              </a:lnSpc>
              <a:spcBef>
                <a:spcPts val="0"/>
              </a:spcBef>
              <a:spcAft>
                <a:spcPts val="600"/>
              </a:spcAft>
              <a:buClrTx/>
              <a:buSzTx/>
              <a:buFontTx/>
              <a:buNone/>
              <a:tabLst/>
              <a:defRPr/>
            </a:pPr>
            <a:r>
              <a:rPr kumimoji="0" lang="id-ID" sz="1200" b="0" i="0" u="none" strike="noStrike" kern="0" cap="none" spc="0" normalizeH="0" baseline="0" noProof="0" dirty="0" smtClean="0">
                <a:ln>
                  <a:noFill/>
                </a:ln>
                <a:solidFill>
                  <a:prstClr val="black"/>
                </a:solidFill>
                <a:effectLst/>
                <a:uLnTx/>
                <a:uFillTx/>
                <a:latin typeface="Arial"/>
              </a:rPr>
              <a:t>Beasiswa untuk siswa miskin </a:t>
            </a:r>
            <a:r>
              <a:rPr kumimoji="0" lang="en-US" sz="1200" b="0" i="0" u="none" strike="noStrike" kern="0" cap="none" spc="0" normalizeH="0" baseline="0" noProof="0" dirty="0" smtClean="0">
                <a:ln>
                  <a:noFill/>
                </a:ln>
                <a:solidFill>
                  <a:prstClr val="black"/>
                </a:solidFill>
                <a:effectLst/>
                <a:uLnTx/>
                <a:uFillTx/>
                <a:latin typeface="Arial"/>
              </a:rPr>
              <a:t>SD</a:t>
            </a:r>
          </a:p>
          <a:p>
            <a:pPr marL="0" marR="0" lvl="0" indent="0" defTabSz="1219140" eaLnBrk="1" fontAlgn="auto" latinLnBrk="1" hangingPunct="1">
              <a:lnSpc>
                <a:spcPct val="100000"/>
              </a:lnSpc>
              <a:spcBef>
                <a:spcPts val="0"/>
              </a:spcBef>
              <a:spcAft>
                <a:spcPts val="600"/>
              </a:spcAft>
              <a:buClrTx/>
              <a:buSzTx/>
              <a:buFontTx/>
              <a:buNone/>
              <a:tabLst/>
              <a:defRPr/>
            </a:pPr>
            <a:r>
              <a:rPr kumimoji="0" lang="id-ID" sz="1200" b="0" i="0" u="none" strike="noStrike" kern="0" cap="none" spc="0" normalizeH="0" baseline="0" noProof="0" dirty="0" smtClean="0">
                <a:ln>
                  <a:noFill/>
                </a:ln>
                <a:solidFill>
                  <a:prstClr val="black"/>
                </a:solidFill>
                <a:effectLst/>
                <a:uLnTx/>
                <a:uFillTx/>
                <a:latin typeface="Arial"/>
              </a:rPr>
              <a:t>Subsidi Siswa </a:t>
            </a:r>
          </a:p>
          <a:p>
            <a:pPr marL="0" marR="0" lvl="0" indent="0" defTabSz="1219140" eaLnBrk="1" fontAlgn="auto" latinLnBrk="1" hangingPunct="1">
              <a:lnSpc>
                <a:spcPct val="100000"/>
              </a:lnSpc>
              <a:spcBef>
                <a:spcPts val="0"/>
              </a:spcBef>
              <a:spcAft>
                <a:spcPts val="600"/>
              </a:spcAft>
              <a:buClrTx/>
              <a:buSzTx/>
              <a:buFontTx/>
              <a:buNone/>
              <a:tabLst/>
              <a:defRPr/>
            </a:pPr>
            <a:r>
              <a:rPr kumimoji="0" lang="id-ID" sz="1200" b="0" i="0" u="none" strike="noStrike" kern="0" cap="none" spc="0" normalizeH="0" baseline="0" noProof="0" dirty="0" smtClean="0">
                <a:ln>
                  <a:noFill/>
                </a:ln>
                <a:solidFill>
                  <a:prstClr val="black"/>
                </a:solidFill>
                <a:effectLst/>
                <a:uLnTx/>
                <a:uFillTx/>
                <a:latin typeface="Arial"/>
              </a:rPr>
              <a:t>Miskin </a:t>
            </a:r>
            <a:r>
              <a:rPr kumimoji="0" lang="en-US" sz="1200" b="0" i="0" u="none" strike="noStrike" kern="0" cap="none" spc="0" normalizeH="0" baseline="0" noProof="0" dirty="0" smtClean="0">
                <a:ln>
                  <a:noFill/>
                </a:ln>
                <a:solidFill>
                  <a:prstClr val="black"/>
                </a:solidFill>
                <a:effectLst/>
                <a:uLnTx/>
                <a:uFillTx/>
                <a:latin typeface="Arial"/>
              </a:rPr>
              <a:t>SMP</a:t>
            </a:r>
          </a:p>
          <a:p>
            <a:pPr marL="0" marR="0" lvl="0" indent="0" defTabSz="1219140" eaLnBrk="1" fontAlgn="auto" latinLnBrk="1" hangingPunct="1">
              <a:lnSpc>
                <a:spcPct val="100000"/>
              </a:lnSpc>
              <a:spcBef>
                <a:spcPts val="0"/>
              </a:spcBef>
              <a:spcAft>
                <a:spcPts val="600"/>
              </a:spcAft>
              <a:buClrTx/>
              <a:buSzTx/>
              <a:buFontTx/>
              <a:buNone/>
              <a:tabLst/>
              <a:defRPr/>
            </a:pPr>
            <a:r>
              <a:rPr kumimoji="0" lang="en-US" sz="1200" b="0" i="0" u="none" strike="noStrike" kern="0" cap="none" spc="0" normalizeH="0" baseline="0" noProof="0" dirty="0" err="1" smtClean="0">
                <a:ln>
                  <a:noFill/>
                </a:ln>
                <a:solidFill>
                  <a:prstClr val="black"/>
                </a:solidFill>
                <a:effectLst/>
                <a:uLnTx/>
                <a:uFillTx/>
                <a:latin typeface="Arial"/>
              </a:rPr>
              <a:t>Bantuan</a:t>
            </a:r>
            <a:r>
              <a:rPr kumimoji="0" lang="en-US" sz="1200" b="0" i="0" u="none" strike="noStrike" kern="0" cap="none" spc="0" normalizeH="0" baseline="0" noProof="0" dirty="0" smtClean="0">
                <a:ln>
                  <a:noFill/>
                </a:ln>
                <a:solidFill>
                  <a:prstClr val="black"/>
                </a:solidFill>
                <a:effectLst/>
                <a:uLnTx/>
                <a:uFillTx/>
                <a:latin typeface="Arial"/>
              </a:rPr>
              <a:t> </a:t>
            </a:r>
            <a:r>
              <a:rPr kumimoji="0" lang="en-US" sz="1200" b="0" i="0" u="none" strike="noStrike" kern="0" cap="none" spc="0" normalizeH="0" baseline="0" noProof="0" dirty="0" err="1" smtClean="0">
                <a:ln>
                  <a:noFill/>
                </a:ln>
                <a:solidFill>
                  <a:prstClr val="black"/>
                </a:solidFill>
                <a:effectLst/>
                <a:uLnTx/>
                <a:uFillTx/>
                <a:latin typeface="Arial"/>
              </a:rPr>
              <a:t>Khusus</a:t>
            </a:r>
            <a:r>
              <a:rPr kumimoji="0" lang="en-US" sz="1200" b="0" i="0" u="none" strike="noStrike" kern="0" cap="none" spc="0" normalizeH="0" baseline="0" noProof="0" dirty="0" smtClean="0">
                <a:ln>
                  <a:noFill/>
                </a:ln>
                <a:solidFill>
                  <a:prstClr val="black"/>
                </a:solidFill>
                <a:effectLst/>
                <a:uLnTx/>
                <a:uFillTx/>
                <a:latin typeface="Arial"/>
              </a:rPr>
              <a:t> </a:t>
            </a:r>
            <a:r>
              <a:rPr kumimoji="0" lang="en-US" sz="1200" b="0" i="0" u="none" strike="noStrike" kern="0" cap="none" spc="0" normalizeH="0" baseline="0" noProof="0" dirty="0" err="1" smtClean="0">
                <a:ln>
                  <a:noFill/>
                </a:ln>
                <a:solidFill>
                  <a:prstClr val="black"/>
                </a:solidFill>
                <a:effectLst/>
                <a:uLnTx/>
                <a:uFillTx/>
                <a:latin typeface="Arial"/>
              </a:rPr>
              <a:t>Murid</a:t>
            </a:r>
            <a:r>
              <a:rPr kumimoji="0" lang="en-US" sz="1200" b="0" i="0" u="none" strike="noStrike" kern="0" cap="none" spc="0" normalizeH="0" baseline="0" noProof="0" dirty="0" smtClean="0">
                <a:ln>
                  <a:noFill/>
                </a:ln>
                <a:solidFill>
                  <a:prstClr val="black"/>
                </a:solidFill>
                <a:effectLst/>
                <a:uLnTx/>
                <a:uFillTx/>
                <a:latin typeface="Arial"/>
              </a:rPr>
              <a:t> SMA </a:t>
            </a:r>
            <a:r>
              <a:rPr kumimoji="0" lang="en-US" sz="1200" b="0" i="0" u="none" strike="noStrike" kern="0" cap="none" spc="0" normalizeH="0" baseline="0" noProof="0" dirty="0" err="1" smtClean="0">
                <a:ln>
                  <a:noFill/>
                </a:ln>
                <a:solidFill>
                  <a:prstClr val="black"/>
                </a:solidFill>
                <a:effectLst/>
                <a:uLnTx/>
                <a:uFillTx/>
                <a:latin typeface="Arial"/>
              </a:rPr>
              <a:t>dan</a:t>
            </a:r>
            <a:r>
              <a:rPr kumimoji="0" lang="en-US" sz="1200" b="0" i="0" u="none" strike="noStrike" kern="0" cap="none" spc="0" normalizeH="0" baseline="0" noProof="0" dirty="0" smtClean="0">
                <a:ln>
                  <a:noFill/>
                </a:ln>
                <a:solidFill>
                  <a:prstClr val="black"/>
                </a:solidFill>
                <a:effectLst/>
                <a:uLnTx/>
                <a:uFillTx/>
                <a:latin typeface="Arial"/>
              </a:rPr>
              <a:t> SMK </a:t>
            </a:r>
            <a:endParaRPr kumimoji="0" lang="id-ID" sz="1200" b="0" i="0" u="none" strike="noStrike" kern="0" cap="none" spc="0" normalizeH="0" baseline="0" noProof="0" dirty="0" smtClean="0">
              <a:ln>
                <a:noFill/>
              </a:ln>
              <a:solidFill>
                <a:prstClr val="black"/>
              </a:solidFill>
              <a:effectLst/>
              <a:uLnTx/>
              <a:uFillTx/>
              <a:latin typeface="Arial"/>
            </a:endParaRPr>
          </a:p>
        </p:txBody>
      </p:sp>
      <p:cxnSp>
        <p:nvCxnSpPr>
          <p:cNvPr id="14" name="Straight Connector 13">
            <a:extLst>
              <a:ext uri="{FF2B5EF4-FFF2-40B4-BE49-F238E27FC236}">
                <a16:creationId xmlns:a16="http://schemas.microsoft.com/office/drawing/2014/main" id="{997B7BB2-587C-4C49-965B-B6FB2A524006}"/>
              </a:ext>
            </a:extLst>
          </p:cNvPr>
          <p:cNvCxnSpPr/>
          <p:nvPr/>
        </p:nvCxnSpPr>
        <p:spPr>
          <a:xfrm flipH="1">
            <a:off x="3977095" y="4380505"/>
            <a:ext cx="152400" cy="0"/>
          </a:xfrm>
          <a:prstGeom prst="line">
            <a:avLst/>
          </a:prstGeom>
          <a:noFill/>
          <a:ln w="3175" cap="flat" cmpd="sng" algn="ctr">
            <a:solidFill>
              <a:srgbClr val="C00000"/>
            </a:solidFill>
            <a:prstDash val="solid"/>
          </a:ln>
          <a:effectLst/>
        </p:spPr>
      </p:cxnSp>
      <p:cxnSp>
        <p:nvCxnSpPr>
          <p:cNvPr id="15" name="Straight Connector 14">
            <a:extLst>
              <a:ext uri="{FF2B5EF4-FFF2-40B4-BE49-F238E27FC236}">
                <a16:creationId xmlns:a16="http://schemas.microsoft.com/office/drawing/2014/main" id="{E5E2A979-CF70-4115-B0EF-C935A775AE49}"/>
              </a:ext>
            </a:extLst>
          </p:cNvPr>
          <p:cNvCxnSpPr/>
          <p:nvPr/>
        </p:nvCxnSpPr>
        <p:spPr>
          <a:xfrm>
            <a:off x="5805895" y="3729545"/>
            <a:ext cx="0" cy="650967"/>
          </a:xfrm>
          <a:prstGeom prst="line">
            <a:avLst/>
          </a:prstGeom>
          <a:noFill/>
          <a:ln w="3175" cap="flat" cmpd="sng" algn="ctr">
            <a:solidFill>
              <a:srgbClr val="C00000"/>
            </a:solidFill>
            <a:prstDash val="solid"/>
          </a:ln>
          <a:effectLst/>
        </p:spPr>
      </p:cxnSp>
      <p:sp>
        <p:nvSpPr>
          <p:cNvPr id="16" name="Oval 15">
            <a:extLst>
              <a:ext uri="{FF2B5EF4-FFF2-40B4-BE49-F238E27FC236}">
                <a16:creationId xmlns:a16="http://schemas.microsoft.com/office/drawing/2014/main" id="{4ADF122D-BEF3-4635-A9F4-C325DC05D1B0}"/>
              </a:ext>
            </a:extLst>
          </p:cNvPr>
          <p:cNvSpPr/>
          <p:nvPr/>
        </p:nvSpPr>
        <p:spPr>
          <a:xfrm>
            <a:off x="5715000" y="3587203"/>
            <a:ext cx="173736" cy="173736"/>
          </a:xfrm>
          <a:prstGeom prst="ellipse">
            <a:avLst/>
          </a:prstGeom>
          <a:gradFill rotWithShape="1">
            <a:gsLst>
              <a:gs pos="0">
                <a:srgbClr val="32AEB8">
                  <a:shade val="51000"/>
                  <a:satMod val="130000"/>
                </a:srgbClr>
              </a:gs>
              <a:gs pos="80000">
                <a:srgbClr val="32AEB8">
                  <a:shade val="93000"/>
                  <a:satMod val="130000"/>
                </a:srgbClr>
              </a:gs>
              <a:gs pos="100000">
                <a:srgbClr val="32AEB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id-ID" sz="2400" b="0" i="0" u="none" strike="noStrike" kern="0" cap="none" spc="0" normalizeH="0" baseline="0" noProof="0" smtClean="0">
              <a:ln>
                <a:noFill/>
              </a:ln>
              <a:solidFill>
                <a:prstClr val="white"/>
              </a:solidFill>
              <a:effectLst/>
              <a:uLnTx/>
              <a:uFillTx/>
              <a:latin typeface="Arial"/>
              <a:cs typeface="+mn-cs"/>
            </a:endParaRPr>
          </a:p>
        </p:txBody>
      </p:sp>
      <p:sp>
        <p:nvSpPr>
          <p:cNvPr id="17" name="TextBox 16">
            <a:extLst>
              <a:ext uri="{FF2B5EF4-FFF2-40B4-BE49-F238E27FC236}">
                <a16:creationId xmlns:a16="http://schemas.microsoft.com/office/drawing/2014/main" id="{EAA495B3-6F72-4C77-9344-95C8F84DEF03}"/>
              </a:ext>
            </a:extLst>
          </p:cNvPr>
          <p:cNvSpPr txBox="1"/>
          <p:nvPr/>
        </p:nvSpPr>
        <p:spPr>
          <a:xfrm>
            <a:off x="5958320" y="4228147"/>
            <a:ext cx="1481855" cy="784826"/>
          </a:xfrm>
          <a:prstGeom prst="rect">
            <a:avLst/>
          </a:prstGeom>
          <a:solidFill>
            <a:srgbClr val="32AEB8">
              <a:lumMod val="20000"/>
              <a:lumOff val="80000"/>
            </a:srgbClr>
          </a:solidFill>
        </p:spPr>
        <p:txBody>
          <a:bodyPr wrap="square" lIns="91436" tIns="45718" rIns="91436" bIns="45718" rtlCol="0">
            <a:spAutoFit/>
          </a:bodyPr>
          <a:lstStyle/>
          <a:p>
            <a:pPr marL="91436" marR="0" lvl="0" indent="-91436" defTabSz="1219140" eaLnBrk="1" fontAlgn="auto" latinLnBrk="1"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srgbClr val="C00000"/>
                </a:solidFill>
                <a:effectLst/>
                <a:uLnTx/>
                <a:uFillTx/>
                <a:latin typeface="Arial"/>
              </a:rPr>
              <a:t>2013 - 2014 </a:t>
            </a:r>
          </a:p>
          <a:p>
            <a:pPr marL="0" marR="0" lvl="0" indent="0" defTabSz="1219140" eaLnBrk="1" fontAlgn="auto" latinLnBrk="1" hangingPunct="1">
              <a:lnSpc>
                <a:spcPct val="100000"/>
              </a:lnSpc>
              <a:spcBef>
                <a:spcPts val="0"/>
              </a:spcBef>
              <a:spcAft>
                <a:spcPts val="0"/>
              </a:spcAft>
              <a:buClrTx/>
              <a:buSzTx/>
              <a:buFontTx/>
              <a:buNone/>
              <a:tabLst/>
              <a:defRPr/>
            </a:pPr>
            <a:r>
              <a:rPr kumimoji="0" lang="en-US" sz="1500" b="0" i="0" u="none" strike="noStrike" kern="0" cap="none" spc="0" normalizeH="0" baseline="0" noProof="0" dirty="0" err="1" smtClean="0">
                <a:ln>
                  <a:noFill/>
                </a:ln>
                <a:solidFill>
                  <a:prstClr val="black"/>
                </a:solidFill>
                <a:effectLst/>
                <a:uLnTx/>
                <a:uFillTx/>
                <a:latin typeface="Arial"/>
              </a:rPr>
              <a:t>Bantuan</a:t>
            </a:r>
            <a:r>
              <a:rPr kumimoji="0" lang="en-US" sz="1500" b="0" i="0" u="none" strike="noStrike" kern="0" cap="none" spc="0" normalizeH="0" baseline="0" noProof="0" dirty="0" smtClean="0">
                <a:ln>
                  <a:noFill/>
                </a:ln>
                <a:solidFill>
                  <a:prstClr val="black"/>
                </a:solidFill>
                <a:effectLst/>
                <a:uLnTx/>
                <a:uFillTx/>
                <a:latin typeface="Arial"/>
              </a:rPr>
              <a:t> </a:t>
            </a:r>
            <a:r>
              <a:rPr kumimoji="0" lang="id-ID" sz="1500" b="0" i="0" u="none" strike="noStrike" kern="0" cap="none" spc="0" normalizeH="0" baseline="0" noProof="0" dirty="0" smtClean="0">
                <a:ln>
                  <a:noFill/>
                </a:ln>
                <a:solidFill>
                  <a:prstClr val="black"/>
                </a:solidFill>
                <a:effectLst/>
                <a:uLnTx/>
                <a:uFillTx/>
                <a:latin typeface="Arial"/>
              </a:rPr>
              <a:t>Siswa Miskin</a:t>
            </a:r>
            <a:r>
              <a:rPr kumimoji="0" lang="en-US" sz="1500" b="0" i="0" u="none" strike="noStrike" kern="0" cap="none" spc="0" normalizeH="0" baseline="0" noProof="0" dirty="0" smtClean="0">
                <a:ln>
                  <a:noFill/>
                </a:ln>
                <a:solidFill>
                  <a:prstClr val="black"/>
                </a:solidFill>
                <a:effectLst/>
                <a:uLnTx/>
                <a:uFillTx/>
                <a:latin typeface="Arial"/>
              </a:rPr>
              <a:t> </a:t>
            </a:r>
            <a:endParaRPr kumimoji="0" lang="id-ID" sz="1500" b="0" i="0" u="none" strike="noStrike" kern="0" cap="none" spc="0" normalizeH="0" baseline="0" noProof="0" dirty="0" smtClean="0">
              <a:ln>
                <a:noFill/>
              </a:ln>
              <a:solidFill>
                <a:prstClr val="black"/>
              </a:solidFill>
              <a:effectLst/>
              <a:uLnTx/>
              <a:uFillTx/>
              <a:latin typeface="Arial"/>
            </a:endParaRPr>
          </a:p>
        </p:txBody>
      </p:sp>
      <p:cxnSp>
        <p:nvCxnSpPr>
          <p:cNvPr id="18" name="Straight Connector 17">
            <a:extLst>
              <a:ext uri="{FF2B5EF4-FFF2-40B4-BE49-F238E27FC236}">
                <a16:creationId xmlns:a16="http://schemas.microsoft.com/office/drawing/2014/main" id="{36D73773-9516-424C-BE27-A8D5C6D5149B}"/>
              </a:ext>
            </a:extLst>
          </p:cNvPr>
          <p:cNvCxnSpPr/>
          <p:nvPr/>
        </p:nvCxnSpPr>
        <p:spPr>
          <a:xfrm flipH="1">
            <a:off x="5805895" y="4380505"/>
            <a:ext cx="152400" cy="0"/>
          </a:xfrm>
          <a:prstGeom prst="line">
            <a:avLst/>
          </a:prstGeom>
          <a:noFill/>
          <a:ln w="3175" cap="flat" cmpd="sng" algn="ctr">
            <a:solidFill>
              <a:srgbClr val="C00000"/>
            </a:solidFill>
            <a:prstDash val="solid"/>
          </a:ln>
          <a:effectLst/>
        </p:spPr>
      </p:cxnSp>
      <p:cxnSp>
        <p:nvCxnSpPr>
          <p:cNvPr id="19" name="Straight Connector 18">
            <a:extLst>
              <a:ext uri="{FF2B5EF4-FFF2-40B4-BE49-F238E27FC236}">
                <a16:creationId xmlns:a16="http://schemas.microsoft.com/office/drawing/2014/main" id="{5A8578B3-EBDD-4658-86D5-9EDBF3814AD0}"/>
              </a:ext>
            </a:extLst>
          </p:cNvPr>
          <p:cNvCxnSpPr/>
          <p:nvPr/>
        </p:nvCxnSpPr>
        <p:spPr>
          <a:xfrm>
            <a:off x="7522209" y="3729545"/>
            <a:ext cx="0" cy="650967"/>
          </a:xfrm>
          <a:prstGeom prst="line">
            <a:avLst/>
          </a:prstGeom>
          <a:noFill/>
          <a:ln w="3175" cap="flat" cmpd="sng" algn="ctr">
            <a:solidFill>
              <a:srgbClr val="C00000"/>
            </a:solidFill>
            <a:prstDash val="solid"/>
          </a:ln>
          <a:effectLst/>
        </p:spPr>
      </p:cxnSp>
      <p:sp>
        <p:nvSpPr>
          <p:cNvPr id="20" name="Oval 19">
            <a:extLst>
              <a:ext uri="{FF2B5EF4-FFF2-40B4-BE49-F238E27FC236}">
                <a16:creationId xmlns:a16="http://schemas.microsoft.com/office/drawing/2014/main" id="{7BED5BFE-BBB1-474D-A65E-81D6488F9327}"/>
              </a:ext>
            </a:extLst>
          </p:cNvPr>
          <p:cNvSpPr/>
          <p:nvPr/>
        </p:nvSpPr>
        <p:spPr>
          <a:xfrm>
            <a:off x="7431315" y="3587203"/>
            <a:ext cx="173736" cy="173736"/>
          </a:xfrm>
          <a:prstGeom prst="ellipse">
            <a:avLst/>
          </a:prstGeom>
          <a:gradFill rotWithShape="1">
            <a:gsLst>
              <a:gs pos="0">
                <a:srgbClr val="32AEB8">
                  <a:shade val="51000"/>
                  <a:satMod val="130000"/>
                </a:srgbClr>
              </a:gs>
              <a:gs pos="80000">
                <a:srgbClr val="32AEB8">
                  <a:shade val="93000"/>
                  <a:satMod val="130000"/>
                </a:srgbClr>
              </a:gs>
              <a:gs pos="100000">
                <a:srgbClr val="32AEB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id-ID" sz="2400" b="0" i="0" u="none" strike="noStrike" kern="0" cap="none" spc="0" normalizeH="0" baseline="0" noProof="0" smtClean="0">
              <a:ln>
                <a:noFill/>
              </a:ln>
              <a:solidFill>
                <a:prstClr val="white"/>
              </a:solidFill>
              <a:effectLst/>
              <a:uLnTx/>
              <a:uFillTx/>
              <a:latin typeface="Arial"/>
              <a:cs typeface="+mn-cs"/>
            </a:endParaRPr>
          </a:p>
        </p:txBody>
      </p:sp>
      <p:sp>
        <p:nvSpPr>
          <p:cNvPr id="21" name="TextBox 20">
            <a:extLst>
              <a:ext uri="{FF2B5EF4-FFF2-40B4-BE49-F238E27FC236}">
                <a16:creationId xmlns:a16="http://schemas.microsoft.com/office/drawing/2014/main" id="{0AC6E9BB-6C22-45F4-B947-DA116AA895CC}"/>
              </a:ext>
            </a:extLst>
          </p:cNvPr>
          <p:cNvSpPr txBox="1"/>
          <p:nvPr/>
        </p:nvSpPr>
        <p:spPr>
          <a:xfrm>
            <a:off x="7674663" y="4228147"/>
            <a:ext cx="1589743" cy="784826"/>
          </a:xfrm>
          <a:prstGeom prst="rect">
            <a:avLst/>
          </a:prstGeom>
          <a:solidFill>
            <a:srgbClr val="32AEB8">
              <a:lumMod val="20000"/>
              <a:lumOff val="80000"/>
            </a:srgbClr>
          </a:solidFill>
        </p:spPr>
        <p:txBody>
          <a:bodyPr wrap="square" lIns="91436" tIns="45718" rIns="91436" bIns="45718" rtlCol="0">
            <a:spAutoFit/>
          </a:bodyPr>
          <a:lstStyle/>
          <a:p>
            <a:pPr marL="91436" marR="0" lvl="0" indent="-91436" defTabSz="1219140" eaLnBrk="1" fontAlgn="auto" latinLnBrk="1"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srgbClr val="C00000"/>
                </a:solidFill>
                <a:effectLst/>
                <a:uLnTx/>
                <a:uFillTx/>
                <a:latin typeface="Arial"/>
              </a:rPr>
              <a:t>2015</a:t>
            </a:r>
          </a:p>
          <a:p>
            <a:pPr marL="0" marR="0" lvl="0" indent="0" defTabSz="1219140" eaLnBrk="1" fontAlgn="auto" latinLnBrk="1" hangingPunct="1">
              <a:lnSpc>
                <a:spcPct val="100000"/>
              </a:lnSpc>
              <a:spcBef>
                <a:spcPts val="0"/>
              </a:spcBef>
              <a:spcAft>
                <a:spcPts val="0"/>
              </a:spcAft>
              <a:buClrTx/>
              <a:buSzTx/>
              <a:buFontTx/>
              <a:buNone/>
              <a:tabLst/>
              <a:defRPr/>
            </a:pPr>
            <a:r>
              <a:rPr kumimoji="0" lang="en-US" sz="1500" b="0" i="0" u="none" strike="noStrike" kern="0" cap="none" spc="0" normalizeH="0" baseline="0" noProof="0" dirty="0" smtClean="0">
                <a:ln>
                  <a:noFill/>
                </a:ln>
                <a:solidFill>
                  <a:prstClr val="black"/>
                </a:solidFill>
                <a:effectLst/>
                <a:uLnTx/>
                <a:uFillTx/>
                <a:latin typeface="Arial"/>
              </a:rPr>
              <a:t>Program</a:t>
            </a:r>
          </a:p>
          <a:p>
            <a:pPr marL="0" marR="0" lvl="0" indent="0" defTabSz="1219140" eaLnBrk="1" fontAlgn="auto" latinLnBrk="1" hangingPunct="1">
              <a:lnSpc>
                <a:spcPct val="100000"/>
              </a:lnSpc>
              <a:spcBef>
                <a:spcPts val="0"/>
              </a:spcBef>
              <a:spcAft>
                <a:spcPts val="0"/>
              </a:spcAft>
              <a:buClrTx/>
              <a:buSzTx/>
              <a:buFontTx/>
              <a:buNone/>
              <a:tabLst/>
              <a:defRPr/>
            </a:pPr>
            <a:r>
              <a:rPr kumimoji="0" lang="en-US" sz="1500" b="0" i="0" u="none" strike="noStrike" kern="0" cap="none" spc="0" normalizeH="0" baseline="0" noProof="0" dirty="0" smtClean="0">
                <a:ln>
                  <a:noFill/>
                </a:ln>
                <a:solidFill>
                  <a:prstClr val="black"/>
                </a:solidFill>
                <a:effectLst/>
                <a:uLnTx/>
                <a:uFillTx/>
                <a:latin typeface="Arial"/>
              </a:rPr>
              <a:t>Indonesia </a:t>
            </a:r>
            <a:r>
              <a:rPr kumimoji="0" lang="en-US" sz="1500" b="0" i="0" u="none" strike="noStrike" kern="0" cap="none" spc="0" normalizeH="0" baseline="0" noProof="0" dirty="0" err="1" smtClean="0">
                <a:ln>
                  <a:noFill/>
                </a:ln>
                <a:solidFill>
                  <a:prstClr val="black"/>
                </a:solidFill>
                <a:effectLst/>
                <a:uLnTx/>
                <a:uFillTx/>
                <a:latin typeface="Arial"/>
              </a:rPr>
              <a:t>Pintar</a:t>
            </a:r>
            <a:endParaRPr kumimoji="0" lang="id-ID" sz="1500" b="0" i="0" u="none" strike="noStrike" kern="0" cap="none" spc="0" normalizeH="0" baseline="0" noProof="0" dirty="0" smtClean="0">
              <a:ln>
                <a:noFill/>
              </a:ln>
              <a:solidFill>
                <a:prstClr val="black"/>
              </a:solidFill>
              <a:effectLst/>
              <a:uLnTx/>
              <a:uFillTx/>
              <a:latin typeface="Arial"/>
            </a:endParaRPr>
          </a:p>
        </p:txBody>
      </p:sp>
      <p:cxnSp>
        <p:nvCxnSpPr>
          <p:cNvPr id="22" name="Straight Connector 21">
            <a:extLst>
              <a:ext uri="{FF2B5EF4-FFF2-40B4-BE49-F238E27FC236}">
                <a16:creationId xmlns:a16="http://schemas.microsoft.com/office/drawing/2014/main" id="{589E4A97-AF95-4A87-9ACF-AE87F4363088}"/>
              </a:ext>
            </a:extLst>
          </p:cNvPr>
          <p:cNvCxnSpPr/>
          <p:nvPr/>
        </p:nvCxnSpPr>
        <p:spPr>
          <a:xfrm flipH="1">
            <a:off x="7522209" y="4380505"/>
            <a:ext cx="152400" cy="0"/>
          </a:xfrm>
          <a:prstGeom prst="line">
            <a:avLst/>
          </a:prstGeom>
          <a:noFill/>
          <a:ln w="3175" cap="flat" cmpd="sng" algn="ctr">
            <a:solidFill>
              <a:srgbClr val="C00000"/>
            </a:solidFill>
            <a:prstDash val="solid"/>
          </a:ln>
          <a:effectLst/>
        </p:spPr>
      </p:cxnSp>
      <p:cxnSp>
        <p:nvCxnSpPr>
          <p:cNvPr id="23" name="Straight Connector 22">
            <a:extLst>
              <a:ext uri="{FF2B5EF4-FFF2-40B4-BE49-F238E27FC236}">
                <a16:creationId xmlns:a16="http://schemas.microsoft.com/office/drawing/2014/main" id="{5F71A4AF-CE2C-42A7-B1CC-F2A1A0F6E632}"/>
              </a:ext>
            </a:extLst>
          </p:cNvPr>
          <p:cNvCxnSpPr/>
          <p:nvPr/>
        </p:nvCxnSpPr>
        <p:spPr>
          <a:xfrm>
            <a:off x="1900975" y="660100"/>
            <a:ext cx="0" cy="2895600"/>
          </a:xfrm>
          <a:prstGeom prst="line">
            <a:avLst/>
          </a:prstGeom>
          <a:noFill/>
          <a:ln w="3175" cap="flat" cmpd="sng" algn="ctr">
            <a:solidFill>
              <a:srgbClr val="32AEB8">
                <a:lumMod val="75000"/>
              </a:srgbClr>
            </a:solidFill>
            <a:prstDash val="dash"/>
          </a:ln>
          <a:effectLst/>
        </p:spPr>
      </p:cxnSp>
      <p:sp>
        <p:nvSpPr>
          <p:cNvPr id="24" name="TextBox 23">
            <a:extLst>
              <a:ext uri="{FF2B5EF4-FFF2-40B4-BE49-F238E27FC236}">
                <a16:creationId xmlns:a16="http://schemas.microsoft.com/office/drawing/2014/main" id="{E9EBE62F-2CB2-47BB-A1B1-68161084B556}"/>
              </a:ext>
            </a:extLst>
          </p:cNvPr>
          <p:cNvSpPr txBox="1"/>
          <p:nvPr/>
        </p:nvSpPr>
        <p:spPr>
          <a:xfrm>
            <a:off x="1915888" y="1972534"/>
            <a:ext cx="1875856" cy="784826"/>
          </a:xfrm>
          <a:prstGeom prst="rect">
            <a:avLst/>
          </a:prstGeom>
          <a:noFill/>
        </p:spPr>
        <p:txBody>
          <a:bodyPr wrap="square" lIns="91436" tIns="45718" rIns="91436" bIns="45718" rtlCol="0">
            <a:spAutoFit/>
          </a:bodyPr>
          <a:lstStyle/>
          <a:p>
            <a:pPr defTabSz="1219140" latinLnBrk="1"/>
            <a:r>
              <a:rPr lang="en-US" sz="1500" dirty="0" err="1">
                <a:solidFill>
                  <a:prstClr val="black"/>
                </a:solidFill>
                <a:cs typeface="Calibri"/>
              </a:rPr>
              <a:t>Penerima</a:t>
            </a:r>
            <a:r>
              <a:rPr lang="en-US" sz="1500" dirty="0">
                <a:solidFill>
                  <a:prstClr val="black"/>
                </a:solidFill>
                <a:cs typeface="Calibri"/>
              </a:rPr>
              <a:t> </a:t>
            </a:r>
            <a:r>
              <a:rPr lang="en-US" sz="1500" dirty="0" err="1">
                <a:solidFill>
                  <a:prstClr val="black"/>
                </a:solidFill>
                <a:cs typeface="Calibri"/>
              </a:rPr>
              <a:t>Beasiswa</a:t>
            </a:r>
            <a:r>
              <a:rPr lang="en-US" sz="1500" dirty="0">
                <a:solidFill>
                  <a:prstClr val="black"/>
                </a:solidFill>
                <a:cs typeface="Calibri"/>
              </a:rPr>
              <a:t> </a:t>
            </a:r>
          </a:p>
          <a:p>
            <a:pPr defTabSz="1219140" latinLnBrk="1"/>
            <a:r>
              <a:rPr lang="en-US" sz="1500" dirty="0" err="1">
                <a:solidFill>
                  <a:prstClr val="black"/>
                </a:solidFill>
                <a:cs typeface="Calibri"/>
              </a:rPr>
              <a:t>berdasarkan</a:t>
            </a:r>
            <a:r>
              <a:rPr lang="en-US" sz="1500" dirty="0">
                <a:solidFill>
                  <a:prstClr val="black"/>
                </a:solidFill>
                <a:cs typeface="Calibri"/>
              </a:rPr>
              <a:t> </a:t>
            </a:r>
            <a:r>
              <a:rPr lang="en-US" sz="1500" dirty="0" err="1">
                <a:solidFill>
                  <a:prstClr val="black"/>
                </a:solidFill>
                <a:cs typeface="Calibri"/>
              </a:rPr>
              <a:t>indeks</a:t>
            </a:r>
            <a:r>
              <a:rPr lang="en-US" sz="1500" dirty="0">
                <a:solidFill>
                  <a:prstClr val="black"/>
                </a:solidFill>
                <a:cs typeface="Calibri"/>
              </a:rPr>
              <a:t> </a:t>
            </a:r>
          </a:p>
          <a:p>
            <a:pPr defTabSz="1219140" latinLnBrk="1"/>
            <a:r>
              <a:rPr lang="en-US" sz="1500" dirty="0" err="1">
                <a:solidFill>
                  <a:prstClr val="black"/>
                </a:solidFill>
                <a:cs typeface="Calibri"/>
              </a:rPr>
              <a:t>kemiskinan</a:t>
            </a:r>
            <a:r>
              <a:rPr lang="en-US" sz="1500" dirty="0">
                <a:solidFill>
                  <a:prstClr val="black"/>
                </a:solidFill>
                <a:cs typeface="Calibri"/>
              </a:rPr>
              <a:t> </a:t>
            </a:r>
            <a:endParaRPr lang="id-ID" sz="1500" dirty="0">
              <a:solidFill>
                <a:prstClr val="black"/>
              </a:solidFill>
              <a:cs typeface="Calibri"/>
            </a:endParaRPr>
          </a:p>
        </p:txBody>
      </p:sp>
      <p:sp>
        <p:nvSpPr>
          <p:cNvPr id="25" name="TextBox 24">
            <a:extLst>
              <a:ext uri="{FF2B5EF4-FFF2-40B4-BE49-F238E27FC236}">
                <a16:creationId xmlns:a16="http://schemas.microsoft.com/office/drawing/2014/main" id="{D4F60C53-268B-4211-8833-6C405DEB3A90}"/>
              </a:ext>
            </a:extLst>
          </p:cNvPr>
          <p:cNvSpPr txBox="1"/>
          <p:nvPr/>
        </p:nvSpPr>
        <p:spPr>
          <a:xfrm>
            <a:off x="5791200" y="2005230"/>
            <a:ext cx="1744960" cy="1246491"/>
          </a:xfrm>
          <a:prstGeom prst="rect">
            <a:avLst/>
          </a:prstGeom>
          <a:noFill/>
        </p:spPr>
        <p:txBody>
          <a:bodyPr wrap="square" lIns="91436" tIns="45718" rIns="91436" bIns="45718" rtlCol="0">
            <a:spAutoFit/>
          </a:bodyPr>
          <a:lstStyle/>
          <a:p>
            <a:pPr defTabSz="1219140" latinLnBrk="1"/>
            <a:r>
              <a:rPr lang="en-US" sz="1500" dirty="0" err="1">
                <a:solidFill>
                  <a:prstClr val="black"/>
                </a:solidFill>
                <a:cs typeface="Calibri"/>
              </a:rPr>
              <a:t>Penerima</a:t>
            </a:r>
            <a:r>
              <a:rPr lang="en-US" sz="1500" dirty="0">
                <a:solidFill>
                  <a:prstClr val="black"/>
                </a:solidFill>
                <a:cs typeface="Calibri"/>
              </a:rPr>
              <a:t> </a:t>
            </a:r>
            <a:r>
              <a:rPr lang="en-US" sz="1500" dirty="0" err="1">
                <a:solidFill>
                  <a:prstClr val="black"/>
                </a:solidFill>
                <a:cs typeface="Calibri"/>
              </a:rPr>
              <a:t>diprioritaskan</a:t>
            </a:r>
            <a:r>
              <a:rPr lang="en-US" sz="1500" dirty="0">
                <a:solidFill>
                  <a:prstClr val="black"/>
                </a:solidFill>
                <a:cs typeface="Calibri"/>
              </a:rPr>
              <a:t> </a:t>
            </a:r>
            <a:r>
              <a:rPr lang="en-US" sz="1500" dirty="0" err="1">
                <a:solidFill>
                  <a:prstClr val="black"/>
                </a:solidFill>
                <a:cs typeface="Calibri"/>
              </a:rPr>
              <a:t>untuk</a:t>
            </a:r>
            <a:r>
              <a:rPr lang="en-US" sz="1500" dirty="0">
                <a:solidFill>
                  <a:prstClr val="black"/>
                </a:solidFill>
                <a:cs typeface="Calibri"/>
              </a:rPr>
              <a:t> </a:t>
            </a:r>
            <a:r>
              <a:rPr lang="en-US" sz="1500" dirty="0" err="1">
                <a:solidFill>
                  <a:prstClr val="black"/>
                </a:solidFill>
                <a:cs typeface="Calibri"/>
              </a:rPr>
              <a:t>siswa</a:t>
            </a:r>
            <a:r>
              <a:rPr lang="en-US" sz="1500" dirty="0">
                <a:solidFill>
                  <a:prstClr val="black"/>
                </a:solidFill>
                <a:cs typeface="Calibri"/>
              </a:rPr>
              <a:t> </a:t>
            </a:r>
            <a:r>
              <a:rPr lang="en-US" sz="1500" dirty="0" err="1">
                <a:solidFill>
                  <a:prstClr val="black"/>
                </a:solidFill>
                <a:cs typeface="Calibri"/>
              </a:rPr>
              <a:t>dari</a:t>
            </a:r>
            <a:r>
              <a:rPr lang="en-US" sz="1500" dirty="0">
                <a:solidFill>
                  <a:prstClr val="black"/>
                </a:solidFill>
                <a:cs typeface="Calibri"/>
              </a:rPr>
              <a:t> </a:t>
            </a:r>
            <a:r>
              <a:rPr lang="en-US" sz="1500" dirty="0" err="1">
                <a:solidFill>
                  <a:prstClr val="black"/>
                </a:solidFill>
                <a:cs typeface="Calibri"/>
              </a:rPr>
              <a:t>keluarga</a:t>
            </a:r>
            <a:r>
              <a:rPr lang="en-US" sz="1500" dirty="0">
                <a:solidFill>
                  <a:prstClr val="black"/>
                </a:solidFill>
                <a:cs typeface="Calibri"/>
              </a:rPr>
              <a:t> </a:t>
            </a:r>
            <a:r>
              <a:rPr lang="en-US" sz="1500" dirty="0" err="1">
                <a:solidFill>
                  <a:prstClr val="black"/>
                </a:solidFill>
                <a:cs typeface="Calibri"/>
              </a:rPr>
              <a:t>penerima</a:t>
            </a:r>
            <a:r>
              <a:rPr lang="en-US" sz="1500" dirty="0">
                <a:solidFill>
                  <a:prstClr val="black"/>
                </a:solidFill>
                <a:cs typeface="Calibri"/>
              </a:rPr>
              <a:t> KPS, </a:t>
            </a:r>
            <a:r>
              <a:rPr lang="en-US" sz="1500" dirty="0" err="1">
                <a:solidFill>
                  <a:prstClr val="black"/>
                </a:solidFill>
                <a:cs typeface="Calibri"/>
              </a:rPr>
              <a:t>korbanbencana</a:t>
            </a:r>
            <a:endParaRPr lang="id-ID" sz="1500" dirty="0">
              <a:solidFill>
                <a:prstClr val="black"/>
              </a:solidFill>
              <a:cs typeface="Calibri"/>
            </a:endParaRPr>
          </a:p>
        </p:txBody>
      </p:sp>
      <p:sp>
        <p:nvSpPr>
          <p:cNvPr id="26" name="TextBox 25">
            <a:extLst>
              <a:ext uri="{FF2B5EF4-FFF2-40B4-BE49-F238E27FC236}">
                <a16:creationId xmlns:a16="http://schemas.microsoft.com/office/drawing/2014/main" id="{EF9292B8-E156-4573-A42E-A91AC838E277}"/>
              </a:ext>
            </a:extLst>
          </p:cNvPr>
          <p:cNvSpPr txBox="1"/>
          <p:nvPr/>
        </p:nvSpPr>
        <p:spPr>
          <a:xfrm>
            <a:off x="7511544" y="2005230"/>
            <a:ext cx="1848821" cy="1015659"/>
          </a:xfrm>
          <a:prstGeom prst="rect">
            <a:avLst/>
          </a:prstGeom>
          <a:noFill/>
        </p:spPr>
        <p:txBody>
          <a:bodyPr wrap="square" lIns="91436" tIns="45718" rIns="91436" bIns="45718" rtlCol="0">
            <a:spAutoFit/>
          </a:bodyPr>
          <a:lstStyle/>
          <a:p>
            <a:pPr defTabSz="1219140" latinLnBrk="1"/>
            <a:r>
              <a:rPr lang="en-US" sz="1500" dirty="0" err="1">
                <a:solidFill>
                  <a:prstClr val="black"/>
                </a:solidFill>
                <a:cs typeface="Calibri"/>
              </a:rPr>
              <a:t>Penerima</a:t>
            </a:r>
            <a:r>
              <a:rPr lang="en-US" sz="1500" dirty="0">
                <a:solidFill>
                  <a:prstClr val="black"/>
                </a:solidFill>
                <a:cs typeface="Calibri"/>
              </a:rPr>
              <a:t> </a:t>
            </a:r>
            <a:r>
              <a:rPr lang="en-US" sz="1500" dirty="0" err="1">
                <a:solidFill>
                  <a:prstClr val="black"/>
                </a:solidFill>
                <a:cs typeface="Calibri"/>
              </a:rPr>
              <a:t>diprioritaskan</a:t>
            </a:r>
            <a:r>
              <a:rPr lang="en-US" sz="1500" dirty="0">
                <a:solidFill>
                  <a:prstClr val="black"/>
                </a:solidFill>
                <a:cs typeface="Calibri"/>
              </a:rPr>
              <a:t> </a:t>
            </a:r>
            <a:r>
              <a:rPr lang="en-US" sz="1500" dirty="0" err="1">
                <a:solidFill>
                  <a:prstClr val="black"/>
                </a:solidFill>
                <a:cs typeface="Calibri"/>
              </a:rPr>
              <a:t>untuk</a:t>
            </a:r>
            <a:r>
              <a:rPr lang="en-US" sz="1500" dirty="0">
                <a:solidFill>
                  <a:prstClr val="black"/>
                </a:solidFill>
                <a:cs typeface="Calibri"/>
              </a:rPr>
              <a:t> </a:t>
            </a:r>
            <a:r>
              <a:rPr lang="en-US" sz="1500" dirty="0" err="1">
                <a:solidFill>
                  <a:prstClr val="black"/>
                </a:solidFill>
                <a:cs typeface="Calibri"/>
              </a:rPr>
              <a:t>anak</a:t>
            </a:r>
            <a:r>
              <a:rPr lang="en-US" sz="1500" dirty="0">
                <a:solidFill>
                  <a:prstClr val="black"/>
                </a:solidFill>
                <a:cs typeface="Calibri"/>
              </a:rPr>
              <a:t> </a:t>
            </a:r>
            <a:r>
              <a:rPr lang="en-US" sz="1500" dirty="0" err="1">
                <a:solidFill>
                  <a:prstClr val="black"/>
                </a:solidFill>
                <a:cs typeface="Calibri"/>
              </a:rPr>
              <a:t>dari</a:t>
            </a:r>
            <a:r>
              <a:rPr lang="en-US" sz="1500" dirty="0">
                <a:solidFill>
                  <a:prstClr val="black"/>
                </a:solidFill>
                <a:cs typeface="Calibri"/>
              </a:rPr>
              <a:t> </a:t>
            </a:r>
          </a:p>
          <a:p>
            <a:pPr defTabSz="1219140" latinLnBrk="1"/>
            <a:r>
              <a:rPr lang="en-US" sz="1500" dirty="0" err="1">
                <a:solidFill>
                  <a:prstClr val="black"/>
                </a:solidFill>
                <a:cs typeface="Calibri"/>
              </a:rPr>
              <a:t>keluarga</a:t>
            </a:r>
            <a:r>
              <a:rPr lang="en-US" sz="1500" dirty="0">
                <a:solidFill>
                  <a:prstClr val="black"/>
                </a:solidFill>
                <a:cs typeface="Calibri"/>
              </a:rPr>
              <a:t> </a:t>
            </a:r>
            <a:r>
              <a:rPr lang="en-US" sz="1500" dirty="0" err="1">
                <a:solidFill>
                  <a:prstClr val="black"/>
                </a:solidFill>
                <a:cs typeface="Calibri"/>
              </a:rPr>
              <a:t>penerima</a:t>
            </a:r>
            <a:r>
              <a:rPr lang="en-US" sz="1500" dirty="0">
                <a:solidFill>
                  <a:prstClr val="black"/>
                </a:solidFill>
                <a:cs typeface="Calibri"/>
              </a:rPr>
              <a:t> </a:t>
            </a:r>
          </a:p>
          <a:p>
            <a:pPr defTabSz="1219140" latinLnBrk="1"/>
            <a:r>
              <a:rPr lang="en-US" sz="1500" dirty="0">
                <a:solidFill>
                  <a:prstClr val="black"/>
                </a:solidFill>
                <a:cs typeface="Calibri"/>
              </a:rPr>
              <a:t>KKS </a:t>
            </a:r>
            <a:endParaRPr lang="id-ID" sz="1500" dirty="0">
              <a:solidFill>
                <a:prstClr val="black"/>
              </a:solidFill>
              <a:cs typeface="Calibri"/>
            </a:endParaRPr>
          </a:p>
        </p:txBody>
      </p:sp>
      <p:sp>
        <p:nvSpPr>
          <p:cNvPr id="27" name="TextBox 26">
            <a:extLst>
              <a:ext uri="{FF2B5EF4-FFF2-40B4-BE49-F238E27FC236}">
                <a16:creationId xmlns:a16="http://schemas.microsoft.com/office/drawing/2014/main" id="{A4D103CA-54CA-4AA3-B227-09BF285367BF}"/>
              </a:ext>
            </a:extLst>
          </p:cNvPr>
          <p:cNvSpPr txBox="1"/>
          <p:nvPr/>
        </p:nvSpPr>
        <p:spPr>
          <a:xfrm>
            <a:off x="4031524" y="2005230"/>
            <a:ext cx="1776445" cy="1015659"/>
          </a:xfrm>
          <a:prstGeom prst="rect">
            <a:avLst/>
          </a:prstGeom>
          <a:noFill/>
        </p:spPr>
        <p:txBody>
          <a:bodyPr wrap="square" lIns="91436" tIns="45718" rIns="91436" bIns="45718" rtlCol="0">
            <a:spAutoFit/>
          </a:bodyPr>
          <a:lstStyle/>
          <a:p>
            <a:pPr defTabSz="1219140" latinLnBrk="1"/>
            <a:r>
              <a:rPr lang="en-US" sz="1500" dirty="0" err="1">
                <a:solidFill>
                  <a:prstClr val="black"/>
                </a:solidFill>
                <a:cs typeface="Calibri"/>
              </a:rPr>
              <a:t>Penerima</a:t>
            </a:r>
            <a:r>
              <a:rPr lang="en-US" sz="1500" dirty="0">
                <a:solidFill>
                  <a:prstClr val="black"/>
                </a:solidFill>
                <a:cs typeface="Calibri"/>
              </a:rPr>
              <a:t> </a:t>
            </a:r>
            <a:r>
              <a:rPr lang="en-US" sz="1500" dirty="0" err="1">
                <a:solidFill>
                  <a:prstClr val="black"/>
                </a:solidFill>
                <a:cs typeface="Calibri"/>
              </a:rPr>
              <a:t>diprioritaskan</a:t>
            </a:r>
            <a:r>
              <a:rPr lang="en-US" sz="1500" dirty="0">
                <a:solidFill>
                  <a:prstClr val="black"/>
                </a:solidFill>
                <a:cs typeface="Calibri"/>
              </a:rPr>
              <a:t> </a:t>
            </a:r>
            <a:r>
              <a:rPr lang="en-US" sz="1500" dirty="0" err="1">
                <a:solidFill>
                  <a:prstClr val="black"/>
                </a:solidFill>
                <a:cs typeface="Calibri"/>
              </a:rPr>
              <a:t>berdasarkan</a:t>
            </a:r>
            <a:r>
              <a:rPr lang="en-US" sz="1500" dirty="0">
                <a:solidFill>
                  <a:prstClr val="black"/>
                </a:solidFill>
                <a:cs typeface="Calibri"/>
              </a:rPr>
              <a:t> </a:t>
            </a:r>
          </a:p>
          <a:p>
            <a:pPr defTabSz="1219140" latinLnBrk="1"/>
            <a:r>
              <a:rPr lang="en-US" sz="1500" dirty="0" err="1">
                <a:solidFill>
                  <a:prstClr val="black"/>
                </a:solidFill>
                <a:cs typeface="Calibri"/>
              </a:rPr>
              <a:t>surat</a:t>
            </a:r>
            <a:r>
              <a:rPr lang="en-US" sz="1500" dirty="0">
                <a:solidFill>
                  <a:prstClr val="black"/>
                </a:solidFill>
                <a:cs typeface="Calibri"/>
              </a:rPr>
              <a:t> </a:t>
            </a:r>
            <a:r>
              <a:rPr lang="en-US" sz="1500" dirty="0" err="1">
                <a:solidFill>
                  <a:prstClr val="black"/>
                </a:solidFill>
                <a:cs typeface="Calibri"/>
              </a:rPr>
              <a:t>keterangan</a:t>
            </a:r>
            <a:r>
              <a:rPr lang="en-US" sz="1500" dirty="0">
                <a:solidFill>
                  <a:prstClr val="black"/>
                </a:solidFill>
                <a:cs typeface="Calibri"/>
              </a:rPr>
              <a:t> </a:t>
            </a:r>
          </a:p>
          <a:p>
            <a:pPr defTabSz="1219140" latinLnBrk="1"/>
            <a:r>
              <a:rPr lang="en-US" sz="1500" dirty="0" err="1">
                <a:solidFill>
                  <a:prstClr val="black"/>
                </a:solidFill>
                <a:cs typeface="Calibri"/>
              </a:rPr>
              <a:t>miskin</a:t>
            </a:r>
            <a:endParaRPr lang="id-ID" sz="1500" dirty="0">
              <a:solidFill>
                <a:prstClr val="black"/>
              </a:solidFill>
              <a:cs typeface="Calibri"/>
            </a:endParaRPr>
          </a:p>
        </p:txBody>
      </p:sp>
      <p:sp>
        <p:nvSpPr>
          <p:cNvPr id="28" name="TextBox 27">
            <a:extLst>
              <a:ext uri="{FF2B5EF4-FFF2-40B4-BE49-F238E27FC236}">
                <a16:creationId xmlns:a16="http://schemas.microsoft.com/office/drawing/2014/main" id="{A670C619-1171-422E-B02A-3C54DB628AAC}"/>
              </a:ext>
            </a:extLst>
          </p:cNvPr>
          <p:cNvSpPr txBox="1"/>
          <p:nvPr/>
        </p:nvSpPr>
        <p:spPr>
          <a:xfrm>
            <a:off x="1" y="1933446"/>
            <a:ext cx="1814107" cy="584775"/>
          </a:xfrm>
          <a:prstGeom prst="rect">
            <a:avLst/>
          </a:prstGeom>
          <a:noFill/>
        </p:spPr>
        <p:txBody>
          <a:bodyPr wrap="square" lIns="91436" tIns="45718" rIns="91436" bIns="45718" rtlCol="0">
            <a:spAutoFit/>
          </a:bodyPr>
          <a:lstStyle/>
          <a:p>
            <a:pPr algn="r" defTabSz="1219140" latinLnBrk="1"/>
            <a:r>
              <a:rPr lang="en-US" sz="1600" b="1" dirty="0" err="1">
                <a:solidFill>
                  <a:srgbClr val="32AEB8">
                    <a:lumMod val="75000"/>
                  </a:srgbClr>
                </a:solidFill>
                <a:latin typeface="Arial"/>
              </a:rPr>
              <a:t>Sasaran</a:t>
            </a:r>
            <a:r>
              <a:rPr lang="en-US" sz="1600" b="1" dirty="0">
                <a:solidFill>
                  <a:srgbClr val="32AEB8">
                    <a:lumMod val="75000"/>
                  </a:srgbClr>
                </a:solidFill>
                <a:latin typeface="Arial"/>
              </a:rPr>
              <a:t> </a:t>
            </a:r>
          </a:p>
          <a:p>
            <a:pPr algn="r" defTabSz="1219140" latinLnBrk="1"/>
            <a:r>
              <a:rPr lang="en-US" sz="1600" b="1" dirty="0" err="1">
                <a:solidFill>
                  <a:srgbClr val="32AEB8">
                    <a:lumMod val="75000"/>
                  </a:srgbClr>
                </a:solidFill>
                <a:latin typeface="Arial"/>
              </a:rPr>
              <a:t>Penerima</a:t>
            </a:r>
            <a:endParaRPr lang="en-US" sz="1600" b="1" dirty="0">
              <a:solidFill>
                <a:srgbClr val="32AEB8">
                  <a:lumMod val="75000"/>
                </a:srgbClr>
              </a:solidFill>
              <a:latin typeface="Arial"/>
            </a:endParaRPr>
          </a:p>
        </p:txBody>
      </p:sp>
      <p:sp>
        <p:nvSpPr>
          <p:cNvPr id="29" name="TextBox 28">
            <a:extLst>
              <a:ext uri="{FF2B5EF4-FFF2-40B4-BE49-F238E27FC236}">
                <a16:creationId xmlns:a16="http://schemas.microsoft.com/office/drawing/2014/main" id="{86E9CE72-BA79-4072-94F5-CC308A765E05}"/>
              </a:ext>
            </a:extLst>
          </p:cNvPr>
          <p:cNvSpPr txBox="1"/>
          <p:nvPr/>
        </p:nvSpPr>
        <p:spPr>
          <a:xfrm>
            <a:off x="290888" y="812506"/>
            <a:ext cx="1523219" cy="584775"/>
          </a:xfrm>
          <a:prstGeom prst="rect">
            <a:avLst/>
          </a:prstGeom>
          <a:noFill/>
        </p:spPr>
        <p:txBody>
          <a:bodyPr wrap="square" lIns="91436" tIns="45718" rIns="91436" bIns="45718" rtlCol="0">
            <a:spAutoFit/>
          </a:bodyPr>
          <a:lstStyle/>
          <a:p>
            <a:pPr algn="r" defTabSz="1219140" latinLnBrk="1"/>
            <a:r>
              <a:rPr lang="en-US" sz="1600" b="1" dirty="0" err="1">
                <a:solidFill>
                  <a:srgbClr val="32AEB8">
                    <a:lumMod val="75000"/>
                  </a:srgbClr>
                </a:solidFill>
                <a:latin typeface="Arial"/>
              </a:rPr>
              <a:t>Lembaga</a:t>
            </a:r>
            <a:r>
              <a:rPr lang="en-US" sz="1600" b="1" dirty="0">
                <a:solidFill>
                  <a:srgbClr val="32AEB8">
                    <a:lumMod val="75000"/>
                  </a:srgbClr>
                </a:solidFill>
                <a:latin typeface="Arial"/>
              </a:rPr>
              <a:t> </a:t>
            </a:r>
          </a:p>
          <a:p>
            <a:pPr algn="r" defTabSz="1219140" latinLnBrk="1"/>
            <a:r>
              <a:rPr lang="en-US" sz="1600" b="1" dirty="0" err="1">
                <a:solidFill>
                  <a:srgbClr val="32AEB8">
                    <a:lumMod val="75000"/>
                  </a:srgbClr>
                </a:solidFill>
                <a:latin typeface="Arial"/>
              </a:rPr>
              <a:t>Penyalur</a:t>
            </a:r>
            <a:endParaRPr lang="en-US" sz="1600" b="1" dirty="0">
              <a:solidFill>
                <a:srgbClr val="32AEB8">
                  <a:lumMod val="75000"/>
                </a:srgbClr>
              </a:solidFill>
              <a:latin typeface="Arial"/>
            </a:endParaRPr>
          </a:p>
        </p:txBody>
      </p:sp>
      <p:cxnSp>
        <p:nvCxnSpPr>
          <p:cNvPr id="30" name="Straight Connector 29">
            <a:extLst>
              <a:ext uri="{FF2B5EF4-FFF2-40B4-BE49-F238E27FC236}">
                <a16:creationId xmlns:a16="http://schemas.microsoft.com/office/drawing/2014/main" id="{61E815E0-2A0F-4D6B-B8E6-CBFCEDF0DE04}"/>
              </a:ext>
            </a:extLst>
          </p:cNvPr>
          <p:cNvCxnSpPr/>
          <p:nvPr/>
        </p:nvCxnSpPr>
        <p:spPr>
          <a:xfrm>
            <a:off x="3973068" y="660100"/>
            <a:ext cx="0" cy="2895600"/>
          </a:xfrm>
          <a:prstGeom prst="line">
            <a:avLst/>
          </a:prstGeom>
          <a:noFill/>
          <a:ln w="3175" cap="flat" cmpd="sng" algn="ctr">
            <a:solidFill>
              <a:srgbClr val="32AEB8">
                <a:lumMod val="75000"/>
              </a:srgbClr>
            </a:solidFill>
            <a:prstDash val="dash"/>
          </a:ln>
          <a:effectLst/>
        </p:spPr>
      </p:cxnSp>
      <p:cxnSp>
        <p:nvCxnSpPr>
          <p:cNvPr id="31" name="Straight Connector 30">
            <a:extLst>
              <a:ext uri="{FF2B5EF4-FFF2-40B4-BE49-F238E27FC236}">
                <a16:creationId xmlns:a16="http://schemas.microsoft.com/office/drawing/2014/main" id="{04EE1156-052E-4839-8A44-28FA2C54A7D3}"/>
              </a:ext>
            </a:extLst>
          </p:cNvPr>
          <p:cNvCxnSpPr/>
          <p:nvPr/>
        </p:nvCxnSpPr>
        <p:spPr>
          <a:xfrm>
            <a:off x="5801868" y="660100"/>
            <a:ext cx="0" cy="2895600"/>
          </a:xfrm>
          <a:prstGeom prst="line">
            <a:avLst/>
          </a:prstGeom>
          <a:noFill/>
          <a:ln w="3175" cap="flat" cmpd="sng" algn="ctr">
            <a:solidFill>
              <a:srgbClr val="32AEB8">
                <a:lumMod val="75000"/>
              </a:srgbClr>
            </a:solidFill>
            <a:prstDash val="dash"/>
          </a:ln>
          <a:effectLst/>
        </p:spPr>
      </p:cxnSp>
      <p:cxnSp>
        <p:nvCxnSpPr>
          <p:cNvPr id="32" name="Straight Connector 31">
            <a:extLst>
              <a:ext uri="{FF2B5EF4-FFF2-40B4-BE49-F238E27FC236}">
                <a16:creationId xmlns:a16="http://schemas.microsoft.com/office/drawing/2014/main" id="{CC3AD912-4B4C-423A-9C39-4C1FD0BE4286}"/>
              </a:ext>
            </a:extLst>
          </p:cNvPr>
          <p:cNvCxnSpPr/>
          <p:nvPr/>
        </p:nvCxnSpPr>
        <p:spPr>
          <a:xfrm>
            <a:off x="7536160" y="660100"/>
            <a:ext cx="0" cy="2895600"/>
          </a:xfrm>
          <a:prstGeom prst="line">
            <a:avLst/>
          </a:prstGeom>
          <a:noFill/>
          <a:ln w="3175" cap="flat" cmpd="sng" algn="ctr">
            <a:solidFill>
              <a:srgbClr val="32AEB8">
                <a:lumMod val="75000"/>
              </a:srgbClr>
            </a:solidFill>
            <a:prstDash val="dash"/>
          </a:ln>
          <a:effectLst/>
        </p:spPr>
      </p:cxnSp>
      <p:sp>
        <p:nvSpPr>
          <p:cNvPr id="33" name="TextBox 32">
            <a:extLst>
              <a:ext uri="{FF2B5EF4-FFF2-40B4-BE49-F238E27FC236}">
                <a16:creationId xmlns:a16="http://schemas.microsoft.com/office/drawing/2014/main" id="{B551188B-8F66-4023-95BE-694BD99C1A8C}"/>
              </a:ext>
            </a:extLst>
          </p:cNvPr>
          <p:cNvSpPr txBox="1"/>
          <p:nvPr/>
        </p:nvSpPr>
        <p:spPr>
          <a:xfrm>
            <a:off x="1" y="4105182"/>
            <a:ext cx="1814107" cy="584771"/>
          </a:xfrm>
          <a:prstGeom prst="rect">
            <a:avLst/>
          </a:prstGeom>
          <a:noFill/>
        </p:spPr>
        <p:txBody>
          <a:bodyPr wrap="square" lIns="91436" tIns="45718" rIns="91436" bIns="45718" rtlCol="0">
            <a:spAutoFit/>
          </a:bodyPr>
          <a:lstStyle/>
          <a:p>
            <a:pPr algn="r" defTabSz="1219140" latinLnBrk="1"/>
            <a:r>
              <a:rPr lang="en-US" sz="1600" b="1" dirty="0" err="1">
                <a:solidFill>
                  <a:srgbClr val="32AEB8">
                    <a:lumMod val="75000"/>
                  </a:srgbClr>
                </a:solidFill>
                <a:latin typeface="Arial"/>
              </a:rPr>
              <a:t>Nama</a:t>
            </a:r>
            <a:r>
              <a:rPr lang="en-US" sz="1600" b="1" dirty="0">
                <a:solidFill>
                  <a:srgbClr val="32AEB8">
                    <a:lumMod val="75000"/>
                  </a:srgbClr>
                </a:solidFill>
                <a:latin typeface="Arial"/>
              </a:rPr>
              <a:t> Program</a:t>
            </a:r>
          </a:p>
          <a:p>
            <a:pPr algn="r" defTabSz="1219140" latinLnBrk="1"/>
            <a:r>
              <a:rPr lang="en-US" sz="1600" b="1" dirty="0" err="1">
                <a:solidFill>
                  <a:srgbClr val="32AEB8">
                    <a:lumMod val="75000"/>
                  </a:srgbClr>
                </a:solidFill>
                <a:latin typeface="Arial"/>
              </a:rPr>
              <a:t>Nomenklatur</a:t>
            </a:r>
            <a:endParaRPr lang="en-US" sz="1600" b="1" dirty="0">
              <a:solidFill>
                <a:srgbClr val="32AEB8">
                  <a:lumMod val="75000"/>
                </a:srgbClr>
              </a:solidFill>
              <a:latin typeface="Arial"/>
            </a:endParaRPr>
          </a:p>
        </p:txBody>
      </p:sp>
      <p:pic>
        <p:nvPicPr>
          <p:cNvPr id="34" name="Picture 33">
            <a:extLst>
              <a:ext uri="{FF2B5EF4-FFF2-40B4-BE49-F238E27FC236}">
                <a16:creationId xmlns:a16="http://schemas.microsoft.com/office/drawing/2014/main" id="{F06EA85D-E913-494E-9B7E-E35AB4DA1B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74075" y="945933"/>
            <a:ext cx="769116" cy="558799"/>
          </a:xfrm>
          <a:prstGeom prst="rect">
            <a:avLst/>
          </a:prstGeom>
        </p:spPr>
      </p:pic>
      <p:pic>
        <p:nvPicPr>
          <p:cNvPr id="35" name="Picture 8" descr="E:\2014\02 BSM\130502_asbanda-logo.gif">
            <a:extLst>
              <a:ext uri="{FF2B5EF4-FFF2-40B4-BE49-F238E27FC236}">
                <a16:creationId xmlns:a16="http://schemas.microsoft.com/office/drawing/2014/main" id="{495FF486-CD14-458B-9B17-7D6D0240AD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7892"/>
          <a:stretch/>
        </p:blipFill>
        <p:spPr bwMode="auto">
          <a:xfrm>
            <a:off x="5982805" y="1004242"/>
            <a:ext cx="341795" cy="5720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CE7FB65D-5DDF-4361-B2B1-72311FE633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79247" y="945933"/>
            <a:ext cx="769116" cy="558799"/>
          </a:xfrm>
          <a:prstGeom prst="rect">
            <a:avLst/>
          </a:prstGeom>
        </p:spPr>
      </p:pic>
      <p:pic>
        <p:nvPicPr>
          <p:cNvPr id="37" name="Picture 36">
            <a:extLst>
              <a:ext uri="{FF2B5EF4-FFF2-40B4-BE49-F238E27FC236}">
                <a16:creationId xmlns:a16="http://schemas.microsoft.com/office/drawing/2014/main" id="{4356A615-2858-4749-A0E0-163E0941F5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91200" y="1562248"/>
            <a:ext cx="609600" cy="442903"/>
          </a:xfrm>
          <a:prstGeom prst="rect">
            <a:avLst/>
          </a:prstGeom>
        </p:spPr>
      </p:pic>
      <p:sp>
        <p:nvSpPr>
          <p:cNvPr id="38" name="Arrow: Up 4">
            <a:extLst>
              <a:ext uri="{FF2B5EF4-FFF2-40B4-BE49-F238E27FC236}">
                <a16:creationId xmlns:a16="http://schemas.microsoft.com/office/drawing/2014/main" id="{D4822DAB-3AAC-4869-B510-951A017A1552}"/>
              </a:ext>
            </a:extLst>
          </p:cNvPr>
          <p:cNvSpPr/>
          <p:nvPr/>
        </p:nvSpPr>
        <p:spPr>
          <a:xfrm>
            <a:off x="7725815" y="5255029"/>
            <a:ext cx="482420" cy="413899"/>
          </a:xfrm>
          <a:prstGeom prst="upArrow">
            <a:avLst/>
          </a:prstGeom>
          <a:gradFill rotWithShape="1">
            <a:gsLst>
              <a:gs pos="0">
                <a:srgbClr val="F2A40D">
                  <a:shade val="51000"/>
                  <a:satMod val="130000"/>
                </a:srgbClr>
              </a:gs>
              <a:gs pos="80000">
                <a:srgbClr val="F2A40D">
                  <a:shade val="93000"/>
                  <a:satMod val="130000"/>
                </a:srgbClr>
              </a:gs>
              <a:gs pos="100000">
                <a:srgbClr val="F2A40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Arial"/>
              <a:cs typeface="+mn-cs"/>
            </a:endParaRPr>
          </a:p>
        </p:txBody>
      </p:sp>
      <p:pic>
        <p:nvPicPr>
          <p:cNvPr id="39" name="Picture 5" descr="E:\2014\02 BSM\BRI.jpg">
            <a:extLst>
              <a:ext uri="{FF2B5EF4-FFF2-40B4-BE49-F238E27FC236}">
                <a16:creationId xmlns:a16="http://schemas.microsoft.com/office/drawing/2014/main" id="{C69172F6-0F6F-4678-91CB-5B8D5009F8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16" y="964983"/>
            <a:ext cx="574005" cy="558799"/>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4BF10B15-0982-4A85-A59E-A2DE12A13EC5}"/>
              </a:ext>
            </a:extLst>
          </p:cNvPr>
          <p:cNvCxnSpPr/>
          <p:nvPr/>
        </p:nvCxnSpPr>
        <p:spPr>
          <a:xfrm>
            <a:off x="9461421" y="3729545"/>
            <a:ext cx="0" cy="650967"/>
          </a:xfrm>
          <a:prstGeom prst="line">
            <a:avLst/>
          </a:prstGeom>
          <a:noFill/>
          <a:ln w="3175" cap="flat" cmpd="sng" algn="ctr">
            <a:solidFill>
              <a:srgbClr val="C00000"/>
            </a:solidFill>
            <a:prstDash val="solid"/>
          </a:ln>
          <a:effectLst/>
        </p:spPr>
      </p:cxnSp>
      <p:sp>
        <p:nvSpPr>
          <p:cNvPr id="41" name="Oval 40">
            <a:extLst>
              <a:ext uri="{FF2B5EF4-FFF2-40B4-BE49-F238E27FC236}">
                <a16:creationId xmlns:a16="http://schemas.microsoft.com/office/drawing/2014/main" id="{FAC495E4-2F76-40E4-B75A-7AEB990485BB}"/>
              </a:ext>
            </a:extLst>
          </p:cNvPr>
          <p:cNvSpPr/>
          <p:nvPr/>
        </p:nvSpPr>
        <p:spPr>
          <a:xfrm>
            <a:off x="9370527" y="3587203"/>
            <a:ext cx="173736" cy="173736"/>
          </a:xfrm>
          <a:prstGeom prst="ellipse">
            <a:avLst/>
          </a:prstGeom>
          <a:gradFill rotWithShape="1">
            <a:gsLst>
              <a:gs pos="0">
                <a:srgbClr val="32AEB8">
                  <a:shade val="51000"/>
                  <a:satMod val="130000"/>
                </a:srgbClr>
              </a:gs>
              <a:gs pos="80000">
                <a:srgbClr val="32AEB8">
                  <a:shade val="93000"/>
                  <a:satMod val="130000"/>
                </a:srgbClr>
              </a:gs>
              <a:gs pos="100000">
                <a:srgbClr val="32AEB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6" tIns="45718" rIns="91436" bIns="45718" rtlCol="0" anchor="ctr"/>
          <a:lstStyle/>
          <a:p>
            <a:pPr marL="0" marR="0" lvl="0" indent="0" algn="ctr" defTabSz="1219140" eaLnBrk="1" fontAlgn="auto" latinLnBrk="1" hangingPunct="1">
              <a:lnSpc>
                <a:spcPct val="100000"/>
              </a:lnSpc>
              <a:spcBef>
                <a:spcPts val="0"/>
              </a:spcBef>
              <a:spcAft>
                <a:spcPts val="0"/>
              </a:spcAft>
              <a:buClrTx/>
              <a:buSzTx/>
              <a:buFontTx/>
              <a:buNone/>
              <a:tabLst/>
              <a:defRPr/>
            </a:pPr>
            <a:endParaRPr kumimoji="0" lang="id-ID" sz="2400" b="0" i="0" u="none" strike="noStrike" kern="0" cap="none" spc="0" normalizeH="0" baseline="0" noProof="0" smtClean="0">
              <a:ln>
                <a:noFill/>
              </a:ln>
              <a:solidFill>
                <a:prstClr val="white"/>
              </a:solidFill>
              <a:effectLst/>
              <a:uLnTx/>
              <a:uFillTx/>
              <a:latin typeface="Arial"/>
              <a:cs typeface="+mn-cs"/>
            </a:endParaRPr>
          </a:p>
        </p:txBody>
      </p:sp>
      <p:sp>
        <p:nvSpPr>
          <p:cNvPr id="42" name="TextBox 41">
            <a:extLst>
              <a:ext uri="{FF2B5EF4-FFF2-40B4-BE49-F238E27FC236}">
                <a16:creationId xmlns:a16="http://schemas.microsoft.com/office/drawing/2014/main" id="{3EAC64FC-F200-4F93-A8E0-67234AE6068C}"/>
              </a:ext>
            </a:extLst>
          </p:cNvPr>
          <p:cNvSpPr txBox="1"/>
          <p:nvPr/>
        </p:nvSpPr>
        <p:spPr>
          <a:xfrm>
            <a:off x="9613824" y="4228147"/>
            <a:ext cx="2050797" cy="784826"/>
          </a:xfrm>
          <a:prstGeom prst="rect">
            <a:avLst/>
          </a:prstGeom>
          <a:solidFill>
            <a:srgbClr val="32AEB8">
              <a:lumMod val="20000"/>
              <a:lumOff val="80000"/>
            </a:srgbClr>
          </a:solidFill>
        </p:spPr>
        <p:txBody>
          <a:bodyPr wrap="square" lIns="91436" tIns="45718" rIns="91436" bIns="45718" rtlCol="0">
            <a:spAutoFit/>
          </a:bodyPr>
          <a:lstStyle/>
          <a:p>
            <a:pPr marL="91436" marR="0" lvl="0" indent="-91436" defTabSz="1219140" eaLnBrk="1" fontAlgn="auto" latinLnBrk="1"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srgbClr val="C00000"/>
                </a:solidFill>
                <a:effectLst/>
                <a:uLnTx/>
                <a:uFillTx/>
                <a:latin typeface="Arial"/>
              </a:rPr>
              <a:t>2016-2018</a:t>
            </a:r>
          </a:p>
          <a:p>
            <a:pPr marL="0" marR="0" lvl="0" indent="0" defTabSz="1219140" eaLnBrk="1" fontAlgn="auto" latinLnBrk="1" hangingPunct="1">
              <a:lnSpc>
                <a:spcPct val="100000"/>
              </a:lnSpc>
              <a:spcBef>
                <a:spcPts val="0"/>
              </a:spcBef>
              <a:spcAft>
                <a:spcPts val="0"/>
              </a:spcAft>
              <a:buClrTx/>
              <a:buSzTx/>
              <a:buFontTx/>
              <a:buNone/>
              <a:tabLst/>
              <a:defRPr/>
            </a:pPr>
            <a:r>
              <a:rPr kumimoji="0" lang="en-US" sz="1500" b="0" i="0" u="none" strike="noStrike" kern="0" cap="none" spc="0" normalizeH="0" baseline="0" noProof="0" dirty="0" smtClean="0">
                <a:ln>
                  <a:noFill/>
                </a:ln>
                <a:solidFill>
                  <a:prstClr val="black"/>
                </a:solidFill>
                <a:effectLst/>
                <a:uLnTx/>
                <a:uFillTx/>
                <a:latin typeface="Arial"/>
              </a:rPr>
              <a:t>Program </a:t>
            </a:r>
          </a:p>
          <a:p>
            <a:pPr marL="0" marR="0" lvl="0" indent="0" defTabSz="1219140" eaLnBrk="1" fontAlgn="auto" latinLnBrk="1" hangingPunct="1">
              <a:lnSpc>
                <a:spcPct val="100000"/>
              </a:lnSpc>
              <a:spcBef>
                <a:spcPts val="0"/>
              </a:spcBef>
              <a:spcAft>
                <a:spcPts val="0"/>
              </a:spcAft>
              <a:buClrTx/>
              <a:buSzTx/>
              <a:buFontTx/>
              <a:buNone/>
              <a:tabLst/>
              <a:defRPr/>
            </a:pPr>
            <a:r>
              <a:rPr kumimoji="0" lang="en-US" sz="1500" b="0" i="0" u="none" strike="noStrike" kern="0" cap="none" spc="0" normalizeH="0" baseline="0" noProof="0" dirty="0" smtClean="0">
                <a:ln>
                  <a:noFill/>
                </a:ln>
                <a:solidFill>
                  <a:prstClr val="black"/>
                </a:solidFill>
                <a:effectLst/>
                <a:uLnTx/>
                <a:uFillTx/>
                <a:latin typeface="Arial"/>
              </a:rPr>
              <a:t>Indonesia </a:t>
            </a:r>
            <a:r>
              <a:rPr kumimoji="0" lang="en-US" sz="1500" b="0" i="0" u="none" strike="noStrike" kern="0" cap="none" spc="0" normalizeH="0" baseline="0" noProof="0" dirty="0" err="1" smtClean="0">
                <a:ln>
                  <a:noFill/>
                </a:ln>
                <a:solidFill>
                  <a:prstClr val="black"/>
                </a:solidFill>
                <a:effectLst/>
                <a:uLnTx/>
                <a:uFillTx/>
                <a:latin typeface="Arial"/>
              </a:rPr>
              <a:t>Pintar</a:t>
            </a:r>
            <a:endParaRPr kumimoji="0" lang="id-ID" sz="1500" b="0" i="0" u="none" strike="noStrike" kern="0" cap="none" spc="0" normalizeH="0" baseline="0" noProof="0" dirty="0" smtClean="0">
              <a:ln>
                <a:noFill/>
              </a:ln>
              <a:solidFill>
                <a:prstClr val="black"/>
              </a:solidFill>
              <a:effectLst/>
              <a:uLnTx/>
              <a:uFillTx/>
              <a:latin typeface="Arial"/>
            </a:endParaRPr>
          </a:p>
        </p:txBody>
      </p:sp>
      <p:cxnSp>
        <p:nvCxnSpPr>
          <p:cNvPr id="43" name="Straight Connector 42">
            <a:extLst>
              <a:ext uri="{FF2B5EF4-FFF2-40B4-BE49-F238E27FC236}">
                <a16:creationId xmlns:a16="http://schemas.microsoft.com/office/drawing/2014/main" id="{79022AFA-BBBE-48C3-AE1C-395CAA329772}"/>
              </a:ext>
            </a:extLst>
          </p:cNvPr>
          <p:cNvCxnSpPr/>
          <p:nvPr/>
        </p:nvCxnSpPr>
        <p:spPr>
          <a:xfrm flipH="1">
            <a:off x="9461421" y="4380505"/>
            <a:ext cx="152400" cy="0"/>
          </a:xfrm>
          <a:prstGeom prst="line">
            <a:avLst/>
          </a:prstGeom>
          <a:noFill/>
          <a:ln w="3175" cap="flat" cmpd="sng" algn="ctr">
            <a:solidFill>
              <a:srgbClr val="C00000"/>
            </a:solidFill>
            <a:prstDash val="solid"/>
          </a:ln>
          <a:effectLst/>
        </p:spPr>
      </p:cxnSp>
      <p:sp>
        <p:nvSpPr>
          <p:cNvPr id="44" name="TextBox 43">
            <a:extLst>
              <a:ext uri="{FF2B5EF4-FFF2-40B4-BE49-F238E27FC236}">
                <a16:creationId xmlns:a16="http://schemas.microsoft.com/office/drawing/2014/main" id="{66A15049-FA93-48C7-ABA1-127E7C4F80A1}"/>
              </a:ext>
            </a:extLst>
          </p:cNvPr>
          <p:cNvSpPr txBox="1"/>
          <p:nvPr/>
        </p:nvSpPr>
        <p:spPr>
          <a:xfrm>
            <a:off x="9450752" y="2005190"/>
            <a:ext cx="2405888" cy="553994"/>
          </a:xfrm>
          <a:prstGeom prst="rect">
            <a:avLst/>
          </a:prstGeom>
          <a:noFill/>
        </p:spPr>
        <p:txBody>
          <a:bodyPr wrap="square" lIns="91436" tIns="45718" rIns="91436" bIns="45718" rtlCol="0">
            <a:spAutoFit/>
          </a:bodyPr>
          <a:lstStyle/>
          <a:p>
            <a:pPr defTabSz="1219140" latinLnBrk="1"/>
            <a:r>
              <a:rPr lang="en-US" sz="1500" dirty="0" err="1">
                <a:solidFill>
                  <a:prstClr val="black"/>
                </a:solidFill>
                <a:cs typeface="Calibri"/>
              </a:rPr>
              <a:t>Penerima</a:t>
            </a:r>
            <a:r>
              <a:rPr lang="en-US" sz="1500" dirty="0">
                <a:solidFill>
                  <a:prstClr val="black"/>
                </a:solidFill>
                <a:cs typeface="Calibri"/>
              </a:rPr>
              <a:t> </a:t>
            </a:r>
            <a:r>
              <a:rPr lang="en-US" sz="1500" dirty="0" err="1">
                <a:solidFill>
                  <a:prstClr val="black"/>
                </a:solidFill>
                <a:cs typeface="Calibri"/>
              </a:rPr>
              <a:t>diprioritaskan</a:t>
            </a:r>
            <a:r>
              <a:rPr lang="en-US" sz="1500" dirty="0">
                <a:solidFill>
                  <a:prstClr val="black"/>
                </a:solidFill>
                <a:cs typeface="Calibri"/>
              </a:rPr>
              <a:t> </a:t>
            </a:r>
          </a:p>
          <a:p>
            <a:pPr defTabSz="1219140" latinLnBrk="1"/>
            <a:r>
              <a:rPr lang="en-US" sz="1500" dirty="0" err="1">
                <a:solidFill>
                  <a:prstClr val="black"/>
                </a:solidFill>
                <a:cs typeface="Calibri"/>
              </a:rPr>
              <a:t>untuk</a:t>
            </a:r>
            <a:r>
              <a:rPr lang="en-US" sz="1500" dirty="0">
                <a:solidFill>
                  <a:prstClr val="black"/>
                </a:solidFill>
                <a:cs typeface="Calibri"/>
              </a:rPr>
              <a:t> </a:t>
            </a:r>
            <a:r>
              <a:rPr lang="en-US" sz="1500" dirty="0" err="1">
                <a:solidFill>
                  <a:prstClr val="black"/>
                </a:solidFill>
                <a:cs typeface="Calibri"/>
              </a:rPr>
              <a:t>anak</a:t>
            </a:r>
            <a:r>
              <a:rPr lang="en-US" sz="1500" dirty="0">
                <a:solidFill>
                  <a:prstClr val="black"/>
                </a:solidFill>
                <a:cs typeface="Calibri"/>
              </a:rPr>
              <a:t> </a:t>
            </a:r>
            <a:r>
              <a:rPr lang="en-US" sz="1500" dirty="0" err="1">
                <a:solidFill>
                  <a:prstClr val="black"/>
                </a:solidFill>
                <a:cs typeface="Calibri"/>
              </a:rPr>
              <a:t>pemegang</a:t>
            </a:r>
            <a:r>
              <a:rPr lang="en-US" sz="1500" dirty="0">
                <a:solidFill>
                  <a:prstClr val="black"/>
                </a:solidFill>
                <a:cs typeface="Calibri"/>
              </a:rPr>
              <a:t> KIP</a:t>
            </a:r>
            <a:endParaRPr lang="id-ID" sz="1500" dirty="0">
              <a:solidFill>
                <a:prstClr val="black"/>
              </a:solidFill>
              <a:cs typeface="Calibri"/>
            </a:endParaRPr>
          </a:p>
        </p:txBody>
      </p:sp>
      <p:cxnSp>
        <p:nvCxnSpPr>
          <p:cNvPr id="45" name="Straight Connector 44">
            <a:extLst>
              <a:ext uri="{FF2B5EF4-FFF2-40B4-BE49-F238E27FC236}">
                <a16:creationId xmlns:a16="http://schemas.microsoft.com/office/drawing/2014/main" id="{AE881AB6-4DE8-462A-AA8E-7561FA79ED4A}"/>
              </a:ext>
            </a:extLst>
          </p:cNvPr>
          <p:cNvCxnSpPr/>
          <p:nvPr/>
        </p:nvCxnSpPr>
        <p:spPr>
          <a:xfrm>
            <a:off x="9436021" y="660100"/>
            <a:ext cx="0" cy="2895600"/>
          </a:xfrm>
          <a:prstGeom prst="line">
            <a:avLst/>
          </a:prstGeom>
          <a:noFill/>
          <a:ln w="3175" cap="flat" cmpd="sng" algn="ctr">
            <a:solidFill>
              <a:srgbClr val="32AEB8">
                <a:lumMod val="75000"/>
              </a:srgbClr>
            </a:solidFill>
            <a:prstDash val="dash"/>
          </a:ln>
          <a:effectLst/>
        </p:spPr>
      </p:cxnSp>
      <p:pic>
        <p:nvPicPr>
          <p:cNvPr id="47" name="Picture 5" descr="E:\2014\02 BSM\BRI.jpg">
            <a:extLst>
              <a:ext uri="{FF2B5EF4-FFF2-40B4-BE49-F238E27FC236}">
                <a16:creationId xmlns:a16="http://schemas.microsoft.com/office/drawing/2014/main" id="{550FD544-2E2E-4BB8-B6C2-D09B1B91A8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5104" y="964983"/>
            <a:ext cx="574005" cy="5587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C889AC31-C5EB-49C8-941A-58738FCCCE3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20291" y="5061256"/>
            <a:ext cx="1756351" cy="117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0">
            <a:extLst>
              <a:ext uri="{FF2B5EF4-FFF2-40B4-BE49-F238E27FC236}">
                <a16:creationId xmlns:a16="http://schemas.microsoft.com/office/drawing/2014/main" id="{AA5B697E-FCF8-4669-B08B-06D43A5DB3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09204" y="1023823"/>
            <a:ext cx="1008112" cy="402852"/>
          </a:xfrm>
          <a:prstGeom prst="rect">
            <a:avLst/>
          </a:prstGeom>
        </p:spPr>
      </p:pic>
    </p:spTree>
    <p:extLst>
      <p:ext uri="{BB962C8B-B14F-4D97-AF65-F5344CB8AC3E}">
        <p14:creationId xmlns:p14="http://schemas.microsoft.com/office/powerpoint/2010/main" val="36871394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Peran</a:t>
            </a:r>
            <a:r>
              <a:rPr lang="en-US" sz="2400" b="1" dirty="0" smtClean="0">
                <a:solidFill>
                  <a:schemeClr val="bg1"/>
                </a:solidFill>
              </a:rPr>
              <a:t> </a:t>
            </a:r>
            <a:r>
              <a:rPr lang="en-US" sz="2400" b="1" dirty="0" err="1" smtClean="0">
                <a:solidFill>
                  <a:schemeClr val="bg1"/>
                </a:solidFill>
              </a:rPr>
              <a:t>dalam</a:t>
            </a:r>
            <a:r>
              <a:rPr lang="en-US" sz="2400" b="1" dirty="0" smtClean="0">
                <a:solidFill>
                  <a:schemeClr val="bg1"/>
                </a:solidFill>
              </a:rPr>
              <a:t> PIP</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A81C8389-5D94-48B6-B81A-2C996CDC736A}"/>
              </a:ext>
            </a:extLst>
          </p:cNvPr>
          <p:cNvGraphicFramePr>
            <a:graphicFrameLocks noGrp="1"/>
          </p:cNvGraphicFramePr>
          <p:nvPr>
            <p:extLst>
              <p:ext uri="{D42A27DB-BD31-4B8C-83A1-F6EECF244321}">
                <p14:modId xmlns:p14="http://schemas.microsoft.com/office/powerpoint/2010/main" val="3352786163"/>
              </p:ext>
            </p:extLst>
          </p:nvPr>
        </p:nvGraphicFramePr>
        <p:xfrm>
          <a:off x="870284" y="1023809"/>
          <a:ext cx="10515600" cy="5121841"/>
        </p:xfrm>
        <a:graphic>
          <a:graphicData uri="http://schemas.openxmlformats.org/drawingml/2006/table">
            <a:tbl>
              <a:tblPr firstRow="1" bandRow="1">
                <a:tableStyleId>{5C22544A-7EE6-4342-B048-85BDC9FD1C3A}</a:tableStyleId>
              </a:tblPr>
              <a:tblGrid>
                <a:gridCol w="3225800">
                  <a:extLst>
                    <a:ext uri="{9D8B030D-6E8A-4147-A177-3AD203B41FA5}">
                      <a16:colId xmlns:a16="http://schemas.microsoft.com/office/drawing/2014/main" val="1068903465"/>
                    </a:ext>
                  </a:extLst>
                </a:gridCol>
                <a:gridCol w="7289800">
                  <a:extLst>
                    <a:ext uri="{9D8B030D-6E8A-4147-A177-3AD203B41FA5}">
                      <a16:colId xmlns:a16="http://schemas.microsoft.com/office/drawing/2014/main" val="1239262262"/>
                    </a:ext>
                  </a:extLst>
                </a:gridCol>
              </a:tblGrid>
              <a:tr h="1310640">
                <a:tc>
                  <a:txBody>
                    <a:bodyPr/>
                    <a:lstStyle/>
                    <a:p>
                      <a:pPr algn="ctr"/>
                      <a:r>
                        <a:rPr lang="en-US" sz="1900" b="1" dirty="0" smtClean="0">
                          <a:solidFill>
                            <a:schemeClr val="accent3">
                              <a:lumMod val="50000"/>
                            </a:schemeClr>
                          </a:solidFill>
                        </a:rPr>
                        <a:t>KEMDIKBUD</a:t>
                      </a:r>
                      <a:endParaRPr lang="en-US" sz="1900" b="1" dirty="0">
                        <a:solidFill>
                          <a:schemeClr val="accent3">
                            <a:lumMod val="50000"/>
                          </a:schemeClr>
                        </a:solidFill>
                      </a:endParaRPr>
                    </a:p>
                  </a:txBody>
                  <a:tcPr marT="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pengiriman</a:t>
                      </a:r>
                      <a:r>
                        <a:rPr lang="en-US" sz="1600" b="0" dirty="0">
                          <a:solidFill>
                            <a:schemeClr val="accent1">
                              <a:lumMod val="50000"/>
                            </a:schemeClr>
                          </a:solidFill>
                          <a:latin typeface="Century Gothic" panose="020B0502020202020204" pitchFamily="34" charset="0"/>
                        </a:rPr>
                        <a:t> SK </a:t>
                      </a:r>
                      <a:r>
                        <a:rPr lang="en-US" sz="1600" b="0" dirty="0" err="1">
                          <a:solidFill>
                            <a:schemeClr val="accent1">
                              <a:lumMod val="50000"/>
                            </a:schemeClr>
                          </a:solidFill>
                          <a:latin typeface="Century Gothic" panose="020B0502020202020204" pitchFamily="34" charset="0"/>
                        </a:rPr>
                        <a:t>sampai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ke</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sekolah</a:t>
                      </a:r>
                      <a:r>
                        <a:rPr lang="en-US" sz="1600" b="0" dirty="0">
                          <a:solidFill>
                            <a:schemeClr val="accent1">
                              <a:lumMod val="50000"/>
                            </a:schemeClr>
                          </a:solidFill>
                          <a:latin typeface="Century Gothic" panose="020B0502020202020204" pitchFamily="34" charset="0"/>
                        </a:rPr>
                        <a:t>/</a:t>
                      </a:r>
                      <a:r>
                        <a:rPr lang="en-US" sz="1600" b="0" dirty="0" err="1">
                          <a:solidFill>
                            <a:schemeClr val="accent1">
                              <a:lumMod val="50000"/>
                            </a:schemeClr>
                          </a:solidFill>
                          <a:latin typeface="Century Gothic" panose="020B0502020202020204" pitchFamily="34" charset="0"/>
                        </a:rPr>
                        <a:t>penerima</a:t>
                      </a:r>
                      <a:endParaRPr lang="en-US" sz="1600" b="0" dirty="0">
                        <a:solidFill>
                          <a:schemeClr val="accent1">
                            <a:lumMod val="50000"/>
                          </a:schemeClr>
                        </a:solidFill>
                        <a:latin typeface="Century Gothic" panose="020B0502020202020204" pitchFamily="34" charset="0"/>
                      </a:endParaRPr>
                    </a:p>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proses </a:t>
                      </a:r>
                      <a:r>
                        <a:rPr lang="en-US" sz="1600" b="0" dirty="0" err="1">
                          <a:solidFill>
                            <a:schemeClr val="accent1">
                              <a:lumMod val="50000"/>
                            </a:schemeClr>
                          </a:solidFill>
                          <a:latin typeface="Century Gothic" panose="020B0502020202020204" pitchFamily="34" charset="0"/>
                        </a:rPr>
                        <a:t>penyaluran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pencairan</a:t>
                      </a:r>
                      <a:r>
                        <a:rPr lang="en-US" sz="1600" b="0" dirty="0">
                          <a:solidFill>
                            <a:schemeClr val="accent1">
                              <a:lumMod val="50000"/>
                            </a:schemeClr>
                          </a:solidFill>
                          <a:latin typeface="Century Gothic" panose="020B0502020202020204" pitchFamily="34" charset="0"/>
                        </a:rPr>
                        <a:t> dana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0" dirty="0" err="1">
                          <a:solidFill>
                            <a:schemeClr val="accent1">
                              <a:lumMod val="50000"/>
                            </a:schemeClr>
                          </a:solidFill>
                          <a:latin typeface="Century Gothic" panose="020B0502020202020204" pitchFamily="34" charset="0"/>
                        </a:rPr>
                        <a:t>Melakukan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evaluasi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ketepatan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sasaran</a:t>
                      </a:r>
                      <a:endParaRPr lang="en-US" sz="1600" b="0" dirty="0">
                        <a:solidFill>
                          <a:schemeClr val="accent1">
                            <a:lumMod val="50000"/>
                          </a:scheme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pencetakan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pengiriman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Kartu</a:t>
                      </a:r>
                      <a:endParaRPr lang="en-US" sz="1600" b="0" dirty="0">
                        <a:solidFill>
                          <a:schemeClr val="accent1">
                            <a:lumMod val="50000"/>
                          </a:scheme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0" dirty="0" err="1">
                          <a:solidFill>
                            <a:schemeClr val="accent1">
                              <a:lumMod val="50000"/>
                            </a:schemeClr>
                          </a:solidFill>
                          <a:latin typeface="Century Gothic" panose="020B0502020202020204" pitchFamily="34" charset="0"/>
                        </a:rPr>
                        <a:t>Melayani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pengaduan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masyarakat</a:t>
                      </a:r>
                      <a:endParaRPr lang="en-US" sz="1600" b="0" dirty="0">
                        <a:solidFill>
                          <a:schemeClr val="accent1">
                            <a:lumMod val="50000"/>
                          </a:schemeClr>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17261375"/>
                  </a:ext>
                </a:extLst>
              </a:tr>
              <a:tr h="1189921">
                <a:tc>
                  <a:txBody>
                    <a:bodyPr/>
                    <a:lstStyle/>
                    <a:p>
                      <a:pPr algn="ctr"/>
                      <a:r>
                        <a:rPr lang="en-US" sz="1900" b="1" dirty="0">
                          <a:solidFill>
                            <a:schemeClr val="accent3">
                              <a:lumMod val="50000"/>
                            </a:schemeClr>
                          </a:solidFill>
                        </a:rPr>
                        <a:t>BANK PENYALUR</a:t>
                      </a:r>
                    </a:p>
                  </a:txBody>
                  <a:tcPr marT="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proses </a:t>
                      </a:r>
                      <a:r>
                        <a:rPr lang="en-US" sz="1600" b="0" dirty="0" err="1">
                          <a:solidFill>
                            <a:schemeClr val="accent1">
                              <a:lumMod val="50000"/>
                            </a:schemeClr>
                          </a:solidFill>
                          <a:latin typeface="Century Gothic" panose="020B0502020202020204" pitchFamily="34" charset="0"/>
                        </a:rPr>
                        <a:t>penyaluran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pencairan</a:t>
                      </a:r>
                      <a:r>
                        <a:rPr lang="en-US" sz="1600" b="0" dirty="0">
                          <a:solidFill>
                            <a:schemeClr val="accent1">
                              <a:lumMod val="50000"/>
                            </a:schemeClr>
                          </a:solidFill>
                          <a:latin typeface="Century Gothic" panose="020B0502020202020204" pitchFamily="34" charset="0"/>
                        </a:rPr>
                        <a:t> dana </a:t>
                      </a:r>
                      <a:r>
                        <a:rPr lang="en-US" sz="1600" b="0" dirty="0" err="1">
                          <a:solidFill>
                            <a:schemeClr val="accent1">
                              <a:lumMod val="50000"/>
                            </a:schemeClr>
                          </a:solidFill>
                          <a:latin typeface="Century Gothic" panose="020B0502020202020204" pitchFamily="34" charset="0"/>
                        </a:rPr>
                        <a:t>dan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melaporkan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ke</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Kemdikbud</a:t>
                      </a:r>
                      <a:endParaRPr lang="en-US" sz="1600" b="0" dirty="0">
                        <a:solidFill>
                          <a:schemeClr val="accent1">
                            <a:lumMod val="50000"/>
                          </a:schemeClr>
                        </a:solidFill>
                        <a:latin typeface="Century Gothic" panose="020B0502020202020204" pitchFamily="34" charset="0"/>
                      </a:endParaRPr>
                    </a:p>
                    <a:p>
                      <a:pPr marL="342900" indent="-342900">
                        <a:buAutoNum type="arabicPeriod"/>
                      </a:pPr>
                      <a:r>
                        <a:rPr lang="en-US" sz="1600" b="0" dirty="0" err="1">
                          <a:solidFill>
                            <a:schemeClr val="accent1">
                              <a:lumMod val="50000"/>
                            </a:schemeClr>
                          </a:solidFill>
                          <a:latin typeface="Century Gothic" panose="020B0502020202020204" pitchFamily="34" charset="0"/>
                        </a:rPr>
                        <a:t>Berkoordinasi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dengan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disdik</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setempat</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untuk</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jadwal</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pencairan</a:t>
                      </a:r>
                      <a:r>
                        <a:rPr lang="en-US" sz="1600" b="0" dirty="0">
                          <a:solidFill>
                            <a:schemeClr val="accent1">
                              <a:lumMod val="50000"/>
                            </a:schemeClr>
                          </a:solidFill>
                          <a:latin typeface="Century Gothic" panose="020B0502020202020204" pitchFamily="34" charset="0"/>
                        </a:rPr>
                        <a:t> </a:t>
                      </a:r>
                    </a:p>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percepatan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pencairan</a:t>
                      </a:r>
                      <a:r>
                        <a:rPr lang="en-US" sz="1600" b="0" dirty="0">
                          <a:solidFill>
                            <a:schemeClr val="accent1">
                              <a:lumMod val="50000"/>
                            </a:schemeClr>
                          </a:solidFill>
                          <a:latin typeface="Century Gothic" panose="020B0502020202020204" pitchFamily="34" charset="0"/>
                        </a:rPr>
                        <a:t> dana </a:t>
                      </a:r>
                      <a:r>
                        <a:rPr lang="en-US" sz="1600" b="0" dirty="0" err="1">
                          <a:solidFill>
                            <a:schemeClr val="accent1">
                              <a:lumMod val="50000"/>
                            </a:schemeClr>
                          </a:solidFill>
                          <a:latin typeface="Century Gothic" panose="020B0502020202020204" pitchFamily="34" charset="0"/>
                        </a:rPr>
                        <a:t>setiap</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wilayah</a:t>
                      </a:r>
                      <a:endParaRPr lang="en-US" sz="1600" b="0" dirty="0">
                        <a:solidFill>
                          <a:schemeClr val="accent1">
                            <a:lumMod val="50000"/>
                          </a:schemeClr>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45831622"/>
                  </a:ext>
                </a:extLst>
              </a:tr>
              <a:tr h="1310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chemeClr val="accent3">
                              <a:lumMod val="50000"/>
                            </a:schemeClr>
                          </a:solidFill>
                        </a:rPr>
                        <a:t>DISDIK PROV, KAB, KOTA</a:t>
                      </a:r>
                    </a:p>
                    <a:p>
                      <a:pPr algn="ctr"/>
                      <a:endParaRPr lang="en-US" sz="1900" b="1" dirty="0">
                        <a:solidFill>
                          <a:schemeClr val="accent3">
                            <a:lumMod val="50000"/>
                          </a:schemeClr>
                        </a:solidFill>
                      </a:endParaRPr>
                    </a:p>
                  </a:txBody>
                  <a:tcPr marT="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mendorong</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kepala</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sekolah</a:t>
                      </a:r>
                      <a:r>
                        <a:rPr lang="en-US" sz="1600" b="0" dirty="0">
                          <a:solidFill>
                            <a:schemeClr val="accent1">
                              <a:lumMod val="50000"/>
                            </a:schemeClr>
                          </a:solidFill>
                          <a:latin typeface="Century Gothic" panose="020B0502020202020204" pitchFamily="34" charset="0"/>
                        </a:rPr>
                        <a:t>/SKB/PKBM </a:t>
                      </a:r>
                      <a:r>
                        <a:rPr lang="en-US" sz="1600" b="0" dirty="0" err="1">
                          <a:solidFill>
                            <a:schemeClr val="accent1">
                              <a:lumMod val="50000"/>
                            </a:schemeClr>
                          </a:solidFill>
                          <a:latin typeface="Century Gothic" panose="020B0502020202020204" pitchFamily="34" charset="0"/>
                        </a:rPr>
                        <a:t>untuk</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mengidentifikasi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siswa</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penerima</a:t>
                      </a:r>
                      <a:r>
                        <a:rPr lang="en-US" sz="1600" b="0" dirty="0">
                          <a:solidFill>
                            <a:schemeClr val="accent1">
                              <a:lumMod val="50000"/>
                            </a:schemeClr>
                          </a:solidFill>
                          <a:latin typeface="Century Gothic" panose="020B0502020202020204" pitchFamily="34" charset="0"/>
                        </a:rPr>
                        <a:t> KIP</a:t>
                      </a:r>
                    </a:p>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proses </a:t>
                      </a:r>
                      <a:r>
                        <a:rPr lang="en-US" sz="1600" b="0" dirty="0" err="1">
                          <a:solidFill>
                            <a:schemeClr val="accent1">
                              <a:lumMod val="50000"/>
                            </a:schemeClr>
                          </a:solidFill>
                          <a:latin typeface="Century Gothic" panose="020B0502020202020204" pitchFamily="34" charset="0"/>
                        </a:rPr>
                        <a:t>pencairan</a:t>
                      </a:r>
                      <a:r>
                        <a:rPr lang="en-US" sz="1600" b="0" dirty="0">
                          <a:solidFill>
                            <a:schemeClr val="accent1">
                              <a:lumMod val="50000"/>
                            </a:schemeClr>
                          </a:solidFill>
                          <a:latin typeface="Century Gothic" panose="020B0502020202020204" pitchFamily="34" charset="0"/>
                        </a:rPr>
                        <a:t> dana</a:t>
                      </a:r>
                    </a:p>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usulan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siswa</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miskin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dari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sekolah</a:t>
                      </a:r>
                      <a:endParaRPr lang="en-US" sz="1600" b="0" dirty="0">
                        <a:solidFill>
                          <a:schemeClr val="accent1">
                            <a:lumMod val="50000"/>
                          </a:scheme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600" b="0" dirty="0" err="1">
                          <a:solidFill>
                            <a:schemeClr val="accent1">
                              <a:lumMod val="50000"/>
                            </a:schemeClr>
                          </a:solidFill>
                          <a:latin typeface="Century Gothic" panose="020B0502020202020204" pitchFamily="34" charset="0"/>
                        </a:rPr>
                        <a:t>Melayani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pengaduan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masyarakat</a:t>
                      </a:r>
                      <a:endParaRPr lang="en-US" sz="1600" b="0" dirty="0">
                        <a:solidFill>
                          <a:schemeClr val="accent1">
                            <a:lumMod val="50000"/>
                          </a:schemeClr>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15335618"/>
                  </a:ext>
                </a:extLst>
              </a:tr>
              <a:tr h="1310640">
                <a:tc>
                  <a:txBody>
                    <a:bodyPr/>
                    <a:lstStyle/>
                    <a:p>
                      <a:pPr algn="ctr"/>
                      <a:r>
                        <a:rPr lang="en-US" sz="1900" b="1" dirty="0">
                          <a:solidFill>
                            <a:schemeClr val="accent3">
                              <a:lumMod val="50000"/>
                            </a:schemeClr>
                          </a:solidFill>
                        </a:rPr>
                        <a:t>SEKOLAH</a:t>
                      </a:r>
                    </a:p>
                  </a:txBody>
                  <a:tcPr marT="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indent="-342900">
                        <a:buAutoNum type="arabicPeriod"/>
                      </a:pPr>
                      <a:r>
                        <a:rPr lang="en-US" sz="1600" b="0" dirty="0" err="1">
                          <a:solidFill>
                            <a:schemeClr val="accent1">
                              <a:lumMod val="50000"/>
                            </a:schemeClr>
                          </a:solidFill>
                          <a:latin typeface="Century Gothic" panose="020B0502020202020204" pitchFamily="34" charset="0"/>
                        </a:rPr>
                        <a:t>Memalidasi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ketepatan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sasaran</a:t>
                      </a:r>
                      <a:endParaRPr lang="en-US" sz="1600" b="0" dirty="0">
                        <a:solidFill>
                          <a:schemeClr val="accent1">
                            <a:lumMod val="50000"/>
                          </a:schemeClr>
                        </a:solidFill>
                        <a:latin typeface="Century Gothic" panose="020B0502020202020204" pitchFamily="34" charset="0"/>
                      </a:endParaRPr>
                    </a:p>
                    <a:p>
                      <a:pPr marL="342900" indent="-342900">
                        <a:buAutoNum type="arabicPeriod"/>
                      </a:pPr>
                      <a:r>
                        <a:rPr lang="en-US" sz="1600" b="0" dirty="0" err="1">
                          <a:solidFill>
                            <a:schemeClr val="accent1">
                              <a:lumMod val="50000"/>
                            </a:schemeClr>
                          </a:solidFill>
                          <a:latin typeface="Century Gothic" panose="020B0502020202020204" pitchFamily="34" charset="0"/>
                        </a:rPr>
                        <a:t>Mengidentifikasi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peserta</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didik</a:t>
                      </a:r>
                      <a:r>
                        <a:rPr lang="en-US" sz="1600" b="0" dirty="0">
                          <a:solidFill>
                            <a:schemeClr val="accent1">
                              <a:lumMod val="50000"/>
                            </a:schemeClr>
                          </a:solidFill>
                          <a:latin typeface="Century Gothic" panose="020B0502020202020204" pitchFamily="34" charset="0"/>
                        </a:rPr>
                        <a:t> yang </a:t>
                      </a:r>
                      <a:r>
                        <a:rPr lang="en-US" sz="1600" b="0" dirty="0" err="1">
                          <a:solidFill>
                            <a:schemeClr val="accent1">
                              <a:lumMod val="50000"/>
                            </a:schemeClr>
                          </a:solidFill>
                          <a:latin typeface="Century Gothic" panose="020B0502020202020204" pitchFamily="34" charset="0"/>
                        </a:rPr>
                        <a:t>memiliki</a:t>
                      </a:r>
                      <a:r>
                        <a:rPr lang="en-US" sz="1600" b="0" dirty="0">
                          <a:solidFill>
                            <a:schemeClr val="accent1">
                              <a:lumMod val="50000"/>
                            </a:schemeClr>
                          </a:solidFill>
                          <a:latin typeface="Century Gothic" panose="020B0502020202020204" pitchFamily="34" charset="0"/>
                        </a:rPr>
                        <a:t> KIP</a:t>
                      </a:r>
                    </a:p>
                    <a:p>
                      <a:pPr marL="342900" indent="-342900">
                        <a:buAutoNum type="arabicPeriod"/>
                      </a:pPr>
                      <a:r>
                        <a:rPr lang="en-US" sz="1600" b="0" dirty="0" err="1">
                          <a:solidFill>
                            <a:schemeClr val="accent1">
                              <a:lumMod val="50000"/>
                            </a:schemeClr>
                          </a:solidFill>
                          <a:latin typeface="Century Gothic" panose="020B0502020202020204" pitchFamily="34" charset="0"/>
                        </a:rPr>
                        <a:t>Memantau</a:t>
                      </a:r>
                      <a:r>
                        <a:rPr lang="en-US" sz="1600" b="0" dirty="0">
                          <a:solidFill>
                            <a:schemeClr val="accent1">
                              <a:lumMod val="50000"/>
                            </a:schemeClr>
                          </a:solidFill>
                          <a:latin typeface="Century Gothic" panose="020B0502020202020204" pitchFamily="34" charset="0"/>
                        </a:rPr>
                        <a:t> proses </a:t>
                      </a:r>
                      <a:r>
                        <a:rPr lang="en-US" sz="1600" b="0" dirty="0" err="1">
                          <a:solidFill>
                            <a:schemeClr val="accent1">
                              <a:lumMod val="50000"/>
                            </a:schemeClr>
                          </a:solidFill>
                          <a:latin typeface="Century Gothic" panose="020B0502020202020204" pitchFamily="34" charset="0"/>
                        </a:rPr>
                        <a:t>pencairan</a:t>
                      </a:r>
                      <a:r>
                        <a:rPr lang="en-US" sz="1600" b="0" dirty="0">
                          <a:solidFill>
                            <a:schemeClr val="accent1">
                              <a:lumMod val="50000"/>
                            </a:schemeClr>
                          </a:solidFill>
                          <a:latin typeface="Century Gothic" panose="020B0502020202020204" pitchFamily="34" charset="0"/>
                        </a:rPr>
                        <a:t> dana PIP di bank/</a:t>
                      </a:r>
                      <a:r>
                        <a:rPr lang="en-US" sz="1600" b="0" dirty="0" err="1">
                          <a:solidFill>
                            <a:schemeClr val="accent1">
                              <a:lumMod val="50000"/>
                            </a:schemeClr>
                          </a:solidFill>
                          <a:latin typeface="Century Gothic" panose="020B0502020202020204" pitchFamily="34" charset="0"/>
                        </a:rPr>
                        <a:t>lembaga</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penyalur</a:t>
                      </a:r>
                      <a:endParaRPr lang="en-US" sz="1600" b="0" dirty="0">
                        <a:solidFill>
                          <a:schemeClr val="accent1">
                            <a:lumMod val="50000"/>
                          </a:schemeClr>
                        </a:solidFill>
                        <a:latin typeface="Century Gothic" panose="020B0502020202020204" pitchFamily="34" charset="0"/>
                      </a:endParaRPr>
                    </a:p>
                    <a:p>
                      <a:pPr marL="342900" indent="-342900">
                        <a:buAutoNum type="arabicPeriod"/>
                      </a:pPr>
                      <a:r>
                        <a:rPr lang="en-US" sz="1600" b="0" dirty="0" err="1">
                          <a:solidFill>
                            <a:schemeClr val="accent1">
                              <a:lumMod val="50000"/>
                            </a:schemeClr>
                          </a:solidFill>
                          <a:latin typeface="Century Gothic" panose="020B0502020202020204" pitchFamily="34" charset="0"/>
                        </a:rPr>
                        <a:t>Menghimbau</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penggunaan</a:t>
                      </a:r>
                      <a:r>
                        <a:rPr lang="en-US" sz="1600" b="0" dirty="0">
                          <a:solidFill>
                            <a:schemeClr val="accent1">
                              <a:lumMod val="50000"/>
                            </a:schemeClr>
                          </a:solidFill>
                          <a:latin typeface="Century Gothic" panose="020B0502020202020204" pitchFamily="34" charset="0"/>
                        </a:rPr>
                        <a:t> dana </a:t>
                      </a:r>
                      <a:r>
                        <a:rPr lang="en-US" sz="1600" b="0" dirty="0" err="1">
                          <a:solidFill>
                            <a:schemeClr val="accent1">
                              <a:lumMod val="50000"/>
                            </a:schemeClr>
                          </a:solidFill>
                          <a:latin typeface="Century Gothic" panose="020B0502020202020204" pitchFamily="34" charset="0"/>
                        </a:rPr>
                        <a:t>sesuai</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dengan</a:t>
                      </a:r>
                      <a:r>
                        <a:rPr lang="en-US" sz="1600" b="0" dirty="0">
                          <a:solidFill>
                            <a:schemeClr val="accent1">
                              <a:lumMod val="50000"/>
                            </a:schemeClr>
                          </a:solidFill>
                          <a:latin typeface="Century Gothic" panose="020B0502020202020204" pitchFamily="34" charset="0"/>
                        </a:rPr>
                        <a:t> </a:t>
                      </a:r>
                      <a:r>
                        <a:rPr lang="en-US" sz="1600" b="0" dirty="0" err="1">
                          <a:solidFill>
                            <a:schemeClr val="accent1">
                              <a:lumMod val="50000"/>
                            </a:schemeClr>
                          </a:solidFill>
                          <a:latin typeface="Century Gothic" panose="020B0502020202020204" pitchFamily="34" charset="0"/>
                        </a:rPr>
                        <a:t>ketentuan</a:t>
                      </a:r>
                      <a:endParaRPr lang="en-US" sz="1600" b="0" dirty="0">
                        <a:solidFill>
                          <a:schemeClr val="accent1">
                            <a:lumMod val="50000"/>
                          </a:schemeClr>
                        </a:solidFill>
                        <a:latin typeface="Century Gothic" panose="020B0502020202020204" pitchFamily="34" charset="0"/>
                      </a:endParaRPr>
                    </a:p>
                    <a:p>
                      <a:pPr marL="342900" indent="-342900">
                        <a:buAutoNum type="arabicPeriod"/>
                      </a:pPr>
                      <a:endParaRPr lang="en-US" sz="1600" b="0" dirty="0">
                        <a:solidFill>
                          <a:schemeClr val="accent1">
                            <a:lumMod val="50000"/>
                          </a:schemeClr>
                        </a:solidFill>
                        <a:latin typeface="Century Gothic" panose="020B0502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03586931"/>
                  </a:ext>
                </a:extLst>
              </a:tr>
            </a:tbl>
          </a:graphicData>
        </a:graphic>
      </p:graphicFrame>
      <p:pic>
        <p:nvPicPr>
          <p:cNvPr id="6" name="Picture 5">
            <a:extLst>
              <a:ext uri="{FF2B5EF4-FFF2-40B4-BE49-F238E27FC236}">
                <a16:creationId xmlns:a16="http://schemas.microsoft.com/office/drawing/2014/main" id="{821190D0-C386-4A61-AC4A-7B55225D3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841" y="1560175"/>
            <a:ext cx="411043" cy="41146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A0EF9E4F-0C38-4420-8FE2-E7E78A759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1987" y="2854507"/>
            <a:ext cx="826737" cy="330373"/>
          </a:xfrm>
          <a:prstGeom prst="rect">
            <a:avLst/>
          </a:prstGeom>
        </p:spPr>
      </p:pic>
      <p:pic>
        <p:nvPicPr>
          <p:cNvPr id="8" name="Picture 7">
            <a:extLst>
              <a:ext uri="{FF2B5EF4-FFF2-40B4-BE49-F238E27FC236}">
                <a16:creationId xmlns:a16="http://schemas.microsoft.com/office/drawing/2014/main" id="{DDEFE1EE-3276-4837-B2FD-FD52B387E402}"/>
              </a:ext>
            </a:extLst>
          </p:cNvPr>
          <p:cNvPicPr>
            <a:picLocks noChangeAspect="1"/>
          </p:cNvPicPr>
          <p:nvPr/>
        </p:nvPicPr>
        <p:blipFill>
          <a:blip r:embed="rId5"/>
          <a:stretch>
            <a:fillRect/>
          </a:stretch>
        </p:blipFill>
        <p:spPr>
          <a:xfrm>
            <a:off x="1357603" y="2919463"/>
            <a:ext cx="1126204" cy="265336"/>
          </a:xfrm>
          <a:prstGeom prst="rect">
            <a:avLst/>
          </a:prstGeom>
        </p:spPr>
      </p:pic>
      <p:pic>
        <p:nvPicPr>
          <p:cNvPr id="9" name="Picture 3">
            <a:extLst>
              <a:ext uri="{FF2B5EF4-FFF2-40B4-BE49-F238E27FC236}">
                <a16:creationId xmlns:a16="http://schemas.microsoft.com/office/drawing/2014/main" id="{BC3AA75D-4EFE-4489-8280-2A58828B39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707" y="5344741"/>
            <a:ext cx="1126204" cy="64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218CDF0C-6549-4A1D-AF61-C9C8AB2B8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841" y="4094453"/>
            <a:ext cx="411043" cy="41146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13102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Tujuan</a:t>
            </a:r>
            <a:r>
              <a:rPr lang="en-US" sz="2400" b="1" dirty="0" smtClean="0">
                <a:solidFill>
                  <a:schemeClr val="bg1"/>
                </a:solidFill>
              </a:rPr>
              <a:t> </a:t>
            </a:r>
            <a:r>
              <a:rPr lang="en-US" sz="2400" b="1" dirty="0" smtClean="0">
                <a:solidFill>
                  <a:srgbClr val="FFFF00"/>
                </a:solidFill>
              </a:rPr>
              <a:t>PIP</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494747" y="723817"/>
            <a:ext cx="10058400" cy="4500066"/>
          </a:xfrm>
        </p:spPr>
        <p:txBody>
          <a:bodyPr>
            <a:noAutofit/>
          </a:bodyPr>
          <a:lstStyle/>
          <a:p>
            <a:pPr marL="457200" lvl="0" indent="-457200">
              <a:lnSpc>
                <a:spcPct val="114000"/>
              </a:lnSpc>
              <a:spcBef>
                <a:spcPts val="0"/>
              </a:spcBef>
              <a:buFont typeface="+mj-lt"/>
              <a:buAutoNum type="arabicPeriod"/>
              <a:tabLst>
                <a:tab pos="446088" algn="l"/>
              </a:tabLst>
            </a:pPr>
            <a:r>
              <a:rPr lang="id-ID" sz="2200" cap="none" dirty="0">
                <a:latin typeface="Century Gothic" panose="020B0502020202020204" pitchFamily="34" charset="0"/>
                <a:ea typeface="Tahoma" panose="020B0604030504040204" pitchFamily="34" charset="0"/>
                <a:cs typeface="Tahoma" panose="020B0604030504040204" pitchFamily="34" charset="0"/>
              </a:rPr>
              <a:t>Peningkatan Akses </a:t>
            </a:r>
            <a:r>
              <a:rPr lang="en-US" sz="2200" cap="none" dirty="0">
                <a:latin typeface="Century Gothic" panose="020B0502020202020204" pitchFamily="34" charset="0"/>
                <a:ea typeface="Tahoma" panose="020B0604030504040204" pitchFamily="34" charset="0"/>
                <a:cs typeface="Tahoma" panose="020B0604030504040204" pitchFamily="34" charset="0"/>
              </a:rPr>
              <a:t>b</a:t>
            </a:r>
            <a:r>
              <a:rPr lang="id-ID" sz="2200" cap="none" dirty="0">
                <a:latin typeface="Century Gothic" panose="020B0502020202020204" pitchFamily="34" charset="0"/>
                <a:ea typeface="Tahoma" panose="020B0604030504040204" pitchFamily="34" charset="0"/>
                <a:cs typeface="Tahoma" panose="020B0604030504040204" pitchFamily="34" charset="0"/>
              </a:rPr>
              <a:t>agi Peserta Didik </a:t>
            </a:r>
            <a:r>
              <a:rPr lang="en-US" sz="2200" cap="none" dirty="0">
                <a:latin typeface="Century Gothic" panose="020B0502020202020204" pitchFamily="34" charset="0"/>
                <a:ea typeface="Tahoma" panose="020B0604030504040204" pitchFamily="34" charset="0"/>
                <a:cs typeface="Tahoma" panose="020B0604030504040204" pitchFamily="34" charset="0"/>
              </a:rPr>
              <a:t>u</a:t>
            </a:r>
            <a:r>
              <a:rPr lang="id-ID" sz="2200" cap="none" dirty="0">
                <a:latin typeface="Century Gothic" panose="020B0502020202020204" pitchFamily="34" charset="0"/>
                <a:ea typeface="Tahoma" panose="020B0604030504040204" pitchFamily="34" charset="0"/>
                <a:cs typeface="Tahoma" panose="020B0604030504040204" pitchFamily="34" charset="0"/>
              </a:rPr>
              <a:t>ntuk Mendapatkan Layanan Pendidikan </a:t>
            </a:r>
            <a:r>
              <a:rPr lang="en-US" sz="2200" cap="none" dirty="0">
                <a:latin typeface="Century Gothic" panose="020B0502020202020204" pitchFamily="34" charset="0"/>
                <a:ea typeface="Tahoma" panose="020B0604030504040204" pitchFamily="34" charset="0"/>
                <a:cs typeface="Tahoma" panose="020B0604030504040204" pitchFamily="34" charset="0"/>
              </a:rPr>
              <a:t>s</a:t>
            </a:r>
            <a:r>
              <a:rPr lang="id-ID" sz="2200" cap="none" dirty="0">
                <a:latin typeface="Century Gothic" panose="020B0502020202020204" pitchFamily="34" charset="0"/>
                <a:ea typeface="Tahoma" panose="020B0604030504040204" pitchFamily="34" charset="0"/>
                <a:cs typeface="Tahoma" panose="020B0604030504040204" pitchFamily="34" charset="0"/>
              </a:rPr>
              <a:t>ampai </a:t>
            </a:r>
            <a:r>
              <a:rPr lang="en-US" sz="2200" cap="none" dirty="0">
                <a:latin typeface="Century Gothic" panose="020B0502020202020204" pitchFamily="34" charset="0"/>
                <a:ea typeface="Tahoma" panose="020B0604030504040204" pitchFamily="34" charset="0"/>
                <a:cs typeface="Tahoma" panose="020B0604030504040204" pitchFamily="34" charset="0"/>
              </a:rPr>
              <a:t>t</a:t>
            </a:r>
            <a:r>
              <a:rPr lang="id-ID" sz="2200" cap="none" dirty="0">
                <a:latin typeface="Century Gothic" panose="020B0502020202020204" pitchFamily="34" charset="0"/>
                <a:ea typeface="Tahoma" panose="020B0604030504040204" pitchFamily="34" charset="0"/>
                <a:cs typeface="Tahoma" panose="020B0604030504040204" pitchFamily="34" charset="0"/>
              </a:rPr>
              <a:t>amat Satuan Pendidikan Menengah </a:t>
            </a:r>
            <a:r>
              <a:rPr lang="en-US" sz="2200" cap="none" dirty="0">
                <a:latin typeface="Century Gothic" panose="020B0502020202020204" pitchFamily="34" charset="0"/>
                <a:ea typeface="Tahoma" panose="020B0604030504040204" pitchFamily="34" charset="0"/>
                <a:cs typeface="Tahoma" panose="020B0604030504040204" pitchFamily="34" charset="0"/>
              </a:rPr>
              <a:t>u</a:t>
            </a:r>
            <a:r>
              <a:rPr lang="id-ID" sz="2200" cap="none" dirty="0">
                <a:latin typeface="Century Gothic" panose="020B0502020202020204" pitchFamily="34" charset="0"/>
                <a:ea typeface="Tahoma" panose="020B0604030504040204" pitchFamily="34" charset="0"/>
                <a:cs typeface="Tahoma" panose="020B0604030504040204" pitchFamily="34" charset="0"/>
              </a:rPr>
              <a:t>ntuk </a:t>
            </a:r>
            <a:r>
              <a:rPr lang="en-US" sz="2200" cap="none" dirty="0">
                <a:latin typeface="Century Gothic" panose="020B0502020202020204" pitchFamily="34" charset="0"/>
                <a:ea typeface="Tahoma" panose="020B0604030504040204" pitchFamily="34" charset="0"/>
                <a:cs typeface="Tahoma" panose="020B0604030504040204" pitchFamily="34" charset="0"/>
              </a:rPr>
              <a:t>m</a:t>
            </a:r>
            <a:r>
              <a:rPr lang="id-ID" sz="2200" cap="none" dirty="0">
                <a:latin typeface="Century Gothic" panose="020B0502020202020204" pitchFamily="34" charset="0"/>
                <a:ea typeface="Tahoma" panose="020B0604030504040204" pitchFamily="34" charset="0"/>
                <a:cs typeface="Tahoma" panose="020B0604030504040204" pitchFamily="34" charset="0"/>
              </a:rPr>
              <a:t>endukung </a:t>
            </a:r>
            <a:r>
              <a:rPr lang="en-US" sz="2200" cap="none" dirty="0">
                <a:latin typeface="Century Gothic" panose="020B0502020202020204" pitchFamily="34" charset="0"/>
                <a:ea typeface="Tahoma" panose="020B0604030504040204" pitchFamily="34" charset="0"/>
                <a:cs typeface="Tahoma" panose="020B0604030504040204" pitchFamily="34" charset="0"/>
              </a:rPr>
              <a:t>p</a:t>
            </a:r>
            <a:r>
              <a:rPr lang="id-ID" sz="2200" cap="none" dirty="0">
                <a:latin typeface="Century Gothic" panose="020B0502020202020204" pitchFamily="34" charset="0"/>
                <a:ea typeface="Tahoma" panose="020B0604030504040204" pitchFamily="34" charset="0"/>
                <a:cs typeface="Tahoma" panose="020B0604030504040204" pitchFamily="34" charset="0"/>
              </a:rPr>
              <a:t>elaksanaan Pendidikan Menengah Universal/Rintisan Wajib Belajar 12 Tahun</a:t>
            </a:r>
            <a:endParaRPr lang="en-US" sz="2200" cap="none" dirty="0">
              <a:latin typeface="Century Gothic" panose="020B0502020202020204" pitchFamily="34" charset="0"/>
              <a:ea typeface="Tahoma" panose="020B0604030504040204" pitchFamily="34" charset="0"/>
              <a:cs typeface="Tahoma" panose="020B0604030504040204" pitchFamily="34" charset="0"/>
            </a:endParaRPr>
          </a:p>
          <a:p>
            <a:pPr marL="457200" lvl="0" indent="-457200">
              <a:lnSpc>
                <a:spcPct val="114000"/>
              </a:lnSpc>
              <a:spcBef>
                <a:spcPts val="0"/>
              </a:spcBef>
              <a:buFont typeface="+mj-lt"/>
              <a:buAutoNum type="arabicPeriod"/>
              <a:tabLst>
                <a:tab pos="446088" algn="l"/>
              </a:tabLst>
            </a:pPr>
            <a:endParaRPr lang="en-US" sz="2200" cap="none" dirty="0">
              <a:latin typeface="Century Gothic" panose="020B0502020202020204" pitchFamily="34" charset="0"/>
              <a:ea typeface="Tahoma" panose="020B0604030504040204" pitchFamily="34" charset="0"/>
              <a:cs typeface="Tahoma" panose="020B0604030504040204" pitchFamily="34" charset="0"/>
            </a:endParaRPr>
          </a:p>
          <a:p>
            <a:pPr marL="457200" lvl="0" indent="-457200">
              <a:lnSpc>
                <a:spcPct val="114000"/>
              </a:lnSpc>
              <a:spcBef>
                <a:spcPts val="0"/>
              </a:spcBef>
              <a:buFont typeface="+mj-lt"/>
              <a:buAutoNum type="arabicPeriod"/>
              <a:tabLst>
                <a:tab pos="446088" algn="l"/>
              </a:tabLst>
            </a:pPr>
            <a:r>
              <a:rPr lang="id-ID" sz="2200" cap="none" dirty="0">
                <a:latin typeface="Century Gothic" panose="020B0502020202020204" pitchFamily="34" charset="0"/>
                <a:ea typeface="Tahoma" panose="020B0604030504040204" pitchFamily="34" charset="0"/>
                <a:cs typeface="Tahoma" panose="020B0604030504040204" pitchFamily="34" charset="0"/>
              </a:rPr>
              <a:t>Pencegah</a:t>
            </a:r>
            <a:r>
              <a:rPr lang="en-US" sz="2200" cap="none" dirty="0">
                <a:latin typeface="Century Gothic" panose="020B0502020202020204" pitchFamily="34" charset="0"/>
                <a:ea typeface="Tahoma" panose="020B0604030504040204" pitchFamily="34" charset="0"/>
                <a:cs typeface="Tahoma" panose="020B0604030504040204" pitchFamily="34" charset="0"/>
              </a:rPr>
              <a:t>an</a:t>
            </a:r>
            <a:r>
              <a:rPr lang="id-ID" sz="2200" cap="none" dirty="0">
                <a:latin typeface="Century Gothic" panose="020B0502020202020204" pitchFamily="34" charset="0"/>
                <a:ea typeface="Tahoma" panose="020B0604030504040204" pitchFamily="34" charset="0"/>
                <a:cs typeface="Tahoma" panose="020B0604030504040204" pitchFamily="34" charset="0"/>
              </a:rPr>
              <a:t> </a:t>
            </a:r>
            <a:r>
              <a:rPr lang="en-US" sz="2200" cap="none" dirty="0">
                <a:latin typeface="Century Gothic" panose="020B0502020202020204" pitchFamily="34" charset="0"/>
                <a:ea typeface="Tahoma" panose="020B0604030504040204" pitchFamily="34" charset="0"/>
                <a:cs typeface="Tahoma" panose="020B0604030504040204" pitchFamily="34" charset="0"/>
              </a:rPr>
              <a:t>p</a:t>
            </a:r>
            <a:r>
              <a:rPr lang="id-ID" sz="2200" cap="none" dirty="0">
                <a:latin typeface="Century Gothic" panose="020B0502020202020204" pitchFamily="34" charset="0"/>
                <a:ea typeface="Tahoma" panose="020B0604030504040204" pitchFamily="34" charset="0"/>
                <a:cs typeface="Tahoma" panose="020B0604030504040204" pitchFamily="34" charset="0"/>
              </a:rPr>
              <a:t>eserta </a:t>
            </a:r>
            <a:r>
              <a:rPr lang="en-US" sz="2200" cap="none" dirty="0">
                <a:latin typeface="Century Gothic" panose="020B0502020202020204" pitchFamily="34" charset="0"/>
                <a:ea typeface="Tahoma" panose="020B0604030504040204" pitchFamily="34" charset="0"/>
                <a:cs typeface="Tahoma" panose="020B0604030504040204" pitchFamily="34" charset="0"/>
              </a:rPr>
              <a:t>d</a:t>
            </a:r>
            <a:r>
              <a:rPr lang="id-ID" sz="2200" cap="none" dirty="0">
                <a:latin typeface="Century Gothic" panose="020B0502020202020204" pitchFamily="34" charset="0"/>
                <a:ea typeface="Tahoma" panose="020B0604030504040204" pitchFamily="34" charset="0"/>
                <a:cs typeface="Tahoma" panose="020B0604030504040204" pitchFamily="34" charset="0"/>
              </a:rPr>
              <a:t>idik </a:t>
            </a:r>
            <a:r>
              <a:rPr lang="en-US" sz="2200" cap="none" dirty="0">
                <a:latin typeface="Century Gothic" panose="020B0502020202020204" pitchFamily="34" charset="0"/>
                <a:ea typeface="Tahoma" panose="020B0604030504040204" pitchFamily="34" charset="0"/>
                <a:cs typeface="Tahoma" panose="020B0604030504040204" pitchFamily="34" charset="0"/>
              </a:rPr>
              <a:t>d</a:t>
            </a:r>
            <a:r>
              <a:rPr lang="id-ID" sz="2200" cap="none" dirty="0">
                <a:latin typeface="Century Gothic" panose="020B0502020202020204" pitchFamily="34" charset="0"/>
                <a:ea typeface="Tahoma" panose="020B0604030504040204" pitchFamily="34" charset="0"/>
                <a:cs typeface="Tahoma" panose="020B0604030504040204" pitchFamily="34" charset="0"/>
              </a:rPr>
              <a:t>ari </a:t>
            </a:r>
            <a:r>
              <a:rPr lang="en-US" sz="2200" cap="none" dirty="0">
                <a:latin typeface="Century Gothic" panose="020B0502020202020204" pitchFamily="34" charset="0"/>
                <a:ea typeface="Tahoma" panose="020B0604030504040204" pitchFamily="34" charset="0"/>
                <a:cs typeface="Tahoma" panose="020B0604030504040204" pitchFamily="34" charset="0"/>
              </a:rPr>
              <a:t>k</a:t>
            </a:r>
            <a:r>
              <a:rPr lang="id-ID" sz="2200" cap="none" dirty="0">
                <a:latin typeface="Century Gothic" panose="020B0502020202020204" pitchFamily="34" charset="0"/>
                <a:ea typeface="Tahoma" panose="020B0604030504040204" pitchFamily="34" charset="0"/>
                <a:cs typeface="Tahoma" panose="020B0604030504040204" pitchFamily="34" charset="0"/>
              </a:rPr>
              <a:t>emungkinan Putus Sekolah (</a:t>
            </a:r>
            <a:r>
              <a:rPr lang="id-ID" sz="2200" i="1" cap="none" dirty="0">
                <a:latin typeface="Century Gothic" panose="020B0502020202020204" pitchFamily="34" charset="0"/>
                <a:ea typeface="Tahoma" panose="020B0604030504040204" pitchFamily="34" charset="0"/>
                <a:cs typeface="Tahoma" panose="020B0604030504040204" pitchFamily="34" charset="0"/>
              </a:rPr>
              <a:t>Drop Out</a:t>
            </a:r>
            <a:r>
              <a:rPr lang="id-ID" sz="2200" cap="none" dirty="0">
                <a:latin typeface="Century Gothic" panose="020B0502020202020204" pitchFamily="34" charset="0"/>
                <a:ea typeface="Tahoma" panose="020B0604030504040204" pitchFamily="34" charset="0"/>
                <a:cs typeface="Tahoma" panose="020B0604030504040204" pitchFamily="34" charset="0"/>
              </a:rPr>
              <a:t>) </a:t>
            </a:r>
            <a:r>
              <a:rPr lang="en-US" sz="2200" cap="none" dirty="0">
                <a:latin typeface="Century Gothic" panose="020B0502020202020204" pitchFamily="34" charset="0"/>
                <a:ea typeface="Tahoma" panose="020B0604030504040204" pitchFamily="34" charset="0"/>
                <a:cs typeface="Tahoma" panose="020B0604030504040204" pitchFamily="34" charset="0"/>
              </a:rPr>
              <a:t>a</a:t>
            </a:r>
            <a:r>
              <a:rPr lang="id-ID" sz="2200" cap="none" dirty="0">
                <a:latin typeface="Century Gothic" panose="020B0502020202020204" pitchFamily="34" charset="0"/>
                <a:ea typeface="Tahoma" panose="020B0604030504040204" pitchFamily="34" charset="0"/>
                <a:cs typeface="Tahoma" panose="020B0604030504040204" pitchFamily="34" charset="0"/>
              </a:rPr>
              <a:t>tau </a:t>
            </a:r>
            <a:r>
              <a:rPr lang="en-US" sz="2200" cap="none" dirty="0">
                <a:latin typeface="Century Gothic" panose="020B0502020202020204" pitchFamily="34" charset="0"/>
                <a:ea typeface="Tahoma" panose="020B0604030504040204" pitchFamily="34" charset="0"/>
                <a:cs typeface="Tahoma" panose="020B0604030504040204" pitchFamily="34" charset="0"/>
              </a:rPr>
              <a:t>t</a:t>
            </a:r>
            <a:r>
              <a:rPr lang="id-ID" sz="2200" cap="none" dirty="0">
                <a:latin typeface="Century Gothic" panose="020B0502020202020204" pitchFamily="34" charset="0"/>
                <a:ea typeface="Tahoma" panose="020B0604030504040204" pitchFamily="34" charset="0"/>
                <a:cs typeface="Tahoma" panose="020B0604030504040204" pitchFamily="34" charset="0"/>
              </a:rPr>
              <a:t>idak </a:t>
            </a:r>
            <a:r>
              <a:rPr lang="en-US" sz="2200" cap="none" dirty="0">
                <a:latin typeface="Century Gothic" panose="020B0502020202020204" pitchFamily="34" charset="0"/>
                <a:ea typeface="Tahoma" panose="020B0604030504040204" pitchFamily="34" charset="0"/>
                <a:cs typeface="Tahoma" panose="020B0604030504040204" pitchFamily="34" charset="0"/>
              </a:rPr>
              <a:t>m</a:t>
            </a:r>
            <a:r>
              <a:rPr lang="id-ID" sz="2200" cap="none" dirty="0">
                <a:latin typeface="Century Gothic" panose="020B0502020202020204" pitchFamily="34" charset="0"/>
                <a:ea typeface="Tahoma" panose="020B0604030504040204" pitchFamily="34" charset="0"/>
                <a:cs typeface="Tahoma" panose="020B0604030504040204" pitchFamily="34" charset="0"/>
              </a:rPr>
              <a:t>elanjutkan </a:t>
            </a:r>
            <a:r>
              <a:rPr lang="en-US" sz="2200" cap="none" dirty="0">
                <a:latin typeface="Century Gothic" panose="020B0502020202020204" pitchFamily="34" charset="0"/>
                <a:ea typeface="Tahoma" panose="020B0604030504040204" pitchFamily="34" charset="0"/>
                <a:cs typeface="Tahoma" panose="020B0604030504040204" pitchFamily="34" charset="0"/>
              </a:rPr>
              <a:t>p</a:t>
            </a:r>
            <a:r>
              <a:rPr lang="id-ID" sz="2200" cap="none" dirty="0">
                <a:latin typeface="Century Gothic" panose="020B0502020202020204" pitchFamily="34" charset="0"/>
                <a:ea typeface="Tahoma" panose="020B0604030504040204" pitchFamily="34" charset="0"/>
                <a:cs typeface="Tahoma" panose="020B0604030504040204" pitchFamily="34" charset="0"/>
              </a:rPr>
              <a:t>endidikan </a:t>
            </a:r>
            <a:r>
              <a:rPr lang="en-US" sz="2200" cap="none" dirty="0">
                <a:latin typeface="Century Gothic" panose="020B0502020202020204" pitchFamily="34" charset="0"/>
                <a:ea typeface="Tahoma" panose="020B0604030504040204" pitchFamily="34" charset="0"/>
                <a:cs typeface="Tahoma" panose="020B0604030504040204" pitchFamily="34" charset="0"/>
              </a:rPr>
              <a:t>a</a:t>
            </a:r>
            <a:r>
              <a:rPr lang="id-ID" sz="2200" cap="none" dirty="0">
                <a:latin typeface="Century Gothic" panose="020B0502020202020204" pitchFamily="34" charset="0"/>
                <a:ea typeface="Tahoma" panose="020B0604030504040204" pitchFamily="34" charset="0"/>
                <a:cs typeface="Tahoma" panose="020B0604030504040204" pitchFamily="34" charset="0"/>
              </a:rPr>
              <a:t>kibat </a:t>
            </a:r>
            <a:r>
              <a:rPr lang="en-US" sz="2200" cap="none" dirty="0">
                <a:latin typeface="Century Gothic" panose="020B0502020202020204" pitchFamily="34" charset="0"/>
                <a:ea typeface="Tahoma" panose="020B0604030504040204" pitchFamily="34" charset="0"/>
                <a:cs typeface="Tahoma" panose="020B0604030504040204" pitchFamily="34" charset="0"/>
              </a:rPr>
              <a:t>k</a:t>
            </a:r>
            <a:r>
              <a:rPr lang="id-ID" sz="2200" cap="none" dirty="0">
                <a:latin typeface="Century Gothic" panose="020B0502020202020204" pitchFamily="34" charset="0"/>
                <a:ea typeface="Tahoma" panose="020B0604030504040204" pitchFamily="34" charset="0"/>
                <a:cs typeface="Tahoma" panose="020B0604030504040204" pitchFamily="34" charset="0"/>
              </a:rPr>
              <a:t>esulitan </a:t>
            </a:r>
            <a:r>
              <a:rPr lang="en-US" sz="2200" cap="none" dirty="0">
                <a:latin typeface="Century Gothic" panose="020B0502020202020204" pitchFamily="34" charset="0"/>
                <a:ea typeface="Tahoma" panose="020B0604030504040204" pitchFamily="34" charset="0"/>
                <a:cs typeface="Tahoma" panose="020B0604030504040204" pitchFamily="34" charset="0"/>
              </a:rPr>
              <a:t>e</a:t>
            </a:r>
            <a:r>
              <a:rPr lang="id-ID" sz="2200" cap="none" dirty="0">
                <a:latin typeface="Century Gothic" panose="020B0502020202020204" pitchFamily="34" charset="0"/>
                <a:ea typeface="Tahoma" panose="020B0604030504040204" pitchFamily="34" charset="0"/>
                <a:cs typeface="Tahoma" panose="020B0604030504040204" pitchFamily="34" charset="0"/>
              </a:rPr>
              <a:t>konomi</a:t>
            </a:r>
            <a:endParaRPr lang="en-US" sz="2200" cap="none" dirty="0">
              <a:latin typeface="Century Gothic" panose="020B0502020202020204" pitchFamily="34" charset="0"/>
              <a:ea typeface="Tahoma" panose="020B0604030504040204" pitchFamily="34" charset="0"/>
              <a:cs typeface="Tahoma" panose="020B0604030504040204" pitchFamily="34" charset="0"/>
            </a:endParaRPr>
          </a:p>
          <a:p>
            <a:pPr marL="457200" lvl="0" indent="-457200">
              <a:lnSpc>
                <a:spcPct val="114000"/>
              </a:lnSpc>
              <a:spcBef>
                <a:spcPts val="0"/>
              </a:spcBef>
              <a:buFont typeface="+mj-lt"/>
              <a:buAutoNum type="arabicPeriod"/>
              <a:tabLst>
                <a:tab pos="446088" algn="l"/>
              </a:tabLst>
            </a:pPr>
            <a:endParaRPr lang="en-US" sz="2200" cap="none" dirty="0">
              <a:latin typeface="Century Gothic" panose="020B0502020202020204" pitchFamily="34" charset="0"/>
              <a:ea typeface="Tahoma" panose="020B0604030504040204" pitchFamily="34" charset="0"/>
              <a:cs typeface="Tahoma" panose="020B0604030504040204" pitchFamily="34" charset="0"/>
            </a:endParaRPr>
          </a:p>
          <a:p>
            <a:pPr marL="457200" lvl="0" indent="-457200">
              <a:lnSpc>
                <a:spcPct val="114000"/>
              </a:lnSpc>
              <a:spcBef>
                <a:spcPts val="0"/>
              </a:spcBef>
              <a:buFont typeface="+mj-lt"/>
              <a:buAutoNum type="arabicPeriod"/>
              <a:tabLst>
                <a:tab pos="446088" algn="l"/>
              </a:tabLst>
            </a:pPr>
            <a:r>
              <a:rPr lang="en-US" sz="2200" cap="none" dirty="0" err="1">
                <a:latin typeface="Century Gothic" panose="020B0502020202020204" pitchFamily="34" charset="0"/>
                <a:ea typeface="Tahoma" panose="020B0604030504040204" pitchFamily="34" charset="0"/>
                <a:cs typeface="Tahoma" panose="020B0604030504040204" pitchFamily="34" charset="0"/>
              </a:rPr>
              <a:t>Peningkatan</a:t>
            </a:r>
            <a:r>
              <a:rPr lang="en-US" sz="2200" cap="none" dirty="0">
                <a:latin typeface="Century Gothic" panose="020B0502020202020204" pitchFamily="34" charset="0"/>
                <a:ea typeface="Tahoma" panose="020B0604030504040204" pitchFamily="34" charset="0"/>
                <a:cs typeface="Tahoma" panose="020B0604030504040204" pitchFamily="34" charset="0"/>
              </a:rPr>
              <a:t> </a:t>
            </a:r>
            <a:r>
              <a:rPr lang="en-US" sz="2200" cap="none" dirty="0" err="1">
                <a:latin typeface="Century Gothic" panose="020B0502020202020204" pitchFamily="34" charset="0"/>
                <a:ea typeface="Tahoma" panose="020B0604030504040204" pitchFamily="34" charset="0"/>
                <a:cs typeface="Tahoma" panose="020B0604030504040204" pitchFamily="34" charset="0"/>
              </a:rPr>
              <a:t>akses</a:t>
            </a:r>
            <a:r>
              <a:rPr lang="en-US" sz="2200" cap="none" dirty="0">
                <a:latin typeface="Century Gothic" panose="020B0502020202020204" pitchFamily="34" charset="0"/>
                <a:ea typeface="Tahoma" panose="020B0604030504040204" pitchFamily="34" charset="0"/>
                <a:cs typeface="Tahoma" panose="020B0604030504040204" pitchFamily="34" charset="0"/>
              </a:rPr>
              <a:t> </a:t>
            </a:r>
            <a:r>
              <a:rPr lang="en-US" sz="2200" cap="none" dirty="0" err="1">
                <a:latin typeface="Century Gothic" panose="020B0502020202020204" pitchFamily="34" charset="0"/>
                <a:ea typeface="Tahoma" panose="020B0604030504040204" pitchFamily="34" charset="0"/>
                <a:cs typeface="Tahoma" panose="020B0604030504040204" pitchFamily="34" charset="0"/>
              </a:rPr>
              <a:t>terhadap</a:t>
            </a:r>
            <a:r>
              <a:rPr lang="en-US" sz="2200" cap="none" dirty="0">
                <a:latin typeface="Century Gothic" panose="020B0502020202020204" pitchFamily="34" charset="0"/>
                <a:ea typeface="Tahoma" panose="020B0604030504040204" pitchFamily="34" charset="0"/>
                <a:cs typeface="Tahoma" panose="020B0604030504040204" pitchFamily="34" charset="0"/>
              </a:rPr>
              <a:t> </a:t>
            </a:r>
            <a:r>
              <a:rPr lang="id-ID" sz="2200" cap="none" dirty="0">
                <a:latin typeface="Century Gothic" panose="020B0502020202020204" pitchFamily="34" charset="0"/>
                <a:ea typeface="Tahoma" panose="020B0604030504040204" pitchFamily="34" charset="0"/>
                <a:cs typeface="Tahoma" panose="020B0604030504040204" pitchFamily="34" charset="0"/>
              </a:rPr>
              <a:t>Anak Usia Sekolah Yang Tidak Bersekolah </a:t>
            </a:r>
            <a:r>
              <a:rPr lang="en-US" sz="2200" cap="none" dirty="0">
                <a:latin typeface="Century Gothic" panose="020B0502020202020204" pitchFamily="34" charset="0"/>
                <a:ea typeface="Tahoma" panose="020B0604030504040204" pitchFamily="34" charset="0"/>
                <a:cs typeface="Tahoma" panose="020B0604030504040204" pitchFamily="34" charset="0"/>
              </a:rPr>
              <a:t>a</a:t>
            </a:r>
            <a:r>
              <a:rPr lang="id-ID" sz="2200" cap="none" dirty="0">
                <a:latin typeface="Century Gothic" panose="020B0502020202020204" pitchFamily="34" charset="0"/>
                <a:ea typeface="Tahoma" panose="020B0604030504040204" pitchFamily="34" charset="0"/>
                <a:cs typeface="Tahoma" panose="020B0604030504040204" pitchFamily="34" charset="0"/>
              </a:rPr>
              <a:t>gar </a:t>
            </a:r>
            <a:r>
              <a:rPr lang="en-US" sz="2200" cap="none" dirty="0">
                <a:latin typeface="Century Gothic" panose="020B0502020202020204" pitchFamily="34" charset="0"/>
                <a:ea typeface="Tahoma" panose="020B0604030504040204" pitchFamily="34" charset="0"/>
                <a:cs typeface="Tahoma" panose="020B0604030504040204" pitchFamily="34" charset="0"/>
              </a:rPr>
              <a:t>k</a:t>
            </a:r>
            <a:r>
              <a:rPr lang="id-ID" sz="2200" cap="none" dirty="0">
                <a:latin typeface="Century Gothic" panose="020B0502020202020204" pitchFamily="34" charset="0"/>
                <a:ea typeface="Tahoma" panose="020B0604030504040204" pitchFamily="34" charset="0"/>
                <a:cs typeface="Tahoma" panose="020B0604030504040204" pitchFamily="34" charset="0"/>
              </a:rPr>
              <a:t>embali </a:t>
            </a:r>
            <a:r>
              <a:rPr lang="en-US" sz="2200" cap="none" dirty="0">
                <a:latin typeface="Century Gothic" panose="020B0502020202020204" pitchFamily="34" charset="0"/>
                <a:ea typeface="Tahoma" panose="020B0604030504040204" pitchFamily="34" charset="0"/>
                <a:cs typeface="Tahoma" panose="020B0604030504040204" pitchFamily="34" charset="0"/>
              </a:rPr>
              <a:t>m</a:t>
            </a:r>
            <a:r>
              <a:rPr lang="id-ID" sz="2200" cap="none" dirty="0">
                <a:latin typeface="Century Gothic" panose="020B0502020202020204" pitchFamily="34" charset="0"/>
                <a:ea typeface="Tahoma" panose="020B0604030504040204" pitchFamily="34" charset="0"/>
                <a:cs typeface="Tahoma" panose="020B0604030504040204" pitchFamily="34" charset="0"/>
              </a:rPr>
              <a:t>endapatkan </a:t>
            </a:r>
            <a:r>
              <a:rPr lang="en-US" sz="2200" cap="none" dirty="0">
                <a:latin typeface="Century Gothic" panose="020B0502020202020204" pitchFamily="34" charset="0"/>
                <a:ea typeface="Tahoma" panose="020B0604030504040204" pitchFamily="34" charset="0"/>
                <a:cs typeface="Tahoma" panose="020B0604030504040204" pitchFamily="34" charset="0"/>
              </a:rPr>
              <a:t>l</a:t>
            </a:r>
            <a:r>
              <a:rPr lang="id-ID" sz="2200" cap="none" dirty="0">
                <a:latin typeface="Century Gothic" panose="020B0502020202020204" pitchFamily="34" charset="0"/>
                <a:ea typeface="Tahoma" panose="020B0604030504040204" pitchFamily="34" charset="0"/>
                <a:cs typeface="Tahoma" panose="020B0604030504040204" pitchFamily="34" charset="0"/>
              </a:rPr>
              <a:t>ayanan </a:t>
            </a:r>
            <a:r>
              <a:rPr lang="en-US" sz="2200" cap="none" dirty="0">
                <a:latin typeface="Century Gothic" panose="020B0502020202020204" pitchFamily="34" charset="0"/>
                <a:ea typeface="Tahoma" panose="020B0604030504040204" pitchFamily="34" charset="0"/>
                <a:cs typeface="Tahoma" panose="020B0604030504040204" pitchFamily="34" charset="0"/>
              </a:rPr>
              <a:t>p</a:t>
            </a:r>
            <a:r>
              <a:rPr lang="id-ID" sz="2200" cap="none" dirty="0">
                <a:latin typeface="Century Gothic" panose="020B0502020202020204" pitchFamily="34" charset="0"/>
                <a:ea typeface="Tahoma" panose="020B0604030504040204" pitchFamily="34" charset="0"/>
                <a:cs typeface="Tahoma" panose="020B0604030504040204" pitchFamily="34" charset="0"/>
              </a:rPr>
              <a:t>endidikan </a:t>
            </a:r>
            <a:r>
              <a:rPr lang="en-US" sz="2200" cap="none" dirty="0">
                <a:latin typeface="Century Gothic" panose="020B0502020202020204" pitchFamily="34" charset="0"/>
                <a:ea typeface="Tahoma" panose="020B0604030504040204" pitchFamily="34" charset="0"/>
                <a:cs typeface="Tahoma" panose="020B0604030504040204" pitchFamily="34" charset="0"/>
              </a:rPr>
              <a:t>d</a:t>
            </a:r>
            <a:r>
              <a:rPr lang="id-ID" sz="2200" cap="none" dirty="0">
                <a:latin typeface="Century Gothic" panose="020B0502020202020204" pitchFamily="34" charset="0"/>
                <a:ea typeface="Tahoma" panose="020B0604030504040204" pitchFamily="34" charset="0"/>
                <a:cs typeface="Tahoma" panose="020B0604030504040204" pitchFamily="34" charset="0"/>
              </a:rPr>
              <a:t>i </a:t>
            </a:r>
            <a:r>
              <a:rPr lang="en-US" sz="2200" cap="none" dirty="0">
                <a:latin typeface="Century Gothic" panose="020B0502020202020204" pitchFamily="34" charset="0"/>
                <a:ea typeface="Tahoma" panose="020B0604030504040204" pitchFamily="34" charset="0"/>
                <a:cs typeface="Tahoma" panose="020B0604030504040204" pitchFamily="34" charset="0"/>
              </a:rPr>
              <a:t>s</a:t>
            </a:r>
            <a:r>
              <a:rPr lang="id-ID" sz="2200" cap="none" dirty="0">
                <a:latin typeface="Century Gothic" panose="020B0502020202020204" pitchFamily="34" charset="0"/>
                <a:ea typeface="Tahoma" panose="020B0604030504040204" pitchFamily="34" charset="0"/>
                <a:cs typeface="Tahoma" panose="020B0604030504040204" pitchFamily="34" charset="0"/>
              </a:rPr>
              <a:t>ekolah/Sanggar Kegiatan Belajar (SKB)/Pusat Kegiatan Belajar Masyarakat (PKBM).</a:t>
            </a:r>
            <a:endParaRPr lang="en-US" sz="2200" cap="none" dirty="0">
              <a:latin typeface="Century Gothic" panose="020B0502020202020204" pitchFamily="34" charset="0"/>
              <a:ea typeface="Tahoma" panose="020B0604030504040204" pitchFamily="34" charset="0"/>
              <a:cs typeface="Tahoma" panose="020B0604030504040204" pitchFamily="34" charset="0"/>
            </a:endParaRPr>
          </a:p>
        </p:txBody>
      </p:sp>
      <p:sp>
        <p:nvSpPr>
          <p:cNvPr id="6" name="object 9"/>
          <p:cNvSpPr/>
          <p:nvPr/>
        </p:nvSpPr>
        <p:spPr>
          <a:xfrm>
            <a:off x="9337482" y="4923923"/>
            <a:ext cx="2746728" cy="1585801"/>
          </a:xfrm>
          <a:prstGeom prst="rect">
            <a:avLst/>
          </a:prstGeom>
          <a:blipFill>
            <a:blip r:embed="rId3"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6886764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Sasaran</a:t>
            </a:r>
            <a:r>
              <a:rPr lang="en-US" sz="2400" b="1" dirty="0" smtClean="0">
                <a:solidFill>
                  <a:srgbClr val="FFFF00"/>
                </a:solidFill>
              </a:rPr>
              <a:t> </a:t>
            </a:r>
            <a:r>
              <a:rPr lang="en-US" sz="2400" b="1" dirty="0" err="1" smtClean="0">
                <a:solidFill>
                  <a:srgbClr val="FFFF00"/>
                </a:solidFill>
              </a:rPr>
              <a:t>Prioritas</a:t>
            </a:r>
            <a:r>
              <a:rPr lang="en-US" sz="2400" b="1" dirty="0" smtClean="0">
                <a:solidFill>
                  <a:srgbClr val="FFFF00"/>
                </a:solidFill>
              </a:rPr>
              <a:t> </a:t>
            </a:r>
            <a:r>
              <a:rPr lang="en-US" sz="2400" b="1" dirty="0" smtClean="0">
                <a:solidFill>
                  <a:schemeClr val="bg1"/>
                </a:solidFill>
              </a:rPr>
              <a:t>PIP</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traight Connector 4"/>
          <p:cNvSpPr/>
          <p:nvPr/>
        </p:nvSpPr>
        <p:spPr>
          <a:xfrm>
            <a:off x="1871962" y="2922893"/>
            <a:ext cx="8809680" cy="21772"/>
          </a:xfrm>
          <a:prstGeom prst="line">
            <a:avLst/>
          </a:prstGeom>
          <a:ln w="381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1695287" y="908994"/>
            <a:ext cx="5565484" cy="708750"/>
          </a:xfrm>
          <a:custGeom>
            <a:avLst/>
            <a:gdLst>
              <a:gd name="connsiteX0" fmla="*/ 0 w 10058389"/>
              <a:gd name="connsiteY0" fmla="*/ 0 h 708750"/>
              <a:gd name="connsiteX1" fmla="*/ 10058389 w 10058389"/>
              <a:gd name="connsiteY1" fmla="*/ 0 h 708750"/>
              <a:gd name="connsiteX2" fmla="*/ 10058389 w 10058389"/>
              <a:gd name="connsiteY2" fmla="*/ 708750 h 708750"/>
              <a:gd name="connsiteX3" fmla="*/ 0 w 10058389"/>
              <a:gd name="connsiteY3" fmla="*/ 708750 h 708750"/>
              <a:gd name="connsiteX4" fmla="*/ 0 w 10058389"/>
              <a:gd name="connsiteY4" fmla="*/ 0 h 7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389" h="708750">
                <a:moveTo>
                  <a:pt x="0" y="0"/>
                </a:moveTo>
                <a:lnTo>
                  <a:pt x="10058389" y="0"/>
                </a:lnTo>
                <a:lnTo>
                  <a:pt x="10058389" y="708750"/>
                </a:lnTo>
                <a:lnTo>
                  <a:pt x="0" y="708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Peserta</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didik</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pemilik</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KIP</a:t>
            </a:r>
          </a:p>
        </p:txBody>
      </p:sp>
      <p:sp>
        <p:nvSpPr>
          <p:cNvPr id="7" name="Rounded Rectangle 6"/>
          <p:cNvSpPr/>
          <p:nvPr/>
        </p:nvSpPr>
        <p:spPr>
          <a:xfrm>
            <a:off x="849354" y="963427"/>
            <a:ext cx="845933" cy="708750"/>
          </a:xfrm>
          <a:prstGeom prst="round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710" tIns="112710" rIns="112710" bIns="78105"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Rockwell"/>
                <a:ea typeface="+mn-ea"/>
                <a:cs typeface="+mn-cs"/>
              </a:rPr>
              <a:t>1. </a:t>
            </a:r>
          </a:p>
        </p:txBody>
      </p:sp>
      <p:sp>
        <p:nvSpPr>
          <p:cNvPr id="8" name="Freeform 7"/>
          <p:cNvSpPr/>
          <p:nvPr/>
        </p:nvSpPr>
        <p:spPr>
          <a:xfrm>
            <a:off x="1817533" y="1636745"/>
            <a:ext cx="6324982" cy="449500"/>
          </a:xfrm>
          <a:custGeom>
            <a:avLst/>
            <a:gdLst>
              <a:gd name="connsiteX0" fmla="*/ 0 w 10058399"/>
              <a:gd name="connsiteY0" fmla="*/ 0 h 579745"/>
              <a:gd name="connsiteX1" fmla="*/ 10058399 w 10058399"/>
              <a:gd name="connsiteY1" fmla="*/ 0 h 579745"/>
              <a:gd name="connsiteX2" fmla="*/ 10058399 w 10058399"/>
              <a:gd name="connsiteY2" fmla="*/ 579745 h 579745"/>
              <a:gd name="connsiteX3" fmla="*/ 0 w 10058399"/>
              <a:gd name="connsiteY3" fmla="*/ 579745 h 579745"/>
              <a:gd name="connsiteX4" fmla="*/ 0 w 10058399"/>
              <a:gd name="connsiteY4" fmla="*/ 0 h 579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399" h="579745">
                <a:moveTo>
                  <a:pt x="0" y="0"/>
                </a:moveTo>
                <a:lnTo>
                  <a:pt x="10058399" y="0"/>
                </a:lnTo>
                <a:lnTo>
                  <a:pt x="10058399" y="579745"/>
                </a:lnTo>
                <a:lnTo>
                  <a:pt x="0" y="5797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0" marR="0" lvl="1" indent="0" algn="l" defTabSz="977900" rtl="0" eaLnBrk="1" fontAlgn="auto" latinLnBrk="0" hangingPunct="1">
              <a:lnSpc>
                <a:spcPct val="90000"/>
              </a:lnSpc>
              <a:spcBef>
                <a:spcPct val="0"/>
              </a:spcBef>
              <a:spcAft>
                <a:spcPct val="15000"/>
              </a:spcAft>
              <a:buClrTx/>
              <a:buSzTx/>
              <a:buFontTx/>
              <a:buNone/>
              <a:tabLst/>
              <a:defRPr/>
            </a:pPr>
            <a:r>
              <a:rPr kumimoji="0" lang="en-US" sz="2200" b="0" i="0" u="none" strike="noStrike" kern="1200" cap="none" spc="0" normalizeH="0" baseline="0" noProof="0" dirty="0" err="1">
                <a:ln>
                  <a:noFill/>
                </a:ln>
                <a:solidFill>
                  <a:prstClr val="black">
                    <a:hueOff val="0"/>
                    <a:satOff val="0"/>
                    <a:lumOff val="0"/>
                    <a:alphaOff val="0"/>
                  </a:prstClr>
                </a:solidFill>
                <a:effectLst/>
                <a:uLnTx/>
                <a:uFillTx/>
                <a:latin typeface="Century Gothic" panose="020B0502020202020204" pitchFamily="34" charset="0"/>
              </a:rPr>
              <a:t>Usia</a:t>
            </a: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rPr>
              <a:t> 6-21 </a:t>
            </a:r>
            <a:r>
              <a:rPr kumimoji="0" lang="en-US" sz="2200" b="0" i="0" u="none" strike="noStrike" kern="1200" cap="none" spc="0" normalizeH="0" baseline="0" noProof="0" dirty="0" err="1">
                <a:ln>
                  <a:noFill/>
                </a:ln>
                <a:solidFill>
                  <a:prstClr val="black">
                    <a:hueOff val="0"/>
                    <a:satOff val="0"/>
                    <a:lumOff val="0"/>
                    <a:alphaOff val="0"/>
                  </a:prstClr>
                </a:solidFill>
                <a:effectLst/>
                <a:uLnTx/>
                <a:uFillTx/>
                <a:latin typeface="Century Gothic" panose="020B0502020202020204" pitchFamily="34" charset="0"/>
              </a:rPr>
              <a:t>tahun</a:t>
            </a: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rPr>
              <a:t> yang </a:t>
            </a:r>
            <a:r>
              <a:rPr kumimoji="0" lang="en-US" sz="2200" b="0" i="0" u="none" strike="noStrike" kern="1200" cap="none" spc="0" normalizeH="0" baseline="0" noProof="0" dirty="0" err="1">
                <a:ln>
                  <a:noFill/>
                </a:ln>
                <a:solidFill>
                  <a:prstClr val="black">
                    <a:hueOff val="0"/>
                    <a:satOff val="0"/>
                    <a:lumOff val="0"/>
                    <a:alphaOff val="0"/>
                  </a:prstClr>
                </a:solidFill>
                <a:effectLst/>
                <a:uLnTx/>
                <a:uFillTx/>
                <a:latin typeface="Century Gothic" panose="020B0502020202020204" pitchFamily="34" charset="0"/>
              </a:rPr>
              <a:t>memiliki</a:t>
            </a: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rPr>
              <a:t> KIP (di Dapodik)</a:t>
            </a:r>
          </a:p>
        </p:txBody>
      </p:sp>
      <p:sp>
        <p:nvSpPr>
          <p:cNvPr id="9" name="Freeform 8"/>
          <p:cNvSpPr/>
          <p:nvPr/>
        </p:nvSpPr>
        <p:spPr>
          <a:xfrm>
            <a:off x="1843037" y="2214143"/>
            <a:ext cx="9173305" cy="708750"/>
          </a:xfrm>
          <a:custGeom>
            <a:avLst/>
            <a:gdLst>
              <a:gd name="connsiteX0" fmla="*/ 0 w 7443216"/>
              <a:gd name="connsiteY0" fmla="*/ 0 h 708750"/>
              <a:gd name="connsiteX1" fmla="*/ 7443216 w 7443216"/>
              <a:gd name="connsiteY1" fmla="*/ 0 h 708750"/>
              <a:gd name="connsiteX2" fmla="*/ 7443216 w 7443216"/>
              <a:gd name="connsiteY2" fmla="*/ 708750 h 708750"/>
              <a:gd name="connsiteX3" fmla="*/ 0 w 7443216"/>
              <a:gd name="connsiteY3" fmla="*/ 708750 h 708750"/>
              <a:gd name="connsiteX4" fmla="*/ 0 w 7443216"/>
              <a:gd name="connsiteY4" fmla="*/ 0 h 70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3216" h="708750">
                <a:moveTo>
                  <a:pt x="0" y="0"/>
                </a:moveTo>
                <a:lnTo>
                  <a:pt x="7443216" y="0"/>
                </a:lnTo>
                <a:lnTo>
                  <a:pt x="7443216" y="708750"/>
                </a:lnTo>
                <a:lnTo>
                  <a:pt x="0" y="7087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Peserta</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didik</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dari</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keluarga</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miskin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rentan</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Candara" panose="020E0502030303020204" pitchFamily="34" charset="0"/>
                <a:ea typeface="+mn-ea"/>
                <a:cs typeface="+mn-cs"/>
              </a:rPr>
              <a:t>miskin</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mn-cs"/>
            </a:endParaRPr>
          </a:p>
        </p:txBody>
      </p:sp>
      <p:sp>
        <p:nvSpPr>
          <p:cNvPr id="10" name="Rounded Rectangle 9"/>
          <p:cNvSpPr/>
          <p:nvPr/>
        </p:nvSpPr>
        <p:spPr>
          <a:xfrm>
            <a:off x="874858" y="2214143"/>
            <a:ext cx="845933" cy="708750"/>
          </a:xfrm>
          <a:prstGeom prst="round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710" tIns="112710" rIns="112710" bIns="78105"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Rockwell"/>
                <a:ea typeface="+mn-ea"/>
                <a:cs typeface="+mn-cs"/>
              </a:rPr>
              <a:t>2.</a:t>
            </a:r>
          </a:p>
        </p:txBody>
      </p:sp>
      <p:sp>
        <p:nvSpPr>
          <p:cNvPr id="11" name="Freeform 10"/>
          <p:cNvSpPr/>
          <p:nvPr/>
        </p:nvSpPr>
        <p:spPr>
          <a:xfrm>
            <a:off x="1871962" y="3050791"/>
            <a:ext cx="10566610" cy="3009814"/>
          </a:xfrm>
          <a:custGeom>
            <a:avLst/>
            <a:gdLst>
              <a:gd name="connsiteX0" fmla="*/ 0 w 9986784"/>
              <a:gd name="connsiteY0" fmla="*/ 0 h 2681506"/>
              <a:gd name="connsiteX1" fmla="*/ 9986784 w 9986784"/>
              <a:gd name="connsiteY1" fmla="*/ 0 h 2681506"/>
              <a:gd name="connsiteX2" fmla="*/ 9986784 w 9986784"/>
              <a:gd name="connsiteY2" fmla="*/ 2681506 h 2681506"/>
              <a:gd name="connsiteX3" fmla="*/ 0 w 9986784"/>
              <a:gd name="connsiteY3" fmla="*/ 2681506 h 2681506"/>
              <a:gd name="connsiteX4" fmla="*/ 0 w 9986784"/>
              <a:gd name="connsiteY4" fmla="*/ 0 h 268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784" h="2681506">
                <a:moveTo>
                  <a:pt x="0" y="0"/>
                </a:moveTo>
                <a:lnTo>
                  <a:pt x="9986784" y="0"/>
                </a:lnTo>
                <a:lnTo>
                  <a:pt x="9986784" y="2681506"/>
                </a:lnTo>
                <a:lnTo>
                  <a:pt x="0" y="26815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t" anchorCtr="0">
            <a:noAutofit/>
          </a:bodyPr>
          <a:lstStyle/>
          <a:p>
            <a:pPr marL="271463" marR="0" lvl="1" indent="-271463" algn="l" defTabSz="800100" rtl="0" eaLnBrk="1" fontAlgn="auto" latinLnBrk="0" hangingPunct="1">
              <a:lnSpc>
                <a:spcPct val="90000"/>
              </a:lnSpc>
              <a:spcBef>
                <a:spcPct val="0"/>
              </a:spcBef>
              <a:spcAft>
                <a:spcPts val="60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Anak</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peserta</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didik</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dari</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data Kemensos: PKH, KKS, BDT,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dsb</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71463" marR="0" lvl="1" indent="-271463" algn="l" defTabSz="800100" rtl="0" eaLnBrk="1" fontAlgn="auto" latinLnBrk="0" hangingPunct="1">
              <a:lnSpc>
                <a:spcPct val="90000"/>
              </a:lnSpc>
              <a:spcBef>
                <a:spcPct val="0"/>
              </a:spcBef>
              <a:spcAft>
                <a:spcPts val="60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Yatim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piatu</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yatim</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piatu</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dari</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sekolah</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panti</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sosisal</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panti</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asuhan</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71463" marR="0" lvl="1" indent="-271463" algn="l" defTabSz="800100" rtl="0" eaLnBrk="1" fontAlgn="auto" latinLnBrk="0" hangingPunct="1">
              <a:lnSpc>
                <a:spcPct val="90000"/>
              </a:lnSpc>
              <a:spcBef>
                <a:spcPct val="0"/>
              </a:spcBef>
              <a:spcAft>
                <a:spcPts val="60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Dampak</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bencana</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alam</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korban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musibah</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di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daerah</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konflik</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71463" marR="0" lvl="1" indent="-271463" algn="l" defTabSz="800100" rtl="0" eaLnBrk="1" fontAlgn="auto" latinLnBrk="0" hangingPunct="1">
              <a:lnSpc>
                <a:spcPct val="90000"/>
              </a:lnSpc>
              <a:spcBef>
                <a:spcPct val="0"/>
              </a:spcBef>
              <a:spcAft>
                <a:spcPts val="60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Putus</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sekolah</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yang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kembali</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bersekolah</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71463" marR="0" lvl="1" indent="-271463" algn="l" defTabSz="800100" rtl="0" eaLnBrk="1" fontAlgn="auto" latinLnBrk="0" hangingPunct="1">
              <a:lnSpc>
                <a:spcPct val="90000"/>
              </a:lnSpc>
              <a:spcBef>
                <a:spcPct val="0"/>
              </a:spcBef>
              <a:spcAft>
                <a:spcPts val="600"/>
              </a:spcAft>
              <a:buClrTx/>
              <a:buSzTx/>
              <a:buFontTx/>
              <a:buChar char="••"/>
              <a:tabLst/>
              <a:defRPr/>
            </a:pP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Berkebutuhan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khusus</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pada</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sekolah</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reguler</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71463" marR="0" lvl="1" indent="-271463" algn="l" defTabSz="800100" rtl="0" eaLnBrk="1" fontAlgn="auto" latinLnBrk="0" hangingPunct="1">
              <a:lnSpc>
                <a:spcPct val="90000"/>
              </a:lnSpc>
              <a:spcBef>
                <a:spcPct val="0"/>
              </a:spcBef>
              <a:spcAft>
                <a:spcPts val="60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Dari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keluarga</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terpidana</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peserta</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didik</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yang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berada</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di LAPAS</a:t>
            </a:r>
          </a:p>
          <a:p>
            <a:pPr marL="271463" marR="0" lvl="1" indent="-271463" algn="l" defTabSz="800100" rtl="0" eaLnBrk="1" fontAlgn="auto" latinLnBrk="0" hangingPunct="1">
              <a:lnSpc>
                <a:spcPct val="90000"/>
              </a:lnSpc>
              <a:spcBef>
                <a:spcPct val="0"/>
              </a:spcBef>
              <a:spcAft>
                <a:spcPts val="60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SMK yang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menempuh</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studi</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keahlian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kelompok</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bidang</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pertanian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perikanan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peternakan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kehutanan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dan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pelayanan</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rPr>
              <a:t>/</a:t>
            </a:r>
            <a:r>
              <a:rPr kumimoji="0" lang="en-US" sz="2200" b="0" i="0" u="none" strike="noStrike" kern="1200" cap="none" spc="0" normalizeH="0" baseline="0" noProof="0" dirty="0" err="1">
                <a:ln>
                  <a:noFill/>
                </a:ln>
                <a:solidFill>
                  <a:prstClr val="black"/>
                </a:solidFill>
                <a:effectLst/>
                <a:uLnTx/>
                <a:uFillTx/>
                <a:latin typeface="Century Gothic" panose="020B0502020202020204" pitchFamily="34" charset="0"/>
              </a:rPr>
              <a:t>kemaritiman</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2" name="Straight Connector 11"/>
          <p:cNvSpPr/>
          <p:nvPr/>
        </p:nvSpPr>
        <p:spPr>
          <a:xfrm>
            <a:off x="1871962" y="1616359"/>
            <a:ext cx="8809680" cy="21772"/>
          </a:xfrm>
          <a:prstGeom prst="line">
            <a:avLst/>
          </a:prstGeom>
          <a:ln w="381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8329887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Peruntukkan</a:t>
            </a:r>
            <a:r>
              <a:rPr lang="en-US" sz="2400" b="1" dirty="0" smtClean="0">
                <a:solidFill>
                  <a:srgbClr val="FFFF00"/>
                </a:solidFill>
              </a:rPr>
              <a:t> </a:t>
            </a:r>
            <a:r>
              <a:rPr lang="en-US" sz="2400" b="1" dirty="0" smtClean="0">
                <a:solidFill>
                  <a:schemeClr val="bg1"/>
                </a:solidFill>
              </a:rPr>
              <a:t>PIP</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A64DDEEC-4DDE-4B39-B484-D2FF0A9C160E}"/>
              </a:ext>
            </a:extLst>
          </p:cNvPr>
          <p:cNvGraphicFramePr>
            <a:graphicFrameLocks noGrp="1"/>
          </p:cNvGraphicFramePr>
          <p:nvPr>
            <p:extLst>
              <p:ext uri="{D42A27DB-BD31-4B8C-83A1-F6EECF244321}">
                <p14:modId xmlns:p14="http://schemas.microsoft.com/office/powerpoint/2010/main" val="417883496"/>
              </p:ext>
            </p:extLst>
          </p:nvPr>
        </p:nvGraphicFramePr>
        <p:xfrm>
          <a:off x="824552" y="1445318"/>
          <a:ext cx="10515600" cy="432932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06063299"/>
                    </a:ext>
                  </a:extLst>
                </a:gridCol>
                <a:gridCol w="3505200">
                  <a:extLst>
                    <a:ext uri="{9D8B030D-6E8A-4147-A177-3AD203B41FA5}">
                      <a16:colId xmlns:a16="http://schemas.microsoft.com/office/drawing/2014/main" val="4236207416"/>
                    </a:ext>
                  </a:extLst>
                </a:gridCol>
                <a:gridCol w="3505200">
                  <a:extLst>
                    <a:ext uri="{9D8B030D-6E8A-4147-A177-3AD203B41FA5}">
                      <a16:colId xmlns:a16="http://schemas.microsoft.com/office/drawing/2014/main" val="1633829404"/>
                    </a:ext>
                  </a:extLst>
                </a:gridCol>
              </a:tblGrid>
              <a:tr h="2164661">
                <a:tc>
                  <a:txBody>
                    <a:bodyPr/>
                    <a:lstStyle/>
                    <a:p>
                      <a:pPr algn="ctr"/>
                      <a:r>
                        <a:rPr lang="id-ID" sz="1800" b="0" kern="1200" dirty="0">
                          <a:solidFill>
                            <a:schemeClr val="accent2">
                              <a:lumMod val="75000"/>
                            </a:schemeClr>
                          </a:solidFill>
                          <a:effectLst/>
                          <a:latin typeface="Century Gothic" panose="020B0502020202020204" pitchFamily="34" charset="0"/>
                          <a:ea typeface="+mn-ea"/>
                          <a:cs typeface="+mn-cs"/>
                        </a:rPr>
                        <a:t>Membeli buku dan </a:t>
                      </a:r>
                      <a:endParaRPr lang="en-US" sz="1800" b="0" kern="1200" dirty="0">
                        <a:solidFill>
                          <a:schemeClr val="accent2">
                            <a:lumMod val="75000"/>
                          </a:schemeClr>
                        </a:solidFill>
                        <a:effectLst/>
                        <a:latin typeface="Century Gothic" panose="020B0502020202020204" pitchFamily="34" charset="0"/>
                        <a:ea typeface="+mn-ea"/>
                        <a:cs typeface="+mn-cs"/>
                      </a:endParaRPr>
                    </a:p>
                    <a:p>
                      <a:pPr algn="ctr"/>
                      <a:r>
                        <a:rPr lang="id-ID" sz="1800" b="0" kern="1200" dirty="0">
                          <a:solidFill>
                            <a:schemeClr val="accent2">
                              <a:lumMod val="75000"/>
                            </a:schemeClr>
                          </a:solidFill>
                          <a:effectLst/>
                          <a:latin typeface="Century Gothic" panose="020B0502020202020204" pitchFamily="34" charset="0"/>
                          <a:ea typeface="+mn-ea"/>
                          <a:cs typeface="+mn-cs"/>
                        </a:rPr>
                        <a:t>alat tulis</a:t>
                      </a:r>
                      <a:endParaRPr lang="en-US" b="0" dirty="0">
                        <a:solidFill>
                          <a:schemeClr val="accent2">
                            <a:lumMod val="75000"/>
                          </a:schemeClr>
                        </a:solidFill>
                        <a:latin typeface="Century Gothic" panose="020B0502020202020204" pitchFamily="34" charset="0"/>
                      </a:endParaRPr>
                    </a:p>
                  </a:txBody>
                  <a:tcPr marB="18288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id-ID" sz="1800" b="0" kern="1200" dirty="0">
                          <a:solidFill>
                            <a:schemeClr val="accent2">
                              <a:lumMod val="75000"/>
                            </a:schemeClr>
                          </a:solidFill>
                          <a:effectLst/>
                          <a:latin typeface="Century Gothic" panose="020B0502020202020204" pitchFamily="34" charset="0"/>
                          <a:ea typeface="+mn-ea"/>
                          <a:cs typeface="+mn-cs"/>
                        </a:rPr>
                        <a:t>Membeli seragam dan perlengkapan sekolah</a:t>
                      </a:r>
                      <a:endParaRPr lang="en-US" b="0" dirty="0">
                        <a:solidFill>
                          <a:schemeClr val="accent2">
                            <a:lumMod val="75000"/>
                          </a:schemeClr>
                        </a:solidFill>
                        <a:latin typeface="Century Gothic" panose="020B0502020202020204" pitchFamily="34" charset="0"/>
                      </a:endParaRPr>
                    </a:p>
                  </a:txBody>
                  <a:tcPr marB="18288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id-ID" sz="1800" b="0" kern="1200" dirty="0">
                          <a:solidFill>
                            <a:schemeClr val="accent2">
                              <a:lumMod val="75000"/>
                            </a:schemeClr>
                          </a:solidFill>
                          <a:effectLst/>
                          <a:latin typeface="Century Gothic" panose="020B0502020202020204" pitchFamily="34" charset="0"/>
                          <a:ea typeface="+mn-ea"/>
                          <a:cs typeface="+mn-cs"/>
                        </a:rPr>
                        <a:t>Membiayai transportasi ke sekolah</a:t>
                      </a:r>
                      <a:endParaRPr lang="en-US" b="0" dirty="0">
                        <a:solidFill>
                          <a:schemeClr val="accent2">
                            <a:lumMod val="75000"/>
                          </a:schemeClr>
                        </a:solidFill>
                        <a:latin typeface="Century Gothic" panose="020B0502020202020204" pitchFamily="34" charset="0"/>
                      </a:endParaRPr>
                    </a:p>
                  </a:txBody>
                  <a:tcPr marB="18288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9724706"/>
                  </a:ext>
                </a:extLst>
              </a:tr>
              <a:tr h="2164661">
                <a:tc>
                  <a:txBody>
                    <a:bodyPr/>
                    <a:lstStyle/>
                    <a:p>
                      <a:pPr algn="ctr"/>
                      <a:r>
                        <a:rPr lang="id-ID" sz="1800" b="0" kern="1200" dirty="0">
                          <a:solidFill>
                            <a:schemeClr val="accent2">
                              <a:lumMod val="75000"/>
                            </a:schemeClr>
                          </a:solidFill>
                          <a:effectLst/>
                          <a:latin typeface="Century Gothic" panose="020B0502020202020204" pitchFamily="34" charset="0"/>
                          <a:ea typeface="+mn-ea"/>
                          <a:cs typeface="+mn-cs"/>
                        </a:rPr>
                        <a:t>Uang saku </a:t>
                      </a:r>
                      <a:endParaRPr lang="en-US" sz="1800" b="0" kern="1200" dirty="0">
                        <a:solidFill>
                          <a:schemeClr val="accent2">
                            <a:lumMod val="75000"/>
                          </a:schemeClr>
                        </a:solidFill>
                        <a:effectLst/>
                        <a:latin typeface="Century Gothic" panose="020B0502020202020204" pitchFamily="34" charset="0"/>
                        <a:ea typeface="+mn-ea"/>
                        <a:cs typeface="+mn-cs"/>
                      </a:endParaRPr>
                    </a:p>
                    <a:p>
                      <a:pPr algn="ctr"/>
                      <a:r>
                        <a:rPr lang="id-ID" sz="1800" b="0" kern="1200" dirty="0">
                          <a:solidFill>
                            <a:schemeClr val="accent2">
                              <a:lumMod val="75000"/>
                            </a:schemeClr>
                          </a:solidFill>
                          <a:effectLst/>
                          <a:latin typeface="Century Gothic" panose="020B0502020202020204" pitchFamily="34" charset="0"/>
                          <a:ea typeface="+mn-ea"/>
                          <a:cs typeface="+mn-cs"/>
                        </a:rPr>
                        <a:t>peserta didik</a:t>
                      </a:r>
                      <a:endParaRPr lang="en-US" b="0" dirty="0">
                        <a:solidFill>
                          <a:schemeClr val="accent2">
                            <a:lumMod val="75000"/>
                          </a:schemeClr>
                        </a:solidFill>
                        <a:latin typeface="Century Gothic" panose="020B0502020202020204" pitchFamily="34" charset="0"/>
                      </a:endParaRPr>
                    </a:p>
                  </a:txBody>
                  <a:tcPr marB="18288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id-ID" sz="1800" b="0" kern="1200" dirty="0">
                          <a:solidFill>
                            <a:schemeClr val="accent2">
                              <a:lumMod val="75000"/>
                            </a:schemeClr>
                          </a:solidFill>
                          <a:effectLst/>
                          <a:latin typeface="Century Gothic" panose="020B0502020202020204" pitchFamily="34" charset="0"/>
                          <a:ea typeface="+mn-ea"/>
                          <a:cs typeface="+mn-cs"/>
                        </a:rPr>
                        <a:t>Biaya kursus</a:t>
                      </a:r>
                      <a:r>
                        <a:rPr lang="en-US" sz="1800" b="0" kern="1200" dirty="0">
                          <a:solidFill>
                            <a:schemeClr val="accent2">
                              <a:lumMod val="75000"/>
                            </a:schemeClr>
                          </a:solidFill>
                          <a:effectLst/>
                          <a:latin typeface="Century Gothic" panose="020B0502020202020204" pitchFamily="34" charset="0"/>
                          <a:ea typeface="+mn-ea"/>
                          <a:cs typeface="+mn-cs"/>
                        </a:rPr>
                        <a:t> </a:t>
                      </a:r>
                      <a:r>
                        <a:rPr lang="id-ID" sz="1800" b="0" kern="1200" dirty="0">
                          <a:solidFill>
                            <a:schemeClr val="accent2">
                              <a:lumMod val="75000"/>
                            </a:schemeClr>
                          </a:solidFill>
                          <a:effectLst/>
                          <a:latin typeface="Century Gothic" panose="020B0502020202020204" pitchFamily="34" charset="0"/>
                          <a:ea typeface="+mn-ea"/>
                          <a:cs typeface="+mn-cs"/>
                        </a:rPr>
                        <a:t>bagi peserta didik pendidikan formal</a:t>
                      </a:r>
                      <a:endParaRPr lang="en-US" b="0" dirty="0">
                        <a:solidFill>
                          <a:schemeClr val="accent2">
                            <a:lumMod val="75000"/>
                          </a:schemeClr>
                        </a:solidFill>
                        <a:latin typeface="Century Gothic" panose="020B0502020202020204" pitchFamily="34" charset="0"/>
                      </a:endParaRPr>
                    </a:p>
                  </a:txBody>
                  <a:tcPr marB="18288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id-ID" sz="1800" b="0" kern="1200" dirty="0">
                          <a:solidFill>
                            <a:schemeClr val="accent2">
                              <a:lumMod val="75000"/>
                            </a:schemeClr>
                          </a:solidFill>
                          <a:effectLst/>
                          <a:latin typeface="Century Gothic" panose="020B0502020202020204" pitchFamily="34" charset="0"/>
                          <a:ea typeface="+mn-ea"/>
                          <a:cs typeface="+mn-cs"/>
                        </a:rPr>
                        <a:t>Biaya praktik tambahan/UJK</a:t>
                      </a:r>
                      <a:r>
                        <a:rPr lang="en-US" sz="1800" b="0" kern="1200" dirty="0">
                          <a:solidFill>
                            <a:schemeClr val="accent2">
                              <a:lumMod val="75000"/>
                            </a:schemeClr>
                          </a:solidFill>
                          <a:effectLst/>
                          <a:latin typeface="Century Gothic" panose="020B0502020202020204" pitchFamily="34" charset="0"/>
                          <a:ea typeface="+mn-ea"/>
                          <a:cs typeface="+mn-cs"/>
                        </a:rPr>
                        <a:t>, </a:t>
                      </a:r>
                      <a:r>
                        <a:rPr lang="id-ID" sz="1800" b="0" kern="1200" dirty="0">
                          <a:solidFill>
                            <a:schemeClr val="accent2">
                              <a:lumMod val="75000"/>
                            </a:schemeClr>
                          </a:solidFill>
                          <a:effectLst/>
                          <a:latin typeface="Century Gothic" panose="020B0502020202020204" pitchFamily="34" charset="0"/>
                          <a:ea typeface="+mn-ea"/>
                          <a:cs typeface="+mn-cs"/>
                        </a:rPr>
                        <a:t>biaya magang</a:t>
                      </a:r>
                      <a:endParaRPr lang="en-US" b="0" dirty="0">
                        <a:solidFill>
                          <a:schemeClr val="accent2">
                            <a:lumMod val="75000"/>
                          </a:schemeClr>
                        </a:solidFill>
                        <a:latin typeface="Century Gothic" panose="020B0502020202020204" pitchFamily="34" charset="0"/>
                      </a:endParaRPr>
                    </a:p>
                  </a:txBody>
                  <a:tcPr marB="18288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74082460"/>
                  </a:ext>
                </a:extLst>
              </a:tr>
            </a:tbl>
          </a:graphicData>
        </a:graphic>
      </p:graphicFrame>
      <p:pic>
        <p:nvPicPr>
          <p:cNvPr id="6" name="Picture 2" descr="https://image.flaticon.com/icons/png/128/148/148991.png">
            <a:extLst>
              <a:ext uri="{FF2B5EF4-FFF2-40B4-BE49-F238E27FC236}">
                <a16:creationId xmlns:a16="http://schemas.microsoft.com/office/drawing/2014/main" id="{B327D50D-896E-48E4-A237-189A6368F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400" y="1879470"/>
            <a:ext cx="821587" cy="8215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iform premium icon">
            <a:extLst>
              <a:ext uri="{FF2B5EF4-FFF2-40B4-BE49-F238E27FC236}">
                <a16:creationId xmlns:a16="http://schemas.microsoft.com/office/drawing/2014/main" id="{00758910-DC87-4D23-AE2F-9B5DAF721C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3005" y="1879471"/>
            <a:ext cx="774290" cy="7742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3DC361-E184-497F-8D81-11B8C7D0B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7150" y="1879471"/>
            <a:ext cx="774290" cy="774290"/>
          </a:xfrm>
          <a:prstGeom prst="rect">
            <a:avLst/>
          </a:prstGeom>
        </p:spPr>
      </p:pic>
      <p:pic>
        <p:nvPicPr>
          <p:cNvPr id="9" name="Picture 8">
            <a:extLst>
              <a:ext uri="{FF2B5EF4-FFF2-40B4-BE49-F238E27FC236}">
                <a16:creationId xmlns:a16="http://schemas.microsoft.com/office/drawing/2014/main" id="{818DFC2D-E85A-4341-863B-0B094656D6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7400" y="4107817"/>
            <a:ext cx="743946" cy="743946"/>
          </a:xfrm>
          <a:prstGeom prst="rect">
            <a:avLst/>
          </a:prstGeom>
        </p:spPr>
      </p:pic>
      <p:pic>
        <p:nvPicPr>
          <p:cNvPr id="10" name="Picture 9">
            <a:extLst>
              <a:ext uri="{FF2B5EF4-FFF2-40B4-BE49-F238E27FC236}">
                <a16:creationId xmlns:a16="http://schemas.microsoft.com/office/drawing/2014/main" id="{63CDEC82-4989-425E-AEC2-5119A8D1EA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7660" y="3918037"/>
            <a:ext cx="807602" cy="807602"/>
          </a:xfrm>
          <a:prstGeom prst="rect">
            <a:avLst/>
          </a:prstGeom>
        </p:spPr>
      </p:pic>
      <p:pic>
        <p:nvPicPr>
          <p:cNvPr id="11" name="Picture 10">
            <a:extLst>
              <a:ext uri="{FF2B5EF4-FFF2-40B4-BE49-F238E27FC236}">
                <a16:creationId xmlns:a16="http://schemas.microsoft.com/office/drawing/2014/main" id="{1FB42246-514B-49E1-A3DB-2CF340312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2061" y="3953129"/>
            <a:ext cx="898634" cy="898634"/>
          </a:xfrm>
          <a:prstGeom prst="rect">
            <a:avLst/>
          </a:prstGeom>
        </p:spPr>
      </p:pic>
      <p:sp>
        <p:nvSpPr>
          <p:cNvPr id="12" name="Rectangle 11">
            <a:extLst>
              <a:ext uri="{FF2B5EF4-FFF2-40B4-BE49-F238E27FC236}">
                <a16:creationId xmlns:a16="http://schemas.microsoft.com/office/drawing/2014/main" id="{C421BAA0-8D3F-4FF5-8280-C61A990AE816}"/>
              </a:ext>
            </a:extLst>
          </p:cNvPr>
          <p:cNvSpPr/>
          <p:nvPr/>
        </p:nvSpPr>
        <p:spPr>
          <a:xfrm>
            <a:off x="824552" y="5817596"/>
            <a:ext cx="10402613" cy="307777"/>
          </a:xfrm>
          <a:prstGeom prst="rect">
            <a:avLst/>
          </a:prstGeom>
        </p:spPr>
        <p:txBody>
          <a:bodyPr wrap="square">
            <a:spAutoFit/>
          </a:bodyPr>
          <a:lstStyle/>
          <a:p>
            <a:r>
              <a:rPr lang="en-US" sz="1400" b="1" i="1" dirty="0">
                <a:solidFill>
                  <a:srgbClr val="C00000"/>
                </a:solidFill>
                <a:latin typeface="Century Gothic" panose="020B0502020202020204" pitchFamily="34" charset="0"/>
                <a:ea typeface="Times New Roman" panose="02020603050405020304" pitchFamily="18" charset="0"/>
                <a:cs typeface="Bookman Old Style" panose="02050604050505020204" pitchFamily="18" charset="0"/>
              </a:rPr>
              <a:t>T</a:t>
            </a:r>
            <a:r>
              <a:rPr lang="id-ID" sz="1400" b="1" i="1" dirty="0">
                <a:solidFill>
                  <a:srgbClr val="C00000"/>
                </a:solidFill>
                <a:latin typeface="Century Gothic" panose="020B0502020202020204" pitchFamily="34" charset="0"/>
                <a:ea typeface="Times New Roman" panose="02020603050405020304" pitchFamily="18" charset="0"/>
                <a:cs typeface="Bookman Old Style" panose="02050604050505020204" pitchFamily="18" charset="0"/>
              </a:rPr>
              <a:t>idak diperkenankan untuk tujuan yang tidak berhubungan dengan kegiatan pendidikan</a:t>
            </a:r>
            <a:endParaRPr lang="en-US" sz="1400" b="1" i="1" dirty="0">
              <a:solidFill>
                <a:srgbClr val="C00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EA3DA76C-B475-4452-B4B3-3BDC145F3D66}"/>
              </a:ext>
            </a:extLst>
          </p:cNvPr>
          <p:cNvSpPr/>
          <p:nvPr/>
        </p:nvSpPr>
        <p:spPr>
          <a:xfrm>
            <a:off x="922216" y="726427"/>
            <a:ext cx="10417935" cy="646331"/>
          </a:xfrm>
          <a:prstGeom prst="rect">
            <a:avLst/>
          </a:prstGeom>
        </p:spPr>
        <p:txBody>
          <a:bodyPr wrap="square">
            <a:spAutoFit/>
          </a:bodyPr>
          <a:lstStyle/>
          <a:p>
            <a:r>
              <a:rPr lang="en-US" i="1" dirty="0" err="1">
                <a:latin typeface="Century Gothic" panose="020B0502020202020204" pitchFamily="34" charset="0"/>
                <a:ea typeface="Times New Roman" panose="02020603050405020304" pitchFamily="18" charset="0"/>
                <a:cs typeface="Bookman Old Style" panose="02050604050505020204" pitchFamily="18" charset="0"/>
              </a:rPr>
              <a:t>Tujuan</a:t>
            </a:r>
            <a:r>
              <a:rPr lang="en-US" i="1" dirty="0">
                <a:latin typeface="Century Gothic" panose="020B0502020202020204" pitchFamily="34" charset="0"/>
                <a:ea typeface="Times New Roman" panose="02020603050405020304" pitchFamily="18" charset="0"/>
                <a:cs typeface="Bookman Old Style" panose="02050604050505020204" pitchFamily="18" charset="0"/>
              </a:rPr>
              <a:t> PIP </a:t>
            </a:r>
            <a:r>
              <a:rPr lang="en-US" i="1" dirty="0" err="1">
                <a:latin typeface="Century Gothic" panose="020B0502020202020204" pitchFamily="34" charset="0"/>
                <a:ea typeface="Times New Roman" panose="02020603050405020304" pitchFamily="18" charset="0"/>
                <a:cs typeface="Bookman Old Style" panose="02050604050505020204" pitchFamily="18" charset="0"/>
              </a:rPr>
              <a:t>adalah</a:t>
            </a:r>
            <a:r>
              <a:rPr lang="en-US" i="1" dirty="0">
                <a:latin typeface="Century Gothic" panose="020B0502020202020204" pitchFamily="34" charset="0"/>
                <a:ea typeface="Times New Roman" panose="02020603050405020304" pitchFamily="18" charset="0"/>
                <a:cs typeface="Bookman Old Style" panose="02050604050505020204" pitchFamily="18" charset="0"/>
              </a:rPr>
              <a:t> </a:t>
            </a:r>
            <a:r>
              <a:rPr lang="id-ID" i="1" dirty="0">
                <a:latin typeface="Century Gothic" panose="020B0502020202020204" pitchFamily="34" charset="0"/>
                <a:ea typeface="Times New Roman" panose="02020603050405020304" pitchFamily="18" charset="0"/>
                <a:cs typeface="Bookman Old Style" panose="02050604050505020204" pitchFamily="18" charset="0"/>
              </a:rPr>
              <a:t>untuk membantu biaya personal pendidikan bagi peserta didik miskin atau rentan miskin. Biaya personal </a:t>
            </a:r>
            <a:r>
              <a:rPr lang="en-US" i="1" dirty="0" err="1">
                <a:latin typeface="Century Gothic" panose="020B0502020202020204" pitchFamily="34" charset="0"/>
                <a:ea typeface="Times New Roman" panose="02020603050405020304" pitchFamily="18" charset="0"/>
                <a:cs typeface="Bookman Old Style" panose="02050604050505020204" pitchFamily="18" charset="0"/>
              </a:rPr>
              <a:t>meliputi</a:t>
            </a:r>
            <a:r>
              <a:rPr lang="en-US" i="1" dirty="0">
                <a:latin typeface="Century Gothic" panose="020B0502020202020204" pitchFamily="34" charset="0"/>
                <a:ea typeface="Times New Roman" panose="02020603050405020304" pitchFamily="18" charset="0"/>
                <a:cs typeface="Bookman Old Style" panose="02050604050505020204" pitchFamily="18" charset="0"/>
              </a:rPr>
              <a:t>:</a:t>
            </a:r>
            <a:endParaRPr lang="en-US" i="1" dirty="0">
              <a:latin typeface="Century Gothic" panose="020B0502020202020204" pitchFamily="34" charset="0"/>
            </a:endParaRPr>
          </a:p>
        </p:txBody>
      </p:sp>
    </p:spTree>
    <p:extLst>
      <p:ext uri="{BB962C8B-B14F-4D97-AF65-F5344CB8AC3E}">
        <p14:creationId xmlns:p14="http://schemas.microsoft.com/office/powerpoint/2010/main" val="3088200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rgbClr val="FFFF00"/>
                </a:solidFill>
              </a:rPr>
              <a:t>Timeline</a:t>
            </a:r>
            <a:r>
              <a:rPr lang="en-US" sz="2400" b="1" dirty="0" smtClean="0">
                <a:solidFill>
                  <a:schemeClr val="bg1"/>
                </a:solidFill>
              </a:rPr>
              <a:t> PIP </a:t>
            </a:r>
            <a:r>
              <a:rPr lang="en-US" sz="2400" b="1" dirty="0" err="1" smtClean="0">
                <a:solidFill>
                  <a:schemeClr val="bg1"/>
                </a:solidFill>
              </a:rPr>
              <a:t>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27626" y="655322"/>
            <a:ext cx="11413456" cy="5412726"/>
            <a:chOff x="778544" y="941925"/>
            <a:chExt cx="11413456" cy="5412726"/>
          </a:xfrm>
        </p:grpSpPr>
        <p:graphicFrame>
          <p:nvGraphicFramePr>
            <p:cNvPr id="6" name="Diagram 5"/>
            <p:cNvGraphicFramePr/>
            <p:nvPr>
              <p:extLst>
                <p:ext uri="{D42A27DB-BD31-4B8C-83A1-F6EECF244321}">
                  <p14:modId xmlns:p14="http://schemas.microsoft.com/office/powerpoint/2010/main" val="3961893920"/>
                </p:ext>
              </p:extLst>
            </p:nvPr>
          </p:nvGraphicFramePr>
          <p:xfrm>
            <a:off x="822960" y="1393694"/>
            <a:ext cx="1136904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888104" y="941925"/>
              <a:ext cx="3352800" cy="400110"/>
            </a:xfrm>
            <a:prstGeom prst="rect">
              <a:avLst/>
            </a:prstGeom>
            <a:solidFill>
              <a:schemeClr val="bg1"/>
            </a:solidFill>
            <a:ln>
              <a:solidFill>
                <a:schemeClr val="bg1"/>
              </a:solid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rPr>
                <a:t>TAHUN </a:t>
              </a:r>
              <a:r>
                <a:rPr kumimoji="0" lang="en-US" sz="2000" b="1" i="0" u="none" strike="noStrike" kern="1200" cap="none" spc="0" normalizeH="0" baseline="0" noProof="0" dirty="0" smtClean="0">
                  <a:ln>
                    <a:noFill/>
                  </a:ln>
                  <a:solidFill>
                    <a:prstClr val="black"/>
                  </a:solidFill>
                  <a:effectLst/>
                  <a:uLnTx/>
                  <a:uFillTx/>
                  <a:latin typeface="Arial Narrow" pitchFamily="34" charset="0"/>
                  <a:ea typeface="+mn-ea"/>
                  <a:cs typeface="+mn-cs"/>
                </a:rPr>
                <a:t>ANGGARAN 2018</a:t>
              </a:r>
              <a:endPar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8" name="TextBox 7"/>
            <p:cNvSpPr txBox="1"/>
            <p:nvPr/>
          </p:nvSpPr>
          <p:spPr>
            <a:xfrm>
              <a:off x="1561592" y="1746600"/>
              <a:ext cx="3251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6464">
                      <a:lumMod val="75000"/>
                    </a:srgbClr>
                  </a:solidFill>
                  <a:effectLst>
                    <a:outerShdw blurRad="38100" dist="38100" dir="2700000" algn="tl">
                      <a:srgbClr val="000000">
                        <a:alpha val="43137"/>
                      </a:srgbClr>
                    </a:outerShdw>
                  </a:effectLst>
                  <a:uLnTx/>
                  <a:uFillTx/>
                  <a:latin typeface="Arial Narrow" pitchFamily="34" charset="0"/>
                  <a:ea typeface="+mn-ea"/>
                  <a:cs typeface="+mn-cs"/>
                </a:rPr>
                <a:t>Semester </a:t>
              </a:r>
              <a:r>
                <a:rPr kumimoji="0" lang="en-US" sz="1400" b="1" i="0" u="none" strike="noStrike" kern="1200" cap="none" spc="0" normalizeH="0" baseline="0" noProof="0" dirty="0" err="1">
                  <a:ln>
                    <a:noFill/>
                  </a:ln>
                  <a:solidFill>
                    <a:srgbClr val="696464">
                      <a:lumMod val="75000"/>
                    </a:srgbClr>
                  </a:solidFill>
                  <a:effectLst>
                    <a:outerShdw blurRad="38100" dist="38100" dir="2700000" algn="tl">
                      <a:srgbClr val="000000">
                        <a:alpha val="43137"/>
                      </a:srgbClr>
                    </a:outerShdw>
                  </a:effectLst>
                  <a:uLnTx/>
                  <a:uFillTx/>
                  <a:latin typeface="Arial Narrow" pitchFamily="34" charset="0"/>
                  <a:ea typeface="+mn-ea"/>
                  <a:cs typeface="+mn-cs"/>
                </a:rPr>
                <a:t>genap</a:t>
              </a:r>
              <a:r>
                <a:rPr kumimoji="0" lang="en-US" sz="1400" b="1" i="0" u="none" strike="noStrike" kern="1200" cap="none" spc="0" normalizeH="0" baseline="0" noProof="0" dirty="0">
                  <a:ln>
                    <a:noFill/>
                  </a:ln>
                  <a:solidFill>
                    <a:srgbClr val="696464">
                      <a:lumMod val="75000"/>
                    </a:srgbClr>
                  </a:solidFill>
                  <a:effectLst>
                    <a:outerShdw blurRad="38100" dist="38100" dir="2700000" algn="tl">
                      <a:srgbClr val="000000">
                        <a:alpha val="43137"/>
                      </a:srgbClr>
                    </a:outerShdw>
                  </a:effectLst>
                  <a:uLnTx/>
                  <a:uFillTx/>
                  <a:latin typeface="Arial Narrow" pitchFamily="34" charset="0"/>
                  <a:ea typeface="+mn-ea"/>
                  <a:cs typeface="+mn-cs"/>
                </a:rPr>
                <a:t> TA 2017/2018</a:t>
              </a:r>
            </a:p>
          </p:txBody>
        </p:sp>
        <p:sp>
          <p:nvSpPr>
            <p:cNvPr id="9" name="TextBox 8"/>
            <p:cNvSpPr txBox="1"/>
            <p:nvPr/>
          </p:nvSpPr>
          <p:spPr>
            <a:xfrm>
              <a:off x="8470392" y="1746600"/>
              <a:ext cx="3251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96464">
                      <a:lumMod val="75000"/>
                    </a:srgbClr>
                  </a:solidFill>
                  <a:effectLst>
                    <a:outerShdw blurRad="38100" dist="38100" dir="2700000" algn="tl">
                      <a:srgbClr val="000000">
                        <a:alpha val="43137"/>
                      </a:srgbClr>
                    </a:outerShdw>
                  </a:effectLst>
                  <a:uLnTx/>
                  <a:uFillTx/>
                  <a:latin typeface="Arial Narrow" pitchFamily="34" charset="0"/>
                  <a:ea typeface="+mn-ea"/>
                  <a:cs typeface="+mn-cs"/>
                </a:rPr>
                <a:t>Semester </a:t>
              </a:r>
              <a:r>
                <a:rPr kumimoji="0" lang="en-US" sz="1400" b="1" i="0" u="none" strike="noStrike" kern="1200" cap="none" spc="0" normalizeH="0" baseline="0" noProof="0" dirty="0" err="1">
                  <a:ln>
                    <a:noFill/>
                  </a:ln>
                  <a:solidFill>
                    <a:srgbClr val="696464">
                      <a:lumMod val="75000"/>
                    </a:srgbClr>
                  </a:solidFill>
                  <a:effectLst>
                    <a:outerShdw blurRad="38100" dist="38100" dir="2700000" algn="tl">
                      <a:srgbClr val="000000">
                        <a:alpha val="43137"/>
                      </a:srgbClr>
                    </a:outerShdw>
                  </a:effectLst>
                  <a:uLnTx/>
                  <a:uFillTx/>
                  <a:latin typeface="Arial Narrow" pitchFamily="34" charset="0"/>
                  <a:ea typeface="+mn-ea"/>
                  <a:cs typeface="+mn-cs"/>
                </a:rPr>
                <a:t>ganjil</a:t>
              </a:r>
              <a:r>
                <a:rPr kumimoji="0" lang="en-US" sz="1400" b="1" i="0" u="none" strike="noStrike" kern="1200" cap="none" spc="0" normalizeH="0" baseline="0" noProof="0" dirty="0">
                  <a:ln>
                    <a:noFill/>
                  </a:ln>
                  <a:solidFill>
                    <a:srgbClr val="696464">
                      <a:lumMod val="75000"/>
                    </a:srgbClr>
                  </a:solidFill>
                  <a:effectLst>
                    <a:outerShdw blurRad="38100" dist="38100" dir="2700000" algn="tl">
                      <a:srgbClr val="000000">
                        <a:alpha val="43137"/>
                      </a:srgbClr>
                    </a:outerShdw>
                  </a:effectLst>
                  <a:uLnTx/>
                  <a:uFillTx/>
                  <a:latin typeface="Arial Narrow" pitchFamily="34" charset="0"/>
                  <a:ea typeface="+mn-ea"/>
                  <a:cs typeface="+mn-cs"/>
                </a:rPr>
                <a:t> TA 2018/2019</a:t>
              </a:r>
            </a:p>
          </p:txBody>
        </p:sp>
        <p:cxnSp>
          <p:nvCxnSpPr>
            <p:cNvPr id="10" name="Elbow Connector 9"/>
            <p:cNvCxnSpPr/>
            <p:nvPr/>
          </p:nvCxnSpPr>
          <p:spPr>
            <a:xfrm flipV="1">
              <a:off x="1454864" y="1420452"/>
              <a:ext cx="9250728" cy="1"/>
            </a:xfrm>
            <a:prstGeom prst="bent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00009" y="2451275"/>
              <a:ext cx="0" cy="3352800"/>
            </a:xfrm>
            <a:prstGeom prst="line">
              <a:avLst/>
            </a:prstGeom>
            <a:ln w="19050">
              <a:solidFill>
                <a:schemeClr val="accent2">
                  <a:lumMod val="60000"/>
                  <a:lumOff val="40000"/>
                </a:schemeClr>
              </a:solidFill>
              <a:prstDash val="sysDash"/>
            </a:ln>
          </p:spPr>
          <p:style>
            <a:lnRef idx="2">
              <a:schemeClr val="accent5"/>
            </a:lnRef>
            <a:fillRef idx="0">
              <a:schemeClr val="accent5"/>
            </a:fillRef>
            <a:effectRef idx="1">
              <a:schemeClr val="accent5"/>
            </a:effectRef>
            <a:fontRef idx="minor">
              <a:schemeClr val="tx1"/>
            </a:fontRef>
          </p:style>
        </p:cxnSp>
        <p:sp>
          <p:nvSpPr>
            <p:cNvPr id="12" name="Rectangle 11"/>
            <p:cNvSpPr/>
            <p:nvPr/>
          </p:nvSpPr>
          <p:spPr>
            <a:xfrm>
              <a:off x="778544" y="3066033"/>
              <a:ext cx="1177544" cy="314975"/>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Pengusulan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cxnSp>
          <p:nvCxnSpPr>
            <p:cNvPr id="13" name="Straight Connector 12"/>
            <p:cNvCxnSpPr/>
            <p:nvPr/>
          </p:nvCxnSpPr>
          <p:spPr>
            <a:xfrm>
              <a:off x="1454865" y="1102643"/>
              <a:ext cx="23313" cy="5149995"/>
            </a:xfrm>
            <a:prstGeom prst="line">
              <a:avLst/>
            </a:prstGeom>
            <a:ln w="38100">
              <a:solidFill>
                <a:schemeClr val="accent2">
                  <a:lumMod val="60000"/>
                  <a:lumOff val="40000"/>
                </a:schemeClr>
              </a:solidFill>
              <a:prstDash val="sysDash"/>
            </a:ln>
          </p:spPr>
          <p:style>
            <a:lnRef idx="2">
              <a:schemeClr val="accent5"/>
            </a:lnRef>
            <a:fillRef idx="0">
              <a:schemeClr val="accent5"/>
            </a:fillRef>
            <a:effectRef idx="1">
              <a:schemeClr val="accent5"/>
            </a:effectRef>
            <a:fontRef idx="minor">
              <a:schemeClr val="tx1"/>
            </a:fontRef>
          </p:style>
        </p:cxnSp>
        <p:cxnSp>
          <p:nvCxnSpPr>
            <p:cNvPr id="14" name="Straight Connector 13"/>
            <p:cNvCxnSpPr/>
            <p:nvPr/>
          </p:nvCxnSpPr>
          <p:spPr>
            <a:xfrm>
              <a:off x="10699684" y="1158881"/>
              <a:ext cx="41263" cy="5195770"/>
            </a:xfrm>
            <a:prstGeom prst="line">
              <a:avLst/>
            </a:prstGeom>
            <a:ln w="38100">
              <a:solidFill>
                <a:schemeClr val="accent2">
                  <a:lumMod val="60000"/>
                  <a:lumOff val="40000"/>
                </a:schemeClr>
              </a:solidFill>
              <a:prstDash val="sysDash"/>
            </a:ln>
          </p:spPr>
          <p:style>
            <a:lnRef idx="2">
              <a:schemeClr val="accent5"/>
            </a:lnRef>
            <a:fillRef idx="0">
              <a:schemeClr val="accent5"/>
            </a:fillRef>
            <a:effectRef idx="1">
              <a:schemeClr val="accent5"/>
            </a:effectRef>
            <a:fontRef idx="minor">
              <a:schemeClr val="tx1"/>
            </a:fontRef>
          </p:style>
        </p:cxnSp>
        <p:sp>
          <p:nvSpPr>
            <p:cNvPr id="15" name="Rectangle 14"/>
            <p:cNvSpPr/>
            <p:nvPr/>
          </p:nvSpPr>
          <p:spPr>
            <a:xfrm>
              <a:off x="2054153" y="3767168"/>
              <a:ext cx="1298288" cy="28999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Pengolahan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16" name="Rectangle 15"/>
            <p:cNvSpPr/>
            <p:nvPr/>
          </p:nvSpPr>
          <p:spPr>
            <a:xfrm>
              <a:off x="2069833" y="4119301"/>
              <a:ext cx="1266928" cy="31181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Penetapan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17" name="Rectangle 16"/>
            <p:cNvSpPr/>
            <p:nvPr/>
          </p:nvSpPr>
          <p:spPr>
            <a:xfrm>
              <a:off x="2922717" y="4506949"/>
              <a:ext cx="1266928" cy="31181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Penyaluran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18" name="Rectangle 17"/>
            <p:cNvSpPr/>
            <p:nvPr/>
          </p:nvSpPr>
          <p:spPr>
            <a:xfrm>
              <a:off x="4167240" y="5218819"/>
              <a:ext cx="2365756" cy="349809"/>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Pencairan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19" name="Rectangle 18"/>
            <p:cNvSpPr/>
            <p:nvPr/>
          </p:nvSpPr>
          <p:spPr>
            <a:xfrm>
              <a:off x="1448957" y="3432563"/>
              <a:ext cx="1876942" cy="283050"/>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Pengusulan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20" name="Rectangle 19"/>
            <p:cNvSpPr/>
            <p:nvPr/>
          </p:nvSpPr>
          <p:spPr>
            <a:xfrm>
              <a:off x="3559591" y="3430224"/>
              <a:ext cx="3035251" cy="301254"/>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Pengusulan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1" name="Rectangle 20"/>
            <p:cNvSpPr/>
            <p:nvPr/>
          </p:nvSpPr>
          <p:spPr>
            <a:xfrm>
              <a:off x="3533435" y="3824097"/>
              <a:ext cx="1346975" cy="291644"/>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Pengolahan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2" name="Rectangle 21"/>
            <p:cNvSpPr/>
            <p:nvPr/>
          </p:nvSpPr>
          <p:spPr>
            <a:xfrm>
              <a:off x="3552509" y="4201336"/>
              <a:ext cx="1274271" cy="275071"/>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Penetapan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3" name="Rectangle 22"/>
            <p:cNvSpPr/>
            <p:nvPr/>
          </p:nvSpPr>
          <p:spPr>
            <a:xfrm>
              <a:off x="3575990" y="4876460"/>
              <a:ext cx="1311156" cy="268974"/>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Penyaluran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4" name="Rectangle 23"/>
            <p:cNvSpPr/>
            <p:nvPr/>
          </p:nvSpPr>
          <p:spPr>
            <a:xfrm>
              <a:off x="7430499" y="4881284"/>
              <a:ext cx="1519282" cy="315396"/>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Pencairan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5" name="Rectangle 24"/>
            <p:cNvSpPr/>
            <p:nvPr/>
          </p:nvSpPr>
          <p:spPr>
            <a:xfrm>
              <a:off x="6714436" y="3423460"/>
              <a:ext cx="2235345" cy="305273"/>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Pengusulan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6" name="Rectangle 25"/>
            <p:cNvSpPr/>
            <p:nvPr/>
          </p:nvSpPr>
          <p:spPr>
            <a:xfrm>
              <a:off x="6894478" y="3817353"/>
              <a:ext cx="1295662" cy="293306"/>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Pengolahan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7" name="Rectangle 26"/>
            <p:cNvSpPr/>
            <p:nvPr/>
          </p:nvSpPr>
          <p:spPr>
            <a:xfrm>
              <a:off x="6901355" y="4177900"/>
              <a:ext cx="1274271" cy="275071"/>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Penetapan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8" name="Rectangle 27"/>
            <p:cNvSpPr/>
            <p:nvPr/>
          </p:nvSpPr>
          <p:spPr>
            <a:xfrm>
              <a:off x="7231436" y="4532640"/>
              <a:ext cx="1311156" cy="268974"/>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Penyaluran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cxnSp>
          <p:nvCxnSpPr>
            <p:cNvPr id="29" name="Straight Connector 28"/>
            <p:cNvCxnSpPr/>
            <p:nvPr/>
          </p:nvCxnSpPr>
          <p:spPr>
            <a:xfrm>
              <a:off x="4964114" y="2523353"/>
              <a:ext cx="0" cy="3352800"/>
            </a:xfrm>
            <a:prstGeom prst="line">
              <a:avLst/>
            </a:prstGeom>
            <a:ln w="19050">
              <a:solidFill>
                <a:schemeClr val="accent2">
                  <a:lumMod val="60000"/>
                  <a:lumOff val="40000"/>
                </a:schemeClr>
              </a:solidFill>
              <a:prstDash val="sysDash"/>
            </a:ln>
          </p:spPr>
          <p:style>
            <a:lnRef idx="2">
              <a:schemeClr val="accent5"/>
            </a:lnRef>
            <a:fillRef idx="0">
              <a:schemeClr val="accent5"/>
            </a:fillRef>
            <a:effectRef idx="1">
              <a:schemeClr val="accent5"/>
            </a:effectRef>
            <a:fontRef idx="minor">
              <a:schemeClr val="tx1"/>
            </a:fontRef>
          </p:style>
        </p:cxnSp>
        <p:cxnSp>
          <p:nvCxnSpPr>
            <p:cNvPr id="30" name="Straight Connector 29"/>
            <p:cNvCxnSpPr/>
            <p:nvPr/>
          </p:nvCxnSpPr>
          <p:spPr>
            <a:xfrm>
              <a:off x="8989384" y="2451275"/>
              <a:ext cx="0" cy="3352800"/>
            </a:xfrm>
            <a:prstGeom prst="line">
              <a:avLst/>
            </a:prstGeom>
            <a:ln w="19050">
              <a:solidFill>
                <a:schemeClr val="accent2">
                  <a:lumMod val="60000"/>
                  <a:lumOff val="40000"/>
                </a:schemeClr>
              </a:solidFill>
              <a:prstDash val="sysDash"/>
            </a:ln>
          </p:spPr>
          <p:style>
            <a:lnRef idx="2">
              <a:schemeClr val="accent5"/>
            </a:lnRef>
            <a:fillRef idx="0">
              <a:schemeClr val="accent5"/>
            </a:fillRef>
            <a:effectRef idx="1">
              <a:schemeClr val="accent5"/>
            </a:effectRef>
            <a:fontRef idx="minor">
              <a:schemeClr val="tx1"/>
            </a:fontRef>
          </p:style>
        </p:cxnSp>
        <p:sp>
          <p:nvSpPr>
            <p:cNvPr id="31" name="Rectangle 30"/>
            <p:cNvSpPr/>
            <p:nvPr/>
          </p:nvSpPr>
          <p:spPr>
            <a:xfrm>
              <a:off x="5046542" y="4863932"/>
              <a:ext cx="1474947" cy="281501"/>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Pencairan</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cxnSp>
          <p:nvCxnSpPr>
            <p:cNvPr id="32" name="Straight Connector 31"/>
            <p:cNvCxnSpPr/>
            <p:nvPr/>
          </p:nvCxnSpPr>
          <p:spPr>
            <a:xfrm>
              <a:off x="8231789" y="2830549"/>
              <a:ext cx="30256" cy="2965152"/>
            </a:xfrm>
            <a:prstGeom prst="line">
              <a:avLst/>
            </a:prstGeom>
            <a:ln w="19050">
              <a:solidFill>
                <a:schemeClr val="accent2">
                  <a:lumMod val="60000"/>
                  <a:lumOff val="40000"/>
                </a:schemeClr>
              </a:solidFill>
              <a:prstDash val="sysDash"/>
            </a:ln>
          </p:spPr>
          <p:style>
            <a:lnRef idx="2">
              <a:schemeClr val="accent5"/>
            </a:lnRef>
            <a:fillRef idx="0">
              <a:schemeClr val="accent5"/>
            </a:fillRef>
            <a:effectRef idx="1">
              <a:schemeClr val="accent5"/>
            </a:effectRef>
            <a:fontRef idx="minor">
              <a:schemeClr val="tx1"/>
            </a:fontRef>
          </p:style>
        </p:cxnSp>
        <p:sp>
          <p:nvSpPr>
            <p:cNvPr id="33" name="Rectangle 32"/>
            <p:cNvSpPr/>
            <p:nvPr/>
          </p:nvSpPr>
          <p:spPr>
            <a:xfrm>
              <a:off x="8698073" y="4102785"/>
              <a:ext cx="1274271" cy="275071"/>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Penetapan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34" name="Rectangle 33"/>
            <p:cNvSpPr/>
            <p:nvPr/>
          </p:nvSpPr>
          <p:spPr>
            <a:xfrm>
              <a:off x="8697164" y="4455442"/>
              <a:ext cx="1311156" cy="268974"/>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Penyaluran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35" name="Rectangle 34"/>
            <p:cNvSpPr/>
            <p:nvPr/>
          </p:nvSpPr>
          <p:spPr>
            <a:xfrm>
              <a:off x="9045288" y="4876460"/>
              <a:ext cx="1588177" cy="32022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Arial Narrow" pitchFamily="34" charset="0"/>
                  <a:ea typeface="+mn-ea"/>
                  <a:cs typeface="+mn-cs"/>
                </a:rPr>
                <a:t>Pencairan</a:t>
              </a:r>
              <a:endParaRPr kumimoji="0" lang="en-US" sz="1800" b="0"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36" name="TextBox 35"/>
            <p:cNvSpPr txBox="1"/>
            <p:nvPr/>
          </p:nvSpPr>
          <p:spPr>
            <a:xfrm>
              <a:off x="1715089" y="5019572"/>
              <a:ext cx="1232894" cy="306467"/>
            </a:xfrm>
            <a:prstGeom prst="wedgeRoundRectCallout">
              <a:avLst>
                <a:gd name="adj1" fmla="val -12449"/>
                <a:gd name="adj2" fmla="val -267002"/>
                <a:gd name="adj3" fmla="val 16667"/>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smtClean="0">
                  <a:ln>
                    <a:noFill/>
                  </a:ln>
                  <a:solidFill>
                    <a:prstClr val="black"/>
                  </a:solidFill>
                  <a:effectLst/>
                  <a:uLnTx/>
                  <a:uFillTx/>
                  <a:latin typeface="Rockwell"/>
                  <a:ea typeface="+mn-ea"/>
                  <a:cs typeface="+mn-cs"/>
                </a:rPr>
                <a:t>Tshap</a:t>
              </a:r>
              <a:r>
                <a:rPr kumimoji="0" lang="en-ID" sz="1200" b="0" i="0" u="none" strike="noStrike" kern="1200" cap="none" spc="0" normalizeH="0" baseline="0" noProof="0" dirty="0" smtClean="0">
                  <a:ln>
                    <a:noFill/>
                  </a:ln>
                  <a:solidFill>
                    <a:prstClr val="black"/>
                  </a:solidFill>
                  <a:effectLst/>
                  <a:uLnTx/>
                  <a:uFillTx/>
                  <a:latin typeface="Rockwell"/>
                  <a:ea typeface="+mn-ea"/>
                  <a:cs typeface="+mn-cs"/>
                </a:rPr>
                <a:t> 1, 2</a:t>
              </a:r>
              <a:endParaRPr kumimoji="0" lang="id-ID" sz="1200" b="0" i="0" u="none" strike="noStrike" kern="1200" cap="none" spc="0" normalizeH="0" baseline="0" noProof="0" dirty="0">
                <a:ln>
                  <a:noFill/>
                </a:ln>
                <a:solidFill>
                  <a:prstClr val="black"/>
                </a:solidFill>
                <a:effectLst/>
                <a:uLnTx/>
                <a:uFillTx/>
                <a:latin typeface="Rockwell"/>
                <a:ea typeface="+mn-ea"/>
                <a:cs typeface="+mn-cs"/>
              </a:endParaRPr>
            </a:p>
          </p:txBody>
        </p:sp>
        <p:sp>
          <p:nvSpPr>
            <p:cNvPr id="37" name="TextBox 36"/>
            <p:cNvSpPr txBox="1"/>
            <p:nvPr/>
          </p:nvSpPr>
          <p:spPr>
            <a:xfrm>
              <a:off x="5148958" y="4008968"/>
              <a:ext cx="1232894" cy="306467"/>
            </a:xfrm>
            <a:prstGeom prst="wedgeRoundRectCallout">
              <a:avLst>
                <a:gd name="adj1" fmla="val -86615"/>
                <a:gd name="adj2" fmla="val 49528"/>
                <a:gd name="adj3" fmla="val 16667"/>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smtClean="0">
                  <a:ln>
                    <a:noFill/>
                  </a:ln>
                  <a:solidFill>
                    <a:prstClr val="black"/>
                  </a:solidFill>
                  <a:effectLst/>
                  <a:uLnTx/>
                  <a:uFillTx/>
                  <a:latin typeface="Rockwell"/>
                  <a:ea typeface="+mn-ea"/>
                  <a:cs typeface="+mn-cs"/>
                </a:rPr>
                <a:t>Tshap</a:t>
              </a:r>
              <a:r>
                <a:rPr kumimoji="0" lang="en-ID" sz="1200" b="0" i="0" u="none" strike="noStrike" kern="1200" cap="none" spc="0" normalizeH="0" baseline="0" noProof="0" dirty="0" smtClean="0">
                  <a:ln>
                    <a:noFill/>
                  </a:ln>
                  <a:solidFill>
                    <a:prstClr val="black"/>
                  </a:solidFill>
                  <a:effectLst/>
                  <a:uLnTx/>
                  <a:uFillTx/>
                  <a:latin typeface="Rockwell"/>
                  <a:ea typeface="+mn-ea"/>
                  <a:cs typeface="+mn-cs"/>
                </a:rPr>
                <a:t> 3, 4, 5</a:t>
              </a:r>
              <a:endParaRPr kumimoji="0" lang="id-ID" sz="1200" b="0" i="0" u="none" strike="noStrike" kern="1200" cap="none" spc="0" normalizeH="0" baseline="0" noProof="0" dirty="0">
                <a:ln>
                  <a:noFill/>
                </a:ln>
                <a:solidFill>
                  <a:prstClr val="black"/>
                </a:solidFill>
                <a:effectLst/>
                <a:uLnTx/>
                <a:uFillTx/>
                <a:latin typeface="Rockwell"/>
                <a:ea typeface="+mn-ea"/>
                <a:cs typeface="+mn-cs"/>
              </a:endParaRPr>
            </a:p>
          </p:txBody>
        </p:sp>
        <p:sp>
          <p:nvSpPr>
            <p:cNvPr id="38" name="TextBox 37"/>
            <p:cNvSpPr txBox="1"/>
            <p:nvPr/>
          </p:nvSpPr>
          <p:spPr>
            <a:xfrm>
              <a:off x="6769907" y="5483145"/>
              <a:ext cx="1232894" cy="306467"/>
            </a:xfrm>
            <a:prstGeom prst="wedgeRoundRectCallout">
              <a:avLst>
                <a:gd name="adj1" fmla="val -21478"/>
                <a:gd name="adj2" fmla="val -401916"/>
                <a:gd name="adj3" fmla="val 16667"/>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smtClean="0">
                  <a:ln>
                    <a:noFill/>
                  </a:ln>
                  <a:solidFill>
                    <a:prstClr val="black"/>
                  </a:solidFill>
                  <a:effectLst/>
                  <a:uLnTx/>
                  <a:uFillTx/>
                  <a:latin typeface="Rockwell"/>
                  <a:ea typeface="+mn-ea"/>
                  <a:cs typeface="+mn-cs"/>
                </a:rPr>
                <a:t>Tshap</a:t>
              </a:r>
              <a:r>
                <a:rPr kumimoji="0" lang="en-ID" sz="1200" b="0" i="0" u="none" strike="noStrike" kern="1200" cap="none" spc="0" normalizeH="0" baseline="0" noProof="0" dirty="0" smtClean="0">
                  <a:ln>
                    <a:noFill/>
                  </a:ln>
                  <a:solidFill>
                    <a:prstClr val="black"/>
                  </a:solidFill>
                  <a:effectLst/>
                  <a:uLnTx/>
                  <a:uFillTx/>
                  <a:latin typeface="Rockwell"/>
                  <a:ea typeface="+mn-ea"/>
                  <a:cs typeface="+mn-cs"/>
                </a:rPr>
                <a:t> 6,7, 8</a:t>
              </a:r>
              <a:endParaRPr kumimoji="0" lang="id-ID" sz="1200" b="0" i="0" u="none" strike="noStrike" kern="1200" cap="none" spc="0" normalizeH="0" baseline="0" noProof="0" dirty="0">
                <a:ln>
                  <a:noFill/>
                </a:ln>
                <a:solidFill>
                  <a:prstClr val="black"/>
                </a:solidFill>
                <a:effectLst/>
                <a:uLnTx/>
                <a:uFillTx/>
                <a:latin typeface="Rockwell"/>
                <a:ea typeface="+mn-ea"/>
                <a:cs typeface="+mn-cs"/>
              </a:endParaRPr>
            </a:p>
          </p:txBody>
        </p:sp>
        <p:sp>
          <p:nvSpPr>
            <p:cNvPr id="39" name="TextBox 38"/>
            <p:cNvSpPr txBox="1"/>
            <p:nvPr/>
          </p:nvSpPr>
          <p:spPr>
            <a:xfrm>
              <a:off x="9226296" y="3540629"/>
              <a:ext cx="1232894" cy="306467"/>
            </a:xfrm>
            <a:prstGeom prst="wedgeRoundRectCallout">
              <a:avLst>
                <a:gd name="adj1" fmla="val -44051"/>
                <a:gd name="adj2" fmla="val 142931"/>
                <a:gd name="adj3" fmla="val 16667"/>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smtClean="0">
                  <a:ln>
                    <a:noFill/>
                  </a:ln>
                  <a:solidFill>
                    <a:prstClr val="black"/>
                  </a:solidFill>
                  <a:effectLst/>
                  <a:uLnTx/>
                  <a:uFillTx/>
                  <a:latin typeface="Rockwell"/>
                  <a:ea typeface="+mn-ea"/>
                  <a:cs typeface="+mn-cs"/>
                </a:rPr>
                <a:t>Tshap</a:t>
              </a:r>
              <a:r>
                <a:rPr kumimoji="0" lang="en-ID" sz="1200" b="0" i="0" u="none" strike="noStrike" kern="1200" cap="none" spc="0" normalizeH="0" baseline="0" noProof="0" dirty="0" smtClean="0">
                  <a:ln>
                    <a:noFill/>
                  </a:ln>
                  <a:solidFill>
                    <a:prstClr val="black"/>
                  </a:solidFill>
                  <a:effectLst/>
                  <a:uLnTx/>
                  <a:uFillTx/>
                  <a:latin typeface="Rockwell"/>
                  <a:ea typeface="+mn-ea"/>
                  <a:cs typeface="+mn-cs"/>
                </a:rPr>
                <a:t> 9,10</a:t>
              </a:r>
              <a:endParaRPr kumimoji="0" lang="id-ID" sz="1200" b="0" i="0" u="none" strike="noStrike" kern="1200" cap="none" spc="0" normalizeH="0" baseline="0" noProof="0" dirty="0">
                <a:ln>
                  <a:noFill/>
                </a:ln>
                <a:solidFill>
                  <a:prstClr val="black"/>
                </a:solidFill>
                <a:effectLst/>
                <a:uLnTx/>
                <a:uFillTx/>
                <a:latin typeface="Rockwell"/>
                <a:ea typeface="+mn-ea"/>
                <a:cs typeface="+mn-cs"/>
              </a:endParaRPr>
            </a:p>
          </p:txBody>
        </p:sp>
        <p:cxnSp>
          <p:nvCxnSpPr>
            <p:cNvPr id="40" name="Straight Connector 39"/>
            <p:cNvCxnSpPr/>
            <p:nvPr/>
          </p:nvCxnSpPr>
          <p:spPr>
            <a:xfrm>
              <a:off x="6598108" y="1445652"/>
              <a:ext cx="46428" cy="4430501"/>
            </a:xfrm>
            <a:prstGeom prst="line">
              <a:avLst/>
            </a:prstGeom>
            <a:ln w="38100">
              <a:solidFill>
                <a:schemeClr val="accent2">
                  <a:lumMod val="60000"/>
                  <a:lumOff val="40000"/>
                </a:schemeClr>
              </a:solidFill>
              <a:prstDash val="sysDash"/>
            </a:ln>
          </p:spPr>
          <p:style>
            <a:lnRef idx="2">
              <a:schemeClr val="accent5"/>
            </a:lnRef>
            <a:fillRef idx="0">
              <a:schemeClr val="accent5"/>
            </a:fillRef>
            <a:effectRef idx="1">
              <a:schemeClr val="accent5"/>
            </a:effectRef>
            <a:fontRef idx="minor">
              <a:schemeClr val="tx1"/>
            </a:fontRef>
          </p:style>
        </p:cxnSp>
        <p:sp>
          <p:nvSpPr>
            <p:cNvPr id="41" name="Rectangle 40"/>
            <p:cNvSpPr/>
            <p:nvPr/>
          </p:nvSpPr>
          <p:spPr>
            <a:xfrm>
              <a:off x="2947983" y="5912544"/>
              <a:ext cx="7685482" cy="340094"/>
            </a:xfrm>
            <a:prstGeom prst="rect">
              <a:avLst/>
            </a:prstGeom>
            <a:solidFill>
              <a:schemeClr val="bg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Narrow" pitchFamily="34" charset="0"/>
                  <a:ea typeface="+mn-ea"/>
                  <a:cs typeface="+mn-cs"/>
                </a:rPr>
                <a:t>INFORMASI DATA SK DI PIP MANAGER (ONLINE)</a:t>
              </a:r>
              <a:endPar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grpSp>
    </p:spTree>
    <p:extLst>
      <p:ext uri="{BB962C8B-B14F-4D97-AF65-F5344CB8AC3E}">
        <p14:creationId xmlns:p14="http://schemas.microsoft.com/office/powerpoint/2010/main" val="25535819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Alur</a:t>
            </a:r>
            <a:r>
              <a:rPr lang="en-US" sz="2400" b="1" dirty="0" smtClean="0">
                <a:solidFill>
                  <a:schemeClr val="bg1"/>
                </a:solidFill>
              </a:rPr>
              <a:t> </a:t>
            </a:r>
            <a:r>
              <a:rPr lang="en-US" sz="2400" b="1" dirty="0" err="1" smtClean="0">
                <a:solidFill>
                  <a:srgbClr val="FFFF00"/>
                </a:solidFill>
              </a:rPr>
              <a:t>Pengusulan</a:t>
            </a:r>
            <a:r>
              <a:rPr lang="en-US" sz="2400" b="1" dirty="0" smtClean="0">
                <a:solidFill>
                  <a:schemeClr val="bg1"/>
                </a:solidFill>
              </a:rPr>
              <a:t> </a:t>
            </a:r>
            <a:r>
              <a:rPr lang="en-US" sz="2400" b="1" dirty="0" err="1" smtClean="0">
                <a:solidFill>
                  <a:schemeClr val="bg1"/>
                </a:solidFill>
              </a:rPr>
              <a:t>Siswa</a:t>
            </a:r>
            <a:r>
              <a:rPr lang="en-US" sz="2400" b="1" dirty="0" smtClean="0">
                <a:solidFill>
                  <a:schemeClr val="bg1"/>
                </a:solidFill>
              </a:rPr>
              <a:t> </a:t>
            </a:r>
            <a:r>
              <a:rPr lang="en-US" sz="2400" b="1" dirty="0" err="1" smtClean="0">
                <a:solidFill>
                  <a:schemeClr val="bg1"/>
                </a:solidFill>
              </a:rPr>
              <a:t>Penerima</a:t>
            </a:r>
            <a:r>
              <a:rPr lang="en-US" sz="2400" b="1" dirty="0" smtClean="0">
                <a:solidFill>
                  <a:schemeClr val="bg1"/>
                </a:solidFill>
              </a:rPr>
              <a:t> PIP SMA - 1</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317123" y="1261507"/>
            <a:ext cx="11339539" cy="4613542"/>
            <a:chOff x="600710" y="1548332"/>
            <a:chExt cx="11339539" cy="4613542"/>
          </a:xfrm>
        </p:grpSpPr>
        <p:sp>
          <p:nvSpPr>
            <p:cNvPr id="6" name="Rounded Rectangular Callout 5"/>
            <p:cNvSpPr/>
            <p:nvPr/>
          </p:nvSpPr>
          <p:spPr>
            <a:xfrm>
              <a:off x="1133657" y="4522302"/>
              <a:ext cx="2945691" cy="1271333"/>
            </a:xfrm>
            <a:prstGeom prst="wedgeRoundRectCallout">
              <a:avLst>
                <a:gd name="adj1" fmla="val 35338"/>
                <a:gd name="adj2" fmla="val -102756"/>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r>
                <a:rPr lang="en-US" sz="1600" dirty="0" err="1">
                  <a:solidFill>
                    <a:schemeClr val="tx1"/>
                  </a:solidFill>
                  <a:latin typeface="Century Gothic" panose="020B0502020202020204" pitchFamily="34" charset="0"/>
                </a:rPr>
                <a:t>Siswa</a:t>
              </a:r>
              <a:r>
                <a:rPr lang="en-US" sz="1600" dirty="0">
                  <a:solidFill>
                    <a:schemeClr val="tx1"/>
                  </a:solidFill>
                  <a:latin typeface="Century Gothic" panose="020B0502020202020204" pitchFamily="34" charset="0"/>
                </a:rPr>
                <a:t>/orang </a:t>
              </a:r>
              <a:r>
                <a:rPr lang="en-US" sz="1600" dirty="0" err="1">
                  <a:solidFill>
                    <a:schemeClr val="tx1"/>
                  </a:solidFill>
                  <a:latin typeface="Century Gothic" panose="020B0502020202020204" pitchFamily="34" charset="0"/>
                </a:rPr>
                <a:t>tua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melapor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ke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sekolah</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membawa</a:t>
              </a:r>
              <a:r>
                <a:rPr lang="id-ID" sz="1600" dirty="0" smtClean="0">
                  <a:solidFill>
                    <a:schemeClr val="tx1"/>
                  </a:solidFill>
                  <a:latin typeface="Century Gothic" panose="020B0502020202020204" pitchFamily="34" charset="0"/>
                </a:rPr>
                <a:t>:</a:t>
              </a:r>
              <a:r>
                <a:rPr lang="en-US" sz="1600" dirty="0" smtClean="0">
                  <a:solidFill>
                    <a:schemeClr val="tx1"/>
                  </a:solidFill>
                  <a:latin typeface="Century Gothic" panose="020B0502020202020204" pitchFamily="34" charset="0"/>
                </a:rPr>
                <a:t> </a:t>
              </a:r>
              <a:r>
                <a:rPr lang="en-US" sz="2000" b="1" dirty="0">
                  <a:solidFill>
                    <a:schemeClr val="accent1"/>
                  </a:solidFill>
                  <a:latin typeface="Century Gothic" panose="020B0502020202020204" pitchFamily="34" charset="0"/>
                </a:rPr>
                <a:t>KIP/KKS/PKH </a:t>
              </a:r>
              <a:r>
                <a:rPr lang="en-US" sz="2000" dirty="0" err="1">
                  <a:solidFill>
                    <a:schemeClr val="tx1"/>
                  </a:solidFill>
                  <a:latin typeface="Century Gothic" panose="020B0502020202020204" pitchFamily="34" charset="0"/>
                </a:rPr>
                <a:t>atau</a:t>
              </a:r>
              <a:r>
                <a:rPr lang="en-US" sz="2000" dirty="0">
                  <a:solidFill>
                    <a:schemeClr val="tx1"/>
                  </a:solidFill>
                  <a:latin typeface="Century Gothic" panose="020B0502020202020204" pitchFamily="34" charset="0"/>
                </a:rPr>
                <a:t> </a:t>
              </a:r>
              <a:r>
                <a:rPr lang="en-US" sz="2000" b="1" dirty="0">
                  <a:solidFill>
                    <a:schemeClr val="accent1"/>
                  </a:solidFill>
                  <a:latin typeface="Century Gothic" panose="020B0502020202020204" pitchFamily="34" charset="0"/>
                </a:rPr>
                <a:t>SKTM</a:t>
              </a:r>
              <a:r>
                <a:rPr lang="en-US" sz="2000" dirty="0">
                  <a:solidFill>
                    <a:schemeClr val="tx1"/>
                  </a:solidFill>
                  <a:latin typeface="Century Gothic" panose="020B0502020202020204" pitchFamily="34" charset="0"/>
                </a:rPr>
                <a:t> </a:t>
              </a:r>
              <a:r>
                <a:rPr lang="en-US" sz="2000" dirty="0" err="1">
                  <a:solidFill>
                    <a:schemeClr val="tx1"/>
                  </a:solidFill>
                  <a:latin typeface="Century Gothic" panose="020B0502020202020204" pitchFamily="34" charset="0"/>
                </a:rPr>
                <a:t>atau</a:t>
              </a:r>
              <a:r>
                <a:rPr lang="en-US" sz="2000" dirty="0">
                  <a:solidFill>
                    <a:schemeClr val="tx1"/>
                  </a:solidFill>
                  <a:latin typeface="Century Gothic" panose="020B0502020202020204" pitchFamily="34" charset="0"/>
                </a:rPr>
                <a:t> </a:t>
              </a:r>
              <a:r>
                <a:rPr lang="en-US" sz="2000" dirty="0" err="1">
                  <a:solidFill>
                    <a:schemeClr val="tx1"/>
                  </a:solidFill>
                  <a:latin typeface="Century Gothic" panose="020B0502020202020204" pitchFamily="34" charset="0"/>
                </a:rPr>
                <a:t>lainnya</a:t>
              </a:r>
              <a:endParaRPr lang="en-US" sz="2000" dirty="0">
                <a:solidFill>
                  <a:schemeClr val="tx1"/>
                </a:solidFill>
                <a:latin typeface="Century Gothic" panose="020B0502020202020204" pitchFamily="34" charset="0"/>
              </a:endParaRPr>
            </a:p>
          </p:txBody>
        </p:sp>
        <p:pic>
          <p:nvPicPr>
            <p:cNvPr id="7" name="Picture 6" descr="KKS-depa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061492">
              <a:off x="600710" y="1641123"/>
              <a:ext cx="1235062" cy="866367"/>
            </a:xfrm>
            <a:prstGeom prst="rect">
              <a:avLst/>
            </a:prstGeom>
            <a:ln>
              <a:noFill/>
            </a:ln>
            <a:effectLst>
              <a:outerShdw blurRad="292100" dist="139700" dir="2700000" algn="tl" rotWithShape="0">
                <a:schemeClr val="tx1">
                  <a:lumMod val="65000"/>
                  <a:alpha val="65000"/>
                </a:scheme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9426">
              <a:off x="910047" y="1797069"/>
              <a:ext cx="1651002" cy="1181204"/>
            </a:xfrm>
            <a:prstGeom prst="rect">
              <a:avLst/>
            </a:prstGeom>
          </p:spPr>
        </p:pic>
        <p:grpSp>
          <p:nvGrpSpPr>
            <p:cNvPr id="9" name="Group 8"/>
            <p:cNvGrpSpPr/>
            <p:nvPr/>
          </p:nvGrpSpPr>
          <p:grpSpPr>
            <a:xfrm>
              <a:off x="1030304" y="2215301"/>
              <a:ext cx="1530958" cy="1688121"/>
              <a:chOff x="9674547" y="898888"/>
              <a:chExt cx="1797946" cy="1888540"/>
            </a:xfrm>
          </p:grpSpPr>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9636" y="898888"/>
                <a:ext cx="1722857" cy="188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20851360">
                <a:off x="9674547" y="2317212"/>
                <a:ext cx="1722857" cy="2770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rPr>
                  <a:t>SKTM</a:t>
                </a:r>
              </a:p>
            </p:txBody>
          </p:sp>
        </p:grpSp>
        <p:sp>
          <p:nvSpPr>
            <p:cNvPr id="10" name="TextBox 9"/>
            <p:cNvSpPr txBox="1"/>
            <p:nvPr/>
          </p:nvSpPr>
          <p:spPr>
            <a:xfrm rot="20209169">
              <a:off x="1310822" y="2707777"/>
              <a:ext cx="1179841" cy="461665"/>
            </a:xfrm>
            <a:prstGeom prst="rect">
              <a:avLst/>
            </a:prstGeom>
            <a:solidFill>
              <a:schemeClr val="bg1">
                <a:lumMod val="85000"/>
              </a:schemeClr>
            </a:solidFill>
            <a:ln>
              <a:solidFill>
                <a:schemeClr val="tx1"/>
              </a:solidFill>
            </a:ln>
          </p:spPr>
          <p:txBody>
            <a:bodyPr wrap="square" rtlCol="0">
              <a:spAutoFit/>
            </a:bodyPr>
            <a:lstStyle/>
            <a:p>
              <a:pPr algn="ctr"/>
              <a:r>
                <a:rPr lang="en-US" sz="2400" dirty="0">
                  <a:effectLst>
                    <a:outerShdw blurRad="38100" dist="38100" dir="2700000" algn="tl">
                      <a:srgbClr val="000000">
                        <a:alpha val="43137"/>
                      </a:srgbClr>
                    </a:outerShdw>
                  </a:effectLst>
                </a:rPr>
                <a:t>P K H</a:t>
              </a:r>
            </a:p>
          </p:txBody>
        </p:sp>
        <p:pic>
          <p:nvPicPr>
            <p:cNvPr id="11" name="Picture 3">
              <a:extLst>
                <a:ext uri="{FF2B5EF4-FFF2-40B4-BE49-F238E27FC236}">
                  <a16:creationId xmlns:a16="http://schemas.microsoft.com/office/drawing/2014/main" id="{13AD6E86-A5CF-4D5B-8C85-5CB73F658C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6911" y="1748402"/>
              <a:ext cx="2547384" cy="145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a:off x="5290772" y="4154062"/>
              <a:ext cx="5564582" cy="2007812"/>
            </a:xfrm>
            <a:prstGeom prst="wedgeRoundRectCallout">
              <a:avLst>
                <a:gd name="adj1" fmla="val -21586"/>
                <a:gd name="adj2" fmla="val -83343"/>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mj-lt"/>
                <a:buAutoNum type="arabicPeriod"/>
              </a:pPr>
              <a:r>
                <a:rPr lang="en-US" sz="1600" dirty="0" err="1">
                  <a:solidFill>
                    <a:schemeClr val="tx1"/>
                  </a:solidFill>
                  <a:latin typeface="Century Gothic" panose="020B0502020202020204" pitchFamily="34" charset="0"/>
                </a:rPr>
                <a:t>Mendata</a:t>
              </a:r>
              <a:r>
                <a:rPr lang="en-US" sz="1600" dirty="0">
                  <a:solidFill>
                    <a:schemeClr val="tx1"/>
                  </a:solidFill>
                  <a:latin typeface="Century Gothic" panose="020B0502020202020204" pitchFamily="34" charset="0"/>
                </a:rPr>
                <a:t> usulan </a:t>
              </a:r>
              <a:r>
                <a:rPr lang="en-US" sz="1600" dirty="0" err="1">
                  <a:solidFill>
                    <a:schemeClr val="tx1"/>
                  </a:solidFill>
                  <a:latin typeface="Century Gothic" panose="020B0502020202020204" pitchFamily="34" charset="0"/>
                </a:rPr>
                <a:t>dari</a:t>
              </a:r>
              <a:r>
                <a:rPr lang="en-US" sz="1600" dirty="0">
                  <a:solidFill>
                    <a:schemeClr val="tx1"/>
                  </a:solidFill>
                  <a:latin typeface="Century Gothic" panose="020B0502020202020204" pitchFamily="34" charset="0"/>
                </a:rPr>
                <a:t> orang </a:t>
              </a:r>
              <a:r>
                <a:rPr lang="en-US" sz="1600" dirty="0" err="1">
                  <a:solidFill>
                    <a:schemeClr val="tx1"/>
                  </a:solidFill>
                  <a:latin typeface="Century Gothic" panose="020B0502020202020204" pitchFamily="34" charset="0"/>
                </a:rPr>
                <a:t>tua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siswa</a:t>
              </a:r>
              <a:endParaRPr lang="en-US" sz="1600" dirty="0">
                <a:solidFill>
                  <a:schemeClr val="tx1"/>
                </a:solidFill>
                <a:latin typeface="Century Gothic" panose="020B0502020202020204" pitchFamily="34" charset="0"/>
              </a:endParaRPr>
            </a:p>
            <a:p>
              <a:pPr marL="342900" indent="-342900">
                <a:buFont typeface="+mj-lt"/>
                <a:buAutoNum type="arabicPeriod"/>
              </a:pPr>
              <a:r>
                <a:rPr lang="en-US" sz="1600" dirty="0" err="1">
                  <a:solidFill>
                    <a:schemeClr val="tx1"/>
                  </a:solidFill>
                  <a:latin typeface="Century Gothic" panose="020B0502020202020204" pitchFamily="34" charset="0"/>
                </a:rPr>
                <a:t>Mengkompilasi</a:t>
              </a:r>
              <a:r>
                <a:rPr lang="en-US" sz="1600" dirty="0">
                  <a:solidFill>
                    <a:schemeClr val="tx1"/>
                  </a:solidFill>
                  <a:latin typeface="Century Gothic" panose="020B0502020202020204" pitchFamily="34" charset="0"/>
                </a:rPr>
                <a:t> data usulan</a:t>
              </a:r>
            </a:p>
            <a:p>
              <a:pPr marL="342900" indent="-342900">
                <a:buFont typeface="+mj-lt"/>
                <a:buAutoNum type="arabicPeriod"/>
              </a:pPr>
              <a:r>
                <a:rPr lang="en-US" sz="1600" dirty="0" err="1">
                  <a:solidFill>
                    <a:schemeClr val="tx1"/>
                  </a:solidFill>
                  <a:latin typeface="Century Gothic" panose="020B0502020202020204" pitchFamily="34" charset="0"/>
                </a:rPr>
                <a:t>Menseleksi</a:t>
              </a:r>
              <a:r>
                <a:rPr lang="en-US" sz="1600" dirty="0">
                  <a:solidFill>
                    <a:schemeClr val="tx1"/>
                  </a:solidFill>
                  <a:latin typeface="Century Gothic" panose="020B0502020202020204" pitchFamily="34" charset="0"/>
                </a:rPr>
                <a:t>/</a:t>
              </a:r>
              <a:r>
                <a:rPr lang="en-US" sz="1600" dirty="0" err="1">
                  <a:solidFill>
                    <a:schemeClr val="tx1"/>
                  </a:solidFill>
                  <a:latin typeface="Century Gothic" panose="020B0502020202020204" pitchFamily="34" charset="0"/>
                </a:rPr>
                <a:t>verifikasi</a:t>
              </a:r>
              <a:r>
                <a:rPr lang="en-US" sz="1600" dirty="0">
                  <a:solidFill>
                    <a:schemeClr val="tx1"/>
                  </a:solidFill>
                  <a:latin typeface="Century Gothic" panose="020B0502020202020204" pitchFamily="34" charset="0"/>
                </a:rPr>
                <a:t> data usulan yang </a:t>
              </a:r>
              <a:r>
                <a:rPr lang="en-US" sz="1600" dirty="0" err="1">
                  <a:solidFill>
                    <a:schemeClr val="tx1"/>
                  </a:solidFill>
                  <a:latin typeface="Century Gothic" panose="020B0502020202020204" pitchFamily="34" charset="0"/>
                </a:rPr>
                <a:t>masuk</a:t>
              </a:r>
              <a:endParaRPr lang="en-US" sz="1600" dirty="0">
                <a:solidFill>
                  <a:schemeClr val="tx1"/>
                </a:solidFill>
                <a:latin typeface="Century Gothic" panose="020B0502020202020204" pitchFamily="34" charset="0"/>
              </a:endParaRPr>
            </a:p>
            <a:p>
              <a:pPr marL="342900" indent="-342900">
                <a:buFont typeface="+mj-lt"/>
                <a:buAutoNum type="arabicPeriod"/>
              </a:pPr>
              <a:r>
                <a:rPr lang="en-US" sz="1600" dirty="0" err="1">
                  <a:solidFill>
                    <a:schemeClr val="tx1"/>
                  </a:solidFill>
                  <a:latin typeface="Century Gothic" panose="020B0502020202020204" pitchFamily="34" charset="0"/>
                </a:rPr>
                <a:t>Mengeluarkan</a:t>
              </a:r>
              <a:r>
                <a:rPr lang="en-US" sz="1600" dirty="0">
                  <a:solidFill>
                    <a:schemeClr val="tx1"/>
                  </a:solidFill>
                  <a:latin typeface="Century Gothic" panose="020B0502020202020204" pitchFamily="34" charset="0"/>
                </a:rPr>
                <a:t> </a:t>
              </a:r>
              <a:r>
                <a:rPr lang="en-US" sz="1600" dirty="0" smtClean="0">
                  <a:solidFill>
                    <a:schemeClr val="tx1"/>
                  </a:solidFill>
                  <a:latin typeface="Century Gothic" panose="020B0502020202020204" pitchFamily="34" charset="0"/>
                </a:rPr>
                <a:t>SK</a:t>
              </a:r>
              <a:r>
                <a:rPr lang="id-ID" sz="1600" dirty="0" smtClean="0">
                  <a:solidFill>
                    <a:schemeClr val="tx1"/>
                  </a:solidFill>
                  <a:latin typeface="Century Gothic" panose="020B0502020202020204" pitchFamily="34" charset="0"/>
                </a:rPr>
                <a:t>/data usulan</a:t>
              </a:r>
              <a:r>
                <a:rPr lang="en-US" sz="1600" dirty="0" smtClean="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calon</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penerima</a:t>
              </a:r>
              <a:r>
                <a:rPr lang="id-ID" sz="1600" dirty="0" smtClean="0">
                  <a:solidFill>
                    <a:schemeClr val="tx1"/>
                  </a:solidFill>
                  <a:latin typeface="Century Gothic" panose="020B0502020202020204" pitchFamily="34" charset="0"/>
                </a:rPr>
                <a:t> PIP</a:t>
              </a:r>
              <a:endParaRPr lang="en-US" sz="1600" dirty="0">
                <a:solidFill>
                  <a:schemeClr val="tx1"/>
                </a:solidFill>
                <a:latin typeface="Century Gothic" panose="020B0502020202020204" pitchFamily="34" charset="0"/>
              </a:endParaRPr>
            </a:p>
            <a:p>
              <a:pPr marL="342900" indent="-342900">
                <a:buFont typeface="+mj-lt"/>
                <a:buAutoNum type="arabicPeriod"/>
              </a:pPr>
              <a:r>
                <a:rPr lang="en-US" sz="1600" b="1" dirty="0" err="1">
                  <a:solidFill>
                    <a:srgbClr val="0070C0"/>
                  </a:solidFill>
                  <a:latin typeface="Century Gothic" panose="020B0502020202020204" pitchFamily="34" charset="0"/>
                </a:rPr>
                <a:t>Mengusulkan</a:t>
              </a:r>
              <a:r>
                <a:rPr lang="en-US" sz="1600" b="1" dirty="0">
                  <a:solidFill>
                    <a:srgbClr val="0070C0"/>
                  </a:solidFill>
                  <a:latin typeface="Century Gothic" panose="020B0502020202020204" pitchFamily="34" charset="0"/>
                </a:rPr>
                <a:t> </a:t>
              </a:r>
              <a:r>
                <a:rPr lang="en-US" sz="1600" b="1" dirty="0" err="1">
                  <a:solidFill>
                    <a:srgbClr val="0070C0"/>
                  </a:solidFill>
                  <a:latin typeface="Century Gothic" panose="020B0502020202020204" pitchFamily="34" charset="0"/>
                </a:rPr>
                <a:t>siswa</a:t>
              </a:r>
              <a:r>
                <a:rPr lang="en-US" sz="1600" b="1" dirty="0">
                  <a:solidFill>
                    <a:srgbClr val="0070C0"/>
                  </a:solidFill>
                  <a:latin typeface="Century Gothic" panose="020B0502020202020204" pitchFamily="34" charset="0"/>
                </a:rPr>
                <a:t> </a:t>
              </a:r>
              <a:r>
                <a:rPr lang="en-US" sz="1600" b="1" dirty="0" err="1">
                  <a:solidFill>
                    <a:srgbClr val="0070C0"/>
                  </a:solidFill>
                  <a:latin typeface="Century Gothic" panose="020B0502020202020204" pitchFamily="34" charset="0"/>
                </a:rPr>
                <a:t>layak</a:t>
              </a:r>
              <a:r>
                <a:rPr lang="en-US" sz="1600" b="1" dirty="0">
                  <a:solidFill>
                    <a:srgbClr val="0070C0"/>
                  </a:solidFill>
                  <a:latin typeface="Century Gothic" panose="020B0502020202020204" pitchFamily="34" charset="0"/>
                </a:rPr>
                <a:t> PIP </a:t>
              </a:r>
              <a:r>
                <a:rPr lang="en-US" sz="1600" b="1" dirty="0" err="1">
                  <a:solidFill>
                    <a:srgbClr val="0070C0"/>
                  </a:solidFill>
                  <a:latin typeface="Century Gothic" panose="020B0502020202020204" pitchFamily="34" charset="0"/>
                </a:rPr>
                <a:t>ke</a:t>
              </a:r>
              <a:r>
                <a:rPr lang="en-US" sz="1600" b="1" dirty="0">
                  <a:solidFill>
                    <a:srgbClr val="0070C0"/>
                  </a:solidFill>
                  <a:latin typeface="Century Gothic" panose="020B0502020202020204" pitchFamily="34" charset="0"/>
                </a:rPr>
                <a:t> </a:t>
              </a:r>
              <a:r>
                <a:rPr lang="en-US" sz="1600" b="1" dirty="0" smtClean="0">
                  <a:solidFill>
                    <a:srgbClr val="0070C0"/>
                  </a:solidFill>
                  <a:latin typeface="Century Gothic" panose="020B0502020202020204" pitchFamily="34" charset="0"/>
                </a:rPr>
                <a:t>Dapodik</a:t>
              </a:r>
              <a:endParaRPr lang="en-US" sz="1600" b="1" dirty="0">
                <a:solidFill>
                  <a:srgbClr val="0070C0"/>
                </a:solidFill>
                <a:latin typeface="Century Gothic" panose="020B0502020202020204" pitchFamily="34"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575" y="1892082"/>
              <a:ext cx="2213597" cy="1923963"/>
            </a:xfrm>
            <a:prstGeom prst="rect">
              <a:avLst/>
            </a:prstGeom>
          </p:spPr>
        </p:pic>
        <p:sp>
          <p:nvSpPr>
            <p:cNvPr id="14" name="Rectangle 13"/>
            <p:cNvSpPr/>
            <p:nvPr/>
          </p:nvSpPr>
          <p:spPr>
            <a:xfrm>
              <a:off x="6043110" y="3229549"/>
              <a:ext cx="1315880" cy="369332"/>
            </a:xfrm>
            <a:prstGeom prst="rect">
              <a:avLst/>
            </a:prstGeom>
            <a:solidFill>
              <a:srgbClr val="00B0F0"/>
            </a:solidFill>
          </p:spPr>
          <p:txBody>
            <a:bodyPr wrap="square">
              <a:spAutoFit/>
            </a:bodyPr>
            <a:lstStyle/>
            <a:p>
              <a:pPr algn="ctr" defTabSz="914122" eaLnBrk="0" hangingPunct="0">
                <a:tabLst>
                  <a:tab pos="914400" algn="l"/>
                </a:tabLst>
              </a:pPr>
              <a:r>
                <a:rPr lang="en-US" b="1" dirty="0">
                  <a:solidFill>
                    <a:srgbClr val="FFFF00"/>
                  </a:solidFill>
                  <a:latin typeface="+mj-lt"/>
                  <a:cs typeface="Times New Roman" panose="02020603050405020304" pitchFamily="18" charset="0"/>
                </a:rPr>
                <a:t>SEKOLAH</a:t>
              </a:r>
            </a:p>
          </p:txBody>
        </p:sp>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06755" y="1548332"/>
              <a:ext cx="2216723" cy="2436576"/>
            </a:xfrm>
            <a:prstGeom prst="rect">
              <a:avLst/>
            </a:prstGeom>
          </p:spPr>
        </p:pic>
        <p:sp>
          <p:nvSpPr>
            <p:cNvPr id="16" name="Striped Right Arrow 15"/>
            <p:cNvSpPr/>
            <p:nvPr/>
          </p:nvSpPr>
          <p:spPr>
            <a:xfrm>
              <a:off x="4749938" y="2423539"/>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Striped Right Arrow 16"/>
            <p:cNvSpPr/>
            <p:nvPr/>
          </p:nvSpPr>
          <p:spPr>
            <a:xfrm>
              <a:off x="10855354" y="2387671"/>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Striped Right Arrow 17"/>
            <p:cNvSpPr/>
            <p:nvPr/>
          </p:nvSpPr>
          <p:spPr>
            <a:xfrm>
              <a:off x="8073063" y="2426248"/>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Rectangle 18"/>
            <p:cNvSpPr/>
            <p:nvPr/>
          </p:nvSpPr>
          <p:spPr>
            <a:xfrm>
              <a:off x="9265846" y="1616173"/>
              <a:ext cx="1254683" cy="369332"/>
            </a:xfrm>
            <a:prstGeom prst="rect">
              <a:avLst/>
            </a:prstGeom>
            <a:solidFill>
              <a:srgbClr val="00B0F0"/>
            </a:solidFill>
          </p:spPr>
          <p:txBody>
            <a:bodyPr wrap="square">
              <a:spAutoFit/>
            </a:bodyPr>
            <a:lstStyle/>
            <a:p>
              <a:pPr algn="ctr" defTabSz="914122" eaLnBrk="0" hangingPunct="0">
                <a:tabLst>
                  <a:tab pos="914400" algn="l"/>
                </a:tabLst>
              </a:pPr>
              <a:r>
                <a:rPr lang="en-US" b="1" dirty="0">
                  <a:solidFill>
                    <a:srgbClr val="FFFF00"/>
                  </a:solidFill>
                  <a:latin typeface="+mj-lt"/>
                  <a:cs typeface="Times New Roman" panose="02020603050405020304" pitchFamily="18" charset="0"/>
                </a:rPr>
                <a:t>DAPODIK</a:t>
              </a:r>
            </a:p>
          </p:txBody>
        </p:sp>
        <p:sp>
          <p:nvSpPr>
            <p:cNvPr id="20" name="Rectangle 19"/>
            <p:cNvSpPr/>
            <p:nvPr/>
          </p:nvSpPr>
          <p:spPr>
            <a:xfrm>
              <a:off x="2377068" y="3916755"/>
              <a:ext cx="2346410" cy="369332"/>
            </a:xfrm>
            <a:prstGeom prst="rect">
              <a:avLst/>
            </a:prstGeom>
            <a:solidFill>
              <a:srgbClr val="00B0F0"/>
            </a:solidFill>
          </p:spPr>
          <p:txBody>
            <a:bodyPr wrap="square">
              <a:spAutoFit/>
            </a:bodyPr>
            <a:lstStyle/>
            <a:p>
              <a:pPr algn="ctr" defTabSz="914122" eaLnBrk="0" hangingPunct="0">
                <a:tabLst>
                  <a:tab pos="914400" algn="l"/>
                </a:tabLst>
              </a:pPr>
              <a:r>
                <a:rPr lang="id-ID" b="1" dirty="0" smtClean="0">
                  <a:solidFill>
                    <a:srgbClr val="FFFF00"/>
                  </a:solidFill>
                  <a:latin typeface="+mj-lt"/>
                  <a:cs typeface="Times New Roman" panose="02020603050405020304" pitchFamily="18" charset="0"/>
                </a:rPr>
                <a:t>SISWA/ORANGTUA</a:t>
              </a:r>
              <a:endParaRPr lang="en-US" b="1" dirty="0">
                <a:solidFill>
                  <a:srgbClr val="FFFF00"/>
                </a:solidFill>
                <a:latin typeface="+mj-lt"/>
                <a:cs typeface="Times New Roman" panose="02020603050405020304" pitchFamily="18" charset="0"/>
              </a:endParaRPr>
            </a:p>
          </p:txBody>
        </p:sp>
        <p:sp>
          <p:nvSpPr>
            <p:cNvPr id="21" name="Oval 20"/>
            <p:cNvSpPr/>
            <p:nvPr/>
          </p:nvSpPr>
          <p:spPr>
            <a:xfrm>
              <a:off x="811285" y="4299420"/>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ndara" panose="020E0502030303020204" pitchFamily="34" charset="0"/>
                </a:rPr>
                <a:t>1</a:t>
              </a:r>
            </a:p>
          </p:txBody>
        </p:sp>
        <p:sp>
          <p:nvSpPr>
            <p:cNvPr id="22" name="Oval 21"/>
            <p:cNvSpPr/>
            <p:nvPr/>
          </p:nvSpPr>
          <p:spPr>
            <a:xfrm>
              <a:off x="5134718" y="3951735"/>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bg1"/>
                  </a:solidFill>
                  <a:latin typeface="Candara" panose="020E0502030303020204" pitchFamily="34" charset="0"/>
                </a:rPr>
                <a:t>2</a:t>
              </a:r>
              <a:endParaRPr lang="en-US" sz="2000" b="1" dirty="0">
                <a:solidFill>
                  <a:schemeClr val="bg1"/>
                </a:solidFill>
                <a:latin typeface="Candara" panose="020E0502030303020204" pitchFamily="34" charset="0"/>
              </a:endParaRPr>
            </a:p>
          </p:txBody>
        </p:sp>
        <p:sp>
          <p:nvSpPr>
            <p:cNvPr id="23" name="Oval 22"/>
            <p:cNvSpPr/>
            <p:nvPr/>
          </p:nvSpPr>
          <p:spPr>
            <a:xfrm>
              <a:off x="11443098" y="2268440"/>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bg1"/>
                  </a:solidFill>
                  <a:latin typeface="Candara" panose="020E0502030303020204" pitchFamily="34" charset="0"/>
                </a:rPr>
                <a:t>3</a:t>
              </a:r>
              <a:endParaRPr lang="en-US" sz="2000" b="1" dirty="0">
                <a:solidFill>
                  <a:schemeClr val="bg1"/>
                </a:solidFill>
                <a:latin typeface="Candara" panose="020E0502030303020204" pitchFamily="34" charset="0"/>
              </a:endParaRPr>
            </a:p>
          </p:txBody>
        </p:sp>
      </p:grpSp>
    </p:spTree>
    <p:extLst>
      <p:ext uri="{BB962C8B-B14F-4D97-AF65-F5344CB8AC3E}">
        <p14:creationId xmlns:p14="http://schemas.microsoft.com/office/powerpoint/2010/main" val="32914514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a:solidFill>
                  <a:schemeClr val="bg1"/>
                </a:solidFill>
              </a:rPr>
              <a:t>Alur</a:t>
            </a:r>
            <a:r>
              <a:rPr lang="en-US" sz="2400" b="1" dirty="0">
                <a:solidFill>
                  <a:schemeClr val="bg1"/>
                </a:solidFill>
              </a:rPr>
              <a:t> </a:t>
            </a:r>
            <a:r>
              <a:rPr lang="en-US" sz="2400" b="1" dirty="0" err="1">
                <a:solidFill>
                  <a:srgbClr val="FFFF00"/>
                </a:solidFill>
              </a:rPr>
              <a:t>Pengusulan</a:t>
            </a:r>
            <a:r>
              <a:rPr lang="en-US" sz="2400" b="1" dirty="0">
                <a:solidFill>
                  <a:srgbClr val="FFFF00"/>
                </a:solidFill>
              </a:rPr>
              <a:t> </a:t>
            </a:r>
            <a:r>
              <a:rPr lang="en-US" sz="2400" b="1" dirty="0" err="1">
                <a:solidFill>
                  <a:schemeClr val="bg1"/>
                </a:solidFill>
              </a:rPr>
              <a:t>Siswa</a:t>
            </a:r>
            <a:r>
              <a:rPr lang="en-US" sz="2400" b="1" dirty="0">
                <a:solidFill>
                  <a:schemeClr val="bg1"/>
                </a:solidFill>
              </a:rPr>
              <a:t> </a:t>
            </a:r>
            <a:r>
              <a:rPr lang="en-US" sz="2400" b="1" dirty="0" err="1">
                <a:solidFill>
                  <a:schemeClr val="bg1"/>
                </a:solidFill>
              </a:rPr>
              <a:t>Penerima</a:t>
            </a:r>
            <a:r>
              <a:rPr lang="en-US" sz="2400" b="1" dirty="0">
                <a:solidFill>
                  <a:schemeClr val="bg1"/>
                </a:solidFill>
              </a:rPr>
              <a:t> PIP </a:t>
            </a:r>
            <a:r>
              <a:rPr lang="en-US" sz="2400" b="1" dirty="0" smtClean="0">
                <a:solidFill>
                  <a:schemeClr val="bg1"/>
                </a:solidFill>
              </a:rPr>
              <a:t>SMA - 2</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45888" y="785395"/>
            <a:ext cx="11510774" cy="5264494"/>
            <a:chOff x="181421" y="1153885"/>
            <a:chExt cx="11510774" cy="5264494"/>
          </a:xfrm>
        </p:grpSpPr>
        <p:sp>
          <p:nvSpPr>
            <p:cNvPr id="6" name="Rounded Rectangle 5"/>
            <p:cNvSpPr/>
            <p:nvPr/>
          </p:nvSpPr>
          <p:spPr>
            <a:xfrm>
              <a:off x="181421" y="1153885"/>
              <a:ext cx="3149730" cy="1434285"/>
            </a:xfrm>
            <a:prstGeom prst="round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5012" y="1894847"/>
              <a:ext cx="1603826" cy="1501396"/>
            </a:xfrm>
            <a:prstGeom prst="rect">
              <a:avLst/>
            </a:prstGeom>
          </p:spPr>
        </p:pic>
        <p:sp>
          <p:nvSpPr>
            <p:cNvPr id="8" name="Rectangle 7"/>
            <p:cNvSpPr/>
            <p:nvPr/>
          </p:nvSpPr>
          <p:spPr>
            <a:xfrm>
              <a:off x="10022810" y="1447002"/>
              <a:ext cx="1603602" cy="421497"/>
            </a:xfrm>
            <a:prstGeom prst="rect">
              <a:avLst/>
            </a:prstGeom>
            <a:solidFill>
              <a:srgbClr val="00B0F0"/>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d-ID" b="1" dirty="0" smtClean="0">
                  <a:solidFill>
                    <a:srgbClr val="FFFF00"/>
                  </a:solidFill>
                  <a:latin typeface="+mj-lt"/>
                  <a:cs typeface="Times New Roman" panose="02020603050405020304" pitchFamily="18" charset="0"/>
                </a:rPr>
                <a:t>Dit. PSMA</a:t>
              </a:r>
              <a:endParaRPr lang="en-US" b="1" dirty="0">
                <a:solidFill>
                  <a:srgbClr val="FFFF00"/>
                </a:solidFill>
                <a:latin typeface="+mj-lt"/>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1008" y="1945353"/>
              <a:ext cx="1678344" cy="1458744"/>
            </a:xfrm>
            <a:prstGeom prst="rect">
              <a:avLst/>
            </a:prstGeom>
          </p:spPr>
        </p:pic>
        <p:sp>
          <p:nvSpPr>
            <p:cNvPr id="10" name="Rectangle 9"/>
            <p:cNvSpPr/>
            <p:nvPr/>
          </p:nvSpPr>
          <p:spPr>
            <a:xfrm>
              <a:off x="541116" y="1699189"/>
              <a:ext cx="2648428" cy="338554"/>
            </a:xfrm>
            <a:prstGeom prst="rect">
              <a:avLst/>
            </a:prstGeom>
            <a:solidFill>
              <a:srgbClr val="00B0F0"/>
            </a:solidFill>
          </p:spPr>
          <p:txBody>
            <a:bodyPr wrap="square">
              <a:spAutoFit/>
            </a:bodyPr>
            <a:lstStyle/>
            <a:p>
              <a:pPr algn="ctr" defTabSz="914122" eaLnBrk="0" hangingPunct="0">
                <a:tabLst>
                  <a:tab pos="914400" algn="l"/>
                </a:tabLst>
              </a:pPr>
              <a:r>
                <a:rPr lang="en-US" sz="1600" b="1" dirty="0">
                  <a:solidFill>
                    <a:srgbClr val="FFFF00"/>
                  </a:solidFill>
                  <a:latin typeface="+mj-lt"/>
                  <a:cs typeface="Times New Roman" panose="02020603050405020304" pitchFamily="18" charset="0"/>
                </a:rPr>
                <a:t>DINAS PENDIDIKAN PROVINSI</a:t>
              </a:r>
            </a:p>
          </p:txBody>
        </p:sp>
        <p:sp>
          <p:nvSpPr>
            <p:cNvPr id="11" name="Rectangle 10"/>
            <p:cNvSpPr/>
            <p:nvPr/>
          </p:nvSpPr>
          <p:spPr>
            <a:xfrm>
              <a:off x="403834" y="1344252"/>
              <a:ext cx="2775005" cy="338554"/>
            </a:xfrm>
            <a:prstGeom prst="rect">
              <a:avLst/>
            </a:prstGeom>
            <a:solidFill>
              <a:srgbClr val="00B0F0"/>
            </a:solidFill>
          </p:spPr>
          <p:txBody>
            <a:bodyPr wrap="square">
              <a:spAutoFit/>
            </a:bodyPr>
            <a:lstStyle/>
            <a:p>
              <a:pPr algn="ctr" defTabSz="914122" eaLnBrk="0" hangingPunct="0">
                <a:tabLst>
                  <a:tab pos="914400" algn="l"/>
                </a:tabLst>
              </a:pPr>
              <a:r>
                <a:rPr lang="en-US" sz="1600" b="1" dirty="0">
                  <a:solidFill>
                    <a:srgbClr val="FFFF00"/>
                  </a:solidFill>
                  <a:latin typeface="+mj-lt"/>
                  <a:cs typeface="Times New Roman" panose="02020603050405020304" pitchFamily="18" charset="0"/>
                </a:rPr>
                <a:t>DINAS PENDIDIKAN KAB/KOTA</a:t>
              </a:r>
            </a:p>
          </p:txBody>
        </p:sp>
        <p:sp>
          <p:nvSpPr>
            <p:cNvPr id="12" name="Rectangle 11"/>
            <p:cNvSpPr/>
            <p:nvPr/>
          </p:nvSpPr>
          <p:spPr>
            <a:xfrm>
              <a:off x="3178869" y="5706210"/>
              <a:ext cx="5714760"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600"/>
                </a:spcAft>
              </a:pPr>
              <a:r>
                <a:rPr lang="en-US" dirty="0">
                  <a:latin typeface="Century Gothic" panose="020B0502020202020204" pitchFamily="34" charset="0"/>
                  <a:cs typeface="Times New Roman" panose="02020603050405020304" pitchFamily="18" charset="0"/>
                </a:rPr>
                <a:t>SEKOLAH WAJIB LAPOR DATA USULAN/PENERIMA KIP KE DINAS PENDIDIKAN PROVINSI.</a:t>
              </a:r>
            </a:p>
          </p:txBody>
        </p:sp>
        <p:sp>
          <p:nvSpPr>
            <p:cNvPr id="13" name="Rectangle 12"/>
            <p:cNvSpPr/>
            <p:nvPr/>
          </p:nvSpPr>
          <p:spPr>
            <a:xfrm>
              <a:off x="1497398" y="2054126"/>
              <a:ext cx="1692146" cy="338554"/>
            </a:xfrm>
            <a:prstGeom prst="rect">
              <a:avLst/>
            </a:prstGeom>
            <a:solidFill>
              <a:srgbClr val="00B0F0"/>
            </a:solidFill>
          </p:spPr>
          <p:txBody>
            <a:bodyPr wrap="square">
              <a:spAutoFit/>
            </a:bodyPr>
            <a:lstStyle/>
            <a:p>
              <a:pPr algn="ctr" defTabSz="914122" eaLnBrk="0" hangingPunct="0">
                <a:tabLst>
                  <a:tab pos="914400" algn="l"/>
                </a:tabLst>
              </a:pPr>
              <a:r>
                <a:rPr lang="en-US" sz="1600" b="1" dirty="0" smtClean="0">
                  <a:solidFill>
                    <a:srgbClr val="FFFF00"/>
                  </a:solidFill>
                  <a:latin typeface="+mj-lt"/>
                  <a:cs typeface="Times New Roman" panose="02020603050405020304" pitchFamily="18" charset="0"/>
                </a:rPr>
                <a:t>UPTD/KCD</a:t>
              </a:r>
              <a:r>
                <a:rPr lang="id-ID" sz="1600" b="1" dirty="0" smtClean="0">
                  <a:solidFill>
                    <a:srgbClr val="FFFF00"/>
                  </a:solidFill>
                  <a:latin typeface="+mj-lt"/>
                  <a:cs typeface="Times New Roman" panose="02020603050405020304" pitchFamily="18" charset="0"/>
                </a:rPr>
                <a:t>/</a:t>
              </a:r>
              <a:r>
                <a:rPr lang="en-US" sz="1600" b="1" dirty="0" smtClean="0">
                  <a:solidFill>
                    <a:srgbClr val="FFFF00"/>
                  </a:solidFill>
                  <a:latin typeface="+mj-lt"/>
                  <a:cs typeface="Times New Roman" panose="02020603050405020304" pitchFamily="18" charset="0"/>
                </a:rPr>
                <a:t>MKKS</a:t>
              </a:r>
              <a:endParaRPr lang="en-US" sz="1600" b="1" dirty="0">
                <a:solidFill>
                  <a:srgbClr val="FFFF00"/>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218CDF0C-6549-4A1D-AF61-C9C8AB2B86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036" y="1939914"/>
              <a:ext cx="411043" cy="411465"/>
            </a:xfrm>
            <a:prstGeom prst="rect">
              <a:avLst/>
            </a:prstGeom>
            <a:effectLst>
              <a:outerShdw blurRad="50800" dist="38100" dir="5400000" algn="t" rotWithShape="0">
                <a:prstClr val="black">
                  <a:alpha val="40000"/>
                </a:prstClr>
              </a:outerShdw>
            </a:effectLst>
          </p:spPr>
        </p:pic>
        <p:sp>
          <p:nvSpPr>
            <p:cNvPr id="15" name="Striped Right Arrow 14"/>
            <p:cNvSpPr/>
            <p:nvPr/>
          </p:nvSpPr>
          <p:spPr>
            <a:xfrm rot="10800000">
              <a:off x="9105390" y="2432486"/>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Striped Right Arrow 15"/>
            <p:cNvSpPr/>
            <p:nvPr/>
          </p:nvSpPr>
          <p:spPr>
            <a:xfrm>
              <a:off x="6740245" y="2089405"/>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Striped Right Arrow 16"/>
            <p:cNvSpPr/>
            <p:nvPr/>
          </p:nvSpPr>
          <p:spPr>
            <a:xfrm rot="1818409">
              <a:off x="3451850" y="1800599"/>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Striped Right Arrow 17"/>
            <p:cNvSpPr/>
            <p:nvPr/>
          </p:nvSpPr>
          <p:spPr>
            <a:xfrm rot="5400000">
              <a:off x="10574454" y="5607646"/>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Rounded Rectangular Callout 18"/>
            <p:cNvSpPr/>
            <p:nvPr/>
          </p:nvSpPr>
          <p:spPr>
            <a:xfrm>
              <a:off x="444440" y="2990619"/>
              <a:ext cx="2111831" cy="2180893"/>
            </a:xfrm>
            <a:prstGeom prst="wedgeRoundRectCallout">
              <a:avLst>
                <a:gd name="adj1" fmla="val 38500"/>
                <a:gd name="adj2" fmla="val -75936"/>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marL="271463" indent="-271463">
                <a:buAutoNum type="arabicPeriod"/>
                <a:tabLst>
                  <a:tab pos="271463" algn="l"/>
                </a:tabLst>
              </a:pPr>
              <a:r>
                <a:rPr lang="id-ID" sz="1600" dirty="0" smtClean="0">
                  <a:solidFill>
                    <a:schemeClr val="tx1"/>
                  </a:solidFill>
                  <a:latin typeface="Candara" panose="020E0502030303020204" pitchFamily="34" charset="0"/>
                </a:rPr>
                <a:t>Mendorong Sekolah utk mengusulan siswa Layak PIP di Dapodik</a:t>
              </a:r>
            </a:p>
            <a:p>
              <a:pPr marL="271463" indent="-271463">
                <a:buAutoNum type="arabicPeriod"/>
                <a:tabLst>
                  <a:tab pos="271463" algn="l"/>
                </a:tabLst>
              </a:pPr>
              <a:r>
                <a:rPr lang="id-ID" sz="1600" dirty="0" smtClean="0">
                  <a:solidFill>
                    <a:schemeClr val="tx1"/>
                  </a:solidFill>
                  <a:latin typeface="Candara" panose="020E0502030303020204" pitchFamily="34" charset="0"/>
                </a:rPr>
                <a:t>Memantau progress input usulan PIP</a:t>
              </a:r>
              <a:endParaRPr lang="en-US" sz="2000" dirty="0">
                <a:solidFill>
                  <a:schemeClr val="tx1"/>
                </a:solidFill>
                <a:latin typeface="Candara" panose="020E0502030303020204" pitchFamily="34" charset="0"/>
              </a:endParaRPr>
            </a:p>
          </p:txBody>
        </p:sp>
        <p:sp>
          <p:nvSpPr>
            <p:cNvPr id="20" name="Striped Right Arrow 19"/>
            <p:cNvSpPr/>
            <p:nvPr/>
          </p:nvSpPr>
          <p:spPr>
            <a:xfrm>
              <a:off x="9160979" y="1820790"/>
              <a:ext cx="587744" cy="686162"/>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Rectangle 20"/>
            <p:cNvSpPr/>
            <p:nvPr/>
          </p:nvSpPr>
          <p:spPr>
            <a:xfrm>
              <a:off x="7554418" y="1601077"/>
              <a:ext cx="1254683" cy="369332"/>
            </a:xfrm>
            <a:prstGeom prst="rect">
              <a:avLst/>
            </a:prstGeom>
            <a:solidFill>
              <a:srgbClr val="00B0F0"/>
            </a:solidFill>
          </p:spPr>
          <p:txBody>
            <a:bodyPr wrap="square">
              <a:spAutoFit/>
            </a:bodyPr>
            <a:lstStyle/>
            <a:p>
              <a:pPr algn="ctr" defTabSz="914122" eaLnBrk="0" hangingPunct="0">
                <a:tabLst>
                  <a:tab pos="914400" algn="l"/>
                </a:tabLst>
              </a:pPr>
              <a:r>
                <a:rPr lang="en-US" b="1" dirty="0">
                  <a:solidFill>
                    <a:srgbClr val="FFFF00"/>
                  </a:solidFill>
                  <a:latin typeface="+mj-lt"/>
                  <a:cs typeface="Times New Roman" panose="02020603050405020304" pitchFamily="18" charset="0"/>
                </a:rPr>
                <a:t>DAPODIK</a:t>
              </a:r>
            </a:p>
          </p:txBody>
        </p:sp>
        <p:pic>
          <p:nvPicPr>
            <p:cNvPr id="22" name="Picture 3">
              <a:extLst>
                <a:ext uri="{FF2B5EF4-FFF2-40B4-BE49-F238E27FC236}">
                  <a16:creationId xmlns:a16="http://schemas.microsoft.com/office/drawing/2014/main" id="{13AD6E86-A5CF-4D5B-8C85-5CB73F658C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995" y="1290196"/>
              <a:ext cx="2547384" cy="145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ular Callout 22"/>
            <p:cNvSpPr/>
            <p:nvPr/>
          </p:nvSpPr>
          <p:spPr>
            <a:xfrm>
              <a:off x="3189545" y="3434373"/>
              <a:ext cx="5849808" cy="2071966"/>
            </a:xfrm>
            <a:prstGeom prst="wedgeRoundRectCallout">
              <a:avLst>
                <a:gd name="adj1" fmla="val -32192"/>
                <a:gd name="adj2" fmla="val -78573"/>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marL="271463" indent="-271463">
                <a:spcAft>
                  <a:spcPts val="600"/>
                </a:spcAft>
                <a:buAutoNum type="arabicPeriod"/>
                <a:tabLst>
                  <a:tab pos="271463" algn="l"/>
                </a:tabLst>
              </a:pPr>
              <a:r>
                <a:rPr lang="en-US" sz="1400" dirty="0">
                  <a:latin typeface="Century Gothic" panose="020B0502020202020204" pitchFamily="34" charset="0"/>
                  <a:cs typeface="Times New Roman" panose="02020603050405020304" pitchFamily="18" charset="0"/>
                </a:rPr>
                <a:t>M</a:t>
              </a:r>
              <a:r>
                <a:rPr lang="id-ID" sz="1400" dirty="0">
                  <a:latin typeface="Century Gothic" panose="020B0502020202020204" pitchFamily="34" charset="0"/>
                  <a:cs typeface="Times New Roman" panose="02020603050405020304" pitchFamily="18" charset="0"/>
                </a:rPr>
                <a:t>enandai status </a:t>
              </a:r>
              <a:r>
                <a:rPr lang="id-ID" sz="1400" b="1" dirty="0">
                  <a:latin typeface="Century Gothic" panose="020B0502020202020204" pitchFamily="34" charset="0"/>
                  <a:cs typeface="Times New Roman" panose="02020603050405020304" pitchFamily="18" charset="0"/>
                </a:rPr>
                <a:t>KELAYAKAN</a:t>
              </a:r>
              <a:r>
                <a:rPr lang="id-ID" sz="1400" dirty="0">
                  <a:latin typeface="Century Gothic" panose="020B0502020202020204" pitchFamily="34" charset="0"/>
                  <a:cs typeface="Times New Roman" panose="02020603050405020304" pitchFamily="18" charset="0"/>
                </a:rPr>
                <a:t> peserta didik</a:t>
              </a:r>
              <a:r>
                <a:rPr lang="en-US" sz="1400" dirty="0">
                  <a:latin typeface="Century Gothic" panose="020B0502020202020204" pitchFamily="34" charset="0"/>
                  <a:cs typeface="Times New Roman" panose="02020603050405020304" pitchFamily="18" charset="0"/>
                </a:rPr>
                <a:t> di Dapodik:</a:t>
              </a:r>
              <a:r>
                <a:rPr lang="id-ID" sz="1400" dirty="0">
                  <a:latin typeface="Century Gothic" panose="020B0502020202020204" pitchFamily="34" charset="0"/>
                  <a:cs typeface="Times New Roman" panose="02020603050405020304" pitchFamily="18" charset="0"/>
                </a:rPr>
                <a:t> </a:t>
              </a:r>
              <a:endParaRPr lang="en-US" sz="1400" dirty="0">
                <a:latin typeface="Century Gothic" panose="020B0502020202020204" pitchFamily="34" charset="0"/>
                <a:cs typeface="Times New Roman" panose="02020603050405020304" pitchFamily="18" charset="0"/>
              </a:endParaRPr>
            </a:p>
            <a:p>
              <a:pPr marL="271463">
                <a:spcAft>
                  <a:spcPts val="600"/>
                </a:spcAft>
                <a:tabLst>
                  <a:tab pos="263525" algn="l"/>
                </a:tabLst>
              </a:pPr>
              <a:r>
                <a:rPr lang="id-ID" sz="1400" dirty="0">
                  <a:latin typeface="Century Gothic" panose="020B0502020202020204" pitchFamily="34" charset="0"/>
                  <a:cs typeface="Times New Roman" panose="02020603050405020304" pitchFamily="18" charset="0"/>
                </a:rPr>
                <a:t>E</a:t>
              </a:r>
              <a:r>
                <a:rPr lang="en-US" sz="1400" dirty="0" err="1">
                  <a:latin typeface="Century Gothic" panose="020B0502020202020204" pitchFamily="34" charset="0"/>
                  <a:cs typeface="Times New Roman" panose="02020603050405020304" pitchFamily="18" charset="0"/>
                </a:rPr>
                <a:t>ntry</a:t>
              </a:r>
              <a:r>
                <a:rPr lang="en-US" sz="1400" dirty="0">
                  <a:latin typeface="Century Gothic" panose="020B0502020202020204" pitchFamily="34" charset="0"/>
                  <a:cs typeface="Times New Roman" panose="02020603050405020304" pitchFamily="18" charset="0"/>
                </a:rPr>
                <a:t>/</a:t>
              </a:r>
              <a:r>
                <a:rPr lang="id-ID" sz="1400" dirty="0">
                  <a:latin typeface="Century Gothic" panose="020B0502020202020204" pitchFamily="34" charset="0"/>
                  <a:cs typeface="Times New Roman" panose="02020603050405020304" pitchFamily="18" charset="0"/>
                </a:rPr>
                <a:t>memutakhirkan (</a:t>
              </a:r>
              <a:r>
                <a:rPr lang="id-ID" sz="1400" i="1" dirty="0">
                  <a:latin typeface="Century Gothic" panose="020B0502020202020204" pitchFamily="34" charset="0"/>
                  <a:cs typeface="Times New Roman" panose="02020603050405020304" pitchFamily="18" charset="0"/>
                </a:rPr>
                <a:t>updating</a:t>
              </a:r>
              <a:r>
                <a:rPr lang="id-ID" sz="1400" dirty="0">
                  <a:latin typeface="Century Gothic" panose="020B0502020202020204" pitchFamily="34" charset="0"/>
                  <a:cs typeface="Times New Roman" panose="02020603050405020304" pitchFamily="18" charset="0"/>
                </a:rPr>
                <a:t>) data peserta didik </a:t>
              </a:r>
              <a:r>
                <a:rPr lang="id-ID" sz="1400" b="1" dirty="0">
                  <a:solidFill>
                    <a:schemeClr val="accent1"/>
                  </a:solidFill>
                  <a:latin typeface="Century Gothic" panose="020B0502020202020204" pitchFamily="34" charset="0"/>
                  <a:cs typeface="Times New Roman" panose="02020603050405020304" pitchFamily="18" charset="0"/>
                </a:rPr>
                <a:t>PEMEGANG KIP</a:t>
              </a:r>
              <a:r>
                <a:rPr lang="en-US" sz="1400" b="1" dirty="0">
                  <a:solidFill>
                    <a:schemeClr val="accent1"/>
                  </a:solidFill>
                  <a:latin typeface="Century Gothic" panose="020B0502020202020204" pitchFamily="34" charset="0"/>
                  <a:cs typeface="Times New Roman" panose="02020603050405020304" pitchFamily="18" charset="0"/>
                </a:rPr>
                <a:t>/PKG/KKS</a:t>
              </a:r>
              <a:r>
                <a:rPr lang="id-ID" sz="1400" dirty="0">
                  <a:solidFill>
                    <a:schemeClr val="accent1"/>
                  </a:solidFill>
                  <a:latin typeface="Century Gothic" panose="020B0502020202020204" pitchFamily="34" charset="0"/>
                  <a:cs typeface="Times New Roman" panose="02020603050405020304" pitchFamily="18" charset="0"/>
                </a:rPr>
                <a:t> </a:t>
              </a:r>
              <a:r>
                <a:rPr lang="en-US" sz="1400" dirty="0" err="1">
                  <a:latin typeface="Century Gothic" panose="020B0502020202020204" pitchFamily="34" charset="0"/>
                  <a:cs typeface="Times New Roman" panose="02020603050405020304" pitchFamily="18" charset="0"/>
                </a:rPr>
                <a:t>atau</a:t>
              </a:r>
              <a:r>
                <a:rPr lang="en-US" sz="1400" dirty="0">
                  <a:latin typeface="Century Gothic" panose="020B0502020202020204" pitchFamily="34" charset="0"/>
                  <a:cs typeface="Times New Roman" panose="02020603050405020304" pitchFamily="18" charset="0"/>
                </a:rPr>
                <a:t> </a:t>
              </a:r>
              <a:r>
                <a:rPr lang="en-US" sz="1400" b="1" dirty="0">
                  <a:solidFill>
                    <a:schemeClr val="accent1"/>
                  </a:solidFill>
                  <a:latin typeface="Century Gothic" panose="020B0502020202020204" pitchFamily="34" charset="0"/>
                  <a:cs typeface="Times New Roman" panose="02020603050405020304" pitchFamily="18" charset="0"/>
                </a:rPr>
                <a:t>SISWA TIDAK MAMPU LAINNYA </a:t>
              </a:r>
              <a:r>
                <a:rPr lang="en-US" sz="1400" dirty="0" err="1">
                  <a:latin typeface="Century Gothic" panose="020B0502020202020204" pitchFamily="34" charset="0"/>
                  <a:cs typeface="Times New Roman" panose="02020603050405020304" pitchFamily="18" charset="0"/>
                </a:rPr>
                <a:t>sesuai</a:t>
              </a:r>
              <a:r>
                <a:rPr lang="en-US" sz="1400" dirty="0">
                  <a:latin typeface="Century Gothic" panose="020B0502020202020204" pitchFamily="34" charset="0"/>
                  <a:cs typeface="Times New Roman" panose="02020603050405020304" pitchFamily="18" charset="0"/>
                </a:rPr>
                <a:t> </a:t>
              </a:r>
              <a:r>
                <a:rPr lang="en-US" sz="1400" dirty="0" err="1">
                  <a:latin typeface="Century Gothic" panose="020B0502020202020204" pitchFamily="34" charset="0"/>
                  <a:cs typeface="Times New Roman" panose="02020603050405020304" pitchFamily="18" charset="0"/>
                </a:rPr>
                <a:t>kategori</a:t>
              </a:r>
              <a:endParaRPr lang="en-US" sz="1400" dirty="0">
                <a:latin typeface="Century Gothic" panose="020B0502020202020204" pitchFamily="34" charset="0"/>
                <a:cs typeface="Times New Roman" panose="02020603050405020304" pitchFamily="18" charset="0"/>
              </a:endParaRPr>
            </a:p>
            <a:p>
              <a:pPr marL="271463" indent="-271463">
                <a:spcAft>
                  <a:spcPts val="600"/>
                </a:spcAft>
                <a:tabLst>
                  <a:tab pos="271463" algn="l"/>
                </a:tabLst>
              </a:pPr>
              <a:r>
                <a:rPr lang="en-US" sz="1400" dirty="0">
                  <a:latin typeface="Century Gothic" panose="020B0502020202020204" pitchFamily="34" charset="0"/>
                  <a:cs typeface="Times New Roman" panose="02020603050405020304" pitchFamily="18" charset="0"/>
                </a:rPr>
                <a:t>2. 	M</a:t>
              </a:r>
              <a:r>
                <a:rPr lang="id-ID" sz="1400" dirty="0">
                  <a:latin typeface="Century Gothic" panose="020B0502020202020204" pitchFamily="34" charset="0"/>
                  <a:cs typeface="Times New Roman" panose="02020603050405020304" pitchFamily="18" charset="0"/>
                </a:rPr>
                <a:t>enandai status </a:t>
              </a:r>
              <a:r>
                <a:rPr lang="en-US" sz="1400" b="1" dirty="0">
                  <a:solidFill>
                    <a:schemeClr val="accent1"/>
                  </a:solidFill>
                  <a:latin typeface="Century Gothic" panose="020B0502020202020204" pitchFamily="34" charset="0"/>
                  <a:cs typeface="Times New Roman" panose="02020603050405020304" pitchFamily="18" charset="0"/>
                </a:rPr>
                <a:t>K</a:t>
              </a:r>
              <a:r>
                <a:rPr lang="id-ID" sz="1400" b="1" dirty="0">
                  <a:solidFill>
                    <a:schemeClr val="accent1"/>
                  </a:solidFill>
                  <a:latin typeface="Century Gothic" panose="020B0502020202020204" pitchFamily="34" charset="0"/>
                  <a:cs typeface="Times New Roman" panose="02020603050405020304" pitchFamily="18" charset="0"/>
                </a:rPr>
                <a:t>ETIDAKLAYAKAN </a:t>
              </a:r>
              <a:r>
                <a:rPr lang="id-ID" sz="1400" dirty="0">
                  <a:latin typeface="Century Gothic" panose="020B0502020202020204" pitchFamily="34" charset="0"/>
                  <a:cs typeface="Times New Roman" panose="02020603050405020304" pitchFamily="18" charset="0"/>
                </a:rPr>
                <a:t>sebagai penerima PIP </a:t>
              </a:r>
              <a:r>
                <a:rPr lang="en-US" sz="1400" dirty="0">
                  <a:latin typeface="Century Gothic" panose="020B0502020202020204" pitchFamily="34" charset="0"/>
                  <a:cs typeface="Times New Roman" panose="02020603050405020304" pitchFamily="18" charset="0"/>
                </a:rPr>
                <a:t>di Dapodik </a:t>
              </a:r>
              <a:r>
                <a:rPr lang="en-US" sz="1400" b="1" dirty="0">
                  <a:latin typeface="Century Gothic" panose="020B0502020202020204" pitchFamily="34" charset="0"/>
                  <a:cs typeface="Times New Roman" panose="02020603050405020304" pitchFamily="18" charset="0"/>
                </a:rPr>
                <a:t>APABILA </a:t>
              </a:r>
              <a:r>
                <a:rPr lang="en-US" sz="1400" dirty="0" err="1">
                  <a:latin typeface="Century Gothic" panose="020B0502020202020204" pitchFamily="34" charset="0"/>
                  <a:cs typeface="Times New Roman" panose="02020603050405020304" pitchFamily="18" charset="0"/>
                </a:rPr>
                <a:t>siswa</a:t>
              </a:r>
              <a:r>
                <a:rPr lang="en-US" sz="1400" dirty="0">
                  <a:latin typeface="Century Gothic" panose="020B0502020202020204" pitchFamily="34" charset="0"/>
                  <a:cs typeface="Times New Roman" panose="02020603050405020304" pitchFamily="18" charset="0"/>
                </a:rPr>
                <a:t> </a:t>
              </a:r>
              <a:r>
                <a:rPr lang="en-US" sz="1400" dirty="0" err="1">
                  <a:latin typeface="Century Gothic" panose="020B0502020202020204" pitchFamily="34" charset="0"/>
                  <a:cs typeface="Times New Roman" panose="02020603050405020304" pitchFamily="18" charset="0"/>
                </a:rPr>
                <a:t>pemengang</a:t>
              </a:r>
              <a:r>
                <a:rPr lang="en-US" sz="1400" dirty="0">
                  <a:latin typeface="Century Gothic" panose="020B0502020202020204" pitchFamily="34" charset="0"/>
                  <a:cs typeface="Times New Roman" panose="02020603050405020304" pitchFamily="18" charset="0"/>
                </a:rPr>
                <a:t> KIP </a:t>
              </a:r>
              <a:r>
                <a:rPr lang="en-US" sz="1400" dirty="0" err="1">
                  <a:latin typeface="Century Gothic" panose="020B0502020202020204" pitchFamily="34" charset="0"/>
                  <a:cs typeface="Times New Roman" panose="02020603050405020304" pitchFamily="18" charset="0"/>
                </a:rPr>
                <a:t>sudah</a:t>
              </a:r>
              <a:r>
                <a:rPr lang="en-US" sz="1400" dirty="0">
                  <a:latin typeface="Century Gothic" panose="020B0502020202020204" pitchFamily="34" charset="0"/>
                  <a:cs typeface="Times New Roman" panose="02020603050405020304" pitchFamily="18" charset="0"/>
                </a:rPr>
                <a:t> </a:t>
              </a:r>
              <a:r>
                <a:rPr lang="en-US" sz="1400" dirty="0" err="1">
                  <a:latin typeface="Century Gothic" panose="020B0502020202020204" pitchFamily="34" charset="0"/>
                  <a:cs typeface="Times New Roman" panose="02020603050405020304" pitchFamily="18" charset="0"/>
                </a:rPr>
                <a:t>mampu</a:t>
              </a:r>
              <a:r>
                <a:rPr lang="en-US" sz="1400" dirty="0">
                  <a:latin typeface="Century Gothic" panose="020B0502020202020204" pitchFamily="34" charset="0"/>
                  <a:cs typeface="Times New Roman" panose="02020603050405020304" pitchFamily="18" charset="0"/>
                </a:rPr>
                <a:t>/kaya, </a:t>
              </a:r>
              <a:r>
                <a:rPr lang="en-US" sz="1400" dirty="0" err="1">
                  <a:latin typeface="Century Gothic" panose="020B0502020202020204" pitchFamily="34" charset="0"/>
                  <a:cs typeface="Times New Roman" panose="02020603050405020304" pitchFamily="18" charset="0"/>
                </a:rPr>
                <a:t>menolak</a:t>
              </a:r>
              <a:r>
                <a:rPr lang="en-US" sz="1400" dirty="0">
                  <a:latin typeface="Century Gothic" panose="020B0502020202020204" pitchFamily="34" charset="0"/>
                  <a:cs typeface="Times New Roman" panose="02020603050405020304" pitchFamily="18" charset="0"/>
                </a:rPr>
                <a:t> data </a:t>
              </a:r>
              <a:r>
                <a:rPr lang="en-US" sz="1400" dirty="0" err="1">
                  <a:latin typeface="Century Gothic" panose="020B0502020202020204" pitchFamily="34" charset="0"/>
                  <a:cs typeface="Times New Roman" panose="02020603050405020304" pitchFamily="18" charset="0"/>
                </a:rPr>
                <a:t>dilarang</a:t>
              </a:r>
              <a:r>
                <a:rPr lang="en-US" sz="1400" dirty="0">
                  <a:latin typeface="Century Gothic" panose="020B0502020202020204" pitchFamily="34" charset="0"/>
                  <a:cs typeface="Times New Roman" panose="02020603050405020304" pitchFamily="18" charset="0"/>
                </a:rPr>
                <a:t> </a:t>
              </a:r>
              <a:r>
                <a:rPr lang="en-US" sz="1400" dirty="0" err="1">
                  <a:latin typeface="Century Gothic" panose="020B0502020202020204" pitchFamily="34" charset="0"/>
                  <a:cs typeface="Times New Roman" panose="02020603050405020304" pitchFamily="18" charset="0"/>
                </a:rPr>
                <a:t>Pemda</a:t>
              </a:r>
              <a:endParaRPr lang="en-US" sz="1400" dirty="0">
                <a:latin typeface="Century Gothic" panose="020B0502020202020204" pitchFamily="34" charset="0"/>
                <a:cs typeface="Times New Roman" panose="02020603050405020304" pitchFamily="18" charset="0"/>
              </a:endParaRPr>
            </a:p>
          </p:txBody>
        </p:sp>
        <p:sp>
          <p:nvSpPr>
            <p:cNvPr id="24" name="Rectangle 23"/>
            <p:cNvSpPr/>
            <p:nvPr/>
          </p:nvSpPr>
          <p:spPr>
            <a:xfrm>
              <a:off x="4625285" y="2749316"/>
              <a:ext cx="1502887" cy="369332"/>
            </a:xfrm>
            <a:prstGeom prst="rect">
              <a:avLst/>
            </a:prstGeom>
            <a:solidFill>
              <a:srgbClr val="00B0F0"/>
            </a:solidFill>
          </p:spPr>
          <p:txBody>
            <a:bodyPr wrap="square">
              <a:spAutoFit/>
            </a:bodyPr>
            <a:lstStyle/>
            <a:p>
              <a:pPr algn="ctr" defTabSz="914122" eaLnBrk="0" hangingPunct="0">
                <a:tabLst>
                  <a:tab pos="914400" algn="l"/>
                </a:tabLst>
              </a:pPr>
              <a:r>
                <a:rPr lang="en-US" b="1" dirty="0">
                  <a:solidFill>
                    <a:srgbClr val="FFFF00"/>
                  </a:solidFill>
                  <a:latin typeface="+mj-lt"/>
                  <a:cs typeface="Times New Roman" panose="02020603050405020304" pitchFamily="18" charset="0"/>
                </a:rPr>
                <a:t>SEKOLAH</a:t>
              </a:r>
            </a:p>
          </p:txBody>
        </p:sp>
        <p:sp>
          <p:nvSpPr>
            <p:cNvPr id="25" name="Rounded Rectangular Callout 24"/>
            <p:cNvSpPr/>
            <p:nvPr/>
          </p:nvSpPr>
          <p:spPr>
            <a:xfrm>
              <a:off x="10044458" y="3641561"/>
              <a:ext cx="1647737" cy="1929175"/>
            </a:xfrm>
            <a:prstGeom prst="wedgeRoundRectCallout">
              <a:avLst>
                <a:gd name="adj1" fmla="val 185"/>
                <a:gd name="adj2" fmla="val -76219"/>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lnRef>
            <a:fillRef idx="1">
              <a:schemeClr val="lt1"/>
            </a:fillRef>
            <a:effectRef idx="0">
              <a:schemeClr val="accent3"/>
            </a:effectRef>
            <a:fontRef idx="minor">
              <a:schemeClr val="dk1"/>
            </a:fontRef>
          </p:style>
          <p:txBody>
            <a:bodyPr rtlCol="0" anchor="ctr"/>
            <a:lstStyle/>
            <a:p>
              <a:r>
                <a:rPr lang="en-US" sz="1400" b="1" dirty="0" err="1">
                  <a:latin typeface="Century Gothic" panose="020B0502020202020204" pitchFamily="34" charset="0"/>
                  <a:cs typeface="Times New Roman" panose="02020603050405020304" pitchFamily="18" charset="0"/>
                </a:rPr>
                <a:t>Menarik</a:t>
              </a:r>
              <a:r>
                <a:rPr lang="en-US" sz="1400" b="1" dirty="0">
                  <a:latin typeface="Century Gothic" panose="020B0502020202020204" pitchFamily="34" charset="0"/>
                  <a:cs typeface="Times New Roman" panose="02020603050405020304" pitchFamily="18" charset="0"/>
                </a:rPr>
                <a:t> data usulan </a:t>
              </a:r>
              <a:r>
                <a:rPr lang="en-US" sz="1400" b="1" dirty="0" err="1">
                  <a:latin typeface="Century Gothic" panose="020B0502020202020204" pitchFamily="34" charset="0"/>
                  <a:cs typeface="Times New Roman" panose="02020603050405020304" pitchFamily="18" charset="0"/>
                </a:rPr>
                <a:t>sekolah</a:t>
              </a:r>
              <a:r>
                <a:rPr lang="en-US" sz="1400" b="1" dirty="0">
                  <a:latin typeface="Century Gothic" panose="020B0502020202020204" pitchFamily="34" charset="0"/>
                  <a:cs typeface="Times New Roman" panose="02020603050405020304" pitchFamily="18" charset="0"/>
                </a:rPr>
                <a:t> </a:t>
              </a:r>
              <a:r>
                <a:rPr lang="en-US" sz="1400" b="1" dirty="0" err="1">
                  <a:latin typeface="Century Gothic" panose="020B0502020202020204" pitchFamily="34" charset="0"/>
                  <a:cs typeface="Times New Roman" panose="02020603050405020304" pitchFamily="18" charset="0"/>
                </a:rPr>
                <a:t>dari</a:t>
              </a:r>
              <a:r>
                <a:rPr lang="en-US" sz="1400" b="1" dirty="0">
                  <a:latin typeface="Century Gothic" panose="020B0502020202020204" pitchFamily="34" charset="0"/>
                  <a:cs typeface="Times New Roman" panose="02020603050405020304" pitchFamily="18" charset="0"/>
                </a:rPr>
                <a:t> Dapodik (</a:t>
              </a:r>
              <a:r>
                <a:rPr lang="en-US" sz="1400" b="1" dirty="0" err="1">
                  <a:latin typeface="Century Gothic" panose="020B0502020202020204" pitchFamily="34" charset="0"/>
                  <a:cs typeface="Times New Roman" panose="02020603050405020304" pitchFamily="18" charset="0"/>
                </a:rPr>
                <a:t>terupdate</a:t>
              </a:r>
              <a:r>
                <a:rPr lang="en-US" sz="1400" b="1" dirty="0">
                  <a:latin typeface="Century Gothic" panose="020B0502020202020204" pitchFamily="34" charset="0"/>
                  <a:cs typeface="Times New Roman" panose="02020603050405020304" pitchFamily="18" charset="0"/>
                </a:rPr>
                <a:t>):</a:t>
              </a:r>
            </a:p>
            <a:p>
              <a:pPr>
                <a:tabLst>
                  <a:tab pos="263525" algn="l"/>
                </a:tabLst>
              </a:pPr>
              <a:r>
                <a:rPr lang="en-US" sz="1400" b="1" dirty="0">
                  <a:solidFill>
                    <a:schemeClr val="accent1"/>
                  </a:solidFill>
                  <a:latin typeface="Century Gothic" panose="020B0502020202020204" pitchFamily="34" charset="0"/>
                  <a:cs typeface="Times New Roman" panose="02020603050405020304" pitchFamily="18" charset="0"/>
                </a:rPr>
                <a:t>KIP/PKH/Yatim </a:t>
              </a:r>
              <a:r>
                <a:rPr lang="en-US" sz="1400" b="1" dirty="0" err="1">
                  <a:solidFill>
                    <a:schemeClr val="accent1"/>
                  </a:solidFill>
                  <a:latin typeface="Century Gothic" panose="020B0502020202020204" pitchFamily="34" charset="0"/>
                  <a:cs typeface="Times New Roman" panose="02020603050405020304" pitchFamily="18" charset="0"/>
                </a:rPr>
                <a:t>Panti</a:t>
              </a:r>
              <a:r>
                <a:rPr lang="en-US" sz="1400" b="1" dirty="0">
                  <a:solidFill>
                    <a:schemeClr val="accent1"/>
                  </a:solidFill>
                  <a:latin typeface="Century Gothic" panose="020B0502020202020204" pitchFamily="34" charset="0"/>
                  <a:cs typeface="Times New Roman" panose="02020603050405020304" pitchFamily="18" charset="0"/>
                </a:rPr>
                <a:t> </a:t>
              </a:r>
              <a:r>
                <a:rPr lang="en-US" sz="1400" b="1" dirty="0" err="1">
                  <a:solidFill>
                    <a:schemeClr val="accent1"/>
                  </a:solidFill>
                  <a:latin typeface="Century Gothic" panose="020B0502020202020204" pitchFamily="34" charset="0"/>
                  <a:cs typeface="Times New Roman" panose="02020603050405020304" pitchFamily="18" charset="0"/>
                </a:rPr>
                <a:t>dan</a:t>
              </a:r>
              <a:r>
                <a:rPr lang="en-US" sz="1400" b="1" dirty="0">
                  <a:solidFill>
                    <a:schemeClr val="accent1"/>
                  </a:solidFill>
                  <a:latin typeface="Century Gothic" panose="020B0502020202020204" pitchFamily="34" charset="0"/>
                  <a:cs typeface="Times New Roman" panose="02020603050405020304" pitchFamily="18" charset="0"/>
                </a:rPr>
                <a:t> </a:t>
              </a:r>
              <a:r>
                <a:rPr lang="en-US" sz="1400" b="1" dirty="0" err="1">
                  <a:solidFill>
                    <a:schemeClr val="accent1"/>
                  </a:solidFill>
                  <a:latin typeface="Century Gothic" panose="020B0502020202020204" pitchFamily="34" charset="0"/>
                  <a:cs typeface="Times New Roman" panose="02020603050405020304" pitchFamily="18" charset="0"/>
                </a:rPr>
                <a:t>kategori</a:t>
              </a:r>
              <a:r>
                <a:rPr lang="en-US" sz="1400" b="1" dirty="0">
                  <a:solidFill>
                    <a:schemeClr val="accent1"/>
                  </a:solidFill>
                  <a:latin typeface="Century Gothic" panose="020B0502020202020204" pitchFamily="34" charset="0"/>
                  <a:cs typeface="Times New Roman" panose="02020603050405020304" pitchFamily="18" charset="0"/>
                </a:rPr>
                <a:t> </a:t>
              </a:r>
              <a:r>
                <a:rPr lang="en-US" sz="1400" b="1" dirty="0" err="1">
                  <a:solidFill>
                    <a:schemeClr val="accent1"/>
                  </a:solidFill>
                  <a:latin typeface="Century Gothic" panose="020B0502020202020204" pitchFamily="34" charset="0"/>
                  <a:cs typeface="Times New Roman" panose="02020603050405020304" pitchFamily="18" charset="0"/>
                </a:rPr>
                <a:t>Layak</a:t>
              </a:r>
              <a:r>
                <a:rPr lang="en-US" sz="1400" b="1" dirty="0">
                  <a:solidFill>
                    <a:schemeClr val="accent1"/>
                  </a:solidFill>
                  <a:latin typeface="Century Gothic" panose="020B0502020202020204" pitchFamily="34" charset="0"/>
                  <a:cs typeface="Times New Roman" panose="02020603050405020304" pitchFamily="18" charset="0"/>
                </a:rPr>
                <a:t> PIP </a:t>
              </a:r>
              <a:r>
                <a:rPr lang="en-US" sz="1400" b="1" dirty="0" err="1">
                  <a:solidFill>
                    <a:schemeClr val="accent1"/>
                  </a:solidFill>
                  <a:latin typeface="Century Gothic" panose="020B0502020202020204" pitchFamily="34" charset="0"/>
                  <a:cs typeface="Times New Roman" panose="02020603050405020304" pitchFamily="18" charset="0"/>
                </a:rPr>
                <a:t>Lainnya</a:t>
              </a:r>
              <a:endParaRPr lang="en-US" sz="1400" b="1" dirty="0">
                <a:solidFill>
                  <a:schemeClr val="accent1"/>
                </a:solidFill>
                <a:latin typeface="Century Gothic" panose="020B0502020202020204" pitchFamily="34" charset="0"/>
                <a:cs typeface="Times New Roman" panose="02020603050405020304" pitchFamily="18" charset="0"/>
              </a:endParaRPr>
            </a:p>
          </p:txBody>
        </p:sp>
        <p:sp>
          <p:nvSpPr>
            <p:cNvPr id="26" name="Oval 25"/>
            <p:cNvSpPr/>
            <p:nvPr/>
          </p:nvSpPr>
          <p:spPr>
            <a:xfrm>
              <a:off x="588614" y="2645545"/>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4</a:t>
              </a:r>
              <a:endParaRPr lang="en-US" sz="2000" b="1" dirty="0">
                <a:solidFill>
                  <a:schemeClr val="bg1"/>
                </a:solidFill>
                <a:latin typeface="Candara" panose="020E0502030303020204" pitchFamily="34" charset="0"/>
              </a:endParaRPr>
            </a:p>
          </p:txBody>
        </p:sp>
        <p:sp>
          <p:nvSpPr>
            <p:cNvPr id="27" name="Oval 26"/>
            <p:cNvSpPr/>
            <p:nvPr/>
          </p:nvSpPr>
          <p:spPr>
            <a:xfrm>
              <a:off x="10097036" y="6019144"/>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6</a:t>
              </a:r>
              <a:endParaRPr lang="en-US" sz="2000" b="1" dirty="0">
                <a:solidFill>
                  <a:schemeClr val="bg1"/>
                </a:solidFill>
                <a:latin typeface="Candara" panose="020E0502030303020204" pitchFamily="34" charset="0"/>
              </a:endParaRPr>
            </a:p>
          </p:txBody>
        </p:sp>
        <p:sp>
          <p:nvSpPr>
            <p:cNvPr id="28" name="Oval 27"/>
            <p:cNvSpPr/>
            <p:nvPr/>
          </p:nvSpPr>
          <p:spPr>
            <a:xfrm>
              <a:off x="9605894" y="3539729"/>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5</a:t>
              </a:r>
              <a:endParaRPr lang="en-US" sz="2000" b="1" dirty="0">
                <a:solidFill>
                  <a:schemeClr val="bg1"/>
                </a:solidFill>
                <a:latin typeface="Candara" panose="020E0502030303020204" pitchFamily="34" charset="0"/>
              </a:endParaRPr>
            </a:p>
          </p:txBody>
        </p:sp>
        <p:sp>
          <p:nvSpPr>
            <p:cNvPr id="29" name="Oval 28"/>
            <p:cNvSpPr/>
            <p:nvPr/>
          </p:nvSpPr>
          <p:spPr>
            <a:xfrm>
              <a:off x="3459805" y="3017347"/>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3</a:t>
              </a:r>
              <a:endParaRPr lang="en-US" sz="2000" b="1" dirty="0">
                <a:solidFill>
                  <a:schemeClr val="bg1"/>
                </a:solidFill>
                <a:latin typeface="Candara" panose="020E0502030303020204" pitchFamily="34" charset="0"/>
              </a:endParaRPr>
            </a:p>
          </p:txBody>
        </p:sp>
      </p:grpSp>
    </p:spTree>
    <p:extLst>
      <p:ext uri="{BB962C8B-B14F-4D97-AF65-F5344CB8AC3E}">
        <p14:creationId xmlns:p14="http://schemas.microsoft.com/office/powerpoint/2010/main" val="11237241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Alur</a:t>
            </a:r>
            <a:r>
              <a:rPr lang="en-US" sz="2400" b="1" dirty="0" smtClean="0">
                <a:solidFill>
                  <a:schemeClr val="bg1"/>
                </a:solidFill>
              </a:rPr>
              <a:t> </a:t>
            </a:r>
            <a:r>
              <a:rPr lang="en-US" sz="2400" b="1" dirty="0" err="1" smtClean="0">
                <a:solidFill>
                  <a:srgbClr val="FFFF00"/>
                </a:solidFill>
              </a:rPr>
              <a:t>Pencairan</a:t>
            </a:r>
            <a:r>
              <a:rPr lang="en-US" sz="2400" b="1" dirty="0" smtClean="0">
                <a:solidFill>
                  <a:srgbClr val="FFFF00"/>
                </a:solidFill>
              </a:rPr>
              <a:t>/</a:t>
            </a:r>
            <a:r>
              <a:rPr lang="en-US" sz="2400" b="1" dirty="0" err="1" smtClean="0">
                <a:solidFill>
                  <a:srgbClr val="FFFF00"/>
                </a:solidFill>
              </a:rPr>
              <a:t>Penarikan</a:t>
            </a:r>
            <a:r>
              <a:rPr lang="en-US" sz="2400" b="1" dirty="0" smtClean="0">
                <a:solidFill>
                  <a:schemeClr val="bg1"/>
                </a:solidFill>
              </a:rPr>
              <a:t> Dana PIP </a:t>
            </a:r>
            <a:r>
              <a:rPr lang="en-US" sz="2400" b="1" dirty="0" err="1" smtClean="0">
                <a:solidFill>
                  <a:schemeClr val="bg1"/>
                </a:solidFill>
              </a:rPr>
              <a:t>oleh</a:t>
            </a:r>
            <a:r>
              <a:rPr lang="en-US" sz="2400" b="1" dirty="0" smtClean="0">
                <a:solidFill>
                  <a:schemeClr val="bg1"/>
                </a:solidFill>
              </a:rPr>
              <a:t> </a:t>
            </a:r>
            <a:r>
              <a:rPr lang="en-US" sz="2400" b="1" dirty="0" err="1" smtClean="0">
                <a:solidFill>
                  <a:srgbClr val="FFFF00"/>
                </a:solidFill>
              </a:rPr>
              <a:t>Siswa</a:t>
            </a:r>
            <a:r>
              <a:rPr lang="en-US" sz="2400" b="1" dirty="0" smtClean="0">
                <a:solidFill>
                  <a:srgbClr val="FFFF00"/>
                </a:solidFill>
              </a:rPr>
              <a:t> </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151270" y="813352"/>
            <a:ext cx="11722210" cy="5674952"/>
            <a:chOff x="151270" y="813352"/>
            <a:chExt cx="11722210" cy="5674952"/>
          </a:xfrm>
        </p:grpSpPr>
        <p:sp>
          <p:nvSpPr>
            <p:cNvPr id="7" name="TextBox 6"/>
            <p:cNvSpPr txBox="1"/>
            <p:nvPr/>
          </p:nvSpPr>
          <p:spPr>
            <a:xfrm>
              <a:off x="465913" y="915053"/>
              <a:ext cx="4061686" cy="2136755"/>
            </a:xfrm>
            <a:prstGeom prst="wedgeRoundRectCallout">
              <a:avLst>
                <a:gd name="adj1" fmla="val 64887"/>
                <a:gd name="adj2" fmla="val -282"/>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pPr marL="271463" indent="-271463">
                <a:spcAft>
                  <a:spcPts val="300"/>
                </a:spcAft>
                <a:buFont typeface="+mj-lt"/>
                <a:buAutoNum type="arabicPeriod"/>
              </a:pPr>
              <a:r>
                <a:rPr lang="en-US" sz="1600" dirty="0">
                  <a:latin typeface="Candara" panose="020E0502030303020204" pitchFamily="34" charset="0"/>
                </a:rPr>
                <a:t>Download SK PIP SMA di PIP Manager</a:t>
              </a:r>
            </a:p>
            <a:p>
              <a:pPr marL="271463" indent="-271463">
                <a:spcAft>
                  <a:spcPts val="300"/>
                </a:spcAft>
                <a:buFont typeface="+mj-lt"/>
                <a:buAutoNum type="arabicPeriod"/>
              </a:pPr>
              <a:r>
                <a:rPr lang="en-US" sz="1600" dirty="0" err="1">
                  <a:latin typeface="Candara" panose="020E0502030303020204" pitchFamily="34" charset="0"/>
                </a:rPr>
                <a:t>Menginformasi</a:t>
              </a:r>
              <a:r>
                <a:rPr lang="en-US" sz="1600" dirty="0">
                  <a:latin typeface="Candara" panose="020E0502030303020204" pitchFamily="34" charset="0"/>
                </a:rPr>
                <a:t> </a:t>
              </a:r>
              <a:r>
                <a:rPr lang="en-US" sz="1600" dirty="0" err="1">
                  <a:latin typeface="Candara" panose="020E0502030303020204" pitchFamily="34" charset="0"/>
                </a:rPr>
                <a:t>ke</a:t>
              </a:r>
              <a:r>
                <a:rPr lang="en-US" sz="1600" dirty="0">
                  <a:latin typeface="Candara" panose="020E0502030303020204" pitchFamily="34" charset="0"/>
                </a:rPr>
                <a:t> </a:t>
              </a:r>
              <a:r>
                <a:rPr lang="en-US" sz="1600" dirty="0" err="1">
                  <a:latin typeface="Candara" panose="020E0502030303020204" pitchFamily="34" charset="0"/>
                </a:rPr>
                <a:t>siswa</a:t>
              </a:r>
              <a:r>
                <a:rPr lang="en-US" sz="1600" dirty="0">
                  <a:latin typeface="Candara" panose="020E0502030303020204" pitchFamily="34" charset="0"/>
                </a:rPr>
                <a:t> </a:t>
              </a:r>
              <a:r>
                <a:rPr lang="en-US" sz="1600" dirty="0" err="1" smtClean="0">
                  <a:latin typeface="Candara" panose="020E0502030303020204" pitchFamily="34" charset="0"/>
                </a:rPr>
                <a:t>untuk</a:t>
              </a:r>
              <a:r>
                <a:rPr lang="en-US" sz="1600" dirty="0" smtClean="0">
                  <a:latin typeface="Candara" panose="020E0502030303020204" pitchFamily="34" charset="0"/>
                </a:rPr>
                <a:t> </a:t>
              </a:r>
              <a:r>
                <a:rPr lang="id-ID" sz="1600" dirty="0" smtClean="0">
                  <a:latin typeface="Candara" panose="020E0502030303020204" pitchFamily="34" charset="0"/>
                </a:rPr>
                <a:t>mencairkan dan/atau </a:t>
              </a:r>
              <a:r>
                <a:rPr lang="en-US" sz="1600" dirty="0" err="1" smtClean="0">
                  <a:latin typeface="Candara" panose="020E0502030303020204" pitchFamily="34" charset="0"/>
                </a:rPr>
                <a:t>aktivasi</a:t>
              </a:r>
              <a:r>
                <a:rPr lang="en-US" sz="1600" dirty="0" smtClean="0">
                  <a:latin typeface="Candara" panose="020E0502030303020204" pitchFamily="34" charset="0"/>
                </a:rPr>
                <a:t> </a:t>
              </a:r>
              <a:r>
                <a:rPr lang="en-US" sz="1600" dirty="0" err="1" smtClean="0">
                  <a:latin typeface="Candara" panose="020E0502030303020204" pitchFamily="34" charset="0"/>
                </a:rPr>
                <a:t>rekening</a:t>
              </a:r>
              <a:endParaRPr lang="en-US" sz="1600" dirty="0">
                <a:latin typeface="Candara" panose="020E0502030303020204" pitchFamily="34" charset="0"/>
              </a:endParaRPr>
            </a:p>
            <a:p>
              <a:pPr marL="271463" indent="-271463">
                <a:spcAft>
                  <a:spcPts val="300"/>
                </a:spcAft>
                <a:buFont typeface="+mj-lt"/>
                <a:buAutoNum type="arabicPeriod"/>
              </a:pPr>
              <a:r>
                <a:rPr lang="id-ID" sz="1600" dirty="0" smtClean="0">
                  <a:latin typeface="Candara" panose="020E0502030303020204" pitchFamily="34" charset="0"/>
                </a:rPr>
                <a:t>M</a:t>
              </a:r>
              <a:r>
                <a:rPr lang="en-US" sz="1600" dirty="0" err="1" smtClean="0">
                  <a:latin typeface="Candara" panose="020E0502030303020204" pitchFamily="34" charset="0"/>
                </a:rPr>
                <a:t>elakukan</a:t>
              </a:r>
              <a:r>
                <a:rPr lang="en-US" sz="1600" dirty="0" smtClean="0">
                  <a:latin typeface="Candara" panose="020E0502030303020204" pitchFamily="34" charset="0"/>
                </a:rPr>
                <a:t> </a:t>
              </a:r>
              <a:r>
                <a:rPr lang="en-US" sz="1600" dirty="0" err="1">
                  <a:latin typeface="Candara" panose="020E0502030303020204" pitchFamily="34" charset="0"/>
                </a:rPr>
                <a:t>koordinasi</a:t>
              </a:r>
              <a:r>
                <a:rPr lang="en-US" sz="1600" dirty="0">
                  <a:latin typeface="Candara" panose="020E0502030303020204" pitchFamily="34" charset="0"/>
                </a:rPr>
                <a:t> </a:t>
              </a:r>
              <a:r>
                <a:rPr lang="id-ID" sz="1600" dirty="0" smtClean="0">
                  <a:latin typeface="Candara" panose="020E0502030303020204" pitchFamily="34" charset="0"/>
                </a:rPr>
                <a:t>ke BNI </a:t>
              </a:r>
              <a:r>
                <a:rPr lang="en-US" sz="1600" dirty="0" err="1" smtClean="0">
                  <a:latin typeface="Candara" panose="020E0502030303020204" pitchFamily="34" charset="0"/>
                </a:rPr>
                <a:t>untuk</a:t>
              </a:r>
              <a:r>
                <a:rPr lang="en-US" sz="1600" dirty="0" smtClean="0">
                  <a:latin typeface="Candara" panose="020E0502030303020204" pitchFamily="34" charset="0"/>
                </a:rPr>
                <a:t> </a:t>
              </a:r>
              <a:r>
                <a:rPr lang="id-ID" sz="1600" dirty="0" smtClean="0">
                  <a:latin typeface="Candara" panose="020E0502030303020204" pitchFamily="34" charset="0"/>
                </a:rPr>
                <a:t>pelaksanaan </a:t>
              </a:r>
              <a:r>
                <a:rPr lang="en-US" sz="1600" dirty="0" err="1" smtClean="0">
                  <a:latin typeface="Candara" panose="020E0502030303020204" pitchFamily="34" charset="0"/>
                </a:rPr>
                <a:t>pencairan</a:t>
              </a:r>
              <a:r>
                <a:rPr lang="en-US" sz="1600" dirty="0" smtClean="0">
                  <a:latin typeface="Candara" panose="020E0502030303020204" pitchFamily="34" charset="0"/>
                </a:rPr>
                <a:t> </a:t>
              </a:r>
              <a:r>
                <a:rPr lang="id-ID" sz="1600" dirty="0" smtClean="0">
                  <a:latin typeface="Candara" panose="020E0502030303020204" pitchFamily="34" charset="0"/>
                </a:rPr>
                <a:t>dana </a:t>
              </a:r>
              <a:r>
                <a:rPr lang="en-US" sz="1600" dirty="0" smtClean="0">
                  <a:latin typeface="Candara" panose="020E0502030303020204" pitchFamily="34" charset="0"/>
                </a:rPr>
                <a:t>PIP</a:t>
              </a:r>
              <a:endParaRPr lang="id-ID" sz="1600" dirty="0" smtClean="0">
                <a:latin typeface="Candara" panose="020E0502030303020204" pitchFamily="34" charset="0"/>
              </a:endParaRPr>
            </a:p>
            <a:p>
              <a:pPr marL="271463" indent="-271463">
                <a:spcAft>
                  <a:spcPts val="300"/>
                </a:spcAft>
                <a:buFont typeface="+mj-lt"/>
                <a:buAutoNum type="arabicPeriod"/>
              </a:pPr>
              <a:r>
                <a:rPr lang="id-ID" sz="1600" b="1" dirty="0" smtClean="0">
                  <a:solidFill>
                    <a:srgbClr val="C00000"/>
                  </a:solidFill>
                  <a:latin typeface="Candara" panose="020E0502030303020204" pitchFamily="34" charset="0"/>
                </a:rPr>
                <a:t>Sek dapat meminta Formulir Aktivasi dan Slip Penarikan ke BNI</a:t>
              </a:r>
              <a:endParaRPr lang="en-US" sz="1600" b="1" dirty="0">
                <a:solidFill>
                  <a:srgbClr val="C00000"/>
                </a:solidFill>
                <a:latin typeface="Candara" panose="020E0502030303020204" pitchFamily="34" charset="0"/>
              </a:endParaRPr>
            </a:p>
          </p:txBody>
        </p:sp>
        <p:sp>
          <p:nvSpPr>
            <p:cNvPr id="8" name="TextBox 7"/>
            <p:cNvSpPr txBox="1"/>
            <p:nvPr/>
          </p:nvSpPr>
          <p:spPr>
            <a:xfrm>
              <a:off x="7290510" y="875618"/>
              <a:ext cx="4582970" cy="1821775"/>
            </a:xfrm>
            <a:prstGeom prst="wedgeRoundRectCallout">
              <a:avLst>
                <a:gd name="adj1" fmla="val -58987"/>
                <a:gd name="adj2" fmla="val -3571"/>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pPr marL="271463" indent="-271463">
                <a:spcAft>
                  <a:spcPts val="300"/>
                </a:spcAft>
                <a:buFont typeface="+mj-lt"/>
                <a:buAutoNum type="arabicPeriod"/>
              </a:pPr>
              <a:r>
                <a:rPr lang="en-US" sz="1600" dirty="0" err="1">
                  <a:latin typeface="Candara" panose="020E0502030303020204" pitchFamily="34" charset="0"/>
                </a:rPr>
                <a:t>Sekolah</a:t>
              </a:r>
              <a:r>
                <a:rPr lang="en-US" sz="1600" dirty="0">
                  <a:latin typeface="Candara" panose="020E0502030303020204" pitchFamily="34" charset="0"/>
                </a:rPr>
                <a:t> </a:t>
              </a:r>
              <a:r>
                <a:rPr lang="en-US" sz="1600" dirty="0" err="1">
                  <a:latin typeface="Candara" panose="020E0502030303020204" pitchFamily="34" charset="0"/>
                </a:rPr>
                <a:t>membuat</a:t>
              </a:r>
              <a:r>
                <a:rPr lang="en-US" sz="1600" dirty="0">
                  <a:latin typeface="Candara" panose="020E0502030303020204" pitchFamily="34" charset="0"/>
                </a:rPr>
                <a:t> </a:t>
              </a:r>
              <a:r>
                <a:rPr lang="id-ID" sz="1600" b="1" dirty="0" err="1">
                  <a:latin typeface="Candara" panose="020E0502030303020204" pitchFamily="34" charset="0"/>
                </a:rPr>
                <a:t>S</a:t>
              </a:r>
              <a:r>
                <a:rPr lang="en-US" sz="1600" b="1" dirty="0" err="1" smtClean="0">
                  <a:latin typeface="Candara" panose="020E0502030303020204" pitchFamily="34" charset="0"/>
                </a:rPr>
                <a:t>urat</a:t>
              </a:r>
              <a:r>
                <a:rPr lang="en-US" sz="1600" b="1" dirty="0" smtClean="0">
                  <a:latin typeface="Candara" panose="020E0502030303020204" pitchFamily="34" charset="0"/>
                </a:rPr>
                <a:t> </a:t>
              </a:r>
              <a:r>
                <a:rPr lang="id-ID" sz="1600" b="1" dirty="0" smtClean="0">
                  <a:latin typeface="Candara" panose="020E0502030303020204" pitchFamily="34" charset="0"/>
                </a:rPr>
                <a:t>Ke</a:t>
              </a:r>
              <a:r>
                <a:rPr lang="en-US" sz="1600" b="1" dirty="0" err="1" smtClean="0">
                  <a:latin typeface="Candara" panose="020E0502030303020204" pitchFamily="34" charset="0"/>
                </a:rPr>
                <a:t>terangan</a:t>
              </a:r>
              <a:r>
                <a:rPr lang="en-US" sz="1600" b="1" dirty="0" smtClean="0">
                  <a:latin typeface="Candara" panose="020E0502030303020204" pitchFamily="34" charset="0"/>
                </a:rPr>
                <a:t> </a:t>
              </a:r>
              <a:r>
                <a:rPr lang="id-ID" sz="1600" b="1" dirty="0" smtClean="0">
                  <a:latin typeface="Candara" panose="020E0502030303020204" pitchFamily="34" charset="0"/>
                </a:rPr>
                <a:t>K</a:t>
              </a:r>
              <a:r>
                <a:rPr lang="en-US" sz="1600" b="1" dirty="0" err="1" smtClean="0">
                  <a:latin typeface="Candara" panose="020E0502030303020204" pitchFamily="34" charset="0"/>
                </a:rPr>
                <a:t>epala</a:t>
              </a:r>
              <a:r>
                <a:rPr lang="en-US" sz="1600" b="1" dirty="0" smtClean="0">
                  <a:latin typeface="Candara" panose="020E0502030303020204" pitchFamily="34" charset="0"/>
                </a:rPr>
                <a:t> </a:t>
              </a:r>
              <a:r>
                <a:rPr lang="id-ID" sz="1600" b="1" dirty="0" smtClean="0">
                  <a:latin typeface="Candara" panose="020E0502030303020204" pitchFamily="34" charset="0"/>
                </a:rPr>
                <a:t>S</a:t>
              </a:r>
              <a:r>
                <a:rPr lang="en-US" sz="1600" b="1" dirty="0" err="1" smtClean="0">
                  <a:latin typeface="Candara" panose="020E0502030303020204" pitchFamily="34" charset="0"/>
                </a:rPr>
                <a:t>ekolah</a:t>
              </a:r>
              <a:endParaRPr lang="en-US" sz="1600" b="1" dirty="0">
                <a:latin typeface="Candara" panose="020E0502030303020204" pitchFamily="34" charset="0"/>
              </a:endParaRPr>
            </a:p>
            <a:p>
              <a:pPr marL="271463" indent="-271463">
                <a:spcAft>
                  <a:spcPts val="300"/>
                </a:spcAft>
                <a:buFont typeface="+mj-lt"/>
                <a:buAutoNum type="arabicPeriod"/>
              </a:pPr>
              <a:r>
                <a:rPr lang="en-US" sz="1600" dirty="0" err="1">
                  <a:latin typeface="Candara" panose="020E0502030303020204" pitchFamily="34" charset="0"/>
                </a:rPr>
                <a:t>Siswa</a:t>
              </a:r>
              <a:r>
                <a:rPr lang="en-US" sz="1600" dirty="0">
                  <a:latin typeface="Candara" panose="020E0502030303020204" pitchFamily="34" charset="0"/>
                </a:rPr>
                <a:t> </a:t>
              </a:r>
              <a:r>
                <a:rPr lang="en-US" sz="1600" dirty="0" err="1" smtClean="0">
                  <a:latin typeface="Candara" panose="020E0502030303020204" pitchFamily="34" charset="0"/>
                </a:rPr>
                <a:t>menyiapkan</a:t>
              </a:r>
              <a:r>
                <a:rPr lang="en-US" sz="1600" dirty="0" smtClean="0">
                  <a:latin typeface="Candara" panose="020E0502030303020204" pitchFamily="34" charset="0"/>
                </a:rPr>
                <a:t> </a:t>
              </a:r>
              <a:r>
                <a:rPr lang="id-ID" sz="1600" b="1" dirty="0" smtClean="0">
                  <a:latin typeface="Candara" panose="020E0502030303020204" pitchFamily="34" charset="0"/>
                </a:rPr>
                <a:t>SALAH SATU </a:t>
              </a:r>
              <a:r>
                <a:rPr lang="en-US" sz="1600" dirty="0" err="1" smtClean="0">
                  <a:latin typeface="Candara" panose="020E0502030303020204" pitchFamily="34" charset="0"/>
                </a:rPr>
                <a:t>identitas</a:t>
              </a:r>
              <a:r>
                <a:rPr lang="id-ID" sz="1600" dirty="0" smtClean="0">
                  <a:latin typeface="Candara" panose="020E0502030303020204" pitchFamily="34" charset="0"/>
                </a:rPr>
                <a:t>:</a:t>
              </a:r>
              <a:r>
                <a:rPr lang="en-US" sz="1600" dirty="0" smtClean="0">
                  <a:latin typeface="Candara" panose="020E0502030303020204" pitchFamily="34" charset="0"/>
                </a:rPr>
                <a:t> </a:t>
              </a:r>
              <a:r>
                <a:rPr lang="id-ID" sz="1600" dirty="0" smtClean="0">
                  <a:latin typeface="Candara" panose="020E0502030303020204" pitchFamily="34" charset="0"/>
                </a:rPr>
                <a:t>KTP/KIP/Karpel/Surat dari Lurah</a:t>
              </a:r>
              <a:r>
                <a:rPr lang="en-US" sz="1600" dirty="0" smtClean="0">
                  <a:latin typeface="Candara" panose="020E0502030303020204" pitchFamily="34" charset="0"/>
                </a:rPr>
                <a:t>)</a:t>
              </a:r>
              <a:endParaRPr lang="id-ID" sz="1600" dirty="0" smtClean="0">
                <a:latin typeface="Candara" panose="020E0502030303020204" pitchFamily="34" charset="0"/>
              </a:endParaRPr>
            </a:p>
            <a:p>
              <a:pPr marL="271463" indent="-271463">
                <a:spcAft>
                  <a:spcPts val="300"/>
                </a:spcAft>
                <a:buFont typeface="+mj-lt"/>
                <a:buAutoNum type="arabicPeriod"/>
              </a:pPr>
              <a:r>
                <a:rPr lang="id-ID" sz="1600" dirty="0" smtClean="0">
                  <a:solidFill>
                    <a:srgbClr val="C00000"/>
                  </a:solidFill>
                  <a:latin typeface="Candara" panose="020E0502030303020204" pitchFamily="34" charset="0"/>
                </a:rPr>
                <a:t>Pengisian Formulir Aktivasi dan Slip Penarikan </a:t>
              </a:r>
              <a:r>
                <a:rPr lang="id-ID" sz="1600" b="1" dirty="0" smtClean="0">
                  <a:solidFill>
                    <a:srgbClr val="C00000"/>
                  </a:solidFill>
                  <a:latin typeface="Candara" panose="020E0502030303020204" pitchFamily="34" charset="0"/>
                </a:rPr>
                <a:t>dapat dilakukan </a:t>
              </a:r>
              <a:r>
                <a:rPr lang="id-ID" sz="1600" dirty="0" smtClean="0">
                  <a:solidFill>
                    <a:srgbClr val="C00000"/>
                  </a:solidFill>
                  <a:latin typeface="Candara" panose="020E0502030303020204" pitchFamily="34" charset="0"/>
                </a:rPr>
                <a:t>bersama-sama di sekolah</a:t>
              </a:r>
            </a:p>
          </p:txBody>
        </p:sp>
        <p:sp>
          <p:nvSpPr>
            <p:cNvPr id="9" name="TextBox 8"/>
            <p:cNvSpPr txBox="1"/>
            <p:nvPr/>
          </p:nvSpPr>
          <p:spPr>
            <a:xfrm>
              <a:off x="4352910" y="5483774"/>
              <a:ext cx="5260531" cy="1004530"/>
            </a:xfrm>
            <a:prstGeom prst="wedgeRoundRectCallout">
              <a:avLst>
                <a:gd name="adj1" fmla="val -20569"/>
                <a:gd name="adj2" fmla="val -81195"/>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rtlCol="0">
              <a:spAutoFit/>
            </a:bodyPr>
            <a:lstStyle/>
            <a:p>
              <a:pPr marL="174625" indent="-174625">
                <a:spcAft>
                  <a:spcPts val="600"/>
                </a:spcAft>
                <a:buFont typeface="+mj-lt"/>
                <a:buAutoNum type="arabicPeriod"/>
              </a:pPr>
              <a:r>
                <a:rPr lang="en-US" sz="1600" dirty="0" err="1">
                  <a:latin typeface="Candara" panose="020E0502030303020204" pitchFamily="34" charset="0"/>
                </a:rPr>
                <a:t>Siswa</a:t>
              </a:r>
              <a:r>
                <a:rPr lang="en-US" sz="1600" dirty="0">
                  <a:latin typeface="Candara" panose="020E0502030303020204" pitchFamily="34" charset="0"/>
                </a:rPr>
                <a:t> </a:t>
              </a:r>
              <a:r>
                <a:rPr lang="en-US" sz="1600" dirty="0" err="1">
                  <a:latin typeface="Candara" panose="020E0502030303020204" pitchFamily="34" charset="0"/>
                </a:rPr>
                <a:t>mengisi</a:t>
              </a:r>
              <a:r>
                <a:rPr lang="en-US" sz="1600" dirty="0">
                  <a:latin typeface="Candara" panose="020E0502030303020204" pitchFamily="34" charset="0"/>
                </a:rPr>
                <a:t> </a:t>
              </a:r>
              <a:r>
                <a:rPr lang="id-ID" sz="1600" dirty="0">
                  <a:latin typeface="Candara" panose="020E0502030303020204" pitchFamily="34" charset="0"/>
                </a:rPr>
                <a:t>F</a:t>
              </a:r>
              <a:r>
                <a:rPr lang="en-US" sz="1600" dirty="0" err="1">
                  <a:latin typeface="Candara" panose="020E0502030303020204" pitchFamily="34" charset="0"/>
                </a:rPr>
                <a:t>ormulir</a:t>
              </a:r>
              <a:r>
                <a:rPr lang="en-US" sz="1600" dirty="0">
                  <a:latin typeface="Candara" panose="020E0502030303020204" pitchFamily="34" charset="0"/>
                </a:rPr>
                <a:t> </a:t>
              </a:r>
              <a:r>
                <a:rPr lang="id-ID" sz="1600" dirty="0">
                  <a:latin typeface="Candara" panose="020E0502030303020204" pitchFamily="34" charset="0"/>
                </a:rPr>
                <a:t>A</a:t>
              </a:r>
              <a:r>
                <a:rPr lang="en-US" sz="1600" dirty="0" err="1">
                  <a:latin typeface="Candara" panose="020E0502030303020204" pitchFamily="34" charset="0"/>
                </a:rPr>
                <a:t>ktivasi</a:t>
              </a:r>
              <a:r>
                <a:rPr lang="en-US" sz="1600" dirty="0">
                  <a:latin typeface="Candara" panose="020E0502030303020204" pitchFamily="34" charset="0"/>
                </a:rPr>
                <a:t> </a:t>
              </a:r>
              <a:r>
                <a:rPr lang="en-US" sz="1600" dirty="0" err="1">
                  <a:latin typeface="Candara" panose="020E0502030303020204" pitchFamily="34" charset="0"/>
                </a:rPr>
                <a:t>dan</a:t>
              </a:r>
              <a:r>
                <a:rPr lang="en-US" sz="1600" dirty="0">
                  <a:latin typeface="Candara" panose="020E0502030303020204" pitchFamily="34" charset="0"/>
                </a:rPr>
                <a:t> </a:t>
              </a:r>
              <a:r>
                <a:rPr lang="id-ID" sz="1600" dirty="0">
                  <a:latin typeface="Candara" panose="020E0502030303020204" pitchFamily="34" charset="0"/>
                </a:rPr>
                <a:t>Slip P</a:t>
              </a:r>
              <a:r>
                <a:rPr lang="en-US" sz="1600" dirty="0" err="1">
                  <a:latin typeface="Candara" panose="020E0502030303020204" pitchFamily="34" charset="0"/>
                </a:rPr>
                <a:t>enarikan</a:t>
              </a:r>
              <a:r>
                <a:rPr lang="en-US" sz="1600" dirty="0">
                  <a:latin typeface="Candara" panose="020E0502030303020204" pitchFamily="34" charset="0"/>
                </a:rPr>
                <a:t> </a:t>
              </a:r>
              <a:r>
                <a:rPr lang="id-ID" sz="1600" dirty="0">
                  <a:latin typeface="Candara" panose="020E0502030303020204" pitchFamily="34" charset="0"/>
                </a:rPr>
                <a:t>D</a:t>
              </a:r>
              <a:r>
                <a:rPr lang="en-US" sz="1600" dirty="0" err="1">
                  <a:latin typeface="Candara" panose="020E0502030303020204" pitchFamily="34" charset="0"/>
                </a:rPr>
                <a:t>ana</a:t>
              </a:r>
              <a:endParaRPr lang="en-US" sz="1600" dirty="0">
                <a:latin typeface="Candara" panose="020E0502030303020204" pitchFamily="34" charset="0"/>
              </a:endParaRPr>
            </a:p>
            <a:p>
              <a:pPr marL="174625" indent="-174625">
                <a:spcAft>
                  <a:spcPts val="600"/>
                </a:spcAft>
                <a:buFont typeface="+mj-lt"/>
                <a:buAutoNum type="arabicPeriod"/>
              </a:pPr>
              <a:r>
                <a:rPr lang="en-US" sz="1600" dirty="0" err="1" smtClean="0">
                  <a:latin typeface="Candara" panose="020E0502030303020204" pitchFamily="34" charset="0"/>
                </a:rPr>
                <a:t>Siswa</a:t>
              </a:r>
              <a:r>
                <a:rPr lang="en-US" sz="1600" dirty="0" smtClean="0">
                  <a:latin typeface="Candara" panose="020E0502030303020204" pitchFamily="34" charset="0"/>
                </a:rPr>
                <a:t> </a:t>
              </a:r>
              <a:r>
                <a:rPr lang="en-US" sz="1600" dirty="0" err="1">
                  <a:latin typeface="Candara" panose="020E0502030303020204" pitchFamily="34" charset="0"/>
                </a:rPr>
                <a:t>membawa</a:t>
              </a:r>
              <a:r>
                <a:rPr lang="en-US" sz="1600" dirty="0">
                  <a:latin typeface="Candara" panose="020E0502030303020204" pitchFamily="34" charset="0"/>
                </a:rPr>
                <a:t> </a:t>
              </a:r>
              <a:r>
                <a:rPr lang="en-US" sz="1600" dirty="0" err="1" smtClean="0">
                  <a:latin typeface="Candara" panose="020E0502030303020204" pitchFamily="34" charset="0"/>
                </a:rPr>
                <a:t>dokumen</a:t>
              </a:r>
              <a:r>
                <a:rPr lang="en-US" sz="1600" dirty="0" smtClean="0">
                  <a:latin typeface="Candara" panose="020E0502030303020204" pitchFamily="34" charset="0"/>
                </a:rPr>
                <a:t> </a:t>
              </a:r>
              <a:r>
                <a:rPr lang="en-US" sz="1600" dirty="0" err="1">
                  <a:latin typeface="Candara" panose="020E0502030303020204" pitchFamily="34" charset="0"/>
                </a:rPr>
                <a:t>pencairan</a:t>
              </a:r>
              <a:r>
                <a:rPr lang="en-US" sz="1600" dirty="0">
                  <a:latin typeface="Candara" panose="020E0502030303020204" pitchFamily="34" charset="0"/>
                </a:rPr>
                <a:t> </a:t>
              </a:r>
              <a:r>
                <a:rPr lang="id-ID" sz="1600" dirty="0" smtClean="0">
                  <a:latin typeface="Candara" panose="020E0502030303020204" pitchFamily="34" charset="0"/>
                </a:rPr>
                <a:t>dana </a:t>
              </a:r>
              <a:r>
                <a:rPr lang="en-US" sz="1600" dirty="0" smtClean="0">
                  <a:latin typeface="Candara" panose="020E0502030303020204" pitchFamily="34" charset="0"/>
                </a:rPr>
                <a:t>PIP </a:t>
              </a:r>
              <a:r>
                <a:rPr lang="en-US" sz="1600" dirty="0" err="1">
                  <a:latin typeface="Candara" panose="020E0502030303020204" pitchFamily="34" charset="0"/>
                </a:rPr>
                <a:t>ke</a:t>
              </a:r>
              <a:r>
                <a:rPr lang="en-US" sz="1600" dirty="0">
                  <a:latin typeface="Candara" panose="020E0502030303020204" pitchFamily="34" charset="0"/>
                </a:rPr>
                <a:t> </a:t>
              </a:r>
              <a:r>
                <a:rPr lang="id-ID" sz="1600" dirty="0" smtClean="0">
                  <a:latin typeface="Candara" panose="020E0502030303020204" pitchFamily="34" charset="0"/>
                </a:rPr>
                <a:t>BNI</a:t>
              </a:r>
              <a:endParaRPr lang="en-US" sz="1600" dirty="0">
                <a:latin typeface="Candara" panose="020E0502030303020204" pitchFamily="34" charset="0"/>
              </a:endParaRPr>
            </a:p>
          </p:txBody>
        </p:sp>
        <p:pic>
          <p:nvPicPr>
            <p:cNvPr id="10" name="Picture 3" descr="C:\Users\meiynana\Downloads\IMG-20171207-WA00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037" b="7619"/>
            <a:stretch/>
          </p:blipFill>
          <p:spPr bwMode="auto">
            <a:xfrm>
              <a:off x="2014163" y="3663484"/>
              <a:ext cx="2063016" cy="1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4870" y="3615293"/>
              <a:ext cx="1600368" cy="1835960"/>
            </a:xfrm>
            <a:prstGeom prst="rect">
              <a:avLst/>
            </a:prstGeom>
          </p:spPr>
        </p:pic>
        <p:sp>
          <p:nvSpPr>
            <p:cNvPr id="12" name="Down Arrow 11"/>
            <p:cNvSpPr/>
            <p:nvPr/>
          </p:nvSpPr>
          <p:spPr>
            <a:xfrm rot="18716241">
              <a:off x="6871556" y="2315307"/>
              <a:ext cx="953770" cy="861881"/>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TextBox 12"/>
            <p:cNvSpPr txBox="1"/>
            <p:nvPr/>
          </p:nvSpPr>
          <p:spPr>
            <a:xfrm>
              <a:off x="9622737" y="3450841"/>
              <a:ext cx="2212816" cy="2009061"/>
            </a:xfrm>
            <a:prstGeom prst="wedgeRoundRectCallout">
              <a:avLst>
                <a:gd name="adj1" fmla="val -65149"/>
                <a:gd name="adj2" fmla="val -18790"/>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rtlCol="0">
              <a:spAutoFit/>
            </a:bodyPr>
            <a:lstStyle/>
            <a:p>
              <a:pPr marL="171450" indent="-171450">
                <a:buFont typeface="Wingdings" pitchFamily="2" charset="2"/>
                <a:buChar char="§"/>
              </a:pPr>
              <a:r>
                <a:rPr lang="id-ID" sz="1600" dirty="0" smtClean="0">
                  <a:solidFill>
                    <a:schemeClr val="tx1"/>
                  </a:solidFill>
                  <a:latin typeface="Candara" panose="020E0502030303020204" pitchFamily="34" charset="0"/>
                </a:rPr>
                <a:t>BNI ber</a:t>
              </a:r>
              <a:r>
                <a:rPr lang="en-US" sz="1600" dirty="0" err="1" smtClean="0">
                  <a:solidFill>
                    <a:schemeClr val="tx1"/>
                  </a:solidFill>
                  <a:latin typeface="Candara" panose="020E0502030303020204" pitchFamily="34" charset="0"/>
                </a:rPr>
                <a:t>koordinasi</a:t>
              </a:r>
              <a:r>
                <a:rPr lang="en-US" sz="1600" dirty="0" smtClean="0">
                  <a:solidFill>
                    <a:schemeClr val="tx1"/>
                  </a:solidFill>
                  <a:latin typeface="Candara" panose="020E0502030303020204" pitchFamily="34" charset="0"/>
                </a:rPr>
                <a:t> </a:t>
              </a:r>
              <a:r>
                <a:rPr lang="id-ID" sz="1600" dirty="0" smtClean="0">
                  <a:solidFill>
                    <a:schemeClr val="tx1"/>
                  </a:solidFill>
                  <a:latin typeface="Candara" panose="020E0502030303020204" pitchFamily="34" charset="0"/>
                </a:rPr>
                <a:t>ke </a:t>
              </a:r>
              <a:r>
                <a:rPr lang="en-US" sz="1600" dirty="0" err="1" smtClean="0">
                  <a:solidFill>
                    <a:schemeClr val="tx1"/>
                  </a:solidFill>
                  <a:latin typeface="Candara" panose="020E0502030303020204" pitchFamily="34" charset="0"/>
                </a:rPr>
                <a:t>sekolah</a:t>
              </a:r>
              <a:r>
                <a:rPr lang="id-ID" sz="1600" dirty="0" smtClean="0">
                  <a:solidFill>
                    <a:schemeClr val="tx1"/>
                  </a:solidFill>
                  <a:latin typeface="Candara" panose="020E0502030303020204" pitchFamily="34" charset="0"/>
                </a:rPr>
                <a:t> utk pencairan dana PIP</a:t>
              </a:r>
            </a:p>
            <a:p>
              <a:pPr marL="171450" indent="-171450">
                <a:buFont typeface="Wingdings" pitchFamily="2" charset="2"/>
                <a:buChar char="§"/>
              </a:pPr>
              <a:r>
                <a:rPr lang="id-ID" sz="1600" dirty="0" smtClean="0">
                  <a:solidFill>
                    <a:schemeClr val="tx1"/>
                  </a:solidFill>
                  <a:latin typeface="Candara" panose="020E0502030303020204" pitchFamily="34" charset="0"/>
                </a:rPr>
                <a:t>BNI </a:t>
              </a:r>
              <a:r>
                <a:rPr lang="en-US" sz="1600" dirty="0" err="1" smtClean="0">
                  <a:solidFill>
                    <a:schemeClr val="tx1"/>
                  </a:solidFill>
                  <a:latin typeface="Candara" panose="020E0502030303020204" pitchFamily="34" charset="0"/>
                </a:rPr>
                <a:t>melayani</a:t>
              </a:r>
              <a:r>
                <a:rPr lang="en-US" sz="1600" dirty="0" smtClean="0">
                  <a:solidFill>
                    <a:schemeClr val="tx1"/>
                  </a:solidFill>
                  <a:latin typeface="Candara" panose="020E0502030303020204" pitchFamily="34" charset="0"/>
                </a:rPr>
                <a:t> </a:t>
              </a:r>
              <a:r>
                <a:rPr lang="id-ID" sz="1600" dirty="0" smtClean="0">
                  <a:solidFill>
                    <a:schemeClr val="tx1"/>
                  </a:solidFill>
                  <a:latin typeface="Candara" panose="020E0502030303020204" pitchFamily="34" charset="0"/>
                </a:rPr>
                <a:t>pencairan dana PIP atau aktivasi rekening</a:t>
              </a:r>
              <a:endParaRPr lang="en-US" sz="1600" dirty="0">
                <a:solidFill>
                  <a:schemeClr val="tx1"/>
                </a:solidFill>
                <a:latin typeface="Candara" panose="020E0502030303020204" pitchFamily="34" charset="0"/>
              </a:endParaRPr>
            </a:p>
          </p:txBody>
        </p:sp>
        <p:sp>
          <p:nvSpPr>
            <p:cNvPr id="14" name="TextBox 13"/>
            <p:cNvSpPr txBox="1"/>
            <p:nvPr/>
          </p:nvSpPr>
          <p:spPr>
            <a:xfrm>
              <a:off x="204737" y="3591273"/>
              <a:ext cx="1464180" cy="1706285"/>
            </a:xfrm>
            <a:prstGeom prst="wedgeRoundRectCallout">
              <a:avLst>
                <a:gd name="adj1" fmla="val 69502"/>
                <a:gd name="adj2" fmla="val -12374"/>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r>
                <a:rPr lang="id-ID" sz="1600" dirty="0" smtClean="0">
                  <a:latin typeface="Candara" panose="020E0502030303020204" pitchFamily="34" charset="0"/>
                </a:rPr>
                <a:t>Siswa menarik dana PIP, menerima buku SimPel dan KIP ATM</a:t>
              </a:r>
            </a:p>
          </p:txBody>
        </p:sp>
        <p:sp>
          <p:nvSpPr>
            <p:cNvPr id="15" name="Down Arrow 14"/>
            <p:cNvSpPr/>
            <p:nvPr/>
          </p:nvSpPr>
          <p:spPr>
            <a:xfrm rot="5400000">
              <a:off x="4171877" y="3987585"/>
              <a:ext cx="953770" cy="88066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16" name="Picture 3">
              <a:extLst>
                <a:ext uri="{FF2B5EF4-FFF2-40B4-BE49-F238E27FC236}">
                  <a16:creationId xmlns:a16="http://schemas.microsoft.com/office/drawing/2014/main" id="{13AD6E86-A5CF-4D5B-8C85-5CB73F658C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2242" y="1147058"/>
              <a:ext cx="2079684" cy="11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244870" y="2332022"/>
              <a:ext cx="1317638" cy="369332"/>
            </a:xfrm>
            <a:prstGeom prst="rect">
              <a:avLst/>
            </a:prstGeom>
            <a:solidFill>
              <a:srgbClr val="00B0F0"/>
            </a:solidFill>
          </p:spPr>
          <p:txBody>
            <a:bodyPr wrap="square">
              <a:spAutoFit/>
            </a:bodyPr>
            <a:lstStyle/>
            <a:p>
              <a:pPr algn="ctr" defTabSz="914122" eaLnBrk="0" hangingPunct="0">
                <a:tabLst>
                  <a:tab pos="914400" algn="l"/>
                </a:tabLst>
              </a:pPr>
              <a:r>
                <a:rPr lang="en-US" b="1" dirty="0">
                  <a:solidFill>
                    <a:srgbClr val="FFFF00"/>
                  </a:solidFill>
                  <a:latin typeface="+mj-lt"/>
                  <a:cs typeface="Times New Roman" panose="02020603050405020304" pitchFamily="18" charset="0"/>
                </a:rPr>
                <a:t>SEKOLAH</a:t>
              </a:r>
            </a:p>
          </p:txBody>
        </p:sp>
        <p:sp>
          <p:nvSpPr>
            <p:cNvPr id="18" name="Oval 17"/>
            <p:cNvSpPr/>
            <p:nvPr/>
          </p:nvSpPr>
          <p:spPr>
            <a:xfrm>
              <a:off x="151270" y="821739"/>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1</a:t>
              </a:r>
              <a:endParaRPr lang="en-US" sz="2000" b="1" dirty="0">
                <a:solidFill>
                  <a:schemeClr val="bg1"/>
                </a:solidFill>
                <a:latin typeface="Candara" panose="020E0502030303020204" pitchFamily="34" charset="0"/>
              </a:endParaRPr>
            </a:p>
          </p:txBody>
        </p:sp>
        <p:grpSp>
          <p:nvGrpSpPr>
            <p:cNvPr id="19" name="Group 18"/>
            <p:cNvGrpSpPr/>
            <p:nvPr/>
          </p:nvGrpSpPr>
          <p:grpSpPr>
            <a:xfrm>
              <a:off x="7582059" y="3149986"/>
              <a:ext cx="1845422" cy="1277931"/>
              <a:chOff x="9587425" y="3948654"/>
              <a:chExt cx="2048493" cy="1062509"/>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7425" y="3948654"/>
                <a:ext cx="1474031" cy="695610"/>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0499" y="4107188"/>
                <a:ext cx="1474031" cy="69561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1887" y="4315553"/>
                <a:ext cx="1474031" cy="695610"/>
              </a:xfrm>
              <a:prstGeom prst="rect">
                <a:avLst/>
              </a:prstGeom>
            </p:spPr>
          </p:pic>
        </p:grpSp>
        <p:sp>
          <p:nvSpPr>
            <p:cNvPr id="20" name="Down Arrow 19"/>
            <p:cNvSpPr/>
            <p:nvPr/>
          </p:nvSpPr>
          <p:spPr>
            <a:xfrm rot="3399131">
              <a:off x="6893240" y="3952353"/>
              <a:ext cx="953770" cy="885059"/>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1" name="Rectangle 20"/>
            <p:cNvSpPr/>
            <p:nvPr/>
          </p:nvSpPr>
          <p:spPr>
            <a:xfrm>
              <a:off x="1928660" y="5266969"/>
              <a:ext cx="1502887" cy="369332"/>
            </a:xfrm>
            <a:prstGeom prst="rect">
              <a:avLst/>
            </a:prstGeom>
            <a:solidFill>
              <a:srgbClr val="00B0F0"/>
            </a:solidFill>
          </p:spPr>
          <p:txBody>
            <a:bodyPr wrap="square">
              <a:spAutoFit/>
            </a:bodyPr>
            <a:lstStyle/>
            <a:p>
              <a:pPr algn="ctr" defTabSz="914122" eaLnBrk="0" hangingPunct="0">
                <a:tabLst>
                  <a:tab pos="914400" algn="l"/>
                </a:tabLst>
              </a:pPr>
              <a:r>
                <a:rPr lang="id-ID" b="1" dirty="0" smtClean="0">
                  <a:solidFill>
                    <a:srgbClr val="FFFF00"/>
                  </a:solidFill>
                  <a:latin typeface="+mj-lt"/>
                  <a:cs typeface="Times New Roman" panose="02020603050405020304" pitchFamily="18" charset="0"/>
                </a:rPr>
                <a:t>SISWA</a:t>
              </a:r>
              <a:endParaRPr lang="en-US" b="1" dirty="0">
                <a:solidFill>
                  <a:srgbClr val="FFFF00"/>
                </a:solidFill>
                <a:latin typeface="+mj-lt"/>
                <a:cs typeface="Times New Roman" panose="02020603050405020304" pitchFamily="18" charset="0"/>
              </a:endParaRPr>
            </a:p>
          </p:txBody>
        </p:sp>
        <p:sp>
          <p:nvSpPr>
            <p:cNvPr id="22" name="Oval 21"/>
            <p:cNvSpPr/>
            <p:nvPr/>
          </p:nvSpPr>
          <p:spPr>
            <a:xfrm>
              <a:off x="6787624" y="813352"/>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2</a:t>
              </a:r>
              <a:endParaRPr lang="en-US" sz="2000" b="1" dirty="0">
                <a:solidFill>
                  <a:schemeClr val="bg1"/>
                </a:solidFill>
                <a:latin typeface="Candara" panose="020E0502030303020204" pitchFamily="34" charset="0"/>
              </a:endParaRPr>
            </a:p>
          </p:txBody>
        </p:sp>
        <p:sp>
          <p:nvSpPr>
            <p:cNvPr id="23" name="Oval 22"/>
            <p:cNvSpPr/>
            <p:nvPr/>
          </p:nvSpPr>
          <p:spPr>
            <a:xfrm>
              <a:off x="9521723" y="3141045"/>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3</a:t>
              </a:r>
              <a:endParaRPr lang="en-US" sz="2000" b="1" dirty="0">
                <a:solidFill>
                  <a:schemeClr val="bg1"/>
                </a:solidFill>
                <a:latin typeface="Candara" panose="020E0502030303020204" pitchFamily="34" charset="0"/>
              </a:endParaRPr>
            </a:p>
          </p:txBody>
        </p:sp>
        <p:sp>
          <p:nvSpPr>
            <p:cNvPr id="24" name="Oval 23"/>
            <p:cNvSpPr/>
            <p:nvPr/>
          </p:nvSpPr>
          <p:spPr>
            <a:xfrm>
              <a:off x="4267360" y="5129103"/>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4</a:t>
              </a:r>
              <a:endParaRPr lang="en-US" sz="2000" b="1" dirty="0">
                <a:solidFill>
                  <a:schemeClr val="bg1"/>
                </a:solidFill>
                <a:latin typeface="Candara" panose="020E0502030303020204" pitchFamily="34" charset="0"/>
              </a:endParaRPr>
            </a:p>
          </p:txBody>
        </p:sp>
        <p:sp>
          <p:nvSpPr>
            <p:cNvPr id="25" name="Oval 24"/>
            <p:cNvSpPr/>
            <p:nvPr/>
          </p:nvSpPr>
          <p:spPr>
            <a:xfrm>
              <a:off x="1220273" y="3285212"/>
              <a:ext cx="497151" cy="39923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bg1"/>
                  </a:solidFill>
                  <a:latin typeface="Candara" panose="020E0502030303020204" pitchFamily="34" charset="0"/>
                </a:rPr>
                <a:t>5</a:t>
              </a:r>
              <a:endParaRPr lang="en-US" sz="2000" b="1" dirty="0">
                <a:solidFill>
                  <a:schemeClr val="bg1"/>
                </a:solidFill>
                <a:latin typeface="Candara" panose="020E0502030303020204"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25970">
              <a:off x="872913" y="5400239"/>
              <a:ext cx="1378105" cy="917653"/>
            </a:xfrm>
            <a:prstGeom prst="rect">
              <a:avLst/>
            </a:prstGeom>
          </p:spPr>
        </p:pic>
      </p:grpSp>
    </p:spTree>
    <p:extLst>
      <p:ext uri="{BB962C8B-B14F-4D97-AF65-F5344CB8AC3E}">
        <p14:creationId xmlns:p14="http://schemas.microsoft.com/office/powerpoint/2010/main" val="21610337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a:solidFill>
                  <a:schemeClr val="bg1"/>
                </a:solidFill>
              </a:rPr>
              <a:t>Alur</a:t>
            </a:r>
            <a:r>
              <a:rPr lang="en-US" sz="2400" b="1" dirty="0">
                <a:solidFill>
                  <a:schemeClr val="bg1"/>
                </a:solidFill>
              </a:rPr>
              <a:t> </a:t>
            </a:r>
            <a:r>
              <a:rPr lang="en-US" sz="2400" b="1" dirty="0" err="1">
                <a:solidFill>
                  <a:srgbClr val="FFFF00"/>
                </a:solidFill>
              </a:rPr>
              <a:t>Pencairan</a:t>
            </a:r>
            <a:r>
              <a:rPr lang="en-US" sz="2400" b="1" dirty="0">
                <a:solidFill>
                  <a:srgbClr val="FFFF00"/>
                </a:solidFill>
              </a:rPr>
              <a:t>/</a:t>
            </a:r>
            <a:r>
              <a:rPr lang="en-US" sz="2400" b="1" dirty="0" err="1">
                <a:solidFill>
                  <a:srgbClr val="FFFF00"/>
                </a:solidFill>
              </a:rPr>
              <a:t>Penarikan</a:t>
            </a:r>
            <a:r>
              <a:rPr lang="en-US" sz="2400" b="1" dirty="0">
                <a:solidFill>
                  <a:schemeClr val="bg1"/>
                </a:solidFill>
              </a:rPr>
              <a:t> Dana PIP </a:t>
            </a:r>
            <a:r>
              <a:rPr lang="en-US" sz="2400" b="1" dirty="0" err="1" smtClean="0">
                <a:solidFill>
                  <a:schemeClr val="bg1"/>
                </a:solidFill>
              </a:rPr>
              <a:t>Secara</a:t>
            </a:r>
            <a:r>
              <a:rPr lang="en-US" sz="2400" b="1" dirty="0" smtClean="0">
                <a:solidFill>
                  <a:schemeClr val="bg1"/>
                </a:solidFill>
              </a:rPr>
              <a:t> </a:t>
            </a:r>
            <a:r>
              <a:rPr lang="en-US" sz="2400" b="1" dirty="0" err="1" smtClean="0">
                <a:solidFill>
                  <a:srgbClr val="FFFF00"/>
                </a:solidFill>
              </a:rPr>
              <a:t>Kolektif</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rcRect/>
          <a:stretch>
            <a:fillRect/>
          </a:stretch>
        </p:blipFill>
        <p:spPr bwMode="auto">
          <a:xfrm>
            <a:off x="5244708" y="994446"/>
            <a:ext cx="2017642" cy="118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9965" y="1001630"/>
            <a:ext cx="4877507" cy="2009061"/>
          </a:xfrm>
          <a:prstGeom prst="wedgeRoundRect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pPr marL="271463" indent="-271463">
              <a:buFont typeface="+mj-lt"/>
              <a:buAutoNum type="arabicPeriod"/>
            </a:pPr>
            <a:r>
              <a:rPr lang="id-ID" sz="1600" dirty="0" smtClean="0">
                <a:latin typeface="Candara" panose="020E0502030303020204" pitchFamily="34" charset="0"/>
              </a:rPr>
              <a:t>M</a:t>
            </a:r>
            <a:r>
              <a:rPr lang="en-US" sz="1600" dirty="0" err="1" smtClean="0">
                <a:latin typeface="Candara" panose="020E0502030303020204" pitchFamily="34" charset="0"/>
              </a:rPr>
              <a:t>endownload</a:t>
            </a:r>
            <a:r>
              <a:rPr lang="en-US" sz="1600" dirty="0" smtClean="0">
                <a:latin typeface="Candara" panose="020E0502030303020204" pitchFamily="34" charset="0"/>
              </a:rPr>
              <a:t> </a:t>
            </a:r>
            <a:r>
              <a:rPr lang="en-US" sz="1600" dirty="0">
                <a:latin typeface="Candara" panose="020E0502030303020204" pitchFamily="34" charset="0"/>
              </a:rPr>
              <a:t>SK PIP SMA di PIP </a:t>
            </a:r>
            <a:r>
              <a:rPr lang="en-US" sz="1600" dirty="0" smtClean="0">
                <a:latin typeface="Candara" panose="020E0502030303020204" pitchFamily="34" charset="0"/>
              </a:rPr>
              <a:t>Manager</a:t>
            </a:r>
            <a:endParaRPr lang="id-ID" sz="1600" dirty="0" smtClean="0">
              <a:latin typeface="Candara" panose="020E0502030303020204" pitchFamily="34" charset="0"/>
            </a:endParaRPr>
          </a:p>
          <a:p>
            <a:pPr marL="271463" indent="-271463">
              <a:buFont typeface="+mj-lt"/>
              <a:buAutoNum type="arabicPeriod"/>
            </a:pPr>
            <a:r>
              <a:rPr lang="id-ID" sz="1600" dirty="0" smtClean="0">
                <a:latin typeface="Candara" panose="020E0502030303020204" pitchFamily="34" charset="0"/>
              </a:rPr>
              <a:t>Informasikan data SK </a:t>
            </a:r>
            <a:r>
              <a:rPr lang="en-US" sz="1600" dirty="0" err="1" smtClean="0">
                <a:latin typeface="Candara" panose="020E0502030303020204" pitchFamily="34" charset="0"/>
              </a:rPr>
              <a:t>ke</a:t>
            </a:r>
            <a:r>
              <a:rPr lang="en-US" sz="1600" dirty="0" smtClean="0">
                <a:latin typeface="Candara" panose="020E0502030303020204" pitchFamily="34" charset="0"/>
              </a:rPr>
              <a:t> </a:t>
            </a:r>
            <a:r>
              <a:rPr lang="en-US" sz="1600" dirty="0" err="1">
                <a:latin typeface="Candara" panose="020E0502030303020204" pitchFamily="34" charset="0"/>
              </a:rPr>
              <a:t>siswa</a:t>
            </a:r>
            <a:r>
              <a:rPr lang="en-US" sz="1600" dirty="0">
                <a:latin typeface="Candara" panose="020E0502030303020204" pitchFamily="34" charset="0"/>
              </a:rPr>
              <a:t> </a:t>
            </a:r>
            <a:r>
              <a:rPr lang="id-ID" sz="1600" dirty="0" smtClean="0">
                <a:latin typeface="Candara" panose="020E0502030303020204" pitchFamily="34" charset="0"/>
              </a:rPr>
              <a:t>agar mencairkan dana dan/atau </a:t>
            </a:r>
            <a:r>
              <a:rPr lang="en-US" sz="1600" dirty="0" err="1" smtClean="0">
                <a:latin typeface="Candara" panose="020E0502030303020204" pitchFamily="34" charset="0"/>
              </a:rPr>
              <a:t>aktivasi</a:t>
            </a:r>
            <a:r>
              <a:rPr lang="en-US" sz="1600" dirty="0" smtClean="0">
                <a:latin typeface="Candara" panose="020E0502030303020204" pitchFamily="34" charset="0"/>
              </a:rPr>
              <a:t> </a:t>
            </a:r>
            <a:r>
              <a:rPr lang="en-US" sz="1600" dirty="0" err="1" smtClean="0">
                <a:latin typeface="Candara" panose="020E0502030303020204" pitchFamily="34" charset="0"/>
              </a:rPr>
              <a:t>rekening</a:t>
            </a:r>
            <a:r>
              <a:rPr lang="id-ID" sz="1600" dirty="0" smtClean="0">
                <a:latin typeface="Candara" panose="020E0502030303020204" pitchFamily="34" charset="0"/>
              </a:rPr>
              <a:t> </a:t>
            </a:r>
            <a:r>
              <a:rPr lang="id-ID" sz="1600" dirty="0">
                <a:latin typeface="Candara" panose="020E0502030303020204" pitchFamily="34" charset="0"/>
              </a:rPr>
              <a:t> </a:t>
            </a:r>
            <a:r>
              <a:rPr lang="id-ID" sz="1600" dirty="0" smtClean="0">
                <a:latin typeface="Candara" panose="020E0502030303020204" pitchFamily="34" charset="0"/>
              </a:rPr>
              <a:t>dan kesepakatan pencairan dana </a:t>
            </a:r>
            <a:r>
              <a:rPr lang="id-ID" sz="1600" b="1" dirty="0" smtClean="0">
                <a:latin typeface="Candara" panose="020E0502030303020204" pitchFamily="34" charset="0"/>
              </a:rPr>
              <a:t>secara Kolektif</a:t>
            </a:r>
          </a:p>
          <a:p>
            <a:pPr marL="271463" indent="-271463">
              <a:buFont typeface="+mj-lt"/>
              <a:buAutoNum type="arabicPeriod"/>
            </a:pPr>
            <a:r>
              <a:rPr lang="en-US" sz="1600" dirty="0" err="1" smtClean="0">
                <a:latin typeface="Candara" panose="020E0502030303020204" pitchFamily="34" charset="0"/>
              </a:rPr>
              <a:t>Sekolah</a:t>
            </a:r>
            <a:r>
              <a:rPr lang="en-US" sz="1600" dirty="0" smtClean="0">
                <a:latin typeface="Candara" panose="020E0502030303020204" pitchFamily="34" charset="0"/>
              </a:rPr>
              <a:t> </a:t>
            </a:r>
            <a:r>
              <a:rPr lang="en-US" sz="1600" dirty="0" err="1">
                <a:latin typeface="Candara" panose="020E0502030303020204" pitchFamily="34" charset="0"/>
              </a:rPr>
              <a:t>melakukan</a:t>
            </a:r>
            <a:r>
              <a:rPr lang="en-US" sz="1600" dirty="0">
                <a:latin typeface="Candara" panose="020E0502030303020204" pitchFamily="34" charset="0"/>
              </a:rPr>
              <a:t> </a:t>
            </a:r>
            <a:r>
              <a:rPr lang="en-US" sz="1600" dirty="0" err="1">
                <a:latin typeface="Candara" panose="020E0502030303020204" pitchFamily="34" charset="0"/>
              </a:rPr>
              <a:t>koordinasi</a:t>
            </a:r>
            <a:r>
              <a:rPr lang="en-US" sz="1600" dirty="0">
                <a:latin typeface="Candara" panose="020E0502030303020204" pitchFamily="34" charset="0"/>
              </a:rPr>
              <a:t> </a:t>
            </a:r>
            <a:r>
              <a:rPr lang="en-US" sz="1600" dirty="0" err="1">
                <a:latin typeface="Candara" panose="020E0502030303020204" pitchFamily="34" charset="0"/>
              </a:rPr>
              <a:t>dengan</a:t>
            </a:r>
            <a:r>
              <a:rPr lang="en-US" sz="1600" dirty="0">
                <a:latin typeface="Candara" panose="020E0502030303020204" pitchFamily="34" charset="0"/>
              </a:rPr>
              <a:t> bank </a:t>
            </a:r>
            <a:r>
              <a:rPr lang="en-US" sz="1600" dirty="0" err="1">
                <a:latin typeface="Candara" panose="020E0502030303020204" pitchFamily="34" charset="0"/>
              </a:rPr>
              <a:t>penyalur</a:t>
            </a:r>
            <a:r>
              <a:rPr lang="en-US" sz="1600" dirty="0">
                <a:latin typeface="Candara" panose="020E0502030303020204" pitchFamily="34" charset="0"/>
              </a:rPr>
              <a:t> </a:t>
            </a:r>
            <a:r>
              <a:rPr lang="en-US" sz="1600" dirty="0" err="1">
                <a:latin typeface="Candara" panose="020E0502030303020204" pitchFamily="34" charset="0"/>
              </a:rPr>
              <a:t>untuk</a:t>
            </a:r>
            <a:r>
              <a:rPr lang="en-US" sz="1600" dirty="0">
                <a:latin typeface="Candara" panose="020E0502030303020204" pitchFamily="34" charset="0"/>
              </a:rPr>
              <a:t> </a:t>
            </a:r>
            <a:r>
              <a:rPr lang="en-US" sz="1600" dirty="0" err="1">
                <a:latin typeface="Candara" panose="020E0502030303020204" pitchFamily="34" charset="0"/>
              </a:rPr>
              <a:t>melakukan</a:t>
            </a:r>
            <a:r>
              <a:rPr lang="en-US" sz="1600" dirty="0">
                <a:latin typeface="Candara" panose="020E0502030303020204" pitchFamily="34" charset="0"/>
              </a:rPr>
              <a:t> </a:t>
            </a:r>
            <a:r>
              <a:rPr lang="en-US" sz="1600" dirty="0" err="1">
                <a:latin typeface="Candara" panose="020E0502030303020204" pitchFamily="34" charset="0"/>
              </a:rPr>
              <a:t>pencairan</a:t>
            </a:r>
            <a:r>
              <a:rPr lang="en-US" sz="1600" dirty="0">
                <a:latin typeface="Candara" panose="020E0502030303020204" pitchFamily="34" charset="0"/>
              </a:rPr>
              <a:t> </a:t>
            </a:r>
            <a:r>
              <a:rPr lang="en-US" sz="1600" dirty="0" smtClean="0">
                <a:latin typeface="Candara" panose="020E0502030303020204" pitchFamily="34" charset="0"/>
              </a:rPr>
              <a:t>PIP</a:t>
            </a:r>
            <a:endParaRPr lang="id-ID" sz="1600" dirty="0" smtClean="0">
              <a:latin typeface="Candara" panose="020E0502030303020204" pitchFamily="34" charset="0"/>
            </a:endParaRPr>
          </a:p>
          <a:p>
            <a:pPr marL="271463" indent="-271463">
              <a:buFont typeface="+mj-lt"/>
              <a:buAutoNum type="arabicPeriod"/>
            </a:pPr>
            <a:r>
              <a:rPr lang="id-ID" sz="1600" dirty="0" smtClean="0">
                <a:latin typeface="Candara" panose="020E0502030303020204" pitchFamily="34" charset="0"/>
              </a:rPr>
              <a:t>Sek menyiapkan dokumen persyaratan:</a:t>
            </a:r>
            <a:endParaRPr lang="en-US" sz="1600" dirty="0">
              <a:latin typeface="Candara" panose="020E0502030303020204" pitchFamily="34" charset="0"/>
            </a:endParaRPr>
          </a:p>
        </p:txBody>
      </p:sp>
      <p:sp>
        <p:nvSpPr>
          <p:cNvPr id="7" name="TextBox 6"/>
          <p:cNvSpPr txBox="1"/>
          <p:nvPr/>
        </p:nvSpPr>
        <p:spPr>
          <a:xfrm>
            <a:off x="276964" y="3323671"/>
            <a:ext cx="3486824" cy="28007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ü"/>
            </a:pPr>
            <a:r>
              <a:rPr lang="id-ID" sz="1600" dirty="0" smtClean="0">
                <a:latin typeface="Candara" panose="020E0502030303020204" pitchFamily="34" charset="0"/>
              </a:rPr>
              <a:t>S</a:t>
            </a:r>
            <a:r>
              <a:rPr lang="en-US" sz="1600" dirty="0" err="1" smtClean="0">
                <a:latin typeface="Candara" panose="020E0502030303020204" pitchFamily="34" charset="0"/>
              </a:rPr>
              <a:t>urat</a:t>
            </a:r>
            <a:r>
              <a:rPr lang="en-US" sz="1600" dirty="0" smtClean="0">
                <a:latin typeface="Candara" panose="020E0502030303020204" pitchFamily="34" charset="0"/>
              </a:rPr>
              <a:t> </a:t>
            </a:r>
            <a:r>
              <a:rPr lang="id-ID" sz="1600" dirty="0" smtClean="0">
                <a:latin typeface="Candara" panose="020E0502030303020204" pitchFamily="34" charset="0"/>
              </a:rPr>
              <a:t>K</a:t>
            </a:r>
            <a:r>
              <a:rPr lang="en-US" sz="1600" dirty="0" err="1" smtClean="0">
                <a:latin typeface="Candara" panose="020E0502030303020204" pitchFamily="34" charset="0"/>
              </a:rPr>
              <a:t>eterangan</a:t>
            </a:r>
            <a:r>
              <a:rPr lang="en-US" sz="1600" dirty="0" smtClean="0">
                <a:latin typeface="Candara" panose="020E0502030303020204" pitchFamily="34" charset="0"/>
              </a:rPr>
              <a:t> </a:t>
            </a:r>
            <a:r>
              <a:rPr lang="id-ID" sz="1600" dirty="0" smtClean="0">
                <a:latin typeface="Candara" panose="020E0502030303020204" pitchFamily="34" charset="0"/>
              </a:rPr>
              <a:t>K</a:t>
            </a:r>
            <a:r>
              <a:rPr lang="en-US" sz="1600" dirty="0" err="1" smtClean="0">
                <a:latin typeface="Candara" panose="020E0502030303020204" pitchFamily="34" charset="0"/>
              </a:rPr>
              <a:t>epala</a:t>
            </a:r>
            <a:r>
              <a:rPr lang="en-US" sz="1600" dirty="0" smtClean="0">
                <a:latin typeface="Candara" panose="020E0502030303020204" pitchFamily="34" charset="0"/>
              </a:rPr>
              <a:t> </a:t>
            </a:r>
            <a:r>
              <a:rPr lang="id-ID" sz="1600" dirty="0" smtClean="0">
                <a:latin typeface="Candara" panose="020E0502030303020204" pitchFamily="34" charset="0"/>
              </a:rPr>
              <a:t>S</a:t>
            </a:r>
            <a:r>
              <a:rPr lang="en-US" sz="1600" dirty="0" err="1" smtClean="0">
                <a:latin typeface="Candara" panose="020E0502030303020204" pitchFamily="34" charset="0"/>
              </a:rPr>
              <a:t>ekolah</a:t>
            </a:r>
            <a:endParaRPr lang="en-US" sz="1600" dirty="0">
              <a:latin typeface="Candara" panose="020E0502030303020204" pitchFamily="34" charset="0"/>
            </a:endParaRPr>
          </a:p>
          <a:p>
            <a:pPr marL="285750" indent="-285750">
              <a:buFont typeface="Wingdings" panose="05000000000000000000" pitchFamily="2" charset="2"/>
              <a:buChar char="ü"/>
            </a:pPr>
            <a:r>
              <a:rPr lang="id-ID" sz="1600" dirty="0" smtClean="0">
                <a:latin typeface="Candara" panose="020E0502030303020204" pitchFamily="34" charset="0"/>
              </a:rPr>
              <a:t>S</a:t>
            </a:r>
            <a:r>
              <a:rPr lang="en-US" sz="1600" dirty="0" err="1" smtClean="0">
                <a:latin typeface="Candara" panose="020E0502030303020204" pitchFamily="34" charset="0"/>
              </a:rPr>
              <a:t>urat</a:t>
            </a:r>
            <a:r>
              <a:rPr lang="en-US" sz="1600" dirty="0" smtClean="0">
                <a:latin typeface="Candara" panose="020E0502030303020204" pitchFamily="34" charset="0"/>
              </a:rPr>
              <a:t> </a:t>
            </a:r>
            <a:r>
              <a:rPr lang="id-ID" sz="1600" dirty="0" smtClean="0">
                <a:latin typeface="Candara" panose="020E0502030303020204" pitchFamily="34" charset="0"/>
              </a:rPr>
              <a:t>K</a:t>
            </a:r>
            <a:r>
              <a:rPr lang="en-US" sz="1600" dirty="0" err="1" smtClean="0">
                <a:latin typeface="Candara" panose="020E0502030303020204" pitchFamily="34" charset="0"/>
              </a:rPr>
              <a:t>uasa</a:t>
            </a:r>
            <a:r>
              <a:rPr lang="en-US" sz="1600" dirty="0" smtClean="0">
                <a:latin typeface="Candara" panose="020E0502030303020204" pitchFamily="34" charset="0"/>
              </a:rPr>
              <a:t> </a:t>
            </a:r>
            <a:r>
              <a:rPr lang="id-ID" sz="1600" dirty="0" smtClean="0">
                <a:latin typeface="Candara" panose="020E0502030303020204" pitchFamily="34" charset="0"/>
              </a:rPr>
              <a:t>Pencairan Kolektif</a:t>
            </a:r>
          </a:p>
          <a:p>
            <a:pPr marL="285750" indent="-285750">
              <a:buFont typeface="Wingdings" panose="05000000000000000000" pitchFamily="2" charset="2"/>
              <a:buChar char="ü"/>
            </a:pPr>
            <a:r>
              <a:rPr lang="en-US" sz="1600" dirty="0" smtClean="0">
                <a:latin typeface="Candara" panose="020E0502030303020204" pitchFamily="34" charset="0"/>
              </a:rPr>
              <a:t>Surat </a:t>
            </a:r>
            <a:r>
              <a:rPr lang="en-US" sz="1600" dirty="0" err="1" smtClean="0">
                <a:latin typeface="Candara" panose="020E0502030303020204" pitchFamily="34" charset="0"/>
              </a:rPr>
              <a:t>Pertanggungjawaban</a:t>
            </a:r>
            <a:r>
              <a:rPr lang="en-US" sz="1600" dirty="0" smtClean="0">
                <a:latin typeface="Candara" panose="020E0502030303020204" pitchFamily="34" charset="0"/>
              </a:rPr>
              <a:t> </a:t>
            </a:r>
            <a:r>
              <a:rPr lang="en-US" sz="1600" dirty="0" err="1">
                <a:latin typeface="Candara" panose="020E0502030303020204" pitchFamily="34" charset="0"/>
              </a:rPr>
              <a:t>Mutlak</a:t>
            </a:r>
            <a:endParaRPr lang="en-US" sz="1600" dirty="0">
              <a:latin typeface="Candara" panose="020E0502030303020204" pitchFamily="34" charset="0"/>
            </a:endParaRPr>
          </a:p>
          <a:p>
            <a:pPr marL="285750" indent="-285750">
              <a:buFont typeface="Wingdings" panose="05000000000000000000" pitchFamily="2" charset="2"/>
              <a:buChar char="ü"/>
            </a:pPr>
            <a:r>
              <a:rPr lang="id-ID" sz="1600" dirty="0" smtClean="0">
                <a:latin typeface="Candara" panose="020E0502030303020204" pitchFamily="34" charset="0"/>
              </a:rPr>
              <a:t>Membawa SK P</a:t>
            </a:r>
            <a:r>
              <a:rPr lang="en-US" sz="1600" dirty="0" err="1" smtClean="0">
                <a:latin typeface="Candara" panose="020E0502030303020204" pitchFamily="34" charset="0"/>
              </a:rPr>
              <a:t>engangkatan</a:t>
            </a:r>
            <a:r>
              <a:rPr lang="en-US" sz="1600" dirty="0" smtClean="0">
                <a:latin typeface="Candara" panose="020E0502030303020204" pitchFamily="34" charset="0"/>
              </a:rPr>
              <a:t> </a:t>
            </a:r>
            <a:r>
              <a:rPr lang="en-US" sz="1600" dirty="0" err="1">
                <a:latin typeface="Candara" panose="020E0502030303020204" pitchFamily="34" charset="0"/>
              </a:rPr>
              <a:t>sebagai</a:t>
            </a:r>
            <a:r>
              <a:rPr lang="en-US" sz="1600" dirty="0">
                <a:latin typeface="Candara" panose="020E0502030303020204" pitchFamily="34" charset="0"/>
              </a:rPr>
              <a:t> </a:t>
            </a:r>
            <a:r>
              <a:rPr lang="en-US" sz="1600" dirty="0" err="1" smtClean="0">
                <a:latin typeface="Candara" panose="020E0502030303020204" pitchFamily="34" charset="0"/>
              </a:rPr>
              <a:t>Kepsek</a:t>
            </a:r>
            <a:r>
              <a:rPr lang="id-ID" sz="1600" dirty="0" smtClean="0">
                <a:latin typeface="Candara" panose="020E0502030303020204" pitchFamily="34" charset="0"/>
              </a:rPr>
              <a:t> dan KTP</a:t>
            </a:r>
            <a:endParaRPr lang="en-US" sz="1600" dirty="0">
              <a:latin typeface="Candara" panose="020E0502030303020204" pitchFamily="34" charset="0"/>
            </a:endParaRPr>
          </a:p>
          <a:p>
            <a:pPr marL="285750" indent="-285750">
              <a:buFont typeface="Wingdings" panose="05000000000000000000" pitchFamily="2" charset="2"/>
              <a:buChar char="ü"/>
            </a:pPr>
            <a:r>
              <a:rPr lang="id-ID" sz="1600" dirty="0" smtClean="0">
                <a:latin typeface="Candara" panose="020E0502030303020204" pitchFamily="34" charset="0"/>
              </a:rPr>
              <a:t>Dokumen/identitas s</a:t>
            </a:r>
            <a:r>
              <a:rPr lang="en-US" sz="1600" dirty="0" err="1" smtClean="0">
                <a:latin typeface="Candara" panose="020E0502030303020204" pitchFamily="34" charset="0"/>
              </a:rPr>
              <a:t>iswa</a:t>
            </a:r>
            <a:r>
              <a:rPr lang="id-ID" sz="1600" dirty="0" smtClean="0">
                <a:latin typeface="Candara" panose="020E0502030303020204" pitchFamily="34" charset="0"/>
              </a:rPr>
              <a:t> yang akan diambil secara Kolektif (termasuk </a:t>
            </a:r>
            <a:r>
              <a:rPr lang="en-US" sz="1600" dirty="0" err="1" smtClean="0">
                <a:latin typeface="Candara" panose="020E0502030303020204" pitchFamily="34" charset="0"/>
              </a:rPr>
              <a:t>aktivasi</a:t>
            </a:r>
            <a:r>
              <a:rPr lang="en-US" sz="1600" dirty="0" smtClean="0">
                <a:latin typeface="Candara" panose="020E0502030303020204" pitchFamily="34" charset="0"/>
              </a:rPr>
              <a:t> </a:t>
            </a:r>
            <a:r>
              <a:rPr lang="en-US" sz="1600" dirty="0" err="1" smtClean="0">
                <a:latin typeface="Candara" panose="020E0502030303020204" pitchFamily="34" charset="0"/>
              </a:rPr>
              <a:t>rekening</a:t>
            </a:r>
            <a:r>
              <a:rPr lang="id-ID" sz="1600" dirty="0" smtClean="0">
                <a:latin typeface="Candara" panose="020E0502030303020204" pitchFamily="34" charset="0"/>
              </a:rPr>
              <a:t>/slip </a:t>
            </a:r>
            <a:r>
              <a:rPr lang="en-US" sz="1600" dirty="0" err="1" smtClean="0">
                <a:latin typeface="Candara" panose="020E0502030303020204" pitchFamily="34" charset="0"/>
              </a:rPr>
              <a:t>penarikan</a:t>
            </a:r>
            <a:r>
              <a:rPr lang="id-ID" sz="1600" dirty="0" smtClean="0">
                <a:latin typeface="Candara" panose="020E0502030303020204" pitchFamily="34" charset="0"/>
              </a:rPr>
              <a:t>)</a:t>
            </a:r>
          </a:p>
          <a:p>
            <a:pPr marL="285750" indent="-285750">
              <a:buFont typeface="Wingdings" panose="05000000000000000000" pitchFamily="2" charset="2"/>
              <a:buChar char="ü"/>
            </a:pPr>
            <a:r>
              <a:rPr lang="id-ID" sz="1600" dirty="0" smtClean="0">
                <a:latin typeface="Candara" panose="020E0502030303020204" pitchFamily="34" charset="0"/>
              </a:rPr>
              <a:t>Menandatangani tanda terima pencairan dana Kolektif dari bank</a:t>
            </a:r>
            <a:endParaRPr lang="en-US" sz="1600" dirty="0">
              <a:latin typeface="Candara" panose="020E0502030303020204" pitchFamily="34" charset="0"/>
            </a:endParaRPr>
          </a:p>
        </p:txBody>
      </p:sp>
      <p:sp>
        <p:nvSpPr>
          <p:cNvPr id="8" name="TextBox 7"/>
          <p:cNvSpPr txBox="1"/>
          <p:nvPr/>
        </p:nvSpPr>
        <p:spPr>
          <a:xfrm>
            <a:off x="8566729" y="924584"/>
            <a:ext cx="3122424" cy="1191816"/>
          </a:xfrm>
          <a:prstGeom prst="wedgeRoundRectCallout">
            <a:avLst>
              <a:gd name="adj1" fmla="val -32869"/>
              <a:gd name="adj2" fmla="val 78247"/>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pPr marL="271463" indent="-271463">
              <a:buFont typeface="+mj-lt"/>
              <a:buAutoNum type="arabicPeriod"/>
            </a:pPr>
            <a:r>
              <a:rPr lang="en-US" sz="1600" dirty="0" smtClean="0">
                <a:latin typeface="Candara" panose="020E0502030303020204" pitchFamily="34" charset="0"/>
              </a:rPr>
              <a:t>Bank </a:t>
            </a:r>
            <a:r>
              <a:rPr lang="id-ID" sz="1600" dirty="0" smtClean="0">
                <a:latin typeface="Candara" panose="020E0502030303020204" pitchFamily="34" charset="0"/>
              </a:rPr>
              <a:t>melayani pencairan dana secara Kolektif</a:t>
            </a:r>
          </a:p>
          <a:p>
            <a:pPr marL="271463" indent="-271463">
              <a:buFont typeface="+mj-lt"/>
              <a:buAutoNum type="arabicPeriod"/>
            </a:pPr>
            <a:r>
              <a:rPr lang="id-ID" sz="1600" dirty="0" smtClean="0">
                <a:latin typeface="Candara" panose="020E0502030303020204" pitchFamily="34" charset="0"/>
              </a:rPr>
              <a:t>Kasek </a:t>
            </a:r>
            <a:r>
              <a:rPr lang="en-US" sz="1600" dirty="0" err="1" smtClean="0">
                <a:latin typeface="Candara" panose="020E0502030303020204" pitchFamily="34" charset="0"/>
              </a:rPr>
              <a:t>menerima</a:t>
            </a:r>
            <a:r>
              <a:rPr lang="en-US" sz="1600" dirty="0" smtClean="0">
                <a:latin typeface="Candara" panose="020E0502030303020204" pitchFamily="34" charset="0"/>
              </a:rPr>
              <a:t> </a:t>
            </a:r>
            <a:r>
              <a:rPr lang="id-ID" sz="1600" dirty="0" smtClean="0">
                <a:latin typeface="Candara" panose="020E0502030303020204" pitchFamily="34" charset="0"/>
              </a:rPr>
              <a:t>dana, </a:t>
            </a:r>
            <a:r>
              <a:rPr lang="en-US" sz="1600" dirty="0" err="1" smtClean="0">
                <a:latin typeface="Candara" panose="020E0502030303020204" pitchFamily="34" charset="0"/>
              </a:rPr>
              <a:t>buku</a:t>
            </a:r>
            <a:r>
              <a:rPr lang="en-US" sz="1600" dirty="0" smtClean="0">
                <a:latin typeface="Candara" panose="020E0502030303020204" pitchFamily="34" charset="0"/>
              </a:rPr>
              <a:t> </a:t>
            </a:r>
            <a:r>
              <a:rPr lang="id-ID" sz="1600" dirty="0" smtClean="0">
                <a:latin typeface="Candara" panose="020E0502030303020204" pitchFamily="34" charset="0"/>
              </a:rPr>
              <a:t>SimPel </a:t>
            </a:r>
            <a:r>
              <a:rPr lang="en-US" sz="1600" dirty="0" err="1" smtClean="0">
                <a:latin typeface="Candara" panose="020E0502030303020204" pitchFamily="34" charset="0"/>
              </a:rPr>
              <a:t>dan</a:t>
            </a:r>
            <a:r>
              <a:rPr lang="en-US" sz="1600" dirty="0" smtClean="0">
                <a:latin typeface="Candara" panose="020E0502030303020204" pitchFamily="34" charset="0"/>
              </a:rPr>
              <a:t> </a:t>
            </a:r>
            <a:r>
              <a:rPr lang="id-ID" sz="1600" dirty="0" smtClean="0">
                <a:latin typeface="Candara" panose="020E0502030303020204" pitchFamily="34" charset="0"/>
              </a:rPr>
              <a:t>KIP ATM</a:t>
            </a:r>
            <a:endParaRPr lang="en-US" sz="1600" dirty="0">
              <a:latin typeface="Candara" panose="020E0502030303020204" pitchFamily="34" charset="0"/>
            </a:endParaRPr>
          </a:p>
        </p:txBody>
      </p:sp>
      <p:sp>
        <p:nvSpPr>
          <p:cNvPr id="9" name="TextBox 8"/>
          <p:cNvSpPr txBox="1"/>
          <p:nvPr/>
        </p:nvSpPr>
        <p:spPr>
          <a:xfrm>
            <a:off x="8357665" y="4145803"/>
            <a:ext cx="3273503" cy="646986"/>
          </a:xfrm>
          <a:prstGeom prst="wedgeRoundRectCallout">
            <a:avLst>
              <a:gd name="adj1" fmla="val -77697"/>
              <a:gd name="adj2" fmla="val 3558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err="1">
                <a:latin typeface="Candara" panose="020E0502030303020204" pitchFamily="34" charset="0"/>
              </a:rPr>
              <a:t>Sekolah</a:t>
            </a:r>
            <a:r>
              <a:rPr lang="en-US" sz="1600" dirty="0">
                <a:latin typeface="Candara" panose="020E0502030303020204" pitchFamily="34" charset="0"/>
              </a:rPr>
              <a:t> </a:t>
            </a:r>
            <a:r>
              <a:rPr lang="en-US" sz="1600" dirty="0" err="1">
                <a:latin typeface="Candara" panose="020E0502030303020204" pitchFamily="34" charset="0"/>
              </a:rPr>
              <a:t>membagikan</a:t>
            </a:r>
            <a:r>
              <a:rPr lang="en-US" sz="1600" dirty="0">
                <a:latin typeface="Candara" panose="020E0502030303020204" pitchFamily="34" charset="0"/>
              </a:rPr>
              <a:t> </a:t>
            </a:r>
            <a:r>
              <a:rPr lang="id-ID" sz="1600" dirty="0" smtClean="0">
                <a:latin typeface="Candara" panose="020E0502030303020204" pitchFamily="34" charset="0"/>
              </a:rPr>
              <a:t>dana PIP ke siswa, </a:t>
            </a:r>
            <a:r>
              <a:rPr lang="en-US" sz="1600" dirty="0" err="1" smtClean="0">
                <a:latin typeface="Candara" panose="020E0502030303020204" pitchFamily="34" charset="0"/>
              </a:rPr>
              <a:t>buku</a:t>
            </a:r>
            <a:r>
              <a:rPr lang="en-US" sz="1600" dirty="0" smtClean="0">
                <a:latin typeface="Candara" panose="020E0502030303020204" pitchFamily="34" charset="0"/>
              </a:rPr>
              <a:t> </a:t>
            </a:r>
            <a:r>
              <a:rPr lang="id-ID" sz="1600" dirty="0" smtClean="0">
                <a:latin typeface="Candara" panose="020E0502030303020204" pitchFamily="34" charset="0"/>
              </a:rPr>
              <a:t>SimPel </a:t>
            </a:r>
            <a:r>
              <a:rPr lang="en-US" sz="1600" dirty="0" err="1" smtClean="0">
                <a:latin typeface="Candara" panose="020E0502030303020204" pitchFamily="34" charset="0"/>
              </a:rPr>
              <a:t>dan</a:t>
            </a:r>
            <a:r>
              <a:rPr lang="en-US" sz="1600" dirty="0" smtClean="0">
                <a:latin typeface="Candara" panose="020E0502030303020204" pitchFamily="34" charset="0"/>
              </a:rPr>
              <a:t> </a:t>
            </a:r>
            <a:r>
              <a:rPr lang="id-ID" sz="1600" dirty="0" smtClean="0">
                <a:latin typeface="Candara" panose="020E0502030303020204" pitchFamily="34" charset="0"/>
              </a:rPr>
              <a:t>KIP ATM</a:t>
            </a:r>
          </a:p>
        </p:txBody>
      </p:sp>
      <p:sp>
        <p:nvSpPr>
          <p:cNvPr id="10" name="Rectangle 9"/>
          <p:cNvSpPr/>
          <p:nvPr/>
        </p:nvSpPr>
        <p:spPr>
          <a:xfrm>
            <a:off x="5653563" y="2266455"/>
            <a:ext cx="1317638" cy="369332"/>
          </a:xfrm>
          <a:prstGeom prst="rect">
            <a:avLst/>
          </a:prstGeom>
          <a:solidFill>
            <a:srgbClr val="00B0F0"/>
          </a:solidFill>
        </p:spPr>
        <p:txBody>
          <a:bodyPr wrap="square">
            <a:spAutoFit/>
          </a:bodyPr>
          <a:lstStyle/>
          <a:p>
            <a:pPr algn="ctr" defTabSz="914122" eaLnBrk="0" hangingPunct="0">
              <a:tabLst>
                <a:tab pos="914400" algn="l"/>
              </a:tabLst>
            </a:pPr>
            <a:r>
              <a:rPr lang="en-US" b="1" dirty="0">
                <a:solidFill>
                  <a:srgbClr val="FFFF00"/>
                </a:solidFill>
                <a:latin typeface="+mj-lt"/>
                <a:cs typeface="Times New Roman" panose="02020603050405020304" pitchFamily="18" charset="0"/>
              </a:rPr>
              <a:t>SEKOLAH</a:t>
            </a:r>
          </a:p>
        </p:txBody>
      </p:sp>
      <p:pic>
        <p:nvPicPr>
          <p:cNvPr id="11" name="Picture 2" descr="C:\Users\meiynana\Downloads\WhatsApp Image 2018-02-15 at 11.31.0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3399" y="4166358"/>
            <a:ext cx="2102077" cy="1182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Down Arrow 11"/>
          <p:cNvSpPr/>
          <p:nvPr/>
        </p:nvSpPr>
        <p:spPr>
          <a:xfrm rot="18495979">
            <a:off x="7254892" y="1465366"/>
            <a:ext cx="953770" cy="861881"/>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13" name="Group 12"/>
          <p:cNvGrpSpPr/>
          <p:nvPr/>
        </p:nvGrpSpPr>
        <p:grpSpPr>
          <a:xfrm>
            <a:off x="7592173" y="2488578"/>
            <a:ext cx="1976370" cy="1304054"/>
            <a:chOff x="9587425" y="3948654"/>
            <a:chExt cx="2048493" cy="1062509"/>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7425" y="3948654"/>
              <a:ext cx="1474031" cy="69561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0499" y="4107188"/>
              <a:ext cx="1474031" cy="69561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1887" y="4315553"/>
              <a:ext cx="1474031" cy="695610"/>
            </a:xfrm>
            <a:prstGeom prst="rect">
              <a:avLst/>
            </a:prstGeom>
          </p:spPr>
        </p:pic>
      </p:grpSp>
      <p:sp>
        <p:nvSpPr>
          <p:cNvPr id="17" name="Down Arrow 16"/>
          <p:cNvSpPr/>
          <p:nvPr/>
        </p:nvSpPr>
        <p:spPr>
          <a:xfrm rot="2643070">
            <a:off x="7157112" y="3501216"/>
            <a:ext cx="953770" cy="861881"/>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1731">
            <a:off x="4158315" y="5205918"/>
            <a:ext cx="1378105" cy="917653"/>
          </a:xfrm>
          <a:prstGeom prst="rect">
            <a:avLst/>
          </a:prstGeom>
        </p:spPr>
      </p:pic>
      <p:sp>
        <p:nvSpPr>
          <p:cNvPr id="19" name="TextBox 18"/>
          <p:cNvSpPr txBox="1"/>
          <p:nvPr/>
        </p:nvSpPr>
        <p:spPr>
          <a:xfrm>
            <a:off x="8365470" y="4911121"/>
            <a:ext cx="3273503" cy="584775"/>
          </a:xfrm>
          <a:prstGeom prst="rect">
            <a:avLst/>
          </a:prstGeom>
          <a:ln>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r>
              <a:rPr lang="id-ID" sz="1600" dirty="0" smtClean="0">
                <a:latin typeface="Candara" panose="020E0502030303020204" pitchFamily="34" charset="0"/>
              </a:rPr>
              <a:t>Pembagian dana harus dilengkapi dengan </a:t>
            </a:r>
            <a:r>
              <a:rPr lang="id-ID" sz="1600" b="1" dirty="0" smtClean="0">
                <a:latin typeface="Candara" panose="020E0502030303020204" pitchFamily="34" charset="0"/>
              </a:rPr>
              <a:t>tanda terima</a:t>
            </a:r>
            <a:r>
              <a:rPr lang="id-ID" sz="1600" dirty="0" smtClean="0">
                <a:latin typeface="Candara" panose="020E0502030303020204" pitchFamily="34" charset="0"/>
              </a:rPr>
              <a:t> per siswa</a:t>
            </a:r>
          </a:p>
        </p:txBody>
      </p:sp>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8570">
            <a:off x="4156005" y="2470779"/>
            <a:ext cx="962892" cy="93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rot="1914273">
            <a:off x="4561319" y="2549507"/>
            <a:ext cx="1205951"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914122" eaLnBrk="0" hangingPunct="0">
              <a:tabLst>
                <a:tab pos="914400" algn="l"/>
              </a:tabLst>
            </a:pPr>
            <a:r>
              <a:rPr lang="en-US" sz="1600" b="1" dirty="0" smtClean="0">
                <a:solidFill>
                  <a:schemeClr val="tx1"/>
                </a:solidFill>
                <a:latin typeface="+mj-lt"/>
                <a:cs typeface="Times New Roman" panose="02020603050405020304" pitchFamily="18" charset="0"/>
              </a:rPr>
              <a:t>SK</a:t>
            </a:r>
            <a:r>
              <a:rPr lang="id-ID" sz="1600" b="1" dirty="0" smtClean="0">
                <a:solidFill>
                  <a:schemeClr val="tx1"/>
                </a:solidFill>
                <a:latin typeface="+mj-lt"/>
                <a:cs typeface="Times New Roman" panose="02020603050405020304" pitchFamily="18" charset="0"/>
              </a:rPr>
              <a:t> PIP SMA</a:t>
            </a:r>
            <a:endParaRPr lang="en-US" sz="1600" b="1"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2586479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Isu</a:t>
            </a:r>
            <a:r>
              <a:rPr lang="en-US" sz="2400" b="1" dirty="0" smtClean="0">
                <a:solidFill>
                  <a:srgbClr val="FFFF00"/>
                </a:solidFill>
              </a:rPr>
              <a:t> </a:t>
            </a:r>
            <a:r>
              <a:rPr lang="en-US" sz="2400" b="1" dirty="0" err="1" smtClean="0">
                <a:solidFill>
                  <a:srgbClr val="FFFF00"/>
                </a:solidFill>
              </a:rPr>
              <a:t>Strategis</a:t>
            </a:r>
            <a:r>
              <a:rPr lang="en-US" sz="2400" b="1" dirty="0" smtClean="0">
                <a:solidFill>
                  <a:srgbClr val="FFFF00"/>
                </a:solidFill>
              </a:rPr>
              <a:t> </a:t>
            </a:r>
            <a:r>
              <a:rPr lang="en-US" sz="2400" b="1" dirty="0" err="1" smtClean="0">
                <a:solidFill>
                  <a:schemeClr val="bg1"/>
                </a:solidFill>
              </a:rPr>
              <a:t>Pembinaan</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627693" y="887103"/>
            <a:ext cx="9995462" cy="5459105"/>
            <a:chOff x="1627693" y="609600"/>
            <a:chExt cx="9995462" cy="6191693"/>
          </a:xfrm>
        </p:grpSpPr>
        <p:grpSp>
          <p:nvGrpSpPr>
            <p:cNvPr id="6" name="Group 5"/>
            <p:cNvGrpSpPr/>
            <p:nvPr/>
          </p:nvGrpSpPr>
          <p:grpSpPr>
            <a:xfrm>
              <a:off x="3650512" y="5791201"/>
              <a:ext cx="4807688" cy="825795"/>
              <a:chOff x="2126512" y="5715000"/>
              <a:chExt cx="4807688" cy="825795"/>
            </a:xfrm>
            <a:scene3d>
              <a:camera prst="orthographicFront">
                <a:rot lat="0" lon="0" rev="0"/>
              </a:camera>
              <a:lightRig rig="contrasting" dir="t">
                <a:rot lat="0" lon="0" rev="1500000"/>
              </a:lightRig>
            </a:scene3d>
          </p:grpSpPr>
          <p:sp>
            <p:nvSpPr>
              <p:cNvPr id="63" name="Rectangle 62"/>
              <p:cNvSpPr/>
              <p:nvPr/>
            </p:nvSpPr>
            <p:spPr>
              <a:xfrm>
                <a:off x="2133600" y="5715000"/>
                <a:ext cx="4800600" cy="685800"/>
              </a:xfrm>
              <a:prstGeom prst="rect">
                <a:avLst/>
              </a:prstGeom>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2126512" y="6400800"/>
                <a:ext cx="318976" cy="138223"/>
              </a:xfrm>
              <a:custGeom>
                <a:avLst/>
                <a:gdLst>
                  <a:gd name="connsiteX0" fmla="*/ 0 w 318976"/>
                  <a:gd name="connsiteY0" fmla="*/ 0 h 138223"/>
                  <a:gd name="connsiteX1" fmla="*/ 318976 w 318976"/>
                  <a:gd name="connsiteY1" fmla="*/ 0 h 138223"/>
                  <a:gd name="connsiteX2" fmla="*/ 318976 w 318976"/>
                  <a:gd name="connsiteY2" fmla="*/ 138223 h 138223"/>
                  <a:gd name="connsiteX3" fmla="*/ 0 w 318976"/>
                  <a:gd name="connsiteY3" fmla="*/ 0 h 138223"/>
                </a:gdLst>
                <a:ahLst/>
                <a:cxnLst>
                  <a:cxn ang="0">
                    <a:pos x="connsiteX0" y="connsiteY0"/>
                  </a:cxn>
                  <a:cxn ang="0">
                    <a:pos x="connsiteX1" y="connsiteY1"/>
                  </a:cxn>
                  <a:cxn ang="0">
                    <a:pos x="connsiteX2" y="connsiteY2"/>
                  </a:cxn>
                  <a:cxn ang="0">
                    <a:pos x="connsiteX3" y="connsiteY3"/>
                  </a:cxn>
                </a:cxnLst>
                <a:rect l="l" t="t" r="r" b="b"/>
                <a:pathLst>
                  <a:path w="318976" h="138223">
                    <a:moveTo>
                      <a:pt x="0" y="0"/>
                    </a:moveTo>
                    <a:lnTo>
                      <a:pt x="318976" y="0"/>
                    </a:lnTo>
                    <a:lnTo>
                      <a:pt x="318976" y="138223"/>
                    </a:lnTo>
                    <a:lnTo>
                      <a:pt x="0" y="0"/>
                    </a:lnTo>
                    <a:close/>
                  </a:path>
                </a:pathLst>
              </a:custGeom>
              <a:solidFill>
                <a:schemeClr val="tx1"/>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flipH="1">
                <a:off x="6615224" y="6402572"/>
                <a:ext cx="318976" cy="138223"/>
              </a:xfrm>
              <a:custGeom>
                <a:avLst/>
                <a:gdLst>
                  <a:gd name="connsiteX0" fmla="*/ 0 w 318976"/>
                  <a:gd name="connsiteY0" fmla="*/ 0 h 138223"/>
                  <a:gd name="connsiteX1" fmla="*/ 318976 w 318976"/>
                  <a:gd name="connsiteY1" fmla="*/ 0 h 138223"/>
                  <a:gd name="connsiteX2" fmla="*/ 318976 w 318976"/>
                  <a:gd name="connsiteY2" fmla="*/ 138223 h 138223"/>
                  <a:gd name="connsiteX3" fmla="*/ 0 w 318976"/>
                  <a:gd name="connsiteY3" fmla="*/ 0 h 138223"/>
                </a:gdLst>
                <a:ahLst/>
                <a:cxnLst>
                  <a:cxn ang="0">
                    <a:pos x="connsiteX0" y="connsiteY0"/>
                  </a:cxn>
                  <a:cxn ang="0">
                    <a:pos x="connsiteX1" y="connsiteY1"/>
                  </a:cxn>
                  <a:cxn ang="0">
                    <a:pos x="connsiteX2" y="connsiteY2"/>
                  </a:cxn>
                  <a:cxn ang="0">
                    <a:pos x="connsiteX3" y="connsiteY3"/>
                  </a:cxn>
                </a:cxnLst>
                <a:rect l="l" t="t" r="r" b="b"/>
                <a:pathLst>
                  <a:path w="318976" h="138223">
                    <a:moveTo>
                      <a:pt x="0" y="0"/>
                    </a:moveTo>
                    <a:lnTo>
                      <a:pt x="318976" y="0"/>
                    </a:lnTo>
                    <a:lnTo>
                      <a:pt x="318976" y="138223"/>
                    </a:lnTo>
                    <a:lnTo>
                      <a:pt x="0" y="0"/>
                    </a:lnTo>
                    <a:close/>
                  </a:path>
                </a:pathLst>
              </a:custGeom>
              <a:solidFill>
                <a:schemeClr val="tx1"/>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826663" y="5806504"/>
              <a:ext cx="4488712" cy="523220"/>
            </a:xfrm>
            <a:prstGeom prst="rect">
              <a:avLst/>
            </a:prstGeom>
            <a:noFill/>
            <a:ln>
              <a:solidFill>
                <a:schemeClr val="bg1"/>
              </a:solidFill>
              <a:prstDash val="sysDash"/>
            </a:ln>
          </p:spPr>
          <p:txBody>
            <a:bodyPr wrap="square" rtlCol="0">
              <a:spAutoFit/>
            </a:bodyPr>
            <a:lstStyle/>
            <a:p>
              <a:pPr algn="ctr"/>
              <a:r>
                <a:rPr lang="en-US" sz="2800" b="1" dirty="0"/>
                <a:t>PEMENUHAN 8 SNP</a:t>
              </a:r>
            </a:p>
          </p:txBody>
        </p:sp>
        <p:grpSp>
          <p:nvGrpSpPr>
            <p:cNvPr id="8" name="Group 7"/>
            <p:cNvGrpSpPr/>
            <p:nvPr/>
          </p:nvGrpSpPr>
          <p:grpSpPr>
            <a:xfrm>
              <a:off x="8373165" y="5975498"/>
              <a:ext cx="2169903" cy="825795"/>
              <a:chOff x="2126512" y="5715000"/>
              <a:chExt cx="4807688" cy="825795"/>
            </a:xfrm>
            <a:scene3d>
              <a:camera prst="orthographicFront">
                <a:rot lat="0" lon="0" rev="0"/>
              </a:camera>
              <a:lightRig rig="contrasting" dir="t">
                <a:rot lat="0" lon="0" rev="1500000"/>
              </a:lightRig>
            </a:scene3d>
          </p:grpSpPr>
          <p:sp>
            <p:nvSpPr>
              <p:cNvPr id="60" name="Rectangle 59"/>
              <p:cNvSpPr/>
              <p:nvPr/>
            </p:nvSpPr>
            <p:spPr>
              <a:xfrm>
                <a:off x="2133600" y="5715000"/>
                <a:ext cx="4800600" cy="685800"/>
              </a:xfrm>
              <a:prstGeom prst="rect">
                <a:avLst/>
              </a:prstGeom>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2126512" y="6400800"/>
                <a:ext cx="318976" cy="138223"/>
              </a:xfrm>
              <a:custGeom>
                <a:avLst/>
                <a:gdLst>
                  <a:gd name="connsiteX0" fmla="*/ 0 w 318976"/>
                  <a:gd name="connsiteY0" fmla="*/ 0 h 138223"/>
                  <a:gd name="connsiteX1" fmla="*/ 318976 w 318976"/>
                  <a:gd name="connsiteY1" fmla="*/ 0 h 138223"/>
                  <a:gd name="connsiteX2" fmla="*/ 318976 w 318976"/>
                  <a:gd name="connsiteY2" fmla="*/ 138223 h 138223"/>
                  <a:gd name="connsiteX3" fmla="*/ 0 w 318976"/>
                  <a:gd name="connsiteY3" fmla="*/ 0 h 138223"/>
                </a:gdLst>
                <a:ahLst/>
                <a:cxnLst>
                  <a:cxn ang="0">
                    <a:pos x="connsiteX0" y="connsiteY0"/>
                  </a:cxn>
                  <a:cxn ang="0">
                    <a:pos x="connsiteX1" y="connsiteY1"/>
                  </a:cxn>
                  <a:cxn ang="0">
                    <a:pos x="connsiteX2" y="connsiteY2"/>
                  </a:cxn>
                  <a:cxn ang="0">
                    <a:pos x="connsiteX3" y="connsiteY3"/>
                  </a:cxn>
                </a:cxnLst>
                <a:rect l="l" t="t" r="r" b="b"/>
                <a:pathLst>
                  <a:path w="318976" h="138223">
                    <a:moveTo>
                      <a:pt x="0" y="0"/>
                    </a:moveTo>
                    <a:lnTo>
                      <a:pt x="318976" y="0"/>
                    </a:lnTo>
                    <a:lnTo>
                      <a:pt x="318976" y="138223"/>
                    </a:lnTo>
                    <a:lnTo>
                      <a:pt x="0" y="0"/>
                    </a:lnTo>
                    <a:close/>
                  </a:path>
                </a:pathLst>
              </a:custGeom>
              <a:solidFill>
                <a:schemeClr val="tx1"/>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flipH="1">
                <a:off x="6615224" y="6402572"/>
                <a:ext cx="318976" cy="138223"/>
              </a:xfrm>
              <a:custGeom>
                <a:avLst/>
                <a:gdLst>
                  <a:gd name="connsiteX0" fmla="*/ 0 w 318976"/>
                  <a:gd name="connsiteY0" fmla="*/ 0 h 138223"/>
                  <a:gd name="connsiteX1" fmla="*/ 318976 w 318976"/>
                  <a:gd name="connsiteY1" fmla="*/ 0 h 138223"/>
                  <a:gd name="connsiteX2" fmla="*/ 318976 w 318976"/>
                  <a:gd name="connsiteY2" fmla="*/ 138223 h 138223"/>
                  <a:gd name="connsiteX3" fmla="*/ 0 w 318976"/>
                  <a:gd name="connsiteY3" fmla="*/ 0 h 138223"/>
                </a:gdLst>
                <a:ahLst/>
                <a:cxnLst>
                  <a:cxn ang="0">
                    <a:pos x="connsiteX0" y="connsiteY0"/>
                  </a:cxn>
                  <a:cxn ang="0">
                    <a:pos x="connsiteX1" y="connsiteY1"/>
                  </a:cxn>
                  <a:cxn ang="0">
                    <a:pos x="connsiteX2" y="connsiteY2"/>
                  </a:cxn>
                  <a:cxn ang="0">
                    <a:pos x="connsiteX3" y="connsiteY3"/>
                  </a:cxn>
                </a:cxnLst>
                <a:rect l="l" t="t" r="r" b="b"/>
                <a:pathLst>
                  <a:path w="318976" h="138223">
                    <a:moveTo>
                      <a:pt x="0" y="0"/>
                    </a:moveTo>
                    <a:lnTo>
                      <a:pt x="318976" y="0"/>
                    </a:lnTo>
                    <a:lnTo>
                      <a:pt x="318976" y="138223"/>
                    </a:lnTo>
                    <a:lnTo>
                      <a:pt x="0" y="0"/>
                    </a:lnTo>
                    <a:close/>
                  </a:path>
                </a:pathLst>
              </a:custGeom>
              <a:solidFill>
                <a:schemeClr val="tx1"/>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627693" y="5975498"/>
              <a:ext cx="2169903" cy="825795"/>
              <a:chOff x="2126512" y="5715000"/>
              <a:chExt cx="4807688" cy="825795"/>
            </a:xfrm>
            <a:scene3d>
              <a:camera prst="orthographicFront">
                <a:rot lat="0" lon="0" rev="0"/>
              </a:camera>
              <a:lightRig rig="contrasting" dir="t">
                <a:rot lat="0" lon="0" rev="1500000"/>
              </a:lightRig>
            </a:scene3d>
          </p:grpSpPr>
          <p:sp>
            <p:nvSpPr>
              <p:cNvPr id="57" name="Rectangle 56"/>
              <p:cNvSpPr/>
              <p:nvPr/>
            </p:nvSpPr>
            <p:spPr>
              <a:xfrm>
                <a:off x="2133600" y="5715000"/>
                <a:ext cx="4800600" cy="685800"/>
              </a:xfrm>
              <a:prstGeom prst="rect">
                <a:avLst/>
              </a:prstGeom>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2126512" y="6400800"/>
                <a:ext cx="318976" cy="138223"/>
              </a:xfrm>
              <a:custGeom>
                <a:avLst/>
                <a:gdLst>
                  <a:gd name="connsiteX0" fmla="*/ 0 w 318976"/>
                  <a:gd name="connsiteY0" fmla="*/ 0 h 138223"/>
                  <a:gd name="connsiteX1" fmla="*/ 318976 w 318976"/>
                  <a:gd name="connsiteY1" fmla="*/ 0 h 138223"/>
                  <a:gd name="connsiteX2" fmla="*/ 318976 w 318976"/>
                  <a:gd name="connsiteY2" fmla="*/ 138223 h 138223"/>
                  <a:gd name="connsiteX3" fmla="*/ 0 w 318976"/>
                  <a:gd name="connsiteY3" fmla="*/ 0 h 138223"/>
                </a:gdLst>
                <a:ahLst/>
                <a:cxnLst>
                  <a:cxn ang="0">
                    <a:pos x="connsiteX0" y="connsiteY0"/>
                  </a:cxn>
                  <a:cxn ang="0">
                    <a:pos x="connsiteX1" y="connsiteY1"/>
                  </a:cxn>
                  <a:cxn ang="0">
                    <a:pos x="connsiteX2" y="connsiteY2"/>
                  </a:cxn>
                  <a:cxn ang="0">
                    <a:pos x="connsiteX3" y="connsiteY3"/>
                  </a:cxn>
                </a:cxnLst>
                <a:rect l="l" t="t" r="r" b="b"/>
                <a:pathLst>
                  <a:path w="318976" h="138223">
                    <a:moveTo>
                      <a:pt x="0" y="0"/>
                    </a:moveTo>
                    <a:lnTo>
                      <a:pt x="318976" y="0"/>
                    </a:lnTo>
                    <a:lnTo>
                      <a:pt x="318976" y="138223"/>
                    </a:lnTo>
                    <a:lnTo>
                      <a:pt x="0" y="0"/>
                    </a:lnTo>
                    <a:close/>
                  </a:path>
                </a:pathLst>
              </a:custGeom>
              <a:solidFill>
                <a:schemeClr val="tx1"/>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flipH="1">
                <a:off x="6615224" y="6402572"/>
                <a:ext cx="318976" cy="138223"/>
              </a:xfrm>
              <a:custGeom>
                <a:avLst/>
                <a:gdLst>
                  <a:gd name="connsiteX0" fmla="*/ 0 w 318976"/>
                  <a:gd name="connsiteY0" fmla="*/ 0 h 138223"/>
                  <a:gd name="connsiteX1" fmla="*/ 318976 w 318976"/>
                  <a:gd name="connsiteY1" fmla="*/ 0 h 138223"/>
                  <a:gd name="connsiteX2" fmla="*/ 318976 w 318976"/>
                  <a:gd name="connsiteY2" fmla="*/ 138223 h 138223"/>
                  <a:gd name="connsiteX3" fmla="*/ 0 w 318976"/>
                  <a:gd name="connsiteY3" fmla="*/ 0 h 138223"/>
                </a:gdLst>
                <a:ahLst/>
                <a:cxnLst>
                  <a:cxn ang="0">
                    <a:pos x="connsiteX0" y="connsiteY0"/>
                  </a:cxn>
                  <a:cxn ang="0">
                    <a:pos x="connsiteX1" y="connsiteY1"/>
                  </a:cxn>
                  <a:cxn ang="0">
                    <a:pos x="connsiteX2" y="connsiteY2"/>
                  </a:cxn>
                  <a:cxn ang="0">
                    <a:pos x="connsiteX3" y="connsiteY3"/>
                  </a:cxn>
                </a:cxnLst>
                <a:rect l="l" t="t" r="r" b="b"/>
                <a:pathLst>
                  <a:path w="318976" h="138223">
                    <a:moveTo>
                      <a:pt x="0" y="0"/>
                    </a:moveTo>
                    <a:lnTo>
                      <a:pt x="318976" y="0"/>
                    </a:lnTo>
                    <a:lnTo>
                      <a:pt x="318976" y="138223"/>
                    </a:lnTo>
                    <a:lnTo>
                      <a:pt x="0" y="0"/>
                    </a:lnTo>
                    <a:close/>
                  </a:path>
                </a:pathLst>
              </a:custGeom>
              <a:solidFill>
                <a:schemeClr val="tx1"/>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749188" y="6096000"/>
              <a:ext cx="1901324" cy="400110"/>
            </a:xfrm>
            <a:prstGeom prst="rect">
              <a:avLst/>
            </a:prstGeom>
            <a:noFill/>
            <a:ln>
              <a:solidFill>
                <a:schemeClr val="bg1"/>
              </a:solidFill>
              <a:prstDash val="sysDash"/>
            </a:ln>
          </p:spPr>
          <p:txBody>
            <a:bodyPr wrap="square" rtlCol="0">
              <a:spAutoFit/>
            </a:bodyPr>
            <a:lstStyle/>
            <a:p>
              <a:pPr algn="ctr"/>
              <a:r>
                <a:rPr lang="en-US" sz="2000" b="1" dirty="0"/>
                <a:t>AKSES, MUTU</a:t>
              </a:r>
            </a:p>
          </p:txBody>
        </p:sp>
        <p:sp>
          <p:nvSpPr>
            <p:cNvPr id="11" name="TextBox 10"/>
            <p:cNvSpPr txBox="1"/>
            <p:nvPr/>
          </p:nvSpPr>
          <p:spPr>
            <a:xfrm>
              <a:off x="8536089" y="6118342"/>
              <a:ext cx="1901324" cy="400110"/>
            </a:xfrm>
            <a:prstGeom prst="rect">
              <a:avLst/>
            </a:prstGeom>
            <a:noFill/>
            <a:ln>
              <a:solidFill>
                <a:schemeClr val="bg1"/>
              </a:solidFill>
              <a:prstDash val="sysDash"/>
            </a:ln>
          </p:spPr>
          <p:txBody>
            <a:bodyPr wrap="square" rtlCol="0">
              <a:spAutoFit/>
            </a:bodyPr>
            <a:lstStyle/>
            <a:p>
              <a:pPr algn="ctr"/>
              <a:r>
                <a:rPr lang="en-US" sz="2000" b="1" dirty="0"/>
                <a:t>TATA KELOLA</a:t>
              </a:r>
            </a:p>
          </p:txBody>
        </p:sp>
        <p:cxnSp>
          <p:nvCxnSpPr>
            <p:cNvPr id="12" name="Straight Connector 11"/>
            <p:cNvCxnSpPr/>
            <p:nvPr/>
          </p:nvCxnSpPr>
          <p:spPr>
            <a:xfrm>
              <a:off x="6151378" y="803196"/>
              <a:ext cx="0" cy="4539534"/>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362201" y="609600"/>
              <a:ext cx="3971287" cy="689362"/>
              <a:chOff x="838200" y="609600"/>
              <a:chExt cx="3971287" cy="689362"/>
            </a:xfrm>
          </p:grpSpPr>
          <p:cxnSp>
            <p:nvCxnSpPr>
              <p:cNvPr id="54" name="Straight Connector 53"/>
              <p:cNvCxnSpPr/>
              <p:nvPr/>
            </p:nvCxnSpPr>
            <p:spPr>
              <a:xfrm>
                <a:off x="3657600" y="950892"/>
                <a:ext cx="969778" cy="3389"/>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449309" y="799807"/>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6" name="Pentagon 55"/>
              <p:cNvSpPr/>
              <p:nvPr/>
            </p:nvSpPr>
            <p:spPr>
              <a:xfrm>
                <a:off x="838200" y="609600"/>
                <a:ext cx="3429000" cy="68936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604566" y="709924"/>
              <a:ext cx="2743200" cy="387191"/>
            </a:xfrm>
            <a:prstGeom prst="snipRoundRect">
              <a:avLst>
                <a:gd name="adj1" fmla="val 16667"/>
                <a:gd name="adj2" fmla="val 35901"/>
              </a:avLst>
            </a:prstGeom>
            <a:noFill/>
            <a:ln>
              <a:noFill/>
            </a:ln>
          </p:spPr>
          <p:txBody>
            <a:bodyPr wrap="square" rtlCol="0">
              <a:spAutoFit/>
            </a:bodyPr>
            <a:lstStyle/>
            <a:p>
              <a:r>
                <a:rPr lang="en-US" b="1" dirty="0" err="1">
                  <a:solidFill>
                    <a:schemeClr val="bg1"/>
                  </a:solidFill>
                  <a:latin typeface="Humnst777 BT" pitchFamily="34" charset="0"/>
                </a:rPr>
                <a:t>Akses</a:t>
              </a:r>
              <a:r>
                <a:rPr lang="en-US" b="1" dirty="0">
                  <a:solidFill>
                    <a:schemeClr val="bg1"/>
                  </a:solidFill>
                  <a:latin typeface="Humnst777 BT" pitchFamily="34" charset="0"/>
                </a:rPr>
                <a:t> </a:t>
              </a:r>
              <a:r>
                <a:rPr lang="en-US" b="1" dirty="0" err="1">
                  <a:solidFill>
                    <a:schemeClr val="bg1"/>
                  </a:solidFill>
                  <a:latin typeface="Humnst777 BT" pitchFamily="34" charset="0"/>
                </a:rPr>
                <a:t>Daya</a:t>
              </a:r>
              <a:r>
                <a:rPr lang="en-US" b="1" dirty="0">
                  <a:solidFill>
                    <a:schemeClr val="bg1"/>
                  </a:solidFill>
                  <a:latin typeface="Humnst777 BT" pitchFamily="34" charset="0"/>
                </a:rPr>
                <a:t> </a:t>
              </a:r>
              <a:r>
                <a:rPr lang="en-US" b="1" dirty="0" err="1">
                  <a:solidFill>
                    <a:schemeClr val="bg1"/>
                  </a:solidFill>
                  <a:latin typeface="Humnst777 BT" pitchFamily="34" charset="0"/>
                </a:rPr>
                <a:t>Tampung</a:t>
              </a:r>
              <a:endParaRPr lang="en-US" b="1" dirty="0">
                <a:solidFill>
                  <a:schemeClr val="bg1"/>
                </a:solidFill>
                <a:latin typeface="Humnst777 BT" pitchFamily="34" charset="0"/>
              </a:endParaRPr>
            </a:p>
          </p:txBody>
        </p:sp>
        <p:grpSp>
          <p:nvGrpSpPr>
            <p:cNvPr id="15" name="Group 14"/>
            <p:cNvGrpSpPr/>
            <p:nvPr/>
          </p:nvGrpSpPr>
          <p:grpSpPr>
            <a:xfrm>
              <a:off x="2338271" y="1817855"/>
              <a:ext cx="3995217" cy="689362"/>
              <a:chOff x="814270" y="1817855"/>
              <a:chExt cx="3995217" cy="689362"/>
            </a:xfrm>
          </p:grpSpPr>
          <p:cxnSp>
            <p:nvCxnSpPr>
              <p:cNvPr id="51" name="Straight Connector 50"/>
              <p:cNvCxnSpPr/>
              <p:nvPr/>
            </p:nvCxnSpPr>
            <p:spPr>
              <a:xfrm flipH="1">
                <a:off x="4000875" y="2162536"/>
                <a:ext cx="626503"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449309" y="2011451"/>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3" name="Pentagon 52"/>
              <p:cNvSpPr/>
              <p:nvPr/>
            </p:nvSpPr>
            <p:spPr>
              <a:xfrm>
                <a:off x="814270" y="1817855"/>
                <a:ext cx="3429000" cy="68936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2621141" y="1743142"/>
              <a:ext cx="2819400" cy="677585"/>
            </a:xfrm>
            <a:prstGeom prst="snipRoundRect">
              <a:avLst>
                <a:gd name="adj1" fmla="val 16667"/>
                <a:gd name="adj2" fmla="val 35901"/>
              </a:avLst>
            </a:prstGeom>
            <a:noFill/>
            <a:ln>
              <a:noFill/>
            </a:ln>
          </p:spPr>
          <p:txBody>
            <a:bodyPr wrap="square" rtlCol="0">
              <a:spAutoFit/>
            </a:bodyPr>
            <a:lstStyle/>
            <a:p>
              <a:r>
                <a:rPr lang="en-US" b="1" dirty="0" err="1">
                  <a:solidFill>
                    <a:schemeClr val="bg1"/>
                  </a:solidFill>
                  <a:latin typeface="Humnst777 BT" pitchFamily="34" charset="0"/>
                </a:rPr>
                <a:t>Kekurangan</a:t>
              </a:r>
              <a:r>
                <a:rPr lang="en-US" b="1" dirty="0">
                  <a:solidFill>
                    <a:schemeClr val="bg1"/>
                  </a:solidFill>
                  <a:latin typeface="Humnst777 BT" pitchFamily="34" charset="0"/>
                </a:rPr>
                <a:t> </a:t>
              </a:r>
              <a:r>
                <a:rPr lang="en-US" b="1" dirty="0" err="1">
                  <a:solidFill>
                    <a:schemeClr val="bg1"/>
                  </a:solidFill>
                  <a:latin typeface="Humnst777 BT" pitchFamily="34" charset="0"/>
                </a:rPr>
                <a:t>Peralatan</a:t>
              </a:r>
              <a:r>
                <a:rPr lang="en-US" b="1" dirty="0">
                  <a:solidFill>
                    <a:schemeClr val="bg1"/>
                  </a:solidFill>
                  <a:latin typeface="Humnst777 BT" pitchFamily="34" charset="0"/>
                </a:rPr>
                <a:t> </a:t>
              </a:r>
              <a:r>
                <a:rPr lang="en-US" b="1" dirty="0" err="1">
                  <a:solidFill>
                    <a:schemeClr val="bg1"/>
                  </a:solidFill>
                  <a:latin typeface="Humnst777 BT" pitchFamily="34" charset="0"/>
                </a:rPr>
                <a:t>Pendidikan</a:t>
              </a:r>
              <a:endParaRPr lang="en-US" b="1" dirty="0">
                <a:solidFill>
                  <a:schemeClr val="bg1"/>
                </a:solidFill>
                <a:latin typeface="Humnst777 BT" pitchFamily="34" charset="0"/>
              </a:endParaRPr>
            </a:p>
          </p:txBody>
        </p:sp>
        <p:grpSp>
          <p:nvGrpSpPr>
            <p:cNvPr id="17" name="Group 16"/>
            <p:cNvGrpSpPr/>
            <p:nvPr/>
          </p:nvGrpSpPr>
          <p:grpSpPr>
            <a:xfrm>
              <a:off x="2362201" y="2850120"/>
              <a:ext cx="3971287" cy="1060559"/>
              <a:chOff x="838200" y="2850119"/>
              <a:chExt cx="3971287" cy="1060559"/>
            </a:xfrm>
          </p:grpSpPr>
          <p:cxnSp>
            <p:nvCxnSpPr>
              <p:cNvPr id="45" name="Straight Connector 44"/>
              <p:cNvCxnSpPr/>
              <p:nvPr/>
            </p:nvCxnSpPr>
            <p:spPr>
              <a:xfrm flipV="1">
                <a:off x="3924300" y="3374180"/>
                <a:ext cx="679437" cy="6219"/>
              </a:xfrm>
              <a:prstGeom prst="line">
                <a:avLst/>
              </a:prstGeom>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449309" y="3223095"/>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50" name="Pentagon 49"/>
              <p:cNvSpPr/>
              <p:nvPr/>
            </p:nvSpPr>
            <p:spPr>
              <a:xfrm>
                <a:off x="838200" y="2850119"/>
                <a:ext cx="3429000" cy="106055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2580665" y="2842022"/>
              <a:ext cx="2944210" cy="871180"/>
            </a:xfrm>
            <a:prstGeom prst="snipRoundRect">
              <a:avLst>
                <a:gd name="adj1" fmla="val 16667"/>
                <a:gd name="adj2" fmla="val 35901"/>
              </a:avLst>
            </a:prstGeom>
            <a:noFill/>
            <a:ln>
              <a:noFill/>
            </a:ln>
          </p:spPr>
          <p:txBody>
            <a:bodyPr wrap="square" rtlCol="0">
              <a:spAutoFit/>
            </a:bodyPr>
            <a:lstStyle/>
            <a:p>
              <a:r>
                <a:rPr lang="es-ES" sz="1600" b="1" dirty="0" err="1">
                  <a:solidFill>
                    <a:schemeClr val="bg1"/>
                  </a:solidFill>
                  <a:latin typeface="Humnst777 BT" pitchFamily="34" charset="0"/>
                </a:rPr>
                <a:t>Mutu</a:t>
              </a:r>
              <a:r>
                <a:rPr lang="es-ES" sz="1600" b="1" dirty="0">
                  <a:solidFill>
                    <a:schemeClr val="bg1"/>
                  </a:solidFill>
                  <a:latin typeface="Humnst777 BT" pitchFamily="34" charset="0"/>
                </a:rPr>
                <a:t> </a:t>
              </a:r>
              <a:r>
                <a:rPr lang="es-ES" sz="1600" b="1" dirty="0" err="1">
                  <a:solidFill>
                    <a:schemeClr val="bg1"/>
                  </a:solidFill>
                  <a:latin typeface="Humnst777 BT" pitchFamily="34" charset="0"/>
                </a:rPr>
                <a:t>Pembelajaran</a:t>
              </a:r>
              <a:r>
                <a:rPr lang="es-ES" sz="1600" b="1" dirty="0">
                  <a:solidFill>
                    <a:schemeClr val="bg1"/>
                  </a:solidFill>
                  <a:latin typeface="Humnst777 BT" pitchFamily="34" charset="0"/>
                </a:rPr>
                <a:t> </a:t>
              </a:r>
              <a:r>
                <a:rPr lang="es-ES" sz="1600" b="1" dirty="0" err="1">
                  <a:solidFill>
                    <a:schemeClr val="bg1"/>
                  </a:solidFill>
                  <a:latin typeface="Humnst777 BT" pitchFamily="34" charset="0"/>
                </a:rPr>
                <a:t>Blm</a:t>
              </a:r>
              <a:r>
                <a:rPr lang="es-ES" sz="1600" b="1" dirty="0">
                  <a:solidFill>
                    <a:schemeClr val="bg1"/>
                  </a:solidFill>
                  <a:latin typeface="Humnst777 BT" pitchFamily="34" charset="0"/>
                </a:rPr>
                <a:t> </a:t>
              </a:r>
              <a:r>
                <a:rPr lang="es-ES" sz="1600" b="1" dirty="0" err="1">
                  <a:solidFill>
                    <a:schemeClr val="bg1"/>
                  </a:solidFill>
                  <a:latin typeface="Humnst777 BT" pitchFamily="34" charset="0"/>
                </a:rPr>
                <a:t>Maksimal</a:t>
              </a:r>
              <a:r>
                <a:rPr lang="es-ES" sz="1600" b="1" dirty="0">
                  <a:solidFill>
                    <a:schemeClr val="bg1"/>
                  </a:solidFill>
                  <a:latin typeface="Humnst777 BT" pitchFamily="34" charset="0"/>
                </a:rPr>
                <a:t> dan </a:t>
              </a:r>
              <a:r>
                <a:rPr lang="es-ES" sz="1600" b="1" dirty="0" err="1">
                  <a:solidFill>
                    <a:schemeClr val="bg1"/>
                  </a:solidFill>
                  <a:latin typeface="Humnst777 BT" pitchFamily="34" charset="0"/>
                </a:rPr>
                <a:t>Merata</a:t>
              </a:r>
              <a:r>
                <a:rPr lang="es-ES" sz="1600" b="1" dirty="0">
                  <a:solidFill>
                    <a:schemeClr val="bg1"/>
                  </a:solidFill>
                  <a:latin typeface="Humnst777 BT" pitchFamily="34" charset="0"/>
                </a:rPr>
                <a:t>, </a:t>
              </a:r>
              <a:r>
                <a:rPr lang="es-ES" sz="1600" b="1" dirty="0" err="1">
                  <a:solidFill>
                    <a:schemeClr val="bg1"/>
                  </a:solidFill>
                  <a:latin typeface="Humnst777 BT" pitchFamily="34" charset="0"/>
                </a:rPr>
                <a:t>Bahan</a:t>
              </a:r>
              <a:r>
                <a:rPr lang="es-ES" sz="1600" b="1" dirty="0">
                  <a:solidFill>
                    <a:schemeClr val="bg1"/>
                  </a:solidFill>
                  <a:latin typeface="Humnst777 BT" pitchFamily="34" charset="0"/>
                </a:rPr>
                <a:t> ajar dan </a:t>
              </a:r>
              <a:r>
                <a:rPr lang="es-ES" sz="1600" b="1" dirty="0" err="1">
                  <a:solidFill>
                    <a:schemeClr val="bg1"/>
                  </a:solidFill>
                  <a:latin typeface="Humnst777 BT" pitchFamily="34" charset="0"/>
                </a:rPr>
                <a:t>Guru</a:t>
              </a:r>
              <a:endParaRPr lang="en-US" sz="1600" b="1" dirty="0">
                <a:solidFill>
                  <a:schemeClr val="bg1"/>
                </a:solidFill>
                <a:latin typeface="Humnst777 BT" pitchFamily="34" charset="0"/>
              </a:endParaRPr>
            </a:p>
          </p:txBody>
        </p:sp>
        <p:grpSp>
          <p:nvGrpSpPr>
            <p:cNvPr id="19" name="Group 18"/>
            <p:cNvGrpSpPr/>
            <p:nvPr/>
          </p:nvGrpSpPr>
          <p:grpSpPr>
            <a:xfrm>
              <a:off x="2362201" y="4239903"/>
              <a:ext cx="3971287" cy="689362"/>
              <a:chOff x="838200" y="4239903"/>
              <a:chExt cx="3971287" cy="689362"/>
            </a:xfrm>
          </p:grpSpPr>
          <p:cxnSp>
            <p:nvCxnSpPr>
              <p:cNvPr id="42" name="Straight Connector 41"/>
              <p:cNvCxnSpPr/>
              <p:nvPr/>
            </p:nvCxnSpPr>
            <p:spPr>
              <a:xfrm flipV="1">
                <a:off x="3950919" y="4585824"/>
                <a:ext cx="679437" cy="6219"/>
              </a:xfrm>
              <a:prstGeom prst="line">
                <a:avLst/>
              </a:prstGeom>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449309" y="4434739"/>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44" name="Pentagon 43"/>
              <p:cNvSpPr/>
              <p:nvPr/>
            </p:nvSpPr>
            <p:spPr>
              <a:xfrm>
                <a:off x="838200" y="4239903"/>
                <a:ext cx="3429000" cy="68936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2604566" y="4135319"/>
              <a:ext cx="2743200" cy="677585"/>
            </a:xfrm>
            <a:prstGeom prst="snipRoundRect">
              <a:avLst>
                <a:gd name="adj1" fmla="val 16667"/>
                <a:gd name="adj2" fmla="val 35901"/>
              </a:avLst>
            </a:prstGeom>
            <a:noFill/>
            <a:ln>
              <a:noFill/>
            </a:ln>
          </p:spPr>
          <p:txBody>
            <a:bodyPr wrap="square" rtlCol="0">
              <a:spAutoFit/>
            </a:bodyPr>
            <a:lstStyle/>
            <a:p>
              <a:r>
                <a:rPr lang="en-US" b="1" dirty="0" err="1">
                  <a:solidFill>
                    <a:schemeClr val="bg1"/>
                  </a:solidFill>
                  <a:latin typeface="Humnst777 BT" pitchFamily="34" charset="0"/>
                </a:rPr>
                <a:t>Disparitas</a:t>
              </a:r>
              <a:r>
                <a:rPr lang="en-US" b="1" dirty="0">
                  <a:solidFill>
                    <a:schemeClr val="bg1"/>
                  </a:solidFill>
                  <a:latin typeface="Humnst777 BT" pitchFamily="34" charset="0"/>
                </a:rPr>
                <a:t> </a:t>
              </a:r>
              <a:r>
                <a:rPr lang="en-US" b="1" dirty="0" err="1">
                  <a:solidFill>
                    <a:schemeClr val="bg1"/>
                  </a:solidFill>
                  <a:latin typeface="Humnst777 BT" pitchFamily="34" charset="0"/>
                </a:rPr>
                <a:t>Pendidkan</a:t>
              </a:r>
              <a:r>
                <a:rPr lang="en-US" b="1" dirty="0">
                  <a:solidFill>
                    <a:schemeClr val="bg1"/>
                  </a:solidFill>
                  <a:latin typeface="Humnst777 BT" pitchFamily="34" charset="0"/>
                </a:rPr>
                <a:t> </a:t>
              </a:r>
              <a:r>
                <a:rPr lang="en-US" b="1" dirty="0" err="1">
                  <a:solidFill>
                    <a:schemeClr val="bg1"/>
                  </a:solidFill>
                  <a:latin typeface="Humnst777 BT" pitchFamily="34" charset="0"/>
                </a:rPr>
                <a:t>antar</a:t>
              </a:r>
              <a:r>
                <a:rPr lang="en-US" b="1" dirty="0">
                  <a:solidFill>
                    <a:schemeClr val="bg1"/>
                  </a:solidFill>
                  <a:latin typeface="Humnst777 BT" pitchFamily="34" charset="0"/>
                </a:rPr>
                <a:t> Daerah </a:t>
              </a:r>
            </a:p>
          </p:txBody>
        </p:sp>
        <p:grpSp>
          <p:nvGrpSpPr>
            <p:cNvPr id="21" name="Group 20"/>
            <p:cNvGrpSpPr/>
            <p:nvPr/>
          </p:nvGrpSpPr>
          <p:grpSpPr>
            <a:xfrm>
              <a:off x="5973309" y="1212033"/>
              <a:ext cx="3943606" cy="689362"/>
              <a:chOff x="4449309" y="1212033"/>
              <a:chExt cx="3943606" cy="689362"/>
            </a:xfrm>
          </p:grpSpPr>
          <p:cxnSp>
            <p:nvCxnSpPr>
              <p:cNvPr id="39" name="Straight Connector 38"/>
              <p:cNvCxnSpPr>
                <a:endCxn id="22" idx="2"/>
              </p:cNvCxnSpPr>
              <p:nvPr/>
            </p:nvCxnSpPr>
            <p:spPr>
              <a:xfrm flipV="1">
                <a:off x="4627378" y="1534362"/>
                <a:ext cx="679437" cy="22353"/>
              </a:xfrm>
              <a:prstGeom prst="line">
                <a:avLst/>
              </a:prstGeom>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449309" y="1405629"/>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1" name="Pentagon 40"/>
              <p:cNvSpPr/>
              <p:nvPr/>
            </p:nvSpPr>
            <p:spPr>
              <a:xfrm flipH="1">
                <a:off x="4963915" y="1212033"/>
                <a:ext cx="3429000" cy="68936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6915150" y="1352875"/>
              <a:ext cx="3086100" cy="354925"/>
            </a:xfrm>
            <a:prstGeom prst="snipRoundRect">
              <a:avLst>
                <a:gd name="adj1" fmla="val 16667"/>
                <a:gd name="adj2" fmla="val 35901"/>
              </a:avLst>
            </a:prstGeom>
            <a:noFill/>
            <a:ln>
              <a:noFill/>
            </a:ln>
          </p:spPr>
          <p:txBody>
            <a:bodyPr wrap="square" rtlCol="0">
              <a:spAutoFit/>
            </a:bodyPr>
            <a:lstStyle/>
            <a:p>
              <a:r>
                <a:rPr lang="en-US" sz="1600" b="1" dirty="0" err="1">
                  <a:solidFill>
                    <a:schemeClr val="bg1"/>
                  </a:solidFill>
                  <a:latin typeface="Humnst777 BT" pitchFamily="34" charset="0"/>
                </a:rPr>
                <a:t>Kerusakan</a:t>
              </a:r>
              <a:r>
                <a:rPr lang="en-US" sz="1600" b="1" dirty="0">
                  <a:solidFill>
                    <a:schemeClr val="bg1"/>
                  </a:solidFill>
                  <a:latin typeface="Humnst777 BT" pitchFamily="34" charset="0"/>
                </a:rPr>
                <a:t> </a:t>
              </a:r>
              <a:r>
                <a:rPr lang="en-US" sz="1600" b="1" dirty="0" err="1">
                  <a:solidFill>
                    <a:schemeClr val="bg1"/>
                  </a:solidFill>
                  <a:latin typeface="Humnst777 BT" pitchFamily="34" charset="0"/>
                </a:rPr>
                <a:t>Sarana</a:t>
              </a:r>
              <a:r>
                <a:rPr lang="en-US" sz="1600" b="1" dirty="0">
                  <a:solidFill>
                    <a:schemeClr val="bg1"/>
                  </a:solidFill>
                  <a:latin typeface="Humnst777 BT" pitchFamily="34" charset="0"/>
                </a:rPr>
                <a:t> </a:t>
              </a:r>
              <a:r>
                <a:rPr lang="en-US" sz="1600" b="1" dirty="0" err="1">
                  <a:solidFill>
                    <a:schemeClr val="bg1"/>
                  </a:solidFill>
                  <a:latin typeface="Humnst777 BT" pitchFamily="34" charset="0"/>
                </a:rPr>
                <a:t>Belajar</a:t>
              </a:r>
              <a:endParaRPr lang="en-US" sz="1600" b="1" dirty="0">
                <a:solidFill>
                  <a:schemeClr val="bg1"/>
                </a:solidFill>
                <a:latin typeface="Humnst777 BT" pitchFamily="34" charset="0"/>
              </a:endParaRPr>
            </a:p>
          </p:txBody>
        </p:sp>
        <p:grpSp>
          <p:nvGrpSpPr>
            <p:cNvPr id="23" name="Group 22"/>
            <p:cNvGrpSpPr/>
            <p:nvPr/>
          </p:nvGrpSpPr>
          <p:grpSpPr>
            <a:xfrm>
              <a:off x="5973309" y="2421325"/>
              <a:ext cx="3970642" cy="689362"/>
              <a:chOff x="4449309" y="2421325"/>
              <a:chExt cx="3970642" cy="689362"/>
            </a:xfrm>
          </p:grpSpPr>
          <p:cxnSp>
            <p:nvCxnSpPr>
              <p:cNvPr id="36" name="Straight Connector 35"/>
              <p:cNvCxnSpPr/>
              <p:nvPr/>
            </p:nvCxnSpPr>
            <p:spPr>
              <a:xfrm flipV="1">
                <a:off x="4675076" y="2755409"/>
                <a:ext cx="679437" cy="6219"/>
              </a:xfrm>
              <a:prstGeom prst="line">
                <a:avLst/>
              </a:prstGeom>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49309" y="2617273"/>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38" name="Pentagon 37"/>
              <p:cNvSpPr/>
              <p:nvPr/>
            </p:nvSpPr>
            <p:spPr>
              <a:xfrm flipH="1">
                <a:off x="4990951" y="2421325"/>
                <a:ext cx="3429000" cy="68936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6908385" y="2348904"/>
              <a:ext cx="3059065" cy="677585"/>
            </a:xfrm>
            <a:prstGeom prst="snipRoundRect">
              <a:avLst>
                <a:gd name="adj1" fmla="val 16667"/>
                <a:gd name="adj2" fmla="val 35901"/>
              </a:avLst>
            </a:prstGeom>
            <a:noFill/>
            <a:ln>
              <a:noFill/>
            </a:ln>
          </p:spPr>
          <p:txBody>
            <a:bodyPr wrap="square" rtlCol="0">
              <a:spAutoFit/>
            </a:bodyPr>
            <a:lstStyle/>
            <a:p>
              <a:r>
                <a:rPr lang="en-US" b="1" dirty="0" err="1">
                  <a:solidFill>
                    <a:schemeClr val="bg1"/>
                  </a:solidFill>
                  <a:latin typeface="Humnst777 BT" pitchFamily="34" charset="0"/>
                </a:rPr>
                <a:t>Pembiayaan</a:t>
              </a:r>
              <a:r>
                <a:rPr lang="en-US" b="1" dirty="0">
                  <a:solidFill>
                    <a:schemeClr val="bg1"/>
                  </a:solidFill>
                  <a:latin typeface="Humnst777 BT" pitchFamily="34" charset="0"/>
                </a:rPr>
                <a:t> </a:t>
              </a:r>
              <a:r>
                <a:rPr lang="en-US" b="1" dirty="0" err="1">
                  <a:solidFill>
                    <a:schemeClr val="bg1"/>
                  </a:solidFill>
                  <a:latin typeface="Humnst777 BT" pitchFamily="34" charset="0"/>
                </a:rPr>
                <a:t>Biaya</a:t>
              </a:r>
              <a:r>
                <a:rPr lang="en-US" b="1" dirty="0">
                  <a:solidFill>
                    <a:schemeClr val="bg1"/>
                  </a:solidFill>
                  <a:latin typeface="Humnst777 BT" pitchFamily="34" charset="0"/>
                </a:rPr>
                <a:t> </a:t>
              </a:r>
              <a:r>
                <a:rPr lang="en-US" b="1" dirty="0" err="1">
                  <a:solidFill>
                    <a:schemeClr val="bg1"/>
                  </a:solidFill>
                  <a:latin typeface="Humnst777 BT" pitchFamily="34" charset="0"/>
                </a:rPr>
                <a:t>Pendidikan</a:t>
              </a:r>
              <a:endParaRPr lang="en-US" b="1" dirty="0">
                <a:solidFill>
                  <a:schemeClr val="bg1"/>
                </a:solidFill>
                <a:latin typeface="Humnst777 BT" pitchFamily="34" charset="0"/>
              </a:endParaRPr>
            </a:p>
          </p:txBody>
        </p:sp>
        <p:grpSp>
          <p:nvGrpSpPr>
            <p:cNvPr id="25" name="Group 24"/>
            <p:cNvGrpSpPr/>
            <p:nvPr/>
          </p:nvGrpSpPr>
          <p:grpSpPr>
            <a:xfrm>
              <a:off x="5973309" y="3630303"/>
              <a:ext cx="3943606" cy="689362"/>
              <a:chOff x="4449309" y="3630303"/>
              <a:chExt cx="3943606" cy="689362"/>
            </a:xfrm>
          </p:grpSpPr>
          <p:cxnSp>
            <p:nvCxnSpPr>
              <p:cNvPr id="33" name="Straight Connector 32"/>
              <p:cNvCxnSpPr/>
              <p:nvPr/>
            </p:nvCxnSpPr>
            <p:spPr>
              <a:xfrm flipV="1">
                <a:off x="4603737" y="3980002"/>
                <a:ext cx="679437" cy="6219"/>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449309" y="3828917"/>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35" name="Pentagon 34"/>
              <p:cNvSpPr/>
              <p:nvPr/>
            </p:nvSpPr>
            <p:spPr>
              <a:xfrm flipH="1">
                <a:off x="4963915" y="3630303"/>
                <a:ext cx="3429000" cy="68936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6894868" y="3597666"/>
              <a:ext cx="3086100" cy="695322"/>
            </a:xfrm>
            <a:prstGeom prst="snipRoundRect">
              <a:avLst>
                <a:gd name="adj1" fmla="val 16667"/>
                <a:gd name="adj2" fmla="val 35901"/>
              </a:avLst>
            </a:prstGeom>
            <a:noFill/>
            <a:ln>
              <a:noFill/>
            </a:ln>
          </p:spPr>
          <p:txBody>
            <a:bodyPr wrap="square" rtlCol="0">
              <a:spAutoFit/>
            </a:bodyPr>
            <a:lstStyle/>
            <a:p>
              <a:r>
                <a:rPr lang="sv-SE" sz="1600" b="1" dirty="0">
                  <a:solidFill>
                    <a:schemeClr val="bg1"/>
                  </a:solidFill>
                  <a:latin typeface="Humnst777 BT" pitchFamily="34" charset="0"/>
                </a:rPr>
                <a:t>Pendidikan SMA blm bisa bersaing secara global</a:t>
              </a:r>
            </a:p>
          </p:txBody>
        </p:sp>
        <p:grpSp>
          <p:nvGrpSpPr>
            <p:cNvPr id="27" name="Group 26"/>
            <p:cNvGrpSpPr/>
            <p:nvPr/>
          </p:nvGrpSpPr>
          <p:grpSpPr>
            <a:xfrm>
              <a:off x="5973309" y="4585825"/>
              <a:ext cx="3943606" cy="1089809"/>
              <a:chOff x="4449309" y="4585824"/>
              <a:chExt cx="3943606" cy="1089809"/>
            </a:xfrm>
          </p:grpSpPr>
          <p:cxnSp>
            <p:nvCxnSpPr>
              <p:cNvPr id="30" name="Straight Connector 29"/>
              <p:cNvCxnSpPr/>
              <p:nvPr/>
            </p:nvCxnSpPr>
            <p:spPr>
              <a:xfrm flipV="1">
                <a:off x="4779778" y="5135443"/>
                <a:ext cx="679437" cy="6219"/>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449309" y="5040559"/>
                <a:ext cx="360178" cy="3021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32" name="Pentagon 31"/>
              <p:cNvSpPr/>
              <p:nvPr/>
            </p:nvSpPr>
            <p:spPr>
              <a:xfrm flipH="1">
                <a:off x="4963915" y="4585824"/>
                <a:ext cx="3429000" cy="108980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6907015" y="4552209"/>
              <a:ext cx="3086100" cy="967978"/>
            </a:xfrm>
            <a:prstGeom prst="snipRoundRect">
              <a:avLst>
                <a:gd name="adj1" fmla="val 16667"/>
                <a:gd name="adj2" fmla="val 35901"/>
              </a:avLst>
            </a:prstGeom>
            <a:noFill/>
            <a:ln>
              <a:noFill/>
            </a:ln>
          </p:spPr>
          <p:txBody>
            <a:bodyPr wrap="square" rtlCol="0">
              <a:spAutoFit/>
            </a:bodyPr>
            <a:lstStyle/>
            <a:p>
              <a:r>
                <a:rPr lang="en-US" b="1" dirty="0" err="1">
                  <a:solidFill>
                    <a:schemeClr val="bg1"/>
                  </a:solidFill>
                  <a:latin typeface="Humnst777 BT" pitchFamily="34" charset="0"/>
                </a:rPr>
                <a:t>Peningkatan</a:t>
              </a:r>
              <a:r>
                <a:rPr lang="en-US" b="1" dirty="0">
                  <a:solidFill>
                    <a:schemeClr val="bg1"/>
                  </a:solidFill>
                  <a:latin typeface="Humnst777 BT" pitchFamily="34" charset="0"/>
                </a:rPr>
                <a:t> </a:t>
              </a:r>
              <a:r>
                <a:rPr lang="en-US" b="1" dirty="0" err="1">
                  <a:solidFill>
                    <a:schemeClr val="bg1"/>
                  </a:solidFill>
                  <a:latin typeface="Humnst777 BT" pitchFamily="34" charset="0"/>
                </a:rPr>
                <a:t>Karakter</a:t>
              </a:r>
              <a:r>
                <a:rPr lang="en-US" b="1" dirty="0">
                  <a:solidFill>
                    <a:schemeClr val="bg1"/>
                  </a:solidFill>
                  <a:latin typeface="Humnst777 BT" pitchFamily="34" charset="0"/>
                </a:rPr>
                <a:t>/</a:t>
              </a:r>
              <a:r>
                <a:rPr lang="en-US" b="1" dirty="0" err="1">
                  <a:solidFill>
                    <a:schemeClr val="bg1"/>
                  </a:solidFill>
                  <a:latin typeface="Humnst777 BT" pitchFamily="34" charset="0"/>
                </a:rPr>
                <a:t>Pencegahan</a:t>
              </a:r>
              <a:r>
                <a:rPr lang="en-US" b="1" dirty="0">
                  <a:solidFill>
                    <a:schemeClr val="bg1"/>
                  </a:solidFill>
                  <a:latin typeface="Humnst777 BT" pitchFamily="34" charset="0"/>
                </a:rPr>
                <a:t> </a:t>
              </a:r>
              <a:r>
                <a:rPr lang="en-US" b="1" dirty="0" err="1">
                  <a:solidFill>
                    <a:schemeClr val="bg1"/>
                  </a:solidFill>
                  <a:latin typeface="Humnst777 BT" pitchFamily="34" charset="0"/>
                </a:rPr>
                <a:t>Kekerasan</a:t>
              </a:r>
              <a:r>
                <a:rPr lang="en-US" b="1" dirty="0">
                  <a:solidFill>
                    <a:schemeClr val="bg1"/>
                  </a:solidFill>
                  <a:latin typeface="Humnst777 BT" pitchFamily="34" charset="0"/>
                </a:rPr>
                <a:t> </a:t>
              </a:r>
            </a:p>
          </p:txBody>
        </p:sp>
        <p:sp>
          <p:nvSpPr>
            <p:cNvPr id="29" name="TextBox 28"/>
            <p:cNvSpPr txBox="1"/>
            <p:nvPr/>
          </p:nvSpPr>
          <p:spPr>
            <a:xfrm>
              <a:off x="10098379" y="1568535"/>
              <a:ext cx="1524776" cy="1361408"/>
            </a:xfrm>
            <a:prstGeom prst="rect">
              <a:avLst/>
            </a:prstGeom>
            <a:noFill/>
          </p:spPr>
          <p:txBody>
            <a:bodyPr wrap="none" rtlCol="0">
              <a:spAutoFit/>
            </a:bodyPr>
            <a:lstStyle/>
            <a:p>
              <a:pPr marL="342900" indent="-342900">
                <a:buFont typeface="Arial" charset="0"/>
                <a:buChar char="•"/>
              </a:pPr>
              <a:r>
                <a:rPr lang="en-US" sz="2400" dirty="0">
                  <a:solidFill>
                    <a:schemeClr val="accent5">
                      <a:lumMod val="75000"/>
                    </a:schemeClr>
                  </a:solidFill>
                  <a:latin typeface="Helvetica Light"/>
                  <a:ea typeface="Bernard MT Condensed" charset="0"/>
                  <a:cs typeface="Bernard MT Condensed" charset="0"/>
                </a:rPr>
                <a:t>PPK</a:t>
              </a:r>
            </a:p>
            <a:p>
              <a:pPr marL="342900" indent="-342900">
                <a:buFont typeface="Arial" charset="0"/>
                <a:buChar char="•"/>
              </a:pPr>
              <a:r>
                <a:rPr lang="en-US" sz="2400" dirty="0" err="1">
                  <a:solidFill>
                    <a:schemeClr val="accent5">
                      <a:lumMod val="75000"/>
                    </a:schemeClr>
                  </a:solidFill>
                  <a:latin typeface="Helvetica Light"/>
                  <a:ea typeface="Bernard MT Condensed" charset="0"/>
                  <a:cs typeface="Bernard MT Condensed" charset="0"/>
                </a:rPr>
                <a:t>Literasi</a:t>
              </a:r>
              <a:endParaRPr lang="en-US" sz="2400" dirty="0">
                <a:solidFill>
                  <a:schemeClr val="accent5">
                    <a:lumMod val="75000"/>
                  </a:schemeClr>
                </a:solidFill>
                <a:latin typeface="Helvetica Light"/>
                <a:ea typeface="Bernard MT Condensed" charset="0"/>
                <a:cs typeface="Bernard MT Condensed" charset="0"/>
              </a:endParaRPr>
            </a:p>
            <a:p>
              <a:pPr marL="342900" indent="-342900">
                <a:buFont typeface="Arial" charset="0"/>
                <a:buChar char="•"/>
              </a:pPr>
              <a:r>
                <a:rPr lang="en-US" sz="2400" dirty="0">
                  <a:solidFill>
                    <a:schemeClr val="accent5">
                      <a:lumMod val="75000"/>
                    </a:schemeClr>
                  </a:solidFill>
                  <a:latin typeface="Helvetica Light"/>
                  <a:ea typeface="Bernard MT Condensed" charset="0"/>
                  <a:cs typeface="Bernard MT Condensed" charset="0"/>
                </a:rPr>
                <a:t>K13</a:t>
              </a:r>
            </a:p>
          </p:txBody>
        </p:sp>
      </p:grpSp>
    </p:spTree>
    <p:extLst>
      <p:ext uri="{BB962C8B-B14F-4D97-AF65-F5344CB8AC3E}">
        <p14:creationId xmlns:p14="http://schemas.microsoft.com/office/powerpoint/2010/main" val="1687733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Persyaratan</a:t>
            </a:r>
            <a:r>
              <a:rPr lang="en-US" sz="2400" b="1" dirty="0" smtClean="0">
                <a:solidFill>
                  <a:srgbClr val="FFFF00"/>
                </a:solidFill>
              </a:rPr>
              <a:t> </a:t>
            </a:r>
            <a:r>
              <a:rPr lang="en-US" sz="2400" b="1" dirty="0" err="1" smtClean="0">
                <a:solidFill>
                  <a:schemeClr val="bg1"/>
                </a:solidFill>
              </a:rPr>
              <a:t>Pencairan</a:t>
            </a:r>
            <a:r>
              <a:rPr lang="en-US" sz="2400" b="1" dirty="0" smtClean="0">
                <a:solidFill>
                  <a:schemeClr val="bg1"/>
                </a:solidFill>
              </a:rPr>
              <a:t> Dana PIP</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19167709">
            <a:off x="411935" y="1381400"/>
            <a:ext cx="2543460" cy="891011"/>
          </a:xfrm>
          <a:prstGeom prst="roundRect">
            <a:avLst/>
          </a:prstGeom>
          <a:solidFill>
            <a:srgbClr val="FFFF00"/>
          </a:solidFill>
          <a:ln>
            <a:noFill/>
          </a:ln>
          <a:effectLst>
            <a:outerShdw blurRad="50800" dist="38100" dir="10800000" algn="r" rotWithShape="0">
              <a:prstClr val="black">
                <a:alpha val="40000"/>
              </a:prstClr>
            </a:outerShdw>
            <a:softEdge rad="12700"/>
          </a:effectLst>
        </p:spPr>
        <p:style>
          <a:lnRef idx="1">
            <a:schemeClr val="accent6"/>
          </a:lnRef>
          <a:fillRef idx="3">
            <a:schemeClr val="accent6"/>
          </a:fillRef>
          <a:effectRef idx="2">
            <a:schemeClr val="accent6"/>
          </a:effectRef>
          <a:fontRef idx="minor">
            <a:schemeClr val="lt1"/>
          </a:fontRef>
        </p:style>
        <p:txBody>
          <a:bodyPr lIns="72384" tIns="36192" rIns="72384" bIns="36192" rtlCol="0" anchor="ctr"/>
          <a:lstStyle/>
          <a:p>
            <a:pPr algn="ctr"/>
            <a:r>
              <a:rPr lang="en-US" dirty="0" err="1">
                <a:solidFill>
                  <a:schemeClr val="tx1"/>
                </a:solidFill>
              </a:rPr>
              <a:t>Contoh</a:t>
            </a:r>
            <a:r>
              <a:rPr lang="en-US" dirty="0">
                <a:solidFill>
                  <a:schemeClr val="tx1"/>
                </a:solidFill>
              </a:rPr>
              <a:t> </a:t>
            </a:r>
          </a:p>
          <a:p>
            <a:pPr algn="ctr"/>
            <a:r>
              <a:rPr lang="en-US" dirty="0">
                <a:solidFill>
                  <a:schemeClr val="tx1"/>
                </a:solidFill>
              </a:rPr>
              <a:t>Surat </a:t>
            </a:r>
            <a:r>
              <a:rPr lang="en-US" dirty="0" err="1">
                <a:solidFill>
                  <a:schemeClr val="tx1"/>
                </a:solidFill>
              </a:rPr>
              <a:t>Keterangan</a:t>
            </a:r>
            <a:r>
              <a:rPr lang="en-US" dirty="0">
                <a:solidFill>
                  <a:schemeClr val="tx1"/>
                </a:solidFill>
              </a:rPr>
              <a:t> </a:t>
            </a:r>
          </a:p>
          <a:p>
            <a:pPr algn="ctr"/>
            <a:r>
              <a:rPr lang="en-US" dirty="0" err="1">
                <a:solidFill>
                  <a:schemeClr val="tx1"/>
                </a:solidFill>
              </a:rPr>
              <a:t>Kepala</a:t>
            </a:r>
            <a:r>
              <a:rPr lang="en-US" dirty="0">
                <a:solidFill>
                  <a:schemeClr val="tx1"/>
                </a:solidFill>
              </a:rPr>
              <a:t> </a:t>
            </a:r>
            <a:r>
              <a:rPr lang="en-US" dirty="0" err="1">
                <a:solidFill>
                  <a:schemeClr val="tx1"/>
                </a:solidFill>
              </a:rPr>
              <a:t>Sekolah</a:t>
            </a:r>
            <a:endParaRPr lang="en-GB" dirty="0">
              <a:solidFill>
                <a:schemeClr val="tx1"/>
              </a:solidFill>
            </a:endParaRPr>
          </a:p>
        </p:txBody>
      </p:sp>
      <p:pic>
        <p:nvPicPr>
          <p:cNvPr id="6" name="Picture 2" descr="D:\BSM\2018\bahan ppt\KOP SURAT SEKOLA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12" t="7797" r="9745" b="18490"/>
          <a:stretch/>
        </p:blipFill>
        <p:spPr bwMode="auto">
          <a:xfrm>
            <a:off x="2980478" y="723333"/>
            <a:ext cx="6846570" cy="550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4994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15152" y="135525"/>
            <a:ext cx="11350392" cy="519035"/>
          </a:xfrm>
        </p:spPr>
        <p:txBody>
          <a:bodyPr>
            <a:normAutofit fontScale="90000"/>
          </a:bodyPr>
          <a:lstStyle/>
          <a:p>
            <a:r>
              <a:rPr lang="en-US" sz="2400" b="1" dirty="0" err="1" smtClean="0">
                <a:solidFill>
                  <a:schemeClr val="bg1"/>
                </a:solidFill>
              </a:rPr>
              <a:t>Hasil</a:t>
            </a:r>
            <a:r>
              <a:rPr lang="en-US" sz="2400" b="1" dirty="0" smtClean="0">
                <a:solidFill>
                  <a:schemeClr val="bg1"/>
                </a:solidFill>
              </a:rPr>
              <a:t> </a:t>
            </a:r>
            <a:r>
              <a:rPr lang="en-US" sz="2400" b="1" dirty="0" err="1" smtClean="0">
                <a:solidFill>
                  <a:schemeClr val="bg1"/>
                </a:solidFill>
              </a:rPr>
              <a:t>Pemantauan</a:t>
            </a:r>
            <a:r>
              <a:rPr lang="en-US" sz="2400" b="1" dirty="0" smtClean="0">
                <a:solidFill>
                  <a:schemeClr val="bg1"/>
                </a:solidFill>
              </a:rPr>
              <a:t> </a:t>
            </a:r>
            <a:r>
              <a:rPr lang="en-US" sz="2400" b="1" dirty="0" smtClean="0">
                <a:solidFill>
                  <a:srgbClr val="FFFF00"/>
                </a:solidFill>
              </a:rPr>
              <a:t>Program PIP </a:t>
            </a:r>
            <a:r>
              <a:rPr lang="en-US" sz="2400" b="1" dirty="0" smtClean="0">
                <a:solidFill>
                  <a:schemeClr val="bg1"/>
                </a:solidFill>
              </a:rPr>
              <a:t>SMA 2017 (</a:t>
            </a:r>
            <a:r>
              <a:rPr lang="en-US" sz="2400" b="1" dirty="0" err="1" smtClean="0">
                <a:solidFill>
                  <a:schemeClr val="bg1"/>
                </a:solidFill>
              </a:rPr>
              <a:t>Responden</a:t>
            </a:r>
            <a:r>
              <a:rPr lang="en-US" sz="2400" b="1" dirty="0" smtClean="0">
                <a:solidFill>
                  <a:schemeClr val="bg1"/>
                </a:solidFill>
              </a:rPr>
              <a:t> </a:t>
            </a:r>
            <a:r>
              <a:rPr lang="en-US" sz="2400" b="1" dirty="0">
                <a:solidFill>
                  <a:schemeClr val="bg1"/>
                </a:solidFill>
              </a:rPr>
              <a:t>1300 SMA, 6756 </a:t>
            </a:r>
            <a:r>
              <a:rPr lang="en-US" sz="2400" b="1" dirty="0" err="1">
                <a:solidFill>
                  <a:schemeClr val="bg1"/>
                </a:solidFill>
              </a:rPr>
              <a:t>siswa</a:t>
            </a:r>
            <a:r>
              <a:rPr lang="en-US" sz="2400" b="1" dirty="0">
                <a:solidFill>
                  <a:schemeClr val="bg1"/>
                </a:solidFill>
              </a:rPr>
              <a:t>)</a:t>
            </a:r>
            <a:br>
              <a:rPr lang="en-US" sz="2400" b="1" dirty="0">
                <a:solidFill>
                  <a:schemeClr val="bg1"/>
                </a:solidFill>
              </a:rPr>
            </a:b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69593" y="489169"/>
            <a:ext cx="11441510" cy="2523768"/>
          </a:xfrm>
          <a:prstGeom prst="rect">
            <a:avLst/>
          </a:prstGeom>
          <a:noFill/>
        </p:spPr>
        <p:txBody>
          <a:bodyPr wrap="square" rtlCol="0">
            <a:spAutoFit/>
          </a:bodyPr>
          <a:lstStyle/>
          <a:p>
            <a:pPr marL="457200" indent="-457200">
              <a:buFont typeface="Arial" panose="020B0604020202020204" pitchFamily="34" charset="0"/>
              <a:buChar char="•"/>
            </a:pPr>
            <a:r>
              <a:rPr lang="en-US" sz="2000" dirty="0" err="1" smtClean="0">
                <a:ln w="0"/>
                <a:latin typeface="Century Gothic" panose="020B0502020202020204" pitchFamily="34" charset="0"/>
                <a:cs typeface="Avenir Black"/>
              </a:rPr>
              <a:t>Masih</a:t>
            </a:r>
            <a:r>
              <a:rPr lang="en-US" sz="2000" dirty="0" smtClean="0">
                <a:ln w="0"/>
                <a:latin typeface="Century Gothic" panose="020B0502020202020204" pitchFamily="34" charset="0"/>
                <a:cs typeface="Avenir Black"/>
              </a:rPr>
              <a:t> </a:t>
            </a:r>
            <a:r>
              <a:rPr lang="en-US" sz="2000" dirty="0" err="1" smtClean="0">
                <a:ln w="0"/>
                <a:latin typeface="Century Gothic" panose="020B0502020202020204" pitchFamily="34" charset="0"/>
                <a:cs typeface="Avenir Black"/>
              </a:rPr>
              <a:t>terdapat</a:t>
            </a:r>
            <a:r>
              <a:rPr lang="en-US" sz="2000" dirty="0" smtClean="0">
                <a:ln w="0"/>
                <a:latin typeface="Century Gothic" panose="020B0502020202020204" pitchFamily="34" charset="0"/>
                <a:cs typeface="Avenir Black"/>
              </a:rPr>
              <a:t> </a:t>
            </a:r>
            <a:r>
              <a:rPr lang="en-US" sz="2000" dirty="0" err="1" smtClean="0">
                <a:latin typeface="Century Gothic" panose="020B0502020202020204" pitchFamily="34" charset="0"/>
              </a:rPr>
              <a:t>siswa</a:t>
            </a:r>
            <a:r>
              <a:rPr lang="en-US" sz="2000" dirty="0" smtClean="0">
                <a:latin typeface="Century Gothic" panose="020B0502020202020204" pitchFamily="34" charset="0"/>
              </a:rPr>
              <a:t> </a:t>
            </a:r>
            <a:r>
              <a:rPr lang="en-US" sz="2000" dirty="0" err="1">
                <a:latin typeface="Century Gothic" panose="020B0502020202020204" pitchFamily="34" charset="0"/>
              </a:rPr>
              <a:t>dari</a:t>
            </a:r>
            <a:r>
              <a:rPr lang="en-US" sz="2000" dirty="0">
                <a:latin typeface="Century Gothic" panose="020B0502020202020204" pitchFamily="34" charset="0"/>
              </a:rPr>
              <a:t> </a:t>
            </a:r>
            <a:r>
              <a:rPr lang="en-US" sz="2000" dirty="0" err="1">
                <a:latin typeface="Century Gothic" panose="020B0502020202020204" pitchFamily="34" charset="0"/>
              </a:rPr>
              <a:t>keluarga</a:t>
            </a:r>
            <a:r>
              <a:rPr lang="en-US" sz="2000" dirty="0">
                <a:latin typeface="Century Gothic" panose="020B0502020202020204" pitchFamily="34" charset="0"/>
              </a:rPr>
              <a:t> </a:t>
            </a:r>
            <a:r>
              <a:rPr lang="en-US" sz="2000" dirty="0" err="1">
                <a:latin typeface="Century Gothic" panose="020B0502020202020204" pitchFamily="34" charset="0"/>
              </a:rPr>
              <a:t>tidak</a:t>
            </a:r>
            <a:r>
              <a:rPr lang="en-US" sz="2000" dirty="0">
                <a:latin typeface="Century Gothic" panose="020B0502020202020204" pitchFamily="34" charset="0"/>
              </a:rPr>
              <a:t> </a:t>
            </a:r>
            <a:r>
              <a:rPr lang="en-US" sz="2000" dirty="0" err="1">
                <a:latin typeface="Century Gothic" panose="020B0502020202020204" pitchFamily="34" charset="0"/>
              </a:rPr>
              <a:t>mampu</a:t>
            </a:r>
            <a:r>
              <a:rPr lang="en-US" sz="2000" dirty="0">
                <a:latin typeface="Century Gothic" panose="020B0502020202020204" pitchFamily="34" charset="0"/>
              </a:rPr>
              <a:t> yang </a:t>
            </a:r>
            <a:r>
              <a:rPr lang="en-US" sz="2000" dirty="0" err="1">
                <a:latin typeface="Century Gothic" panose="020B0502020202020204" pitchFamily="34" charset="0"/>
              </a:rPr>
              <a:t>tidak</a:t>
            </a:r>
            <a:r>
              <a:rPr lang="en-US" sz="2000" dirty="0">
                <a:latin typeface="Century Gothic" panose="020B0502020202020204" pitchFamily="34" charset="0"/>
              </a:rPr>
              <a:t> </a:t>
            </a:r>
            <a:r>
              <a:rPr lang="en-US" sz="2000" dirty="0" err="1">
                <a:latin typeface="Century Gothic" panose="020B0502020202020204" pitchFamily="34" charset="0"/>
              </a:rPr>
              <a:t>memiliki</a:t>
            </a:r>
            <a:r>
              <a:rPr lang="en-US" sz="2000" dirty="0">
                <a:latin typeface="Century Gothic" panose="020B0502020202020204" pitchFamily="34" charset="0"/>
              </a:rPr>
              <a:t> KIP, KKS, KPS </a:t>
            </a:r>
            <a:r>
              <a:rPr lang="en-US" sz="2000" dirty="0" err="1">
                <a:latin typeface="Century Gothic" panose="020B0502020202020204" pitchFamily="34" charset="0"/>
              </a:rPr>
              <a:t>atau</a:t>
            </a:r>
            <a:r>
              <a:rPr lang="en-US" sz="2000" dirty="0">
                <a:latin typeface="Century Gothic" panose="020B0502020202020204" pitchFamily="34" charset="0"/>
              </a:rPr>
              <a:t> </a:t>
            </a:r>
            <a:r>
              <a:rPr lang="en-US" sz="2000" dirty="0" err="1" smtClean="0">
                <a:latin typeface="Century Gothic" panose="020B0502020202020204" pitchFamily="34" charset="0"/>
              </a:rPr>
              <a:t>sejenisnya</a:t>
            </a:r>
            <a:r>
              <a:rPr lang="en-US" sz="2000" dirty="0" smtClean="0">
                <a:latin typeface="Century Gothic" panose="020B0502020202020204" pitchFamily="34" charset="0"/>
              </a:rPr>
              <a:t> </a:t>
            </a:r>
            <a:r>
              <a:rPr lang="en-US" sz="2000" dirty="0" err="1" smtClean="0">
                <a:latin typeface="Century Gothic" panose="020B0502020202020204" pitchFamily="34" charset="0"/>
              </a:rPr>
              <a:t>dan</a:t>
            </a:r>
            <a:r>
              <a:rPr lang="en-US" sz="2000" dirty="0" smtClean="0">
                <a:latin typeface="Century Gothic" panose="020B0502020202020204" pitchFamily="34" charset="0"/>
              </a:rPr>
              <a:t> </a:t>
            </a:r>
            <a:r>
              <a:rPr lang="en-US" sz="2000" dirty="0" err="1" smtClean="0">
                <a:latin typeface="Century Gothic" panose="020B0502020202020204" pitchFamily="34" charset="0"/>
              </a:rPr>
              <a:t>sebagian</a:t>
            </a:r>
            <a:r>
              <a:rPr lang="en-US" sz="2000" dirty="0" smtClean="0">
                <a:latin typeface="Century Gothic" panose="020B0502020202020204" pitchFamily="34" charset="0"/>
              </a:rPr>
              <a:t> </a:t>
            </a:r>
            <a:r>
              <a:rPr lang="en-US" sz="2000" dirty="0" err="1" smtClean="0">
                <a:latin typeface="Century Gothic" panose="020B0502020202020204" pitchFamily="34" charset="0"/>
              </a:rPr>
              <a:t>besar</a:t>
            </a:r>
            <a:r>
              <a:rPr lang="en-US" sz="2000" dirty="0" smtClean="0">
                <a:latin typeface="Century Gothic" panose="020B0502020202020204" pitchFamily="34" charset="0"/>
              </a:rPr>
              <a:t> </a:t>
            </a:r>
            <a:r>
              <a:rPr lang="en-US" sz="2000" dirty="0" err="1" smtClean="0">
                <a:latin typeface="Century Gothic" panose="020B0502020202020204" pitchFamily="34" charset="0"/>
              </a:rPr>
              <a:t>sudah</a:t>
            </a:r>
            <a:r>
              <a:rPr lang="en-US" sz="2000" dirty="0" smtClean="0">
                <a:latin typeface="Century Gothic" panose="020B0502020202020204" pitchFamily="34" charset="0"/>
              </a:rPr>
              <a:t> </a:t>
            </a:r>
            <a:r>
              <a:rPr lang="en-US" sz="2000" dirty="0" err="1" smtClean="0">
                <a:latin typeface="Century Gothic" panose="020B0502020202020204" pitchFamily="34" charset="0"/>
              </a:rPr>
              <a:t>diusulkan</a:t>
            </a:r>
            <a:r>
              <a:rPr lang="en-US" sz="2000" dirty="0" smtClean="0">
                <a:latin typeface="Century Gothic" panose="020B0502020202020204" pitchFamily="34" charset="0"/>
              </a:rPr>
              <a:t> </a:t>
            </a:r>
            <a:r>
              <a:rPr lang="en-US" sz="2000" dirty="0" err="1" smtClean="0">
                <a:latin typeface="Century Gothic" panose="020B0502020202020204" pitchFamily="34" charset="0"/>
              </a:rPr>
              <a:t>lewat</a:t>
            </a:r>
            <a:r>
              <a:rPr lang="en-US" sz="2000" dirty="0" smtClean="0">
                <a:latin typeface="Century Gothic" panose="020B0502020202020204" pitchFamily="34" charset="0"/>
              </a:rPr>
              <a:t> </a:t>
            </a:r>
            <a:r>
              <a:rPr lang="en-US" sz="2000" dirty="0" err="1" smtClean="0">
                <a:latin typeface="Century Gothic" panose="020B0502020202020204" pitchFamily="34" charset="0"/>
              </a:rPr>
              <a:t>dapodik</a:t>
            </a:r>
            <a:endParaRPr lang="en-US" sz="2000" dirty="0" smtClean="0">
              <a:latin typeface="Century Gothic" panose="020B0502020202020204" pitchFamily="34" charset="0"/>
            </a:endParaRPr>
          </a:p>
          <a:p>
            <a:pPr marL="457200" indent="-457200">
              <a:buFont typeface="Arial" panose="020B0604020202020204" pitchFamily="34" charset="0"/>
              <a:buChar char="•"/>
            </a:pPr>
            <a:r>
              <a:rPr lang="en-US" sz="2000" dirty="0" err="1">
                <a:latin typeface="Century Gothic" panose="020B0502020202020204" pitchFamily="34" charset="0"/>
              </a:rPr>
              <a:t>Kriteria</a:t>
            </a:r>
            <a:r>
              <a:rPr lang="en-US" sz="2000" dirty="0">
                <a:latin typeface="Century Gothic" panose="020B0502020202020204" pitchFamily="34" charset="0"/>
              </a:rPr>
              <a:t> yang </a:t>
            </a:r>
            <a:r>
              <a:rPr lang="en-US" sz="2000" dirty="0" err="1">
                <a:latin typeface="Century Gothic" panose="020B0502020202020204" pitchFamily="34" charset="0"/>
              </a:rPr>
              <a:t>digunakan</a:t>
            </a:r>
            <a:r>
              <a:rPr lang="en-US" sz="2000" dirty="0">
                <a:latin typeface="Century Gothic" panose="020B0502020202020204" pitchFamily="34" charset="0"/>
              </a:rPr>
              <a:t> </a:t>
            </a:r>
            <a:r>
              <a:rPr lang="en-US" sz="2000" dirty="0" err="1">
                <a:latin typeface="Century Gothic" panose="020B0502020202020204" pitchFamily="34" charset="0"/>
              </a:rPr>
              <a:t>oleh</a:t>
            </a:r>
            <a:r>
              <a:rPr lang="en-US" sz="2000" dirty="0">
                <a:latin typeface="Century Gothic" panose="020B0502020202020204" pitchFamily="34" charset="0"/>
              </a:rPr>
              <a:t> </a:t>
            </a:r>
            <a:r>
              <a:rPr lang="en-US" sz="2000" dirty="0" err="1">
                <a:latin typeface="Century Gothic" panose="020B0502020202020204" pitchFamily="34" charset="0"/>
              </a:rPr>
              <a:t>sekolah</a:t>
            </a:r>
            <a:r>
              <a:rPr lang="en-US" sz="2000" dirty="0">
                <a:latin typeface="Century Gothic" panose="020B0502020202020204" pitchFamily="34" charset="0"/>
              </a:rPr>
              <a:t> </a:t>
            </a:r>
            <a:r>
              <a:rPr lang="en-US" sz="2000" dirty="0" err="1">
                <a:latin typeface="Century Gothic" panose="020B0502020202020204" pitchFamily="34" charset="0"/>
              </a:rPr>
              <a:t>untuk</a:t>
            </a:r>
            <a:r>
              <a:rPr lang="en-US" sz="2000" dirty="0">
                <a:latin typeface="Century Gothic" panose="020B0502020202020204" pitchFamily="34" charset="0"/>
              </a:rPr>
              <a:t> </a:t>
            </a:r>
            <a:r>
              <a:rPr lang="en-US" sz="2000" dirty="0" err="1">
                <a:latin typeface="Century Gothic" panose="020B0502020202020204" pitchFamily="34" charset="0"/>
              </a:rPr>
              <a:t>menentukan</a:t>
            </a:r>
            <a:r>
              <a:rPr lang="en-US" sz="2000" dirty="0">
                <a:latin typeface="Century Gothic" panose="020B0502020202020204" pitchFamily="34" charset="0"/>
              </a:rPr>
              <a:t> </a:t>
            </a:r>
            <a:r>
              <a:rPr lang="en-US" sz="2000" dirty="0" err="1">
                <a:latin typeface="Century Gothic" panose="020B0502020202020204" pitchFamily="34" charset="0"/>
              </a:rPr>
              <a:t>siswa</a:t>
            </a:r>
            <a:r>
              <a:rPr lang="en-US" sz="2000" dirty="0">
                <a:latin typeface="Century Gothic" panose="020B0502020202020204" pitchFamily="34" charset="0"/>
              </a:rPr>
              <a:t> yang </a:t>
            </a:r>
            <a:r>
              <a:rPr lang="en-US" sz="2000" dirty="0" err="1">
                <a:latin typeface="Century Gothic" panose="020B0502020202020204" pitchFamily="34" charset="0"/>
              </a:rPr>
              <a:t>diusulkan</a:t>
            </a:r>
            <a:r>
              <a:rPr lang="en-US" sz="2000" dirty="0">
                <a:latin typeface="Century Gothic" panose="020B0502020202020204" pitchFamily="34" charset="0"/>
              </a:rPr>
              <a:t> </a:t>
            </a:r>
            <a:r>
              <a:rPr lang="en-US" sz="2000" dirty="0" err="1">
                <a:latin typeface="Century Gothic" panose="020B0502020202020204" pitchFamily="34" charset="0"/>
              </a:rPr>
              <a:t>untuk</a:t>
            </a:r>
            <a:r>
              <a:rPr lang="en-US" sz="2000" dirty="0">
                <a:latin typeface="Century Gothic" panose="020B0502020202020204" pitchFamily="34" charset="0"/>
              </a:rPr>
              <a:t> </a:t>
            </a:r>
            <a:r>
              <a:rPr lang="en-US" sz="2000" dirty="0" err="1">
                <a:latin typeface="Century Gothic" panose="020B0502020202020204" pitchFamily="34" charset="0"/>
              </a:rPr>
              <a:t>menerima</a:t>
            </a:r>
            <a:r>
              <a:rPr lang="en-US" sz="2000" dirty="0">
                <a:latin typeface="Century Gothic" panose="020B0502020202020204" pitchFamily="34" charset="0"/>
              </a:rPr>
              <a:t> </a:t>
            </a:r>
            <a:r>
              <a:rPr lang="en-US" sz="2000" dirty="0" err="1">
                <a:latin typeface="Century Gothic" panose="020B0502020202020204" pitchFamily="34" charset="0"/>
              </a:rPr>
              <a:t>manfaat</a:t>
            </a:r>
            <a:r>
              <a:rPr lang="en-US" sz="2000" dirty="0">
                <a:latin typeface="Century Gothic" panose="020B0502020202020204" pitchFamily="34" charset="0"/>
              </a:rPr>
              <a:t> PIP </a:t>
            </a:r>
            <a:r>
              <a:rPr lang="en-US" sz="2000" dirty="0" err="1">
                <a:latin typeface="Century Gothic" panose="020B0502020202020204" pitchFamily="34" charset="0"/>
              </a:rPr>
              <a:t>selain</a:t>
            </a:r>
            <a:r>
              <a:rPr lang="en-US" sz="2000" dirty="0">
                <a:latin typeface="Century Gothic" panose="020B0502020202020204" pitchFamily="34" charset="0"/>
              </a:rPr>
              <a:t> KIP, KKS, KPS, </a:t>
            </a:r>
            <a:r>
              <a:rPr lang="en-US" sz="2000" dirty="0" smtClean="0">
                <a:latin typeface="Century Gothic" panose="020B0502020202020204" pitchFamily="34" charset="0"/>
              </a:rPr>
              <a:t>PKH </a:t>
            </a:r>
            <a:r>
              <a:rPr lang="en-US" sz="2000" dirty="0" err="1" smtClean="0">
                <a:latin typeface="Century Gothic" panose="020B0502020202020204" pitchFamily="34" charset="0"/>
              </a:rPr>
              <a:t>antara</a:t>
            </a:r>
            <a:r>
              <a:rPr lang="en-US" sz="2000" dirty="0" smtClean="0">
                <a:latin typeface="Century Gothic" panose="020B0502020202020204" pitchFamily="34" charset="0"/>
              </a:rPr>
              <a:t> lain </a:t>
            </a:r>
            <a:r>
              <a:rPr lang="en-US" sz="2000" b="1" dirty="0" err="1" smtClean="0">
                <a:latin typeface="Century Gothic" panose="020B0502020202020204" pitchFamily="34" charset="0"/>
              </a:rPr>
              <a:t>Yatim</a:t>
            </a:r>
            <a:r>
              <a:rPr lang="en-US" sz="2000" b="1" dirty="0" smtClean="0">
                <a:latin typeface="Century Gothic" panose="020B0502020202020204" pitchFamily="34" charset="0"/>
              </a:rPr>
              <a:t>/</a:t>
            </a:r>
            <a:r>
              <a:rPr lang="en-US" sz="2000" b="1" dirty="0" err="1" smtClean="0">
                <a:latin typeface="Century Gothic" panose="020B0502020202020204" pitchFamily="34" charset="0"/>
              </a:rPr>
              <a:t>Piatu</a:t>
            </a:r>
            <a:r>
              <a:rPr lang="en-US" sz="2000" b="1" dirty="0">
                <a:latin typeface="Century Gothic" panose="020B0502020202020204" pitchFamily="34" charset="0"/>
              </a:rPr>
              <a:t>, </a:t>
            </a:r>
            <a:r>
              <a:rPr lang="en-US" sz="2000" b="1" dirty="0" err="1">
                <a:latin typeface="Century Gothic" panose="020B0502020202020204" pitchFamily="34" charset="0"/>
              </a:rPr>
              <a:t>Memiliki</a:t>
            </a:r>
            <a:r>
              <a:rPr lang="en-US" sz="2000" b="1" dirty="0">
                <a:latin typeface="Century Gothic" panose="020B0502020202020204" pitchFamily="34" charset="0"/>
              </a:rPr>
              <a:t> </a:t>
            </a:r>
            <a:r>
              <a:rPr lang="en-US" sz="2000" b="1" dirty="0" err="1">
                <a:latin typeface="Century Gothic" panose="020B0502020202020204" pitchFamily="34" charset="0"/>
              </a:rPr>
              <a:t>kelainan</a:t>
            </a:r>
            <a:r>
              <a:rPr lang="en-US" sz="2000" b="1" dirty="0">
                <a:latin typeface="Century Gothic" panose="020B0502020202020204" pitchFamily="34" charset="0"/>
              </a:rPr>
              <a:t> </a:t>
            </a:r>
            <a:r>
              <a:rPr lang="en-US" sz="2000" b="1" dirty="0" err="1">
                <a:latin typeface="Century Gothic" panose="020B0502020202020204" pitchFamily="34" charset="0"/>
              </a:rPr>
              <a:t>fisik</a:t>
            </a:r>
            <a:r>
              <a:rPr lang="en-US" sz="2000" b="1" dirty="0">
                <a:latin typeface="Century Gothic" panose="020B0502020202020204" pitchFamily="34" charset="0"/>
              </a:rPr>
              <a:t>, korban </a:t>
            </a:r>
            <a:r>
              <a:rPr lang="en-US" sz="2000" b="1" dirty="0" err="1">
                <a:latin typeface="Century Gothic" panose="020B0502020202020204" pitchFamily="34" charset="0"/>
              </a:rPr>
              <a:t>musibah</a:t>
            </a:r>
            <a:r>
              <a:rPr lang="en-US" sz="2000" b="1" dirty="0">
                <a:latin typeface="Century Gothic" panose="020B0502020202020204" pitchFamily="34" charset="0"/>
              </a:rPr>
              <a:t>, </a:t>
            </a:r>
            <a:r>
              <a:rPr lang="en-US" sz="2000" b="1" dirty="0" err="1">
                <a:latin typeface="Century Gothic" panose="020B0502020202020204" pitchFamily="34" charset="0"/>
              </a:rPr>
              <a:t>dari</a:t>
            </a:r>
            <a:r>
              <a:rPr lang="en-US" sz="2000" b="1" dirty="0">
                <a:latin typeface="Century Gothic" panose="020B0502020202020204" pitchFamily="34" charset="0"/>
              </a:rPr>
              <a:t> orang </a:t>
            </a:r>
            <a:r>
              <a:rPr lang="en-US" sz="2000" b="1" dirty="0" err="1">
                <a:latin typeface="Century Gothic" panose="020B0502020202020204" pitchFamily="34" charset="0"/>
              </a:rPr>
              <a:t>tua</a:t>
            </a:r>
            <a:r>
              <a:rPr lang="en-US" sz="2000" b="1" dirty="0">
                <a:latin typeface="Century Gothic" panose="020B0502020202020204" pitchFamily="34" charset="0"/>
              </a:rPr>
              <a:t> PHK, di </a:t>
            </a:r>
            <a:r>
              <a:rPr lang="en-US" sz="2000" b="1" dirty="0" err="1">
                <a:latin typeface="Century Gothic" panose="020B0502020202020204" pitchFamily="34" charset="0"/>
              </a:rPr>
              <a:t>daerah</a:t>
            </a:r>
            <a:r>
              <a:rPr lang="en-US" sz="2000" b="1" dirty="0">
                <a:latin typeface="Century Gothic" panose="020B0502020202020204" pitchFamily="34" charset="0"/>
              </a:rPr>
              <a:t> </a:t>
            </a:r>
            <a:r>
              <a:rPr lang="en-US" sz="2000" b="1" dirty="0" err="1">
                <a:latin typeface="Century Gothic" panose="020B0502020202020204" pitchFamily="34" charset="0"/>
              </a:rPr>
              <a:t>konflik</a:t>
            </a:r>
            <a:r>
              <a:rPr lang="en-US" sz="2000" b="1" dirty="0">
                <a:latin typeface="Century Gothic" panose="020B0502020202020204" pitchFamily="34" charset="0"/>
              </a:rPr>
              <a:t>, </a:t>
            </a:r>
            <a:r>
              <a:rPr lang="en-US" sz="2000" b="1" dirty="0" err="1">
                <a:latin typeface="Century Gothic" panose="020B0502020202020204" pitchFamily="34" charset="0"/>
              </a:rPr>
              <a:t>dari</a:t>
            </a:r>
            <a:r>
              <a:rPr lang="en-US" sz="2000" b="1" dirty="0">
                <a:latin typeface="Century Gothic" panose="020B0502020202020204" pitchFamily="34" charset="0"/>
              </a:rPr>
              <a:t> </a:t>
            </a:r>
            <a:r>
              <a:rPr lang="en-US" sz="2000" b="1" dirty="0" err="1">
                <a:latin typeface="Century Gothic" panose="020B0502020202020204" pitchFamily="34" charset="0"/>
              </a:rPr>
              <a:t>keluarga</a:t>
            </a:r>
            <a:r>
              <a:rPr lang="en-US" sz="2000" b="1" dirty="0">
                <a:latin typeface="Century Gothic" panose="020B0502020202020204" pitchFamily="34" charset="0"/>
              </a:rPr>
              <a:t> </a:t>
            </a:r>
            <a:r>
              <a:rPr lang="en-US" sz="2000" b="1" dirty="0" err="1">
                <a:latin typeface="Century Gothic" panose="020B0502020202020204" pitchFamily="34" charset="0"/>
              </a:rPr>
              <a:t>terpidana</a:t>
            </a:r>
            <a:r>
              <a:rPr lang="en-US" sz="2000" b="1" dirty="0">
                <a:latin typeface="Century Gothic" panose="020B0502020202020204" pitchFamily="34" charset="0"/>
              </a:rPr>
              <a:t>, </a:t>
            </a:r>
            <a:r>
              <a:rPr lang="en-US" sz="2000" b="1" dirty="0" err="1">
                <a:latin typeface="Century Gothic" panose="020B0502020202020204" pitchFamily="34" charset="0"/>
              </a:rPr>
              <a:t>berada</a:t>
            </a:r>
            <a:r>
              <a:rPr lang="en-US" sz="2000" b="1" dirty="0">
                <a:latin typeface="Century Gothic" panose="020B0502020202020204" pitchFamily="34" charset="0"/>
              </a:rPr>
              <a:t> di LAPAS, </a:t>
            </a:r>
            <a:r>
              <a:rPr lang="en-US" sz="2000" b="1" dirty="0" err="1">
                <a:latin typeface="Century Gothic" panose="020B0502020202020204" pitchFamily="34" charset="0"/>
              </a:rPr>
              <a:t>memiliki</a:t>
            </a:r>
            <a:r>
              <a:rPr lang="en-US" sz="2000" b="1" dirty="0">
                <a:latin typeface="Century Gothic" panose="020B0502020202020204" pitchFamily="34" charset="0"/>
              </a:rPr>
              <a:t> </a:t>
            </a:r>
            <a:r>
              <a:rPr lang="en-US" sz="2000" b="1" dirty="0" err="1">
                <a:latin typeface="Century Gothic" panose="020B0502020202020204" pitchFamily="34" charset="0"/>
              </a:rPr>
              <a:t>lebih</a:t>
            </a:r>
            <a:r>
              <a:rPr lang="en-US" sz="2000" b="1" dirty="0">
                <a:latin typeface="Century Gothic" panose="020B0502020202020204" pitchFamily="34" charset="0"/>
              </a:rPr>
              <a:t> </a:t>
            </a:r>
            <a:r>
              <a:rPr lang="en-US" sz="2000" b="1" dirty="0" err="1">
                <a:latin typeface="Century Gothic" panose="020B0502020202020204" pitchFamily="34" charset="0"/>
              </a:rPr>
              <a:t>dari</a:t>
            </a:r>
            <a:r>
              <a:rPr lang="en-US" sz="2000" b="1" dirty="0">
                <a:latin typeface="Century Gothic" panose="020B0502020202020204" pitchFamily="34" charset="0"/>
              </a:rPr>
              <a:t> 3 </a:t>
            </a:r>
            <a:r>
              <a:rPr lang="en-US" sz="2000" b="1" dirty="0" err="1">
                <a:latin typeface="Century Gothic" panose="020B0502020202020204" pitchFamily="34" charset="0"/>
              </a:rPr>
              <a:t>saudara</a:t>
            </a:r>
            <a:r>
              <a:rPr lang="en-US" sz="2000" b="1" dirty="0">
                <a:latin typeface="Century Gothic" panose="020B0502020202020204" pitchFamily="34" charset="0"/>
              </a:rPr>
              <a:t> yang </a:t>
            </a:r>
            <a:r>
              <a:rPr lang="en-US" sz="2000" b="1" dirty="0" err="1">
                <a:latin typeface="Century Gothic" panose="020B0502020202020204" pitchFamily="34" charset="0"/>
              </a:rPr>
              <a:t>tinggal</a:t>
            </a:r>
            <a:r>
              <a:rPr lang="en-US" sz="2000" b="1" dirty="0">
                <a:latin typeface="Century Gothic" panose="020B0502020202020204" pitchFamily="34" charset="0"/>
              </a:rPr>
              <a:t> </a:t>
            </a:r>
            <a:r>
              <a:rPr lang="en-US" sz="2000" b="1" dirty="0" err="1" smtClean="0">
                <a:latin typeface="Century Gothic" panose="020B0502020202020204" pitchFamily="34" charset="0"/>
              </a:rPr>
              <a:t>serumah</a:t>
            </a:r>
            <a:r>
              <a:rPr lang="en-US" sz="2000" b="1" dirty="0" smtClean="0">
                <a:latin typeface="Century Gothic" panose="020B0502020202020204" pitchFamily="34" charset="0"/>
              </a:rPr>
              <a:t>, </a:t>
            </a:r>
            <a:r>
              <a:rPr lang="en-US" sz="2000" b="1" dirty="0" err="1" smtClean="0">
                <a:latin typeface="Century Gothic" panose="020B0502020202020204" pitchFamily="34" charset="0"/>
              </a:rPr>
              <a:t>Jamkesda</a:t>
            </a:r>
            <a:endParaRPr lang="en-US" sz="2000" b="1" dirty="0">
              <a:latin typeface="Century Gothic" panose="020B0502020202020204" pitchFamily="34" charset="0"/>
            </a:endParaRPr>
          </a:p>
          <a:p>
            <a:endParaRPr lang="en-US" dirty="0">
              <a:latin typeface="Century Gothic" panose="020B0502020202020204" pitchFamily="34" charset="0"/>
              <a:cs typeface="Avenir Black"/>
            </a:endParaRPr>
          </a:p>
        </p:txBody>
      </p:sp>
      <p:graphicFrame>
        <p:nvGraphicFramePr>
          <p:cNvPr id="6" name="Chart 5"/>
          <p:cNvGraphicFramePr>
            <a:graphicFrameLocks/>
          </p:cNvGraphicFramePr>
          <p:nvPr>
            <p:extLst>
              <p:ext uri="{D42A27DB-BD31-4B8C-83A1-F6EECF244321}">
                <p14:modId xmlns:p14="http://schemas.microsoft.com/office/powerpoint/2010/main" val="1093350772"/>
              </p:ext>
            </p:extLst>
          </p:nvPr>
        </p:nvGraphicFramePr>
        <p:xfrm>
          <a:off x="235400" y="2688890"/>
          <a:ext cx="3657601" cy="38369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835006514"/>
              </p:ext>
            </p:extLst>
          </p:nvPr>
        </p:nvGraphicFramePr>
        <p:xfrm>
          <a:off x="3913248" y="2748661"/>
          <a:ext cx="4170869" cy="38369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1864936672"/>
              </p:ext>
            </p:extLst>
          </p:nvPr>
        </p:nvGraphicFramePr>
        <p:xfrm>
          <a:off x="7959651" y="3012937"/>
          <a:ext cx="4101960" cy="31725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896723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Hasil</a:t>
            </a:r>
            <a:r>
              <a:rPr lang="en-US" sz="2400" b="1" dirty="0" smtClean="0">
                <a:solidFill>
                  <a:schemeClr val="bg1"/>
                </a:solidFill>
              </a:rPr>
              <a:t> </a:t>
            </a:r>
            <a:r>
              <a:rPr lang="en-US" sz="2400" b="1" dirty="0" err="1" smtClean="0">
                <a:solidFill>
                  <a:schemeClr val="bg1"/>
                </a:solidFill>
              </a:rPr>
              <a:t>Pemantauan</a:t>
            </a:r>
            <a:r>
              <a:rPr lang="en-US" sz="2400" b="1" dirty="0" smtClean="0">
                <a:solidFill>
                  <a:schemeClr val="bg1"/>
                </a:solidFill>
              </a:rPr>
              <a:t> </a:t>
            </a:r>
            <a:r>
              <a:rPr lang="en-US" sz="2400" b="1" dirty="0" err="1" smtClean="0">
                <a:solidFill>
                  <a:srgbClr val="FFFF00"/>
                </a:solidFill>
              </a:rPr>
              <a:t>Sasaran</a:t>
            </a:r>
            <a:r>
              <a:rPr lang="en-US" sz="2400" b="1" dirty="0" smtClean="0">
                <a:solidFill>
                  <a:srgbClr val="FFFF00"/>
                </a:solidFill>
              </a:rPr>
              <a:t> </a:t>
            </a:r>
            <a:r>
              <a:rPr lang="en-US" sz="2400" b="1" dirty="0" err="1" smtClean="0">
                <a:solidFill>
                  <a:srgbClr val="FFFF00"/>
                </a:solidFill>
              </a:rPr>
              <a:t>Penerima</a:t>
            </a:r>
            <a:r>
              <a:rPr lang="en-US" sz="2400" b="1" dirty="0" smtClean="0">
                <a:solidFill>
                  <a:srgbClr val="FFFF00"/>
                </a:solidFill>
              </a:rPr>
              <a:t> PIP</a:t>
            </a:r>
            <a:r>
              <a:rPr lang="en-US" sz="2400" b="1" dirty="0" smtClean="0">
                <a:solidFill>
                  <a:schemeClr val="bg1"/>
                </a:solidFill>
              </a:rPr>
              <a:t> SMA </a:t>
            </a:r>
            <a:r>
              <a:rPr lang="en-US" sz="2400" b="1" dirty="0" err="1" smtClean="0">
                <a:solidFill>
                  <a:schemeClr val="bg1"/>
                </a:solidFill>
              </a:rPr>
              <a:t>Tahun</a:t>
            </a:r>
            <a:r>
              <a:rPr lang="en-US" sz="2400" b="1" dirty="0" smtClean="0">
                <a:solidFill>
                  <a:schemeClr val="bg1"/>
                </a:solidFill>
              </a:rPr>
              <a:t> 2017</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263852" y="737356"/>
            <a:ext cx="11597641" cy="2412834"/>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85800" indent="-685800" algn="l">
              <a:spcBef>
                <a:spcPts val="0"/>
              </a:spcBef>
              <a:buFont typeface="Arial" panose="020B0604020202020204" pitchFamily="34" charset="0"/>
              <a:buChar char="•"/>
              <a:defRPr/>
            </a:pPr>
            <a:r>
              <a:rPr lang="en-US" sz="2400" dirty="0" err="1" smtClean="0">
                <a:latin typeface="Century Gothic" panose="020B0502020202020204" pitchFamily="34" charset="0"/>
              </a:rPr>
              <a:t>Sasaran</a:t>
            </a:r>
            <a:r>
              <a:rPr lang="en-US" sz="2400" dirty="0" smtClean="0">
                <a:latin typeface="Century Gothic" panose="020B0502020202020204" pitchFamily="34" charset="0"/>
              </a:rPr>
              <a:t> </a:t>
            </a:r>
            <a:r>
              <a:rPr lang="en-US" sz="2400" dirty="0" err="1" smtClean="0">
                <a:latin typeface="Century Gothic" panose="020B0502020202020204" pitchFamily="34" charset="0"/>
              </a:rPr>
              <a:t>penerima</a:t>
            </a:r>
            <a:r>
              <a:rPr lang="en-US" sz="2400" dirty="0" smtClean="0">
                <a:latin typeface="Century Gothic" panose="020B0502020202020204" pitchFamily="34" charset="0"/>
              </a:rPr>
              <a:t> </a:t>
            </a:r>
            <a:r>
              <a:rPr lang="en-US" sz="2400" dirty="0" err="1" smtClean="0">
                <a:latin typeface="Century Gothic" panose="020B0502020202020204" pitchFamily="34" charset="0"/>
              </a:rPr>
              <a:t>masih</a:t>
            </a:r>
            <a:r>
              <a:rPr lang="en-US" sz="2400" dirty="0" smtClean="0">
                <a:latin typeface="Century Gothic" panose="020B0502020202020204" pitchFamily="34" charset="0"/>
              </a:rPr>
              <a:t> </a:t>
            </a:r>
            <a:r>
              <a:rPr lang="en-US" sz="2400" dirty="0" err="1" smtClean="0">
                <a:latin typeface="Century Gothic" panose="020B0502020202020204" pitchFamily="34" charset="0"/>
              </a:rPr>
              <a:t>ada</a:t>
            </a:r>
            <a:r>
              <a:rPr lang="en-US" sz="2400" dirty="0" smtClean="0">
                <a:latin typeface="Century Gothic" panose="020B0502020202020204" pitchFamily="34" charset="0"/>
              </a:rPr>
              <a:t> yang </a:t>
            </a:r>
            <a:r>
              <a:rPr lang="en-US" sz="2400" dirty="0" err="1" smtClean="0">
                <a:latin typeface="Century Gothic" panose="020B0502020202020204" pitchFamily="34" charset="0"/>
              </a:rPr>
              <a:t>berasal</a:t>
            </a:r>
            <a:r>
              <a:rPr lang="en-US" sz="2400" dirty="0" smtClean="0">
                <a:latin typeface="Century Gothic" panose="020B0502020202020204" pitchFamily="34" charset="0"/>
              </a:rPr>
              <a:t> </a:t>
            </a:r>
            <a:r>
              <a:rPr lang="en-US" sz="2400" dirty="0" err="1" smtClean="0">
                <a:latin typeface="Century Gothic" panose="020B0502020202020204" pitchFamily="34" charset="0"/>
              </a:rPr>
              <a:t>dari</a:t>
            </a:r>
            <a:r>
              <a:rPr lang="en-US" sz="2400" dirty="0" smtClean="0">
                <a:latin typeface="Century Gothic" panose="020B0502020202020204" pitchFamily="34" charset="0"/>
              </a:rPr>
              <a:t> </a:t>
            </a:r>
            <a:r>
              <a:rPr lang="en-US" sz="2400" dirty="0" err="1" smtClean="0">
                <a:latin typeface="Century Gothic" panose="020B0502020202020204" pitchFamily="34" charset="0"/>
              </a:rPr>
              <a:t>siswa</a:t>
            </a:r>
            <a:r>
              <a:rPr lang="en-US" sz="2400" dirty="0" smtClean="0">
                <a:latin typeface="Century Gothic" panose="020B0502020202020204" pitchFamily="34" charset="0"/>
              </a:rPr>
              <a:t> </a:t>
            </a:r>
            <a:r>
              <a:rPr lang="en-US" sz="2400" dirty="0" err="1" smtClean="0">
                <a:latin typeface="Century Gothic" panose="020B0502020202020204" pitchFamily="34" charset="0"/>
              </a:rPr>
              <a:t>dengan</a:t>
            </a:r>
            <a:r>
              <a:rPr lang="en-US" sz="2400" dirty="0" smtClean="0">
                <a:latin typeface="Century Gothic" panose="020B0502020202020204" pitchFamily="34" charset="0"/>
              </a:rPr>
              <a:t> orang </a:t>
            </a:r>
            <a:r>
              <a:rPr lang="en-US" sz="2400" dirty="0" err="1" smtClean="0">
                <a:latin typeface="Century Gothic" panose="020B0502020202020204" pitchFamily="34" charset="0"/>
              </a:rPr>
              <a:t>tua</a:t>
            </a:r>
            <a:r>
              <a:rPr lang="en-US" sz="2400" dirty="0" smtClean="0">
                <a:latin typeface="Century Gothic" panose="020B0502020202020204" pitchFamily="34" charset="0"/>
              </a:rPr>
              <a:t> yang </a:t>
            </a:r>
            <a:r>
              <a:rPr lang="en-US" sz="2400" dirty="0" err="1" smtClean="0">
                <a:latin typeface="Century Gothic" panose="020B0502020202020204" pitchFamily="34" charset="0"/>
              </a:rPr>
              <a:t>mampu</a:t>
            </a:r>
            <a:r>
              <a:rPr lang="en-US" sz="2400" dirty="0" smtClean="0">
                <a:latin typeface="Century Gothic" panose="020B0502020202020204" pitchFamily="34" charset="0"/>
              </a:rPr>
              <a:t> (</a:t>
            </a:r>
            <a:r>
              <a:rPr lang="en-US" sz="2400" dirty="0" err="1" smtClean="0">
                <a:latin typeface="Century Gothic" panose="020B0502020202020204" pitchFamily="34" charset="0"/>
              </a:rPr>
              <a:t>terutama</a:t>
            </a:r>
            <a:r>
              <a:rPr lang="en-US" sz="2400" dirty="0" smtClean="0">
                <a:latin typeface="Century Gothic" panose="020B0502020202020204" pitchFamily="34" charset="0"/>
              </a:rPr>
              <a:t> </a:t>
            </a:r>
            <a:r>
              <a:rPr lang="en-US" sz="2400" dirty="0" err="1" smtClean="0">
                <a:latin typeface="Century Gothic" panose="020B0502020202020204" pitchFamily="34" charset="0"/>
              </a:rPr>
              <a:t>dari</a:t>
            </a:r>
            <a:r>
              <a:rPr lang="en-US" sz="2400" dirty="0" smtClean="0">
                <a:latin typeface="Century Gothic" panose="020B0502020202020204" pitchFamily="34" charset="0"/>
              </a:rPr>
              <a:t> </a:t>
            </a:r>
            <a:r>
              <a:rPr lang="en-US" sz="2400" dirty="0" err="1" smtClean="0">
                <a:latin typeface="Century Gothic" panose="020B0502020202020204" pitchFamily="34" charset="0"/>
              </a:rPr>
              <a:t>aspirasi</a:t>
            </a:r>
            <a:r>
              <a:rPr lang="en-US" sz="2400" dirty="0" smtClean="0">
                <a:latin typeface="Century Gothic" panose="020B0502020202020204" pitchFamily="34" charset="0"/>
              </a:rPr>
              <a:t>).</a:t>
            </a:r>
          </a:p>
          <a:p>
            <a:pPr marL="685800" indent="-685800" algn="l">
              <a:spcBef>
                <a:spcPts val="0"/>
              </a:spcBef>
              <a:buFont typeface="Arial" panose="020B0604020202020204" pitchFamily="34" charset="0"/>
              <a:buChar char="•"/>
              <a:defRPr/>
            </a:pPr>
            <a:r>
              <a:rPr lang="en-US" sz="2400" dirty="0" err="1" smtClean="0">
                <a:latin typeface="Century Gothic" panose="020B0502020202020204" pitchFamily="34" charset="0"/>
              </a:rPr>
              <a:t>Profesi</a:t>
            </a:r>
            <a:r>
              <a:rPr lang="en-US" sz="2400" dirty="0" smtClean="0">
                <a:latin typeface="Century Gothic" panose="020B0502020202020204" pitchFamily="34" charset="0"/>
              </a:rPr>
              <a:t> orang </a:t>
            </a:r>
            <a:r>
              <a:rPr lang="en-US" sz="2400" dirty="0" err="1" smtClean="0">
                <a:latin typeface="Century Gothic" panose="020B0502020202020204" pitchFamily="34" charset="0"/>
              </a:rPr>
              <a:t>tua</a:t>
            </a:r>
            <a:r>
              <a:rPr lang="en-US" sz="2400" dirty="0" smtClean="0">
                <a:latin typeface="Century Gothic" panose="020B0502020202020204" pitchFamily="34" charset="0"/>
              </a:rPr>
              <a:t>, 66% </a:t>
            </a:r>
            <a:r>
              <a:rPr lang="en-US" sz="2400" dirty="0" err="1" smtClean="0">
                <a:latin typeface="Century Gothic" panose="020B0502020202020204" pitchFamily="34" charset="0"/>
              </a:rPr>
              <a:t>buruh</a:t>
            </a:r>
            <a:r>
              <a:rPr lang="en-US" sz="2400" dirty="0" smtClean="0">
                <a:latin typeface="Century Gothic" panose="020B0502020202020204" pitchFamily="34" charset="0"/>
              </a:rPr>
              <a:t> </a:t>
            </a:r>
            <a:r>
              <a:rPr lang="en-US" sz="2400" dirty="0" err="1" smtClean="0">
                <a:latin typeface="Century Gothic" panose="020B0502020202020204" pitchFamily="34" charset="0"/>
              </a:rPr>
              <a:t>disusul</a:t>
            </a:r>
            <a:r>
              <a:rPr lang="en-US" sz="2400" dirty="0" smtClean="0">
                <a:latin typeface="Century Gothic" panose="020B0502020202020204" pitchFamily="34" charset="0"/>
              </a:rPr>
              <a:t> </a:t>
            </a:r>
            <a:r>
              <a:rPr lang="en-US" sz="2400" dirty="0" err="1" smtClean="0">
                <a:latin typeface="Century Gothic" panose="020B0502020202020204" pitchFamily="34" charset="0"/>
              </a:rPr>
              <a:t>pedagang</a:t>
            </a:r>
            <a:r>
              <a:rPr lang="en-US" sz="2400" dirty="0" smtClean="0">
                <a:latin typeface="Century Gothic" panose="020B0502020202020204" pitchFamily="34" charset="0"/>
              </a:rPr>
              <a:t>/</a:t>
            </a:r>
            <a:r>
              <a:rPr lang="en-US" sz="2400" dirty="0" err="1" smtClean="0">
                <a:latin typeface="Century Gothic" panose="020B0502020202020204" pitchFamily="34" charset="0"/>
              </a:rPr>
              <a:t>wiraswasta</a:t>
            </a:r>
            <a:r>
              <a:rPr lang="en-US" sz="2400" dirty="0" smtClean="0">
                <a:latin typeface="Century Gothic" panose="020B0502020202020204" pitchFamily="34" charset="0"/>
              </a:rPr>
              <a:t>, </a:t>
            </a:r>
            <a:r>
              <a:rPr lang="en-US" sz="2400" dirty="0" err="1" smtClean="0">
                <a:latin typeface="Century Gothic" panose="020B0502020202020204" pitchFamily="34" charset="0"/>
              </a:rPr>
              <a:t>dan</a:t>
            </a:r>
            <a:r>
              <a:rPr lang="en-US" sz="2400" dirty="0" smtClean="0">
                <a:latin typeface="Century Gothic" panose="020B0502020202020204" pitchFamily="34" charset="0"/>
              </a:rPr>
              <a:t> PNS</a:t>
            </a:r>
          </a:p>
          <a:p>
            <a:pPr marL="685800" indent="-685800" algn="l">
              <a:spcBef>
                <a:spcPts val="0"/>
              </a:spcBef>
              <a:buFont typeface="Arial" panose="020B0604020202020204" pitchFamily="34" charset="0"/>
              <a:buChar char="•"/>
              <a:defRPr/>
            </a:pPr>
            <a:r>
              <a:rPr lang="en-US" sz="2400" dirty="0" err="1" smtClean="0">
                <a:latin typeface="Century Gothic" panose="020B0502020202020204" pitchFamily="34" charset="0"/>
              </a:rPr>
              <a:t>Kondisi</a:t>
            </a:r>
            <a:r>
              <a:rPr lang="en-US" sz="2400" dirty="0" smtClean="0">
                <a:latin typeface="Century Gothic" panose="020B0502020202020204" pitchFamily="34" charset="0"/>
              </a:rPr>
              <a:t> </a:t>
            </a:r>
            <a:r>
              <a:rPr lang="en-US" sz="2400" dirty="0" err="1" smtClean="0">
                <a:latin typeface="Century Gothic" panose="020B0502020202020204" pitchFamily="34" charset="0"/>
              </a:rPr>
              <a:t>penerima</a:t>
            </a:r>
            <a:r>
              <a:rPr lang="en-US" sz="2400" dirty="0" smtClean="0">
                <a:latin typeface="Century Gothic" panose="020B0502020202020204" pitchFamily="34" charset="0"/>
              </a:rPr>
              <a:t> </a:t>
            </a:r>
            <a:r>
              <a:rPr lang="en-US" sz="2400" dirty="0" err="1" smtClean="0">
                <a:latin typeface="Century Gothic" panose="020B0502020202020204" pitchFamily="34" charset="0"/>
              </a:rPr>
              <a:t>sebanyak</a:t>
            </a:r>
            <a:r>
              <a:rPr lang="en-US" sz="2400" dirty="0" smtClean="0">
                <a:latin typeface="Century Gothic" panose="020B0502020202020204" pitchFamily="34" charset="0"/>
              </a:rPr>
              <a:t> 60% </a:t>
            </a:r>
            <a:r>
              <a:rPr lang="en-US" sz="2400" dirty="0" err="1" smtClean="0">
                <a:latin typeface="Century Gothic" panose="020B0502020202020204" pitchFamily="34" charset="0"/>
              </a:rPr>
              <a:t>merupakan</a:t>
            </a:r>
            <a:r>
              <a:rPr lang="en-US" sz="2400" dirty="0" smtClean="0">
                <a:latin typeface="Century Gothic" panose="020B0502020202020204" pitchFamily="34" charset="0"/>
              </a:rPr>
              <a:t> </a:t>
            </a:r>
            <a:r>
              <a:rPr lang="en-US" sz="2400" dirty="0" err="1" smtClean="0">
                <a:latin typeface="Century Gothic" panose="020B0502020202020204" pitchFamily="34" charset="0"/>
              </a:rPr>
              <a:t>penerima</a:t>
            </a:r>
            <a:r>
              <a:rPr lang="en-US" sz="2400" dirty="0" smtClean="0">
                <a:latin typeface="Century Gothic" panose="020B0502020202020204" pitchFamily="34" charset="0"/>
              </a:rPr>
              <a:t> KIP, 8% KPS </a:t>
            </a:r>
            <a:r>
              <a:rPr lang="en-US" sz="2400" dirty="0" err="1" smtClean="0">
                <a:latin typeface="Century Gothic" panose="020B0502020202020204" pitchFamily="34" charset="0"/>
              </a:rPr>
              <a:t>dst</a:t>
            </a:r>
            <a:r>
              <a:rPr lang="en-US" sz="2400" dirty="0" smtClean="0">
                <a:latin typeface="Century Gothic" panose="020B0502020202020204" pitchFamily="34" charset="0"/>
              </a:rPr>
              <a:t>.</a:t>
            </a:r>
          </a:p>
          <a:p>
            <a:pPr marL="685800" indent="-685800" algn="l">
              <a:spcBef>
                <a:spcPts val="0"/>
              </a:spcBef>
              <a:buFont typeface="Arial" panose="020B0604020202020204" pitchFamily="34" charset="0"/>
              <a:buChar char="•"/>
              <a:defRPr/>
            </a:pPr>
            <a:endParaRPr lang="en-US" sz="3600" dirty="0">
              <a:latin typeface="Century Gothic" panose="020B0502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767471040"/>
              </p:ext>
            </p:extLst>
          </p:nvPr>
        </p:nvGraphicFramePr>
        <p:xfrm>
          <a:off x="8106744" y="2608729"/>
          <a:ext cx="3885381" cy="37113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666430222"/>
              </p:ext>
            </p:extLst>
          </p:nvPr>
        </p:nvGraphicFramePr>
        <p:xfrm>
          <a:off x="-179111" y="2783542"/>
          <a:ext cx="3715688" cy="36710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946011131"/>
              </p:ext>
            </p:extLst>
          </p:nvPr>
        </p:nvGraphicFramePr>
        <p:xfrm>
          <a:off x="3977326" y="2974381"/>
          <a:ext cx="3875756" cy="33457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368393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Hasil</a:t>
            </a:r>
            <a:r>
              <a:rPr lang="en-US" sz="2400" b="1" dirty="0" smtClean="0">
                <a:solidFill>
                  <a:schemeClr val="bg1"/>
                </a:solidFill>
              </a:rPr>
              <a:t> </a:t>
            </a:r>
            <a:r>
              <a:rPr lang="en-US" sz="2400" b="1" dirty="0" err="1" smtClean="0">
                <a:solidFill>
                  <a:schemeClr val="bg1"/>
                </a:solidFill>
              </a:rPr>
              <a:t>Pemantauan</a:t>
            </a:r>
            <a:r>
              <a:rPr lang="en-US" sz="2400" b="1" dirty="0" smtClean="0">
                <a:solidFill>
                  <a:schemeClr val="bg1"/>
                </a:solidFill>
              </a:rPr>
              <a:t> </a:t>
            </a:r>
            <a:r>
              <a:rPr lang="en-US" sz="2400" b="1" dirty="0" err="1" smtClean="0">
                <a:solidFill>
                  <a:srgbClr val="FFFF00"/>
                </a:solidFill>
              </a:rPr>
              <a:t>Pencairan</a:t>
            </a:r>
            <a:r>
              <a:rPr lang="en-US" sz="2400" b="1" dirty="0" smtClean="0">
                <a:solidFill>
                  <a:srgbClr val="FFFF00"/>
                </a:solidFill>
              </a:rPr>
              <a:t> Dana </a:t>
            </a:r>
            <a:r>
              <a:rPr lang="en-US" sz="2400" b="1" dirty="0" smtClean="0">
                <a:solidFill>
                  <a:schemeClr val="bg1"/>
                </a:solidFill>
              </a:rPr>
              <a:t>PIP </a:t>
            </a:r>
            <a:r>
              <a:rPr lang="en-US" sz="2400" b="1" dirty="0" err="1" smtClean="0">
                <a:solidFill>
                  <a:schemeClr val="bg1"/>
                </a:solidFill>
              </a:rPr>
              <a:t>Tahun</a:t>
            </a:r>
            <a:r>
              <a:rPr lang="en-US" sz="2400" b="1" dirty="0" smtClean="0">
                <a:solidFill>
                  <a:schemeClr val="bg1"/>
                </a:solidFill>
              </a:rPr>
              <a:t> 2017</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383338" y="943535"/>
            <a:ext cx="11651427" cy="2888428"/>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spcBef>
                <a:spcPts val="0"/>
              </a:spcBef>
              <a:buFont typeface="Arial" panose="020B0604020202020204" pitchFamily="34" charset="0"/>
              <a:buChar char="•"/>
              <a:defRPr/>
            </a:pPr>
            <a:r>
              <a:rPr lang="en-US" sz="2000" dirty="0" smtClean="0">
                <a:latin typeface="Century Gothic" panose="020B0502020202020204" pitchFamily="34" charset="0"/>
              </a:rPr>
              <a:t>75% </a:t>
            </a:r>
            <a:r>
              <a:rPr lang="en-US" sz="2000" dirty="0" err="1" smtClean="0">
                <a:latin typeface="Century Gothic" panose="020B0502020202020204" pitchFamily="34" charset="0"/>
              </a:rPr>
              <a:t>siswa</a:t>
            </a:r>
            <a:r>
              <a:rPr lang="en-US" sz="2000" dirty="0" smtClean="0">
                <a:latin typeface="Century Gothic" panose="020B0502020202020204" pitchFamily="34" charset="0"/>
              </a:rPr>
              <a:t> </a:t>
            </a:r>
            <a:r>
              <a:rPr lang="en-US" sz="2000" dirty="0" err="1" smtClean="0">
                <a:latin typeface="Century Gothic" panose="020B0502020202020204" pitchFamily="34" charset="0"/>
              </a:rPr>
              <a:t>melakukan</a:t>
            </a:r>
            <a:r>
              <a:rPr lang="en-US" sz="2000" dirty="0" smtClean="0">
                <a:latin typeface="Century Gothic" panose="020B0502020202020204" pitchFamily="34" charset="0"/>
              </a:rPr>
              <a:t> </a:t>
            </a:r>
            <a:r>
              <a:rPr lang="en-US" sz="2000" dirty="0" err="1" smtClean="0">
                <a:latin typeface="Century Gothic" panose="020B0502020202020204" pitchFamily="34" charset="0"/>
              </a:rPr>
              <a:t>aktivasi</a:t>
            </a:r>
            <a:r>
              <a:rPr lang="en-US" sz="2000" dirty="0" smtClean="0">
                <a:latin typeface="Century Gothic" panose="020B0502020202020204" pitchFamily="34" charset="0"/>
              </a:rPr>
              <a:t> </a:t>
            </a:r>
            <a:r>
              <a:rPr lang="en-US" sz="2000" dirty="0" err="1" smtClean="0">
                <a:latin typeface="Century Gothic" panose="020B0502020202020204" pitchFamily="34" charset="0"/>
              </a:rPr>
              <a:t>sendiri</a:t>
            </a:r>
            <a:r>
              <a:rPr lang="en-US" sz="2000" dirty="0" smtClean="0">
                <a:latin typeface="Century Gothic" panose="020B0502020202020204" pitchFamily="34" charset="0"/>
              </a:rPr>
              <a:t> </a:t>
            </a:r>
            <a:r>
              <a:rPr lang="en-US" sz="2000" dirty="0" err="1" smtClean="0">
                <a:latin typeface="Century Gothic" panose="020B0502020202020204" pitchFamily="34" charset="0"/>
              </a:rPr>
              <a:t>ke</a:t>
            </a:r>
            <a:r>
              <a:rPr lang="en-US" sz="2000" dirty="0" smtClean="0">
                <a:latin typeface="Century Gothic" panose="020B0502020202020204" pitchFamily="34" charset="0"/>
              </a:rPr>
              <a:t> bank </a:t>
            </a:r>
            <a:r>
              <a:rPr lang="en-US" sz="2000" dirty="0" err="1" smtClean="0">
                <a:latin typeface="Century Gothic" panose="020B0502020202020204" pitchFamily="34" charset="0"/>
              </a:rPr>
              <a:t>penyalur</a:t>
            </a:r>
            <a:r>
              <a:rPr lang="en-US" sz="2000" dirty="0" smtClean="0">
                <a:latin typeface="Century Gothic" panose="020B0502020202020204" pitchFamily="34" charset="0"/>
              </a:rPr>
              <a:t>.</a:t>
            </a:r>
          </a:p>
          <a:p>
            <a:pPr marL="457200" indent="-457200" algn="l">
              <a:spcBef>
                <a:spcPts val="0"/>
              </a:spcBef>
              <a:buFont typeface="Arial" panose="020B0604020202020204" pitchFamily="34" charset="0"/>
              <a:buChar char="•"/>
              <a:defRPr/>
            </a:pPr>
            <a:r>
              <a:rPr lang="en-US" sz="2000" dirty="0" smtClean="0">
                <a:latin typeface="Century Gothic" panose="020B0502020202020204" pitchFamily="34" charset="0"/>
              </a:rPr>
              <a:t>22% </a:t>
            </a:r>
            <a:r>
              <a:rPr lang="en-US" sz="2000" dirty="0" err="1" smtClean="0">
                <a:latin typeface="Century Gothic" panose="020B0502020202020204" pitchFamily="34" charset="0"/>
              </a:rPr>
              <a:t>menyatakan</a:t>
            </a:r>
            <a:r>
              <a:rPr lang="en-US" sz="2000" dirty="0" smtClean="0">
                <a:latin typeface="Century Gothic" panose="020B0502020202020204" pitchFamily="34" charset="0"/>
              </a:rPr>
              <a:t> </a:t>
            </a:r>
            <a:r>
              <a:rPr lang="en-US" sz="2000" dirty="0" err="1" smtClean="0">
                <a:latin typeface="Century Gothic" panose="020B0502020202020204" pitchFamily="34" charset="0"/>
              </a:rPr>
              <a:t>kendala</a:t>
            </a:r>
            <a:r>
              <a:rPr lang="en-US" sz="2000" dirty="0" smtClean="0">
                <a:latin typeface="Century Gothic" panose="020B0502020202020204" pitchFamily="34" charset="0"/>
              </a:rPr>
              <a:t> </a:t>
            </a:r>
            <a:r>
              <a:rPr lang="en-US" sz="2000" dirty="0" err="1" smtClean="0">
                <a:latin typeface="Century Gothic" panose="020B0502020202020204" pitchFamily="34" charset="0"/>
              </a:rPr>
              <a:t>penyaluran</a:t>
            </a:r>
            <a:r>
              <a:rPr lang="en-US" sz="2000" dirty="0" smtClean="0">
                <a:latin typeface="Century Gothic" panose="020B0502020202020204" pitchFamily="34" charset="0"/>
              </a:rPr>
              <a:t> </a:t>
            </a:r>
            <a:r>
              <a:rPr lang="en-US" sz="2000" dirty="0" err="1" smtClean="0">
                <a:latin typeface="Century Gothic" panose="020B0502020202020204" pitchFamily="34" charset="0"/>
              </a:rPr>
              <a:t>oleh</a:t>
            </a:r>
            <a:r>
              <a:rPr lang="en-US" sz="2000" dirty="0" smtClean="0">
                <a:latin typeface="Century Gothic" panose="020B0502020202020204" pitchFamily="34" charset="0"/>
              </a:rPr>
              <a:t> </a:t>
            </a:r>
            <a:r>
              <a:rPr lang="en-US" sz="2000" dirty="0" err="1" smtClean="0">
                <a:latin typeface="Century Gothic" panose="020B0502020202020204" pitchFamily="34" charset="0"/>
              </a:rPr>
              <a:t>siswa</a:t>
            </a:r>
            <a:r>
              <a:rPr lang="en-US" sz="2000" dirty="0" smtClean="0">
                <a:latin typeface="Century Gothic" panose="020B0502020202020204" pitchFamily="34" charset="0"/>
              </a:rPr>
              <a:t> </a:t>
            </a:r>
            <a:r>
              <a:rPr lang="en-US" sz="2000" dirty="0" err="1" smtClean="0">
                <a:latin typeface="Century Gothic" panose="020B0502020202020204" pitchFamily="34" charset="0"/>
              </a:rPr>
              <a:t>masih</a:t>
            </a:r>
            <a:r>
              <a:rPr lang="en-US" sz="2000" dirty="0" smtClean="0">
                <a:latin typeface="Century Gothic" panose="020B0502020202020204" pitchFamily="34" charset="0"/>
              </a:rPr>
              <a:t> </a:t>
            </a:r>
            <a:r>
              <a:rPr lang="en-US" sz="2000" dirty="0" err="1" smtClean="0">
                <a:latin typeface="Century Gothic" panose="020B0502020202020204" pitchFamily="34" charset="0"/>
              </a:rPr>
              <a:t>ada</a:t>
            </a:r>
            <a:r>
              <a:rPr lang="en-US" sz="2000" dirty="0" smtClean="0">
                <a:latin typeface="Century Gothic" panose="020B0502020202020204" pitchFamily="34" charset="0"/>
              </a:rPr>
              <a:t>. </a:t>
            </a:r>
            <a:r>
              <a:rPr lang="en-US" sz="2000" dirty="0" err="1" smtClean="0">
                <a:latin typeface="Century Gothic" panose="020B0502020202020204" pitchFamily="34" charset="0"/>
              </a:rPr>
              <a:t>Kendala</a:t>
            </a:r>
            <a:r>
              <a:rPr lang="en-US" sz="2000" dirty="0" smtClean="0">
                <a:latin typeface="Century Gothic" panose="020B0502020202020204" pitchFamily="34" charset="0"/>
              </a:rPr>
              <a:t> </a:t>
            </a:r>
            <a:r>
              <a:rPr lang="en-US" sz="2000" dirty="0" err="1" smtClean="0">
                <a:latin typeface="Century Gothic" panose="020B0502020202020204" pitchFamily="34" charset="0"/>
              </a:rPr>
              <a:t>berupa</a:t>
            </a:r>
            <a:r>
              <a:rPr lang="en-US" sz="2000" dirty="0" smtClean="0">
                <a:latin typeface="Century Gothic" panose="020B0502020202020204" pitchFamily="34" charset="0"/>
              </a:rPr>
              <a:t>:</a:t>
            </a:r>
          </a:p>
          <a:p>
            <a:pPr marL="968375" indent="-514350" algn="l">
              <a:spcBef>
                <a:spcPts val="0"/>
              </a:spcBef>
              <a:buFont typeface="+mj-lt"/>
              <a:buAutoNum type="arabicPeriod"/>
              <a:defRPr/>
            </a:pPr>
            <a:r>
              <a:rPr lang="en-US" sz="2000" dirty="0" err="1" smtClean="0">
                <a:latin typeface="Century Gothic" panose="020B0502020202020204" pitchFamily="34" charset="0"/>
              </a:rPr>
              <a:t>Jumlah</a:t>
            </a:r>
            <a:r>
              <a:rPr lang="en-US" sz="2000" dirty="0" smtClean="0">
                <a:latin typeface="Century Gothic" panose="020B0502020202020204" pitchFamily="34" charset="0"/>
              </a:rPr>
              <a:t> </a:t>
            </a:r>
            <a:r>
              <a:rPr lang="en-US" sz="2000" dirty="0" err="1" smtClean="0">
                <a:latin typeface="Century Gothic" panose="020B0502020202020204" pitchFamily="34" charset="0"/>
              </a:rPr>
              <a:t>cabang</a:t>
            </a:r>
            <a:r>
              <a:rPr lang="en-US" sz="2000" dirty="0" smtClean="0">
                <a:latin typeface="Century Gothic" panose="020B0502020202020204" pitchFamily="34" charset="0"/>
              </a:rPr>
              <a:t> BNI </a:t>
            </a:r>
            <a:r>
              <a:rPr lang="en-US" sz="2000" dirty="0" err="1" smtClean="0">
                <a:latin typeface="Century Gothic" panose="020B0502020202020204" pitchFamily="34" charset="0"/>
              </a:rPr>
              <a:t>terbatas</a:t>
            </a:r>
            <a:r>
              <a:rPr lang="en-US" sz="2000" dirty="0" smtClean="0">
                <a:latin typeface="Century Gothic" panose="020B0502020202020204" pitchFamily="34" charset="0"/>
              </a:rPr>
              <a:t> </a:t>
            </a:r>
            <a:r>
              <a:rPr lang="en-US" sz="2000" dirty="0" err="1" smtClean="0">
                <a:latin typeface="Century Gothic" panose="020B0502020202020204" pitchFamily="34" charset="0"/>
              </a:rPr>
              <a:t>terutama</a:t>
            </a:r>
            <a:r>
              <a:rPr lang="en-US" sz="2000" dirty="0" smtClean="0">
                <a:latin typeface="Century Gothic" panose="020B0502020202020204" pitchFamily="34" charset="0"/>
              </a:rPr>
              <a:t> di </a:t>
            </a:r>
            <a:r>
              <a:rPr lang="en-US" sz="2000" dirty="0" err="1" smtClean="0">
                <a:latin typeface="Century Gothic" panose="020B0502020202020204" pitchFamily="34" charset="0"/>
              </a:rPr>
              <a:t>luar</a:t>
            </a:r>
            <a:r>
              <a:rPr lang="en-US" sz="2000" dirty="0" smtClean="0">
                <a:latin typeface="Century Gothic" panose="020B0502020202020204" pitchFamily="34" charset="0"/>
              </a:rPr>
              <a:t> </a:t>
            </a:r>
            <a:r>
              <a:rPr lang="en-US" sz="2000" dirty="0" err="1" smtClean="0">
                <a:latin typeface="Century Gothic" panose="020B0502020202020204" pitchFamily="34" charset="0"/>
              </a:rPr>
              <a:t>jawa</a:t>
            </a:r>
            <a:endParaRPr lang="en-US" sz="2000" dirty="0" smtClean="0">
              <a:latin typeface="Century Gothic" panose="020B0502020202020204" pitchFamily="34" charset="0"/>
            </a:endParaRPr>
          </a:p>
          <a:p>
            <a:pPr marL="968375" indent="-514350" algn="l">
              <a:spcBef>
                <a:spcPts val="0"/>
              </a:spcBef>
              <a:buFont typeface="+mj-lt"/>
              <a:buAutoNum type="arabicPeriod"/>
              <a:defRPr/>
            </a:pPr>
            <a:r>
              <a:rPr lang="en-US" sz="2000" dirty="0" err="1" smtClean="0">
                <a:latin typeface="Century Gothic" panose="020B0502020202020204" pitchFamily="34" charset="0"/>
              </a:rPr>
              <a:t>Jarak</a:t>
            </a:r>
            <a:r>
              <a:rPr lang="en-US" sz="2000" dirty="0" smtClean="0">
                <a:latin typeface="Century Gothic" panose="020B0502020202020204" pitchFamily="34" charset="0"/>
              </a:rPr>
              <a:t> </a:t>
            </a:r>
            <a:r>
              <a:rPr lang="en-US" sz="2000" dirty="0" err="1" smtClean="0">
                <a:latin typeface="Century Gothic" panose="020B0502020202020204" pitchFamily="34" charset="0"/>
              </a:rPr>
              <a:t>sekolah</a:t>
            </a:r>
            <a:r>
              <a:rPr lang="en-US" sz="2000" dirty="0" smtClean="0">
                <a:latin typeface="Century Gothic" panose="020B0502020202020204" pitchFamily="34" charset="0"/>
              </a:rPr>
              <a:t> </a:t>
            </a:r>
            <a:r>
              <a:rPr lang="en-US" sz="2000" dirty="0" err="1" smtClean="0">
                <a:latin typeface="Century Gothic" panose="020B0502020202020204" pitchFamily="34" charset="0"/>
              </a:rPr>
              <a:t>ataupun</a:t>
            </a:r>
            <a:r>
              <a:rPr lang="en-US" sz="2000" dirty="0" smtClean="0">
                <a:latin typeface="Century Gothic" panose="020B0502020202020204" pitchFamily="34" charset="0"/>
              </a:rPr>
              <a:t> </a:t>
            </a:r>
            <a:r>
              <a:rPr lang="en-US" sz="2000" dirty="0" err="1" smtClean="0">
                <a:latin typeface="Century Gothic" panose="020B0502020202020204" pitchFamily="34" charset="0"/>
              </a:rPr>
              <a:t>tempat</a:t>
            </a:r>
            <a:r>
              <a:rPr lang="en-US" sz="2000" dirty="0" smtClean="0">
                <a:latin typeface="Century Gothic" panose="020B0502020202020204" pitchFamily="34" charset="0"/>
              </a:rPr>
              <a:t> </a:t>
            </a:r>
            <a:r>
              <a:rPr lang="en-US" sz="2000" dirty="0" err="1" smtClean="0">
                <a:latin typeface="Century Gothic" panose="020B0502020202020204" pitchFamily="34" charset="0"/>
              </a:rPr>
              <a:t>tinggal</a:t>
            </a:r>
            <a:r>
              <a:rPr lang="en-US" sz="2000" dirty="0" smtClean="0">
                <a:latin typeface="Century Gothic" panose="020B0502020202020204" pitchFamily="34" charset="0"/>
              </a:rPr>
              <a:t> </a:t>
            </a:r>
            <a:r>
              <a:rPr lang="en-US" sz="2000" dirty="0" err="1" smtClean="0">
                <a:latin typeface="Century Gothic" panose="020B0502020202020204" pitchFamily="34" charset="0"/>
              </a:rPr>
              <a:t>siswa</a:t>
            </a:r>
            <a:r>
              <a:rPr lang="en-US" sz="2000" dirty="0" smtClean="0">
                <a:latin typeface="Century Gothic" panose="020B0502020202020204" pitchFamily="34" charset="0"/>
              </a:rPr>
              <a:t> </a:t>
            </a:r>
            <a:r>
              <a:rPr lang="en-US" sz="2000" dirty="0" err="1" smtClean="0">
                <a:latin typeface="Century Gothic" panose="020B0502020202020204" pitchFamily="34" charset="0"/>
              </a:rPr>
              <a:t>jauh</a:t>
            </a:r>
            <a:r>
              <a:rPr lang="en-US" sz="2000" dirty="0" smtClean="0">
                <a:latin typeface="Century Gothic" panose="020B0502020202020204" pitchFamily="34" charset="0"/>
              </a:rPr>
              <a:t> </a:t>
            </a:r>
            <a:r>
              <a:rPr lang="en-US" sz="2000" dirty="0" err="1" smtClean="0">
                <a:latin typeface="Century Gothic" panose="020B0502020202020204" pitchFamily="34" charset="0"/>
              </a:rPr>
              <a:t>dari</a:t>
            </a:r>
            <a:r>
              <a:rPr lang="en-US" sz="2000" dirty="0" smtClean="0">
                <a:latin typeface="Century Gothic" panose="020B0502020202020204" pitchFamily="34" charset="0"/>
              </a:rPr>
              <a:t> bank </a:t>
            </a:r>
            <a:r>
              <a:rPr lang="en-US" sz="2000" dirty="0" err="1" smtClean="0">
                <a:latin typeface="Century Gothic" panose="020B0502020202020204" pitchFamily="34" charset="0"/>
              </a:rPr>
              <a:t>cabang</a:t>
            </a:r>
            <a:endParaRPr lang="en-US" sz="2000" dirty="0" smtClean="0">
              <a:latin typeface="Century Gothic" panose="020B0502020202020204" pitchFamily="34" charset="0"/>
            </a:endParaRPr>
          </a:p>
          <a:p>
            <a:pPr marL="968375" indent="-514350" algn="l">
              <a:spcBef>
                <a:spcPts val="0"/>
              </a:spcBef>
              <a:buFont typeface="+mj-lt"/>
              <a:buAutoNum type="arabicPeriod"/>
              <a:defRPr/>
            </a:pPr>
            <a:r>
              <a:rPr lang="en-US" sz="2000" dirty="0" err="1" smtClean="0">
                <a:latin typeface="Century Gothic" panose="020B0502020202020204" pitchFamily="34" charset="0"/>
              </a:rPr>
              <a:t>Persyaratan</a:t>
            </a:r>
            <a:r>
              <a:rPr lang="en-US" sz="2000" dirty="0" smtClean="0">
                <a:latin typeface="Century Gothic" panose="020B0502020202020204" pitchFamily="34" charset="0"/>
              </a:rPr>
              <a:t> (yang </a:t>
            </a:r>
            <a:r>
              <a:rPr lang="en-US" sz="2000" dirty="0" err="1" smtClean="0">
                <a:latin typeface="Century Gothic" panose="020B0502020202020204" pitchFamily="34" charset="0"/>
              </a:rPr>
              <a:t>diminta</a:t>
            </a:r>
            <a:r>
              <a:rPr lang="en-US" sz="2000" dirty="0" smtClean="0">
                <a:latin typeface="Century Gothic" panose="020B0502020202020204" pitchFamily="34" charset="0"/>
              </a:rPr>
              <a:t> bank </a:t>
            </a:r>
            <a:r>
              <a:rPr lang="en-US" sz="2000" dirty="0" err="1" smtClean="0">
                <a:latin typeface="Century Gothic" panose="020B0502020202020204" pitchFamily="34" charset="0"/>
              </a:rPr>
              <a:t>penyalur</a:t>
            </a:r>
            <a:r>
              <a:rPr lang="en-US" sz="2000" dirty="0" smtClean="0">
                <a:latin typeface="Century Gothic" panose="020B0502020202020204" pitchFamily="34" charset="0"/>
              </a:rPr>
              <a:t>) </a:t>
            </a:r>
            <a:r>
              <a:rPr lang="en-US" sz="2000" dirty="0" err="1" smtClean="0">
                <a:latin typeface="Century Gothic" panose="020B0502020202020204" pitchFamily="34" charset="0"/>
              </a:rPr>
              <a:t>kadang</a:t>
            </a:r>
            <a:r>
              <a:rPr lang="en-US" sz="2000" dirty="0" smtClean="0">
                <a:latin typeface="Century Gothic" panose="020B0502020202020204" pitchFamily="34" charset="0"/>
              </a:rPr>
              <a:t> </a:t>
            </a:r>
            <a:r>
              <a:rPr lang="en-US" sz="2000" dirty="0" err="1" smtClean="0">
                <a:latin typeface="Century Gothic" panose="020B0502020202020204" pitchFamily="34" charset="0"/>
              </a:rPr>
              <a:t>tidak</a:t>
            </a:r>
            <a:r>
              <a:rPr lang="en-US" sz="2000" dirty="0" smtClean="0">
                <a:latin typeface="Century Gothic" panose="020B0502020202020204" pitchFamily="34" charset="0"/>
              </a:rPr>
              <a:t> </a:t>
            </a:r>
            <a:r>
              <a:rPr lang="en-US" sz="2000" dirty="0" err="1" smtClean="0">
                <a:latin typeface="Century Gothic" panose="020B0502020202020204" pitchFamily="34" charset="0"/>
              </a:rPr>
              <a:t>sesuai</a:t>
            </a:r>
            <a:r>
              <a:rPr lang="en-US" sz="2000" dirty="0" smtClean="0">
                <a:latin typeface="Century Gothic" panose="020B0502020202020204" pitchFamily="34" charset="0"/>
              </a:rPr>
              <a:t> </a:t>
            </a:r>
            <a:r>
              <a:rPr lang="en-US" sz="2000" dirty="0" err="1" smtClean="0">
                <a:latin typeface="Century Gothic" panose="020B0502020202020204" pitchFamily="34" charset="0"/>
              </a:rPr>
              <a:t>dengan</a:t>
            </a:r>
            <a:r>
              <a:rPr lang="en-US" sz="2000" dirty="0" smtClean="0">
                <a:latin typeface="Century Gothic" panose="020B0502020202020204" pitchFamily="34" charset="0"/>
              </a:rPr>
              <a:t> </a:t>
            </a:r>
            <a:r>
              <a:rPr lang="en-US" sz="2000" dirty="0" err="1" smtClean="0">
                <a:latin typeface="Century Gothic" panose="020B0502020202020204" pitchFamily="34" charset="0"/>
              </a:rPr>
              <a:t>juknis</a:t>
            </a:r>
            <a:endParaRPr lang="en-US" sz="2000" dirty="0">
              <a:latin typeface="Century Gothic" panose="020B0502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2812724435"/>
              </p:ext>
            </p:extLst>
          </p:nvPr>
        </p:nvGraphicFramePr>
        <p:xfrm>
          <a:off x="6571713" y="3016155"/>
          <a:ext cx="4987941" cy="34094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801462128"/>
              </p:ext>
            </p:extLst>
          </p:nvPr>
        </p:nvGraphicFramePr>
        <p:xfrm>
          <a:off x="798731" y="3016155"/>
          <a:ext cx="4733366" cy="34094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69832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rgbClr val="FFFF00"/>
                </a:solidFill>
              </a:rPr>
              <a:t>UPM</a:t>
            </a:r>
            <a:r>
              <a:rPr lang="en-US" sz="2400" b="1" dirty="0" smtClean="0">
                <a:solidFill>
                  <a:schemeClr val="bg1"/>
                </a:solidFill>
              </a:rPr>
              <a:t> PIP </a:t>
            </a:r>
            <a:r>
              <a:rPr lang="en-US" sz="2400" b="1" dirty="0" err="1" smtClean="0">
                <a:solidFill>
                  <a:schemeClr val="bg1"/>
                </a:solidFill>
              </a:rPr>
              <a:t>Dit</a:t>
            </a:r>
            <a:r>
              <a:rPr lang="en-US" sz="2400" b="1" dirty="0" smtClean="0">
                <a:solidFill>
                  <a:schemeClr val="bg1"/>
                </a:solidFill>
              </a:rPr>
              <a:t>. PSMA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1163922" y="285303"/>
            <a:ext cx="9653477" cy="4380614"/>
          </a:xfrm>
          <a:noFill/>
        </p:spPr>
        <p:txBody>
          <a:bodyPr>
            <a:noAutofit/>
          </a:bodyPr>
          <a:lstStyle/>
          <a:p>
            <a:pPr marL="0" indent="0">
              <a:buNone/>
            </a:pPr>
            <a:endParaRPr lang="en-US" b="1" u="sng" dirty="0"/>
          </a:p>
          <a:p>
            <a:pPr marL="0" indent="0">
              <a:buNone/>
            </a:pPr>
            <a:r>
              <a:rPr lang="id-ID" sz="2400" b="1" dirty="0"/>
              <a:t>Unit Pengaduan Masyarakat (UPM) Direktorat Pembinaan SMA:</a:t>
            </a:r>
            <a:endParaRPr lang="en-US" sz="2400" dirty="0"/>
          </a:p>
          <a:p>
            <a:pPr marL="0" indent="0">
              <a:buNone/>
              <a:tabLst>
                <a:tab pos="1339850" algn="l"/>
                <a:tab pos="1701800" algn="l"/>
              </a:tabLst>
            </a:pPr>
            <a:r>
              <a:rPr lang="id-ID" dirty="0"/>
              <a:t>Telepon	</a:t>
            </a:r>
            <a:r>
              <a:rPr lang="id-ID" dirty="0" smtClean="0"/>
              <a:t>:</a:t>
            </a:r>
            <a:r>
              <a:rPr lang="en-ID" dirty="0" smtClean="0"/>
              <a:t>	</a:t>
            </a:r>
            <a:r>
              <a:rPr lang="id-ID" dirty="0" smtClean="0"/>
              <a:t>(</a:t>
            </a:r>
            <a:r>
              <a:rPr lang="id-ID" dirty="0"/>
              <a:t>021) 75912056 Fax: (021) 75912057</a:t>
            </a:r>
            <a:endParaRPr lang="en-US" dirty="0"/>
          </a:p>
          <a:p>
            <a:pPr marL="0" indent="0">
              <a:buNone/>
              <a:tabLst>
                <a:tab pos="1339850" algn="l"/>
                <a:tab pos="1701800" algn="l"/>
              </a:tabLst>
            </a:pPr>
            <a:r>
              <a:rPr lang="id-ID" dirty="0"/>
              <a:t>HP	</a:t>
            </a:r>
            <a:r>
              <a:rPr lang="id-ID" dirty="0" smtClean="0"/>
              <a:t>: </a:t>
            </a:r>
            <a:r>
              <a:rPr lang="en-ID" dirty="0" smtClean="0"/>
              <a:t>	</a:t>
            </a:r>
            <a:r>
              <a:rPr lang="id-ID" dirty="0" smtClean="0"/>
              <a:t>0812-8538-0515</a:t>
            </a:r>
            <a:r>
              <a:rPr lang="en-ID" dirty="0" smtClean="0"/>
              <a:t> (Hotline PIP SMA)</a:t>
            </a:r>
            <a:endParaRPr lang="en-US" dirty="0"/>
          </a:p>
          <a:p>
            <a:pPr marL="0" indent="0">
              <a:buNone/>
              <a:tabLst>
                <a:tab pos="1339850" algn="l"/>
                <a:tab pos="1701800" algn="l"/>
              </a:tabLst>
            </a:pPr>
            <a:r>
              <a:rPr lang="id-ID" sz="2400" dirty="0"/>
              <a:t>e-mail	</a:t>
            </a:r>
            <a:r>
              <a:rPr lang="id-ID" sz="2400" dirty="0" smtClean="0"/>
              <a:t>: </a:t>
            </a:r>
            <a:r>
              <a:rPr lang="en-ID" sz="2400" dirty="0" smtClean="0"/>
              <a:t>	</a:t>
            </a:r>
            <a:r>
              <a:rPr lang="id-ID" sz="2400" b="1" dirty="0" smtClean="0">
                <a:solidFill>
                  <a:srgbClr val="00B050"/>
                </a:solidFill>
              </a:rPr>
              <a:t>kip.sma@kemdikbud.go.id</a:t>
            </a:r>
            <a:endParaRPr lang="en-US" sz="2400" b="1" dirty="0">
              <a:solidFill>
                <a:srgbClr val="00B050"/>
              </a:solidFill>
            </a:endParaRPr>
          </a:p>
          <a:p>
            <a:pPr marL="0" indent="0">
              <a:buNone/>
              <a:tabLst>
                <a:tab pos="1339850" algn="l"/>
                <a:tab pos="1701800" algn="l"/>
              </a:tabLst>
            </a:pPr>
            <a:r>
              <a:rPr lang="en-ID" sz="2400" dirty="0" smtClean="0"/>
              <a:t>web	:	</a:t>
            </a:r>
            <a:r>
              <a:rPr lang="en-ID" sz="2400" b="1" dirty="0" smtClean="0">
                <a:solidFill>
                  <a:srgbClr val="00B050"/>
                </a:solidFill>
              </a:rPr>
              <a:t>http://psma.kemdikbud.go.id</a:t>
            </a:r>
            <a:r>
              <a:rPr lang="id-ID" sz="2400" b="1" dirty="0" smtClean="0">
                <a:solidFill>
                  <a:srgbClr val="00B050"/>
                </a:solidFill>
              </a:rPr>
              <a:t> </a:t>
            </a:r>
            <a:r>
              <a:rPr lang="id-ID" sz="2400" dirty="0" smtClean="0"/>
              <a:t>(PIP MANAGER)</a:t>
            </a:r>
            <a:endParaRPr lang="en-US" sz="2400" dirty="0"/>
          </a:p>
          <a:p>
            <a:pPr marL="0" indent="0">
              <a:buNone/>
            </a:pPr>
            <a:endParaRPr lang="en-ID" dirty="0" smtClean="0"/>
          </a:p>
          <a:p>
            <a:pPr marL="0" indent="0">
              <a:spcBef>
                <a:spcPts val="600"/>
              </a:spcBef>
              <a:buNone/>
            </a:pPr>
            <a:r>
              <a:rPr lang="id-ID" dirty="0" smtClean="0"/>
              <a:t>Pengaduan </a:t>
            </a:r>
            <a:r>
              <a:rPr lang="id-ID" dirty="0"/>
              <a:t>tertulis disampaikan ke alamat:</a:t>
            </a:r>
            <a:endParaRPr lang="en-US" dirty="0"/>
          </a:p>
          <a:p>
            <a:pPr marL="0" indent="0">
              <a:spcBef>
                <a:spcPts val="600"/>
              </a:spcBef>
              <a:buNone/>
            </a:pPr>
            <a:r>
              <a:rPr lang="id-ID" b="1" dirty="0"/>
              <a:t>Kasubdit Peserta Didik </a:t>
            </a:r>
            <a:r>
              <a:rPr lang="en-ID" b="1" dirty="0" smtClean="0"/>
              <a:t>– </a:t>
            </a:r>
            <a:r>
              <a:rPr lang="id-ID" b="1" dirty="0" smtClean="0"/>
              <a:t>Direktorat Pembinaan </a:t>
            </a:r>
            <a:r>
              <a:rPr lang="id-ID" b="1" dirty="0"/>
              <a:t>Sekolah Menengah Atas</a:t>
            </a:r>
            <a:endParaRPr lang="en-US" b="1" dirty="0"/>
          </a:p>
          <a:p>
            <a:pPr marL="0" indent="0">
              <a:spcBef>
                <a:spcPts val="600"/>
              </a:spcBef>
              <a:buNone/>
            </a:pPr>
            <a:r>
              <a:rPr lang="id-ID" b="1" dirty="0" smtClean="0"/>
              <a:t>Kompleks </a:t>
            </a:r>
            <a:r>
              <a:rPr lang="id-ID" b="1" dirty="0"/>
              <a:t>Ditjen Pendidikan Menengah, Gedung A Lantai 3</a:t>
            </a:r>
            <a:endParaRPr lang="en-US" b="1" dirty="0"/>
          </a:p>
          <a:p>
            <a:pPr marL="0" indent="0">
              <a:spcBef>
                <a:spcPts val="600"/>
              </a:spcBef>
              <a:buNone/>
            </a:pPr>
            <a:r>
              <a:rPr lang="id-ID" b="1" dirty="0"/>
              <a:t>Jl. R.S. Fatmawati, </a:t>
            </a:r>
            <a:r>
              <a:rPr lang="id-ID" b="1" dirty="0" smtClean="0"/>
              <a:t>Cipete</a:t>
            </a:r>
            <a:r>
              <a:rPr lang="en-ID" b="1" dirty="0" smtClean="0"/>
              <a:t> - </a:t>
            </a:r>
            <a:r>
              <a:rPr lang="id-ID" b="1" dirty="0" smtClean="0"/>
              <a:t>Jakarta </a:t>
            </a:r>
            <a:r>
              <a:rPr lang="id-ID" b="1" dirty="0"/>
              <a:t>Selatan 12410</a:t>
            </a:r>
            <a:endParaRPr lang="en-US" b="1" dirty="0"/>
          </a:p>
          <a:p>
            <a:pPr marL="0" indent="0">
              <a:buNone/>
            </a:pPr>
            <a:endParaRPr lang="en-US" dirty="0"/>
          </a:p>
        </p:txBody>
      </p:sp>
    </p:spTree>
    <p:extLst>
      <p:ext uri="{BB962C8B-B14F-4D97-AF65-F5344CB8AC3E}">
        <p14:creationId xmlns:p14="http://schemas.microsoft.com/office/powerpoint/2010/main" val="30755506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03.c</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3" y="3429397"/>
            <a:ext cx="8374578"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smtClean="0">
                <a:solidFill>
                  <a:prstClr val="black">
                    <a:lumMod val="75000"/>
                    <a:lumOff val="25000"/>
                  </a:prstClr>
                </a:solidFill>
                <a:latin typeface="Century Gothic" panose="020B0502020202020204" pitchFamily="34" charset="0"/>
              </a:rPr>
              <a:t>Program </a:t>
            </a:r>
            <a:r>
              <a:rPr lang="en-US" sz="3810" b="1" dirty="0" err="1" smtClean="0">
                <a:solidFill>
                  <a:srgbClr val="00B050"/>
                </a:solidFill>
                <a:latin typeface="Century Gothic" panose="020B0502020202020204" pitchFamily="34" charset="0"/>
              </a:rPr>
              <a:t>Subdit</a:t>
            </a:r>
            <a:r>
              <a:rPr lang="en-US" sz="3810" b="1" dirty="0" smtClean="0">
                <a:solidFill>
                  <a:srgbClr val="00B050"/>
                </a:solidFill>
                <a:latin typeface="Century Gothic" panose="020B0502020202020204" pitchFamily="34" charset="0"/>
              </a:rPr>
              <a:t> </a:t>
            </a:r>
            <a:r>
              <a:rPr lang="en-US" sz="3810" b="1" dirty="0" err="1" smtClean="0">
                <a:solidFill>
                  <a:srgbClr val="00B050"/>
                </a:solidFill>
                <a:latin typeface="Century Gothic" panose="020B0502020202020204" pitchFamily="34" charset="0"/>
              </a:rPr>
              <a:t>Kurikulum</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 SMA</a:t>
            </a:r>
            <a:endParaRPr kumimoji="0" lang="fi-FI" sz="4572" b="1" i="0" u="none" strike="noStrike" kern="1200" cap="none" spc="0" normalizeH="0" baseline="0" noProof="0" dirty="0">
              <a:ln>
                <a:noFill/>
              </a:ln>
              <a:solidFill>
                <a:srgbClr val="00B05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46399" cy="678647"/>
          </a:xfrm>
          <a:prstGeom prst="rect">
            <a:avLst/>
          </a:prstGeom>
          <a:noFill/>
        </p:spPr>
        <p:txBody>
          <a:bodyPr wrap="square" rtlCol="0">
            <a:spAutoFit/>
          </a:bodyPr>
          <a:lstStyle/>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Pembinaan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Sekolah</a:t>
            </a:r>
            <a:r>
              <a:rPr lang="en-US" sz="1905" dirty="0">
                <a:solidFill>
                  <a:prstClr val="black">
                    <a:lumMod val="65000"/>
                    <a:lumOff val="35000"/>
                  </a:prstClr>
                </a:solidFill>
                <a:latin typeface="Arial" charset="0"/>
                <a:ea typeface="Arial" charset="0"/>
                <a:cs typeface="Arial" charset="0"/>
              </a:rPr>
              <a:t> </a:t>
            </a:r>
            <a:r>
              <a:rPr lang="en-US" sz="1905" dirty="0" err="1" smtClean="0">
                <a:solidFill>
                  <a:prstClr val="black">
                    <a:lumMod val="65000"/>
                    <a:lumOff val="35000"/>
                  </a:prstClr>
                </a:solidFill>
                <a:latin typeface="Arial" charset="0"/>
                <a:ea typeface="Arial" charset="0"/>
                <a:cs typeface="Arial" charset="0"/>
              </a:rPr>
              <a:t>Menengah</a:t>
            </a:r>
            <a:r>
              <a:rPr lang="en-US" sz="1905" dirty="0" smtClean="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Atas</a:t>
            </a:r>
            <a:endParaRPr lang="en-US" sz="1905" dirty="0">
              <a:solidFill>
                <a:prstClr val="black">
                  <a:lumMod val="65000"/>
                  <a:lumOff val="35000"/>
                </a:prstClr>
              </a:solidFill>
              <a:latin typeface="Arial" charset="0"/>
              <a:ea typeface="Arial" charset="0"/>
              <a:cs typeface="Arial" charset="0"/>
            </a:endParaRPr>
          </a:p>
          <a:p>
            <a:pPr lvl="0">
              <a:defRPr/>
            </a:pPr>
            <a:r>
              <a:rPr lang="en-US" sz="1905" dirty="0" err="1">
                <a:solidFill>
                  <a:prstClr val="black">
                    <a:lumMod val="65000"/>
                    <a:lumOff val="35000"/>
                  </a:prstClr>
                </a:solidFill>
                <a:latin typeface="Arial" charset="0"/>
                <a:ea typeface="Arial" charset="0"/>
                <a:cs typeface="Arial" charset="0"/>
              </a:rPr>
              <a:t>Direktorat</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Jenderal</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Pendidikan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Dasar</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dan</a:t>
            </a:r>
            <a:r>
              <a:rPr lang="en-US" sz="1905" dirty="0">
                <a:solidFill>
                  <a:prstClr val="black">
                    <a:lumMod val="65000"/>
                    <a:lumOff val="35000"/>
                  </a:prstClr>
                </a:solidFill>
                <a:latin typeface="Arial" charset="0"/>
                <a:ea typeface="Arial" charset="0"/>
                <a:cs typeface="Arial" charset="0"/>
              </a:rPr>
              <a:t> </a:t>
            </a:r>
            <a:r>
              <a:rPr lang="en-US" sz="1905" dirty="0" err="1">
                <a:solidFill>
                  <a:prstClr val="black">
                    <a:lumMod val="65000"/>
                    <a:lumOff val="35000"/>
                  </a:prstClr>
                </a:solidFill>
                <a:latin typeface="Arial" charset="0"/>
                <a:ea typeface="Arial" charset="0"/>
                <a:cs typeface="Arial" charset="0"/>
              </a:rPr>
              <a:t>Menengah</a:t>
            </a:r>
            <a:endParaRPr lang="en-US" sz="1905" dirty="0">
              <a:solidFill>
                <a:prstClr val="black">
                  <a:lumMod val="65000"/>
                  <a:lumOff val="35000"/>
                </a:prstClr>
              </a:solidFill>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40583039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50832" y="80515"/>
            <a:ext cx="10162410" cy="519035"/>
          </a:xfrm>
        </p:spPr>
        <p:txBody>
          <a:bodyPr>
            <a:noAutofit/>
          </a:bodyPr>
          <a:lstStyle/>
          <a:p>
            <a:pPr lvl="0">
              <a:lnSpc>
                <a:spcPct val="100000"/>
              </a:lnSpc>
              <a:spcBef>
                <a:spcPts val="0"/>
              </a:spcBef>
              <a:defRPr/>
            </a:pPr>
            <a:r>
              <a:rPr lang="en-US" sz="1800" b="1" dirty="0" err="1" smtClean="0">
                <a:solidFill>
                  <a:prstClr val="white"/>
                </a:solidFill>
                <a:latin typeface="Century Gothic"/>
                <a:cs typeface="Century Gothic"/>
              </a:rPr>
              <a:t>Membangun</a:t>
            </a:r>
            <a:r>
              <a:rPr lang="en-US" sz="1800" b="1" dirty="0" smtClean="0">
                <a:solidFill>
                  <a:prstClr val="white"/>
                </a:solidFill>
                <a:latin typeface="Century Gothic"/>
                <a:cs typeface="Century Gothic"/>
              </a:rPr>
              <a:t> SMA </a:t>
            </a:r>
            <a:r>
              <a:rPr lang="en-US" sz="1800" b="1" dirty="0" err="1" smtClean="0">
                <a:solidFill>
                  <a:prstClr val="white"/>
                </a:solidFill>
                <a:latin typeface="Century Gothic"/>
                <a:cs typeface="Century Gothic"/>
              </a:rPr>
              <a:t>Bermutu</a:t>
            </a:r>
            <a:r>
              <a:rPr lang="en-US" sz="1800" b="1" dirty="0" smtClean="0">
                <a:solidFill>
                  <a:prstClr val="white"/>
                </a:solidFill>
                <a:latin typeface="Century Gothic"/>
                <a:cs typeface="Century Gothic"/>
              </a:rPr>
              <a:t> Tinggi </a:t>
            </a:r>
            <a:r>
              <a:rPr lang="en-US" sz="1800" b="1" dirty="0" err="1" smtClean="0">
                <a:solidFill>
                  <a:prstClr val="white"/>
                </a:solidFill>
                <a:latin typeface="Century Gothic"/>
                <a:cs typeface="Century Gothic"/>
              </a:rPr>
              <a:t>Melalui</a:t>
            </a:r>
            <a:r>
              <a:rPr lang="en-US" sz="1800" b="1" dirty="0" smtClean="0">
                <a:solidFill>
                  <a:prstClr val="white"/>
                </a:solidFill>
                <a:latin typeface="Century Gothic"/>
                <a:cs typeface="Century Gothic"/>
              </a:rPr>
              <a:t> </a:t>
            </a:r>
            <a:r>
              <a:rPr lang="en-US" sz="1800" b="1" dirty="0" err="1" smtClean="0">
                <a:solidFill>
                  <a:srgbClr val="FFFF00"/>
                </a:solidFill>
                <a:latin typeface="Century Gothic"/>
                <a:cs typeface="Century Gothic"/>
              </a:rPr>
              <a:t>Implementasi</a:t>
            </a:r>
            <a:r>
              <a:rPr lang="en-US" sz="1800" b="1" dirty="0" smtClean="0">
                <a:solidFill>
                  <a:srgbClr val="FFFF00"/>
                </a:solidFill>
                <a:latin typeface="Century Gothic"/>
                <a:cs typeface="Century Gothic"/>
              </a:rPr>
              <a:t> </a:t>
            </a:r>
            <a:r>
              <a:rPr lang="en-US" sz="1800" b="1" dirty="0" err="1" smtClean="0">
                <a:solidFill>
                  <a:srgbClr val="FFFF00"/>
                </a:solidFill>
                <a:latin typeface="Century Gothic"/>
                <a:cs typeface="Century Gothic"/>
              </a:rPr>
              <a:t>Kurikulum</a:t>
            </a:r>
            <a:r>
              <a:rPr lang="en-US" sz="1800" b="1" dirty="0" smtClean="0">
                <a:solidFill>
                  <a:srgbClr val="FFFF00"/>
                </a:solidFill>
                <a:latin typeface="Century Gothic"/>
                <a:cs typeface="Century Gothic"/>
              </a:rPr>
              <a:t> 2013 </a:t>
            </a:r>
            <a:r>
              <a:rPr lang="en-US" sz="1800" b="1" dirty="0" err="1" smtClean="0">
                <a:solidFill>
                  <a:prstClr val="white"/>
                </a:solidFill>
                <a:latin typeface="Century Gothic"/>
                <a:cs typeface="Century Gothic"/>
              </a:rPr>
              <a:t>Tahun</a:t>
            </a:r>
            <a:r>
              <a:rPr lang="en-US" sz="1800" b="1" dirty="0" smtClean="0">
                <a:solidFill>
                  <a:prstClr val="white"/>
                </a:solidFill>
                <a:latin typeface="Century Gothic"/>
                <a:cs typeface="Century Gothic"/>
              </a:rPr>
              <a:t> 2018</a:t>
            </a:r>
            <a:br>
              <a:rPr lang="en-US" sz="1800" b="1" dirty="0" smtClean="0">
                <a:solidFill>
                  <a:prstClr val="white"/>
                </a:solidFill>
                <a:latin typeface="Century Gothic"/>
                <a:cs typeface="Century Gothic"/>
              </a:rPr>
            </a:br>
            <a:endParaRPr lang="en-US" sz="18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772726" y="963728"/>
            <a:ext cx="10883936" cy="5209101"/>
            <a:chOff x="513419" y="1216455"/>
            <a:chExt cx="10883936" cy="5209101"/>
          </a:xfrm>
        </p:grpSpPr>
        <p:sp>
          <p:nvSpPr>
            <p:cNvPr id="6" name="Oval 5"/>
            <p:cNvSpPr/>
            <p:nvPr/>
          </p:nvSpPr>
          <p:spPr>
            <a:xfrm>
              <a:off x="1101870" y="1216455"/>
              <a:ext cx="2637492" cy="25820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a:ea typeface="+mn-ea"/>
                  <a:cs typeface="Century Gothic"/>
                </a:rPr>
                <a:t>IMPLEMENTASI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a:ea typeface="+mn-ea"/>
                  <a:cs typeface="Century Gothic"/>
                </a:rPr>
                <a:t>KURIKULUM 2013</a:t>
              </a:r>
              <a:endParaRPr kumimoji="0" lang="en-US" sz="1800" b="1"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7" name="Oval 6"/>
            <p:cNvSpPr/>
            <p:nvPr/>
          </p:nvSpPr>
          <p:spPr>
            <a:xfrm>
              <a:off x="8422234" y="1216455"/>
              <a:ext cx="2637492" cy="258200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a:ea typeface="+mn-ea"/>
                  <a:cs typeface="Century Gothic"/>
                </a:rPr>
                <a:t>PENINGKATAN DAN PERLUASAN MUTU SMA</a:t>
              </a:r>
              <a:endParaRPr kumimoji="0" lang="en-US" sz="1800" b="1"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8" name="TextBox 7"/>
            <p:cNvSpPr txBox="1"/>
            <p:nvPr/>
          </p:nvSpPr>
          <p:spPr>
            <a:xfrm>
              <a:off x="5188928" y="1419104"/>
              <a:ext cx="1674597" cy="369332"/>
            </a:xfrm>
            <a:prstGeom prst="rect">
              <a:avLst/>
            </a:prstGeom>
            <a:solidFill>
              <a:schemeClr val="tx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entury Gothic"/>
                  <a:ea typeface="+mn-ea"/>
                  <a:cs typeface="Century Gothic"/>
                </a:rPr>
                <a:t>PENILAIAN</a:t>
              </a:r>
              <a:endParaRPr kumimoji="0" lang="en-US" sz="1800" b="1"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9" name="TextBox 8"/>
            <p:cNvSpPr txBox="1"/>
            <p:nvPr/>
          </p:nvSpPr>
          <p:spPr>
            <a:xfrm>
              <a:off x="5188928" y="1781725"/>
              <a:ext cx="1674597" cy="1200329"/>
            </a:xfrm>
            <a:prstGeom prst="rect">
              <a:avLst/>
            </a:prstGeom>
            <a:solidFill>
              <a:schemeClr val="tx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Century Gothic"/>
                  <a:ea typeface="+mn-ea"/>
                  <a:cs typeface="Century Gothic"/>
                </a:rPr>
                <a:t>Ujian</a:t>
              </a:r>
              <a:endParaRPr kumimoji="0" lang="en-US" sz="1800" b="0" i="0" u="none" strike="noStrike" kern="1200" cap="none" spc="0" normalizeH="0" baseline="0" noProof="0" dirty="0" smtClean="0">
                <a:ln>
                  <a:noFill/>
                </a:ln>
                <a:solidFill>
                  <a:prstClr val="white"/>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Century Gothic"/>
                  <a:ea typeface="+mn-ea"/>
                  <a:cs typeface="Century Gothic"/>
                </a:rPr>
                <a:t>Sekolah</a:t>
              </a:r>
              <a:endParaRPr kumimoji="0" lang="en-US" sz="1800" b="0" i="0" u="none" strike="noStrike" kern="1200" cap="none" spc="0" normalizeH="0" baseline="0" noProof="0" dirty="0" smtClean="0">
                <a:ln>
                  <a:noFill/>
                </a:ln>
                <a:solidFill>
                  <a:prstClr val="white"/>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Century Gothic"/>
                  <a:ea typeface="+mn-ea"/>
                  <a:cs typeface="Century Gothic"/>
                </a:rPr>
                <a:t>Berstandar</a:t>
              </a:r>
              <a:endParaRPr kumimoji="0" lang="en-US" sz="1800" b="0" i="0" u="none" strike="noStrike" kern="1200" cap="none" spc="0" normalizeH="0" baseline="0" noProof="0" dirty="0" smtClean="0">
                <a:ln>
                  <a:noFill/>
                </a:ln>
                <a:solidFill>
                  <a:prstClr val="white"/>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white"/>
                  </a:solidFill>
                  <a:effectLst/>
                  <a:uLnTx/>
                  <a:uFillTx/>
                  <a:latin typeface="Century Gothic"/>
                  <a:ea typeface="+mn-ea"/>
                  <a:cs typeface="Century Gothic"/>
                </a:rPr>
                <a:t>Nasional</a:t>
              </a:r>
              <a:endParaRPr kumimoji="0" lang="en-US" sz="1800" b="0"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10" name="TextBox 9"/>
            <p:cNvSpPr txBox="1"/>
            <p:nvPr/>
          </p:nvSpPr>
          <p:spPr>
            <a:xfrm>
              <a:off x="5188928" y="2982054"/>
              <a:ext cx="1674597" cy="646331"/>
            </a:xfrm>
            <a:prstGeom prst="rect">
              <a:avLst/>
            </a:prstGeom>
            <a:solidFill>
              <a:schemeClr val="accent6">
                <a:lumMod val="75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FFFF"/>
                  </a:solidFill>
                  <a:effectLst/>
                  <a:uLnTx/>
                  <a:uFillTx/>
                  <a:latin typeface="Century Gothic"/>
                  <a:ea typeface="+mn-ea"/>
                  <a:cs typeface="Century Gothic"/>
                </a:rPr>
                <a:t>Ujian</a:t>
              </a:r>
              <a:endParaRPr kumimoji="0" lang="en-US" sz="1800" b="1" i="0" u="none" strike="noStrike" kern="1200" cap="none" spc="0" normalizeH="0" baseline="0" noProof="0" dirty="0" smtClean="0">
                <a:ln>
                  <a:noFill/>
                </a:ln>
                <a:solidFill>
                  <a:srgbClr val="FFFFFF"/>
                </a:solidFill>
                <a:effectLst/>
                <a:uLnTx/>
                <a:uFillTx/>
                <a:latin typeface="Century Gothic"/>
                <a:ea typeface="+mn-ea"/>
                <a:cs typeface="Century Gothic"/>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FFFF"/>
                  </a:solidFill>
                  <a:effectLst/>
                  <a:uLnTx/>
                  <a:uFillTx/>
                  <a:latin typeface="Century Gothic"/>
                  <a:ea typeface="+mn-ea"/>
                  <a:cs typeface="Century Gothic"/>
                </a:rPr>
                <a:t>Nasional</a:t>
              </a:r>
              <a:endParaRPr kumimoji="0" lang="en-US" sz="1800" b="1" i="0" u="none" strike="noStrike" kern="1200" cap="none" spc="0" normalizeH="0" baseline="0" noProof="0" dirty="0">
                <a:ln>
                  <a:noFill/>
                </a:ln>
                <a:solidFill>
                  <a:srgbClr val="FFFFFF"/>
                </a:solidFill>
                <a:effectLst/>
                <a:uLnTx/>
                <a:uFillTx/>
                <a:latin typeface="Century Gothic"/>
                <a:ea typeface="+mn-ea"/>
                <a:cs typeface="Century Gothic"/>
              </a:endParaRPr>
            </a:p>
          </p:txBody>
        </p:sp>
        <p:sp>
          <p:nvSpPr>
            <p:cNvPr id="11" name="TextBox 10"/>
            <p:cNvSpPr txBox="1"/>
            <p:nvPr/>
          </p:nvSpPr>
          <p:spPr>
            <a:xfrm>
              <a:off x="5050266" y="3855622"/>
              <a:ext cx="3286029" cy="1954381"/>
            </a:xfrm>
            <a:prstGeom prst="rect">
              <a:avLst/>
            </a:prstGeom>
            <a:noFill/>
          </p:spPr>
          <p:txBody>
            <a:bodyPr wrap="square" rtlCol="0">
              <a:spAutoFit/>
            </a:bodyPr>
            <a:lstStyle/>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1. 	</a:t>
              </a:r>
              <a:r>
                <a:rPr kumimoji="0" lang="en-US" sz="1600" b="1" i="0" u="none" strike="noStrike" kern="1200" cap="none" spc="0" normalizeH="0" baseline="0" noProof="0" dirty="0" err="1" smtClean="0">
                  <a:ln>
                    <a:noFill/>
                  </a:ln>
                  <a:solidFill>
                    <a:prstClr val="black"/>
                  </a:solidFill>
                  <a:effectLst/>
                  <a:uLnTx/>
                  <a:uFillTx/>
                  <a:latin typeface="Century Gothic"/>
                  <a:ea typeface="+mn-ea"/>
                  <a:cs typeface="Century Gothic"/>
                </a:rPr>
                <a:t>Pendampingan</a:t>
              </a: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 USBN</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2.	</a:t>
              </a:r>
              <a:r>
                <a:rPr kumimoji="0" lang="en-US" sz="1600" b="1" i="0" u="none" strike="noStrike" kern="1200" cap="none" spc="0" normalizeH="0" baseline="0" noProof="0" dirty="0" err="1" smtClean="0">
                  <a:ln>
                    <a:noFill/>
                  </a:ln>
                  <a:solidFill>
                    <a:prstClr val="black"/>
                  </a:solidFill>
                  <a:effectLst/>
                  <a:uLnTx/>
                  <a:uFillTx/>
                  <a:latin typeface="Century Gothic"/>
                  <a:ea typeface="+mn-ea"/>
                  <a:cs typeface="Century Gothic"/>
                </a:rPr>
                <a:t>Pemantauan</a:t>
              </a: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 UN</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3.	</a:t>
              </a:r>
              <a:r>
                <a:rPr kumimoji="0" lang="en-US" sz="1600" b="1" i="0" u="none" strike="noStrike" kern="1200" cap="none" spc="0" normalizeH="0" baseline="0" noProof="0" dirty="0" err="1" smtClean="0">
                  <a:ln>
                    <a:noFill/>
                  </a:ln>
                  <a:solidFill>
                    <a:prstClr val="black"/>
                  </a:solidFill>
                  <a:effectLst/>
                  <a:uLnTx/>
                  <a:uFillTx/>
                  <a:latin typeface="Century Gothic"/>
                  <a:ea typeface="+mn-ea"/>
                  <a:cs typeface="Century Gothic"/>
                </a:rPr>
                <a:t>Analisis</a:t>
              </a: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 </a:t>
              </a:r>
              <a:r>
                <a:rPr kumimoji="0" lang="en-US" sz="1600" b="1" i="0" u="none" strike="noStrike" kern="1200" cap="none" spc="0" normalizeH="0" baseline="0" noProof="0" dirty="0" err="1" smtClean="0">
                  <a:ln>
                    <a:noFill/>
                  </a:ln>
                  <a:solidFill>
                    <a:prstClr val="black"/>
                  </a:solidFill>
                  <a:effectLst/>
                  <a:uLnTx/>
                  <a:uFillTx/>
                  <a:latin typeface="Century Gothic"/>
                  <a:ea typeface="+mn-ea"/>
                  <a:cs typeface="Century Gothic"/>
                </a:rPr>
                <a:t>Soal</a:t>
              </a: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 USBN</a:t>
              </a:r>
            </a:p>
            <a:p>
              <a:pPr marL="269875" marR="0" lvl="0" indent="-269875" algn="l" defTabSz="914400" rtl="0" eaLnBrk="1" fontAlgn="auto" latinLnBrk="0" hangingPunct="1">
                <a:lnSpc>
                  <a:spcPct val="100000"/>
                </a:lnSpc>
                <a:spcBef>
                  <a:spcPts val="0"/>
                </a:spcBef>
                <a:spcAft>
                  <a:spcPts val="600"/>
                </a:spcAft>
                <a:buClrTx/>
                <a:buSzTx/>
                <a:buFontTx/>
                <a:buAutoNum type="arabicPeriod" startAt="4"/>
                <a:tabLst/>
                <a:defRPr/>
              </a:pPr>
              <a:r>
                <a:rPr kumimoji="0" lang="en-US" sz="1600" b="1" i="0" u="none" strike="noStrike" kern="1200" cap="none" spc="0" normalizeH="0" baseline="0" noProof="0" dirty="0" err="1" smtClean="0">
                  <a:ln>
                    <a:noFill/>
                  </a:ln>
                  <a:solidFill>
                    <a:prstClr val="black"/>
                  </a:solidFill>
                  <a:effectLst/>
                  <a:uLnTx/>
                  <a:uFillTx/>
                  <a:latin typeface="Century Gothic"/>
                  <a:ea typeface="+mn-ea"/>
                  <a:cs typeface="Century Gothic"/>
                </a:rPr>
                <a:t>Pembinaan</a:t>
              </a: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 </a:t>
              </a:r>
              <a:r>
                <a:rPr kumimoji="0" lang="en-US" sz="1600" b="1" i="0" u="none" strike="noStrike" kern="1200" cap="none" spc="0" normalizeH="0" baseline="0" noProof="0" dirty="0" err="1" smtClean="0">
                  <a:ln>
                    <a:noFill/>
                  </a:ln>
                  <a:solidFill>
                    <a:prstClr val="black"/>
                  </a:solidFill>
                  <a:effectLst/>
                  <a:uLnTx/>
                  <a:uFillTx/>
                  <a:latin typeface="Century Gothic"/>
                  <a:ea typeface="+mn-ea"/>
                  <a:cs typeface="Century Gothic"/>
                </a:rPr>
                <a:t>Pasca</a:t>
              </a:r>
              <a:r>
                <a:rPr kumimoji="0" lang="en-US" sz="1600" b="1" i="0" u="none" strike="noStrike" kern="1200" cap="none" spc="0" normalizeH="0" baseline="0" noProof="0" dirty="0" smtClean="0">
                  <a:ln>
                    <a:noFill/>
                  </a:ln>
                  <a:solidFill>
                    <a:prstClr val="black"/>
                  </a:solidFill>
                  <a:effectLst/>
                  <a:uLnTx/>
                  <a:uFillTx/>
                  <a:latin typeface="Century Gothic"/>
                  <a:ea typeface="+mn-ea"/>
                  <a:cs typeface="Century Gothic"/>
                </a:rPr>
                <a:t> UN</a:t>
              </a:r>
            </a:p>
            <a:p>
              <a:pPr marL="269875" marR="0" lvl="0" indent="-269875" algn="l" defTabSz="914400" rtl="0" eaLnBrk="1" fontAlgn="auto" latinLnBrk="0" hangingPunct="1">
                <a:lnSpc>
                  <a:spcPct val="100000"/>
                </a:lnSpc>
                <a:spcBef>
                  <a:spcPts val="0"/>
                </a:spcBef>
                <a:spcAft>
                  <a:spcPts val="600"/>
                </a:spcAft>
                <a:buClrTx/>
                <a:buSzTx/>
                <a:buFontTx/>
                <a:buAutoNum type="arabicPeriod" startAt="4"/>
                <a:tabLst/>
                <a:defRPr/>
              </a:pPr>
              <a:r>
                <a:rPr kumimoji="0" lang="en-US" sz="1600" b="1" i="0" u="none" strike="noStrike" kern="1200" cap="none" spc="0" normalizeH="0" baseline="0" noProof="0" dirty="0" err="1" smtClean="0">
                  <a:ln>
                    <a:noFill/>
                  </a:ln>
                  <a:solidFill>
                    <a:srgbClr val="FF0000"/>
                  </a:solidFill>
                  <a:effectLst/>
                  <a:uLnTx/>
                  <a:uFillTx/>
                  <a:latin typeface="Century Gothic"/>
                  <a:ea typeface="+mn-ea"/>
                  <a:cs typeface="Century Gothic"/>
                </a:rPr>
                <a:t>Pengadaan</a:t>
              </a:r>
              <a:r>
                <a:rPr kumimoji="0" lang="en-US" sz="1600" b="1" i="0" u="none" strike="noStrike" kern="1200" cap="none" spc="0" normalizeH="0" baseline="0" noProof="0" dirty="0" smtClean="0">
                  <a:ln>
                    <a:noFill/>
                  </a:ln>
                  <a:solidFill>
                    <a:srgbClr val="FF0000"/>
                  </a:solidFill>
                  <a:effectLst/>
                  <a:uLnTx/>
                  <a:uFillTx/>
                  <a:latin typeface="Century Gothic"/>
                  <a:ea typeface="+mn-ea"/>
                  <a:cs typeface="Century Gothic"/>
                </a:rPr>
                <a:t> IJASAH</a:t>
              </a:r>
            </a:p>
            <a:p>
              <a:pPr marL="180975" marR="0" lvl="0" indent="-180975"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12" name="TextBox 11"/>
            <p:cNvSpPr txBox="1"/>
            <p:nvPr/>
          </p:nvSpPr>
          <p:spPr>
            <a:xfrm>
              <a:off x="513419" y="3855622"/>
              <a:ext cx="4053304" cy="2569934"/>
            </a:xfrm>
            <a:prstGeom prst="rect">
              <a:avLst/>
            </a:prstGeom>
            <a:noFill/>
          </p:spPr>
          <p:txBody>
            <a:bodyPr wrap="square" rtlCol="0">
              <a:spAutoFit/>
            </a:bodyPr>
            <a:lstStyle/>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1.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Penyegaran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&amp; </a:t>
              </a:r>
              <a:r>
                <a:rPr kumimoji="0" lang="en-US" sz="1400" b="1" i="0" u="none" strike="noStrike" kern="1200" cap="none" spc="0" normalizeH="0" baseline="0" noProof="0" dirty="0" err="1">
                  <a:ln>
                    <a:noFill/>
                  </a:ln>
                  <a:solidFill>
                    <a:srgbClr val="000000"/>
                  </a:solidFill>
                  <a:effectLst/>
                  <a:uLnTx/>
                  <a:uFillTx/>
                  <a:latin typeface="Century Gothic" panose="020B0502020202020204" pitchFamily="34" charset="0"/>
                  <a:cs typeface="Century Gothic"/>
                </a:rPr>
                <a:t>P</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endampingan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K-13</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2.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Naskah</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Pembelajaran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dan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Penilaian</a:t>
              </a:r>
              <a:endPar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endParaRP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3.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Pengembangan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Sumber</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Belajar</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(E-</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modul</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dan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Video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Pembelajaran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4.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Pembinaan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SKS</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5.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Pembelajaran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dan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Penilaian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HOTS</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7.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Pengawas</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Dalam</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000000"/>
                  </a:solidFill>
                  <a:effectLst/>
                  <a:uLnTx/>
                  <a:uFillTx/>
                  <a:latin typeface="Century Gothic" panose="020B0502020202020204" pitchFamily="34" charset="0"/>
                  <a:cs typeface="Century Gothic"/>
                </a:rPr>
                <a:t>Pembinaan</a:t>
              </a: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 SMA</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8.	</a:t>
              </a:r>
              <a:r>
                <a:rPr kumimoji="0" lang="en-US" sz="1400" b="1" i="0" u="none" strike="noStrike" kern="1200" cap="none" spc="0" normalizeH="0" baseline="0" noProof="0" dirty="0" smtClean="0">
                  <a:ln>
                    <a:noFill/>
                  </a:ln>
                  <a:solidFill>
                    <a:srgbClr val="FF0000"/>
                  </a:solidFill>
                  <a:effectLst/>
                  <a:uLnTx/>
                  <a:uFillTx/>
                  <a:latin typeface="Century Gothic" panose="020B0502020202020204" pitchFamily="34" charset="0"/>
                  <a:cs typeface="Century Gothic"/>
                </a:rPr>
                <a:t>e-</a:t>
              </a:r>
              <a:r>
                <a:rPr kumimoji="0" lang="en-US" sz="1400" b="1" i="0" u="none" strike="noStrike" kern="1200" cap="none" spc="0" normalizeH="0" baseline="0" noProof="0" dirty="0" err="1" smtClean="0">
                  <a:ln>
                    <a:noFill/>
                  </a:ln>
                  <a:solidFill>
                    <a:srgbClr val="FF0000"/>
                  </a:solidFill>
                  <a:effectLst/>
                  <a:uLnTx/>
                  <a:uFillTx/>
                  <a:latin typeface="Century Gothic" panose="020B0502020202020204" pitchFamily="34" charset="0"/>
                  <a:cs typeface="Century Gothic"/>
                </a:rPr>
                <a:t>Rapor</a:t>
              </a:r>
              <a:r>
                <a:rPr kumimoji="0" lang="en-US" sz="1400" b="1" i="0" u="none" strike="noStrike" kern="1200" cap="none" spc="0" normalizeH="0" baseline="0" noProof="0" dirty="0" smtClean="0">
                  <a:ln>
                    <a:noFill/>
                  </a:ln>
                  <a:solidFill>
                    <a:srgbClr val="FF0000"/>
                  </a:solidFill>
                  <a:effectLst/>
                  <a:uLnTx/>
                  <a:uFillTx/>
                  <a:latin typeface="Century Gothic" panose="020B0502020202020204" pitchFamily="34" charset="0"/>
                  <a:cs typeface="Century Gothic"/>
                </a:rPr>
                <a:t> </a:t>
              </a:r>
              <a:r>
                <a:rPr kumimoji="0" lang="en-US" sz="1400" b="1" i="0" u="none" strike="noStrike" kern="1200" cap="none" spc="0" normalizeH="0" baseline="0" noProof="0" dirty="0" err="1" smtClean="0">
                  <a:ln>
                    <a:noFill/>
                  </a:ln>
                  <a:solidFill>
                    <a:srgbClr val="FF0000"/>
                  </a:solidFill>
                  <a:effectLst/>
                  <a:uLnTx/>
                  <a:uFillTx/>
                  <a:latin typeface="Century Gothic" panose="020B0502020202020204" pitchFamily="34" charset="0"/>
                  <a:cs typeface="Century Gothic"/>
                </a:rPr>
                <a:t>Versi</a:t>
              </a:r>
              <a:r>
                <a:rPr kumimoji="0" lang="en-US" sz="1400" b="1" i="0" u="none" strike="noStrike" kern="1200" cap="none" spc="0" normalizeH="0" baseline="0" noProof="0" dirty="0" smtClean="0">
                  <a:ln>
                    <a:noFill/>
                  </a:ln>
                  <a:solidFill>
                    <a:srgbClr val="FF0000"/>
                  </a:solidFill>
                  <a:effectLst/>
                  <a:uLnTx/>
                  <a:uFillTx/>
                  <a:latin typeface="Century Gothic" panose="020B0502020202020204" pitchFamily="34" charset="0"/>
                  <a:cs typeface="Century Gothic"/>
                </a:rPr>
                <a:t> 2018</a:t>
              </a:r>
            </a:p>
            <a:p>
              <a:pPr marL="269875" marR="0" lvl="0" indent="-2698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entury Gothic" panose="020B0502020202020204" pitchFamily="34" charset="0"/>
                  <a:cs typeface="Century Gothic"/>
                </a:rPr>
                <a:t>9.	</a:t>
              </a:r>
              <a:r>
                <a:rPr kumimoji="0" lang="en-US" sz="1400" b="1" i="0" u="none" strike="noStrike" kern="1200" cap="none" spc="0" normalizeH="0" baseline="0" noProof="0" dirty="0" err="1" smtClean="0">
                  <a:ln>
                    <a:noFill/>
                  </a:ln>
                  <a:solidFill>
                    <a:srgbClr val="FF0000"/>
                  </a:solidFill>
                  <a:effectLst/>
                  <a:uLnTx/>
                  <a:uFillTx/>
                  <a:latin typeface="Century Gothic" panose="020B0502020202020204" pitchFamily="34" charset="0"/>
                  <a:cs typeface="Century Gothic"/>
                </a:rPr>
                <a:t>Penyiapan</a:t>
              </a:r>
              <a:r>
                <a:rPr kumimoji="0" lang="en-US" sz="1400" b="1" i="0" u="none" strike="noStrike" kern="1200" cap="none" spc="0" normalizeH="0" baseline="0" noProof="0" dirty="0" smtClean="0">
                  <a:ln>
                    <a:noFill/>
                  </a:ln>
                  <a:solidFill>
                    <a:srgbClr val="FF0000"/>
                  </a:solidFill>
                  <a:effectLst/>
                  <a:uLnTx/>
                  <a:uFillTx/>
                  <a:latin typeface="Century Gothic" panose="020B0502020202020204" pitchFamily="34" charset="0"/>
                  <a:cs typeface="Century Gothic"/>
                </a:rPr>
                <a:t> PISA</a:t>
              </a:r>
              <a:endParaRPr kumimoji="0" lang="en-US" sz="1400" b="1" i="0" u="none" strike="noStrike" kern="1200" cap="none" spc="0" normalizeH="0" baseline="0" noProof="0" dirty="0">
                <a:ln>
                  <a:noFill/>
                </a:ln>
                <a:solidFill>
                  <a:srgbClr val="FF0000"/>
                </a:solidFill>
                <a:effectLst/>
                <a:uLnTx/>
                <a:uFillTx/>
                <a:latin typeface="Century Gothic" panose="020B0502020202020204" pitchFamily="34" charset="0"/>
                <a:cs typeface="Century Gothic"/>
              </a:endParaRPr>
            </a:p>
          </p:txBody>
        </p:sp>
        <p:sp>
          <p:nvSpPr>
            <p:cNvPr id="13" name="TextBox 12"/>
            <p:cNvSpPr txBox="1"/>
            <p:nvPr/>
          </p:nvSpPr>
          <p:spPr>
            <a:xfrm>
              <a:off x="8571968" y="3798455"/>
              <a:ext cx="2825387" cy="810478"/>
            </a:xfrm>
            <a:prstGeom prst="rect">
              <a:avLst/>
            </a:prstGeom>
            <a:noFill/>
          </p:spPr>
          <p:txBody>
            <a:bodyPr wrap="square" rtlCol="0">
              <a:spAutoFit/>
            </a:bodyPr>
            <a:lstStyle/>
            <a:p>
              <a:pPr marL="180975" marR="0" lvl="0" indent="-180975"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Century Gothic"/>
                  <a:ea typeface="+mn-ea"/>
                  <a:cs typeface="Century Gothic"/>
                </a:rPr>
                <a:t>1. SMA </a:t>
              </a:r>
              <a:r>
                <a:rPr kumimoji="0" lang="en-US" sz="1600" b="1" i="0" u="none" strike="noStrike" kern="1200" cap="none" spc="0" normalizeH="0" baseline="0" noProof="0" dirty="0" err="1" smtClean="0">
                  <a:ln>
                    <a:noFill/>
                  </a:ln>
                  <a:solidFill>
                    <a:srgbClr val="0000FF"/>
                  </a:solidFill>
                  <a:effectLst/>
                  <a:uLnTx/>
                  <a:uFillTx/>
                  <a:latin typeface="Century Gothic"/>
                  <a:ea typeface="+mn-ea"/>
                  <a:cs typeface="Century Gothic"/>
                </a:rPr>
                <a:t>Rujukan</a:t>
              </a:r>
              <a:endParaRPr kumimoji="0" lang="en-US" sz="1600" b="1" i="0" u="none" strike="noStrike" kern="1200" cap="none" spc="0" normalizeH="0" baseline="0" noProof="0" dirty="0" smtClean="0">
                <a:ln>
                  <a:noFill/>
                </a:ln>
                <a:solidFill>
                  <a:srgbClr val="0000FF"/>
                </a:solidFill>
                <a:effectLst/>
                <a:uLnTx/>
                <a:uFillTx/>
                <a:latin typeface="Century Gothic"/>
                <a:ea typeface="+mn-ea"/>
                <a:cs typeface="Century Gothic"/>
              </a:endParaRPr>
            </a:p>
            <a:p>
              <a:pPr marL="180975" marR="0" lvl="0" indent="-180975"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Century Gothic"/>
                  <a:ea typeface="+mn-ea"/>
                  <a:cs typeface="Century Gothic"/>
                </a:rPr>
                <a:t>2.	 SMA </a:t>
              </a:r>
              <a:r>
                <a:rPr kumimoji="0" lang="en-US" sz="1600" b="1" i="0" u="none" strike="noStrike" kern="1200" cap="none" spc="0" normalizeH="0" baseline="0" noProof="0" dirty="0" err="1" smtClean="0">
                  <a:ln>
                    <a:noFill/>
                  </a:ln>
                  <a:solidFill>
                    <a:srgbClr val="0000FF"/>
                  </a:solidFill>
                  <a:effectLst/>
                  <a:uLnTx/>
                  <a:uFillTx/>
                  <a:latin typeface="Century Gothic"/>
                  <a:ea typeface="+mn-ea"/>
                  <a:cs typeface="Century Gothic"/>
                </a:rPr>
                <a:t>Kewirausahaan</a:t>
              </a:r>
              <a:endParaRPr kumimoji="0" lang="en-US" sz="1600" b="1" i="0" u="none" strike="noStrike" kern="1200" cap="none" spc="0" normalizeH="0" baseline="0" noProof="0" dirty="0" smtClean="0">
                <a:ln>
                  <a:noFill/>
                </a:ln>
                <a:solidFill>
                  <a:srgbClr val="0000FF"/>
                </a:solidFill>
                <a:effectLst/>
                <a:uLnTx/>
                <a:uFillTx/>
                <a:latin typeface="Century Gothic"/>
                <a:ea typeface="+mn-ea"/>
                <a:cs typeface="Century Gothic"/>
              </a:endParaRPr>
            </a:p>
          </p:txBody>
        </p:sp>
        <p:sp>
          <p:nvSpPr>
            <p:cNvPr id="14" name="Plus 13"/>
            <p:cNvSpPr/>
            <p:nvPr/>
          </p:nvSpPr>
          <p:spPr>
            <a:xfrm>
              <a:off x="4076646" y="2256265"/>
              <a:ext cx="739614" cy="716144"/>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Equal 14"/>
            <p:cNvSpPr/>
            <p:nvPr/>
          </p:nvSpPr>
          <p:spPr>
            <a:xfrm>
              <a:off x="7275731" y="2346971"/>
              <a:ext cx="739615" cy="716144"/>
            </a:xfrm>
            <a:prstGeom prst="mathEqua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744309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94643"/>
            <a:ext cx="11077437" cy="519035"/>
          </a:xfrm>
        </p:spPr>
        <p:txBody>
          <a:bodyPr>
            <a:normAutofit fontScale="90000"/>
          </a:bodyPr>
          <a:lstStyle/>
          <a:p>
            <a:r>
              <a:rPr lang="en-US" sz="2000" b="1" dirty="0" err="1" smtClean="0">
                <a:solidFill>
                  <a:srgbClr val="FFFF00"/>
                </a:solidFill>
                <a:latin typeface="Century Gothic"/>
                <a:cs typeface="Century Gothic"/>
              </a:rPr>
              <a:t>Alur</a:t>
            </a:r>
            <a:r>
              <a:rPr lang="en-US" sz="2000" b="1" dirty="0" smtClean="0">
                <a:solidFill>
                  <a:schemeClr val="bg1"/>
                </a:solidFill>
                <a:latin typeface="Century Gothic"/>
                <a:cs typeface="Century Gothic"/>
              </a:rPr>
              <a:t> </a:t>
            </a:r>
            <a:r>
              <a:rPr lang="en-US" sz="2000" b="1" dirty="0" err="1" smtClean="0">
                <a:solidFill>
                  <a:schemeClr val="bg1"/>
                </a:solidFill>
                <a:latin typeface="Century Gothic"/>
                <a:cs typeface="Century Gothic"/>
              </a:rPr>
              <a:t>Bimtek</a:t>
            </a:r>
            <a:r>
              <a:rPr lang="en-US" sz="2000" b="1" dirty="0" smtClean="0">
                <a:solidFill>
                  <a:schemeClr val="bg1"/>
                </a:solidFill>
                <a:latin typeface="Century Gothic"/>
                <a:cs typeface="Century Gothic"/>
              </a:rPr>
              <a:t>/</a:t>
            </a:r>
            <a:r>
              <a:rPr lang="en-US" sz="2000" b="1" dirty="0" err="1" smtClean="0">
                <a:solidFill>
                  <a:schemeClr val="bg1"/>
                </a:solidFill>
                <a:latin typeface="Century Gothic"/>
                <a:cs typeface="Century Gothic"/>
              </a:rPr>
              <a:t>Pelatihan</a:t>
            </a:r>
            <a:r>
              <a:rPr lang="en-US" sz="2000" b="1" dirty="0" smtClean="0">
                <a:solidFill>
                  <a:schemeClr val="bg1"/>
                </a:solidFill>
                <a:latin typeface="Century Gothic"/>
                <a:cs typeface="Century Gothic"/>
              </a:rPr>
              <a:t> </a:t>
            </a:r>
            <a:r>
              <a:rPr lang="en-US" sz="2000" b="1" dirty="0" err="1" smtClean="0">
                <a:solidFill>
                  <a:schemeClr val="bg1"/>
                </a:solidFill>
                <a:latin typeface="Century Gothic"/>
                <a:cs typeface="Century Gothic"/>
              </a:rPr>
              <a:t>dan</a:t>
            </a:r>
            <a:r>
              <a:rPr lang="en-US" sz="2000" b="1" dirty="0" smtClean="0">
                <a:solidFill>
                  <a:schemeClr val="bg1"/>
                </a:solidFill>
                <a:latin typeface="Century Gothic"/>
                <a:cs typeface="Century Gothic"/>
              </a:rPr>
              <a:t> </a:t>
            </a:r>
            <a:r>
              <a:rPr lang="en-US" sz="2000" b="1" dirty="0" err="1" smtClean="0">
                <a:solidFill>
                  <a:schemeClr val="bg1"/>
                </a:solidFill>
                <a:latin typeface="Century Gothic"/>
                <a:cs typeface="Century Gothic"/>
              </a:rPr>
              <a:t>Pendampingan</a:t>
            </a:r>
            <a:r>
              <a:rPr lang="en-US" sz="2000" b="1" dirty="0" smtClean="0">
                <a:solidFill>
                  <a:schemeClr val="bg1"/>
                </a:solidFill>
                <a:latin typeface="Century Gothic"/>
                <a:cs typeface="Century Gothic"/>
              </a:rPr>
              <a:t> </a:t>
            </a:r>
            <a:r>
              <a:rPr lang="en-US" sz="2000" b="1" dirty="0" err="1" smtClean="0">
                <a:solidFill>
                  <a:schemeClr val="bg1"/>
                </a:solidFill>
                <a:latin typeface="Century Gothic"/>
                <a:cs typeface="Century Gothic"/>
              </a:rPr>
              <a:t>Kurikulum</a:t>
            </a:r>
            <a:r>
              <a:rPr lang="en-US" sz="2000" b="1" dirty="0" smtClean="0">
                <a:solidFill>
                  <a:schemeClr val="bg1"/>
                </a:solidFill>
                <a:latin typeface="Century Gothic"/>
                <a:cs typeface="Century Gothic"/>
              </a:rPr>
              <a:t> 2013 SMA </a:t>
            </a:r>
            <a:r>
              <a:rPr lang="en-US" sz="2000" b="1" dirty="0" err="1" smtClean="0">
                <a:solidFill>
                  <a:schemeClr val="bg1"/>
                </a:solidFill>
                <a:latin typeface="Century Gothic"/>
                <a:cs typeface="Century Gothic"/>
              </a:rPr>
              <a:t>Tahun</a:t>
            </a:r>
            <a:r>
              <a:rPr lang="en-US" sz="2000" b="1" dirty="0" smtClean="0">
                <a:solidFill>
                  <a:schemeClr val="bg1"/>
                </a:solidFill>
                <a:latin typeface="Century Gothic"/>
                <a:cs typeface="Century Gothic"/>
              </a:rPr>
              <a:t> 2018 </a:t>
            </a:r>
            <a:br>
              <a:rPr lang="en-US" sz="2000" b="1" dirty="0" smtClean="0">
                <a:solidFill>
                  <a:schemeClr val="bg1"/>
                </a:solidFill>
                <a:latin typeface="Century Gothic"/>
                <a:cs typeface="Century Gothic"/>
              </a:rPr>
            </a:b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27626" y="708406"/>
            <a:ext cx="11444036" cy="5752647"/>
            <a:chOff x="360972" y="879794"/>
            <a:chExt cx="11444036" cy="5752647"/>
          </a:xfrm>
        </p:grpSpPr>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271525" y="1457778"/>
              <a:ext cx="2240539" cy="138646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512712" y="4635718"/>
              <a:ext cx="2252809" cy="1375657"/>
            </a:xfrm>
            <a:prstGeom prst="rect">
              <a:avLst/>
            </a:prstGeom>
            <a:ln>
              <a:noFill/>
            </a:ln>
            <a:effectLst>
              <a:outerShdw blurRad="190500" algn="tl" rotWithShape="0">
                <a:srgbClr val="000000">
                  <a:alpha val="70000"/>
                </a:srgbClr>
              </a:outerShdw>
            </a:effectLst>
          </p:spPr>
        </p:pic>
        <p:sp>
          <p:nvSpPr>
            <p:cNvPr id="8" name="TextBox 7"/>
            <p:cNvSpPr txBox="1"/>
            <p:nvPr/>
          </p:nvSpPr>
          <p:spPr>
            <a:xfrm>
              <a:off x="7271529" y="2881600"/>
              <a:ext cx="2228087" cy="523220"/>
            </a:xfrm>
            <a:prstGeom prst="rect">
              <a:avLst/>
            </a:prstGeom>
            <a:solidFill>
              <a:schemeClr val="accent5">
                <a:lumMod val="50000"/>
              </a:schemeClr>
            </a:solidFill>
          </p:spPr>
          <p:txBody>
            <a:bodyPr wrap="square" rtlCol="0">
              <a:spAutoFit/>
            </a:bodyPr>
            <a:lstStyle/>
            <a:p>
              <a:pPr algn="ctr"/>
              <a:r>
                <a:rPr lang="en-US" sz="1400" b="1" dirty="0" err="1">
                  <a:solidFill>
                    <a:schemeClr val="bg1"/>
                  </a:solidFill>
                  <a:latin typeface="Century Gothic"/>
                  <a:cs typeface="Century Gothic"/>
                </a:rPr>
                <a:t>Penyegaran</a:t>
              </a:r>
              <a:r>
                <a:rPr lang="en-US" sz="1400" b="1" dirty="0">
                  <a:solidFill>
                    <a:schemeClr val="bg1"/>
                  </a:solidFill>
                  <a:latin typeface="Century Gothic"/>
                  <a:cs typeface="Century Gothic"/>
                </a:rPr>
                <a:t> </a:t>
              </a:r>
              <a:r>
                <a:rPr lang="en-US" sz="1400" b="1" dirty="0" err="1">
                  <a:solidFill>
                    <a:schemeClr val="bg1"/>
                  </a:solidFill>
                  <a:latin typeface="Century Gothic"/>
                  <a:cs typeface="Century Gothic"/>
                </a:rPr>
                <a:t>Instruktur</a:t>
              </a:r>
              <a:r>
                <a:rPr lang="en-US" sz="1400" b="1" dirty="0">
                  <a:solidFill>
                    <a:schemeClr val="bg1"/>
                  </a:solidFill>
                  <a:latin typeface="Century Gothic"/>
                  <a:cs typeface="Century Gothic"/>
                </a:rPr>
                <a:t> </a:t>
              </a:r>
            </a:p>
            <a:p>
              <a:pPr algn="ctr"/>
              <a:r>
                <a:rPr lang="en-US" sz="1400" b="1" dirty="0" err="1">
                  <a:solidFill>
                    <a:schemeClr val="bg1"/>
                  </a:solidFill>
                  <a:latin typeface="Century Gothic"/>
                  <a:cs typeface="Century Gothic"/>
                </a:rPr>
                <a:t>Provinsi</a:t>
              </a:r>
              <a:r>
                <a:rPr lang="en-US" sz="1400" b="1" dirty="0">
                  <a:solidFill>
                    <a:schemeClr val="bg1"/>
                  </a:solidFill>
                  <a:latin typeface="Century Gothic"/>
                  <a:cs typeface="Century Gothic"/>
                </a:rPr>
                <a:t> (IP)</a:t>
              </a:r>
            </a:p>
          </p:txBody>
        </p:sp>
        <p:sp>
          <p:nvSpPr>
            <p:cNvPr id="9" name="TextBox 8"/>
            <p:cNvSpPr txBox="1"/>
            <p:nvPr/>
          </p:nvSpPr>
          <p:spPr>
            <a:xfrm>
              <a:off x="9512697" y="6086087"/>
              <a:ext cx="2252827" cy="523220"/>
            </a:xfrm>
            <a:prstGeom prst="rect">
              <a:avLst/>
            </a:prstGeom>
            <a:solidFill>
              <a:schemeClr val="accent4">
                <a:lumMod val="75000"/>
              </a:schemeClr>
            </a:solidFill>
          </p:spPr>
          <p:txBody>
            <a:bodyPr wrap="square" rtlCol="0">
              <a:spAutoFit/>
            </a:bodyPr>
            <a:lstStyle/>
            <a:p>
              <a:pPr algn="ctr"/>
              <a:r>
                <a:rPr lang="en-US" sz="1400" b="1" dirty="0" err="1">
                  <a:solidFill>
                    <a:schemeClr val="bg1"/>
                  </a:solidFill>
                  <a:latin typeface="Century Gothic"/>
                  <a:cs typeface="Century Gothic"/>
                </a:rPr>
                <a:t>Penyegaran</a:t>
              </a:r>
              <a:r>
                <a:rPr lang="en-US" sz="1400" b="1" dirty="0">
                  <a:solidFill>
                    <a:schemeClr val="bg1"/>
                  </a:solidFill>
                  <a:latin typeface="Century Gothic"/>
                  <a:cs typeface="Century Gothic"/>
                </a:rPr>
                <a:t> </a:t>
              </a:r>
              <a:r>
                <a:rPr lang="en-US" sz="1400" b="1" dirty="0" err="1">
                  <a:solidFill>
                    <a:schemeClr val="bg1"/>
                  </a:solidFill>
                  <a:latin typeface="Century Gothic"/>
                  <a:cs typeface="Century Gothic"/>
                </a:rPr>
                <a:t>Instruktur</a:t>
              </a:r>
              <a:r>
                <a:rPr lang="en-US" sz="1400" b="1" dirty="0">
                  <a:solidFill>
                    <a:schemeClr val="bg1"/>
                  </a:solidFill>
                  <a:latin typeface="Century Gothic"/>
                  <a:cs typeface="Century Gothic"/>
                </a:rPr>
                <a:t> </a:t>
              </a:r>
            </a:p>
            <a:p>
              <a:pPr algn="ctr"/>
              <a:r>
                <a:rPr lang="en-US" sz="1400" b="1" dirty="0" err="1">
                  <a:solidFill>
                    <a:schemeClr val="bg1"/>
                  </a:solidFill>
                  <a:latin typeface="Century Gothic"/>
                  <a:cs typeface="Century Gothic"/>
                </a:rPr>
                <a:t>Kab</a:t>
              </a:r>
              <a:r>
                <a:rPr lang="en-US" sz="1400" b="1" dirty="0">
                  <a:solidFill>
                    <a:schemeClr val="bg1"/>
                  </a:solidFill>
                  <a:latin typeface="Century Gothic"/>
                  <a:cs typeface="Century Gothic"/>
                </a:rPr>
                <a:t>/Kota (IK)</a:t>
              </a:r>
            </a:p>
          </p:txBody>
        </p:sp>
        <p:sp>
          <p:nvSpPr>
            <p:cNvPr id="10" name="TextBox 9"/>
            <p:cNvSpPr txBox="1"/>
            <p:nvPr/>
          </p:nvSpPr>
          <p:spPr>
            <a:xfrm>
              <a:off x="4886329" y="5771468"/>
              <a:ext cx="2222811" cy="738664"/>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400" b="1" dirty="0" err="1">
                  <a:solidFill>
                    <a:schemeClr val="bg1"/>
                  </a:solidFill>
                  <a:latin typeface="Century Gothic"/>
                  <a:cs typeface="Century Gothic"/>
                </a:rPr>
                <a:t>Pelatihan</a:t>
              </a:r>
              <a:r>
                <a:rPr lang="en-US" sz="1400" b="1" dirty="0">
                  <a:solidFill>
                    <a:schemeClr val="bg1"/>
                  </a:solidFill>
                  <a:latin typeface="Century Gothic"/>
                  <a:cs typeface="Century Gothic"/>
                </a:rPr>
                <a:t> </a:t>
              </a:r>
            </a:p>
            <a:p>
              <a:pPr algn="ctr"/>
              <a:r>
                <a:rPr lang="en-US" sz="1400" b="1" dirty="0">
                  <a:solidFill>
                    <a:schemeClr val="bg1"/>
                  </a:solidFill>
                  <a:latin typeface="Century Gothic"/>
                  <a:cs typeface="Century Gothic"/>
                </a:rPr>
                <a:t>Guru </a:t>
              </a:r>
              <a:r>
                <a:rPr lang="en-US" sz="1400" b="1" dirty="0" err="1">
                  <a:solidFill>
                    <a:schemeClr val="bg1"/>
                  </a:solidFill>
                  <a:latin typeface="Century Gothic"/>
                  <a:cs typeface="Century Gothic"/>
                </a:rPr>
                <a:t>Sasaran</a:t>
              </a:r>
              <a:r>
                <a:rPr lang="en-US" sz="1400" b="1" dirty="0">
                  <a:solidFill>
                    <a:schemeClr val="bg1"/>
                  </a:solidFill>
                  <a:latin typeface="Century Gothic"/>
                  <a:cs typeface="Century Gothic"/>
                </a:rPr>
                <a:t> (GS)</a:t>
              </a:r>
            </a:p>
            <a:p>
              <a:pPr algn="ctr"/>
              <a:r>
                <a:rPr lang="en-US" sz="1400" b="1" dirty="0">
                  <a:solidFill>
                    <a:schemeClr val="bg1"/>
                  </a:solidFill>
                  <a:latin typeface="Century Gothic"/>
                  <a:cs typeface="Century Gothic"/>
                </a:rPr>
                <a:t>63.300 Org</a:t>
              </a:r>
            </a:p>
          </p:txBody>
        </p:sp>
        <p:pic>
          <p:nvPicPr>
            <p:cNvPr id="11" name="Picture 10"/>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907408" y="4294959"/>
              <a:ext cx="2164381" cy="1391181"/>
            </a:xfrm>
            <a:prstGeom prst="rect">
              <a:avLst/>
            </a:prstGeom>
            <a:effectLst>
              <a:glow rad="101600">
                <a:schemeClr val="accent1">
                  <a:satMod val="175000"/>
                  <a:alpha val="40000"/>
                </a:schemeClr>
              </a:glow>
            </a:effectLst>
          </p:spPr>
        </p:pic>
        <p:sp>
          <p:nvSpPr>
            <p:cNvPr id="12" name="TextBox 11"/>
            <p:cNvSpPr txBox="1"/>
            <p:nvPr/>
          </p:nvSpPr>
          <p:spPr>
            <a:xfrm>
              <a:off x="7268925" y="882384"/>
              <a:ext cx="2230688" cy="523220"/>
            </a:xfrm>
            <a:prstGeom prst="rect">
              <a:avLst/>
            </a:prstGeom>
            <a:solidFill>
              <a:srgbClr val="0000FF"/>
            </a:solidFill>
            <a:ln>
              <a:noFill/>
            </a:ln>
          </p:spPr>
          <p:txBody>
            <a:bodyPr wrap="square" rtlCol="0">
              <a:spAutoFit/>
            </a:bodyPr>
            <a:lstStyle/>
            <a:p>
              <a:pPr algn="ctr"/>
              <a:r>
                <a:rPr lang="en-US" sz="1400" b="1" dirty="0" err="1">
                  <a:solidFill>
                    <a:schemeClr val="bg1"/>
                  </a:solidFill>
                  <a:latin typeface="Century Gothic"/>
                  <a:cs typeface="Century Gothic"/>
                </a:rPr>
                <a:t>Direktorat</a:t>
              </a:r>
              <a:r>
                <a:rPr lang="en-US" sz="1400" b="1" dirty="0">
                  <a:solidFill>
                    <a:schemeClr val="bg1"/>
                  </a:solidFill>
                  <a:latin typeface="Century Gothic"/>
                  <a:cs typeface="Century Gothic"/>
                </a:rPr>
                <a:t> </a:t>
              </a:r>
            </a:p>
            <a:p>
              <a:pPr algn="ctr"/>
              <a:r>
                <a:rPr lang="en-US" sz="1400" b="1" dirty="0" err="1">
                  <a:solidFill>
                    <a:schemeClr val="bg1"/>
                  </a:solidFill>
                  <a:latin typeface="Century Gothic"/>
                  <a:cs typeface="Century Gothic"/>
                </a:rPr>
                <a:t>Pembinaan</a:t>
              </a:r>
              <a:r>
                <a:rPr lang="en-US" sz="1400" b="1" dirty="0">
                  <a:solidFill>
                    <a:schemeClr val="bg1"/>
                  </a:solidFill>
                  <a:latin typeface="Century Gothic"/>
                  <a:cs typeface="Century Gothic"/>
                </a:rPr>
                <a:t> SMA</a:t>
              </a:r>
            </a:p>
          </p:txBody>
        </p:sp>
        <p:sp>
          <p:nvSpPr>
            <p:cNvPr id="13" name="Down Arrow 12"/>
            <p:cNvSpPr/>
            <p:nvPr/>
          </p:nvSpPr>
          <p:spPr>
            <a:xfrm rot="19490216">
              <a:off x="9451876" y="3543307"/>
              <a:ext cx="415106" cy="563316"/>
            </a:xfrm>
            <a:prstGeom prst="downArrow">
              <a:avLst/>
            </a:prstGeom>
            <a:solidFill>
              <a:srgbClr val="0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8166" y="4637409"/>
              <a:ext cx="2233959" cy="1446661"/>
            </a:xfrm>
            <a:prstGeom prst="rect">
              <a:avLst/>
            </a:prstGeom>
            <a:ln>
              <a:noFill/>
            </a:ln>
            <a:effectLst>
              <a:outerShdw blurRad="190500" algn="tl" rotWithShape="0">
                <a:srgbClr val="000000">
                  <a:alpha val="70000"/>
                </a:srgbClr>
              </a:outerShdw>
            </a:effectLst>
          </p:spPr>
        </p:pic>
        <p:sp>
          <p:nvSpPr>
            <p:cNvPr id="15" name="Down Arrow 14"/>
            <p:cNvSpPr/>
            <p:nvPr/>
          </p:nvSpPr>
          <p:spPr>
            <a:xfrm rot="5400000">
              <a:off x="3364192" y="4111866"/>
              <a:ext cx="394557" cy="528289"/>
            </a:xfrm>
            <a:prstGeom prst="downArrow">
              <a:avLst/>
            </a:prstGeom>
            <a:solidFill>
              <a:srgbClr val="0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Box 15"/>
            <p:cNvSpPr txBox="1"/>
            <p:nvPr/>
          </p:nvSpPr>
          <p:spPr>
            <a:xfrm>
              <a:off x="7579679" y="4633738"/>
              <a:ext cx="1876716" cy="1754327"/>
            </a:xfrm>
            <a:prstGeom prst="rect">
              <a:avLst/>
            </a:prstGeom>
            <a:noFill/>
          </p:spPr>
          <p:txBody>
            <a:bodyPr wrap="square" rtlCol="0">
              <a:spAutoFit/>
            </a:bodyPr>
            <a:lstStyle/>
            <a:p>
              <a:pPr marL="171450" indent="-171450" algn="r">
                <a:buFont typeface="Wingdings" charset="2"/>
                <a:buChar char="§"/>
              </a:pPr>
              <a:r>
                <a:rPr lang="en-US" sz="1200" dirty="0" err="1">
                  <a:latin typeface="Century Gothic"/>
                  <a:cs typeface="Century Gothic"/>
                </a:rPr>
                <a:t>Peserta</a:t>
              </a:r>
              <a:r>
                <a:rPr lang="en-US" sz="1200" dirty="0">
                  <a:latin typeface="Century Gothic"/>
                  <a:cs typeface="Century Gothic"/>
                </a:rPr>
                <a:t> : IK/GS </a:t>
              </a:r>
              <a:r>
                <a:rPr lang="en-US" sz="1200" dirty="0" err="1">
                  <a:latin typeface="Century Gothic"/>
                  <a:cs typeface="Century Gothic"/>
                </a:rPr>
                <a:t>terbaik</a:t>
              </a:r>
              <a:r>
                <a:rPr lang="en-US" sz="1200" dirty="0">
                  <a:latin typeface="Century Gothic"/>
                  <a:cs typeface="Century Gothic"/>
                </a:rPr>
                <a:t> 2017 (</a:t>
              </a:r>
              <a:r>
                <a:rPr lang="en-US" sz="1200" dirty="0" err="1">
                  <a:latin typeface="Century Gothic"/>
                  <a:cs typeface="Century Gothic"/>
                </a:rPr>
                <a:t>Mapel</a:t>
              </a:r>
              <a:r>
                <a:rPr lang="en-US" sz="1200" dirty="0">
                  <a:latin typeface="Century Gothic"/>
                  <a:cs typeface="Century Gothic"/>
                </a:rPr>
                <a:t>) = </a:t>
              </a:r>
              <a:r>
                <a:rPr lang="en-US" sz="1200" b="1" dirty="0">
                  <a:solidFill>
                    <a:srgbClr val="FF0000"/>
                  </a:solidFill>
                  <a:latin typeface="Century Gothic"/>
                  <a:cs typeface="Century Gothic"/>
                </a:rPr>
                <a:t>2.130 Org</a:t>
              </a:r>
            </a:p>
            <a:p>
              <a:pPr marL="171450" indent="-171450" algn="r">
                <a:buFont typeface="Wingdings" charset="2"/>
                <a:buChar char="§"/>
              </a:pPr>
              <a:r>
                <a:rPr lang="en-US" sz="1200" dirty="0" err="1">
                  <a:latin typeface="Century Gothic"/>
                  <a:cs typeface="Century Gothic"/>
                </a:rPr>
                <a:t>Kebutuhan</a:t>
              </a:r>
              <a:r>
                <a:rPr lang="en-US" sz="1200" dirty="0">
                  <a:latin typeface="Century Gothic"/>
                  <a:cs typeface="Century Gothic"/>
                </a:rPr>
                <a:t> </a:t>
              </a:r>
              <a:r>
                <a:rPr lang="en-US" sz="1200" dirty="0" err="1">
                  <a:latin typeface="Century Gothic"/>
                  <a:cs typeface="Century Gothic"/>
                </a:rPr>
                <a:t>Instruktur</a:t>
              </a:r>
              <a:r>
                <a:rPr lang="en-US" sz="1200" dirty="0">
                  <a:latin typeface="Century Gothic"/>
                  <a:cs typeface="Century Gothic"/>
                </a:rPr>
                <a:t> : 2 org/</a:t>
              </a:r>
              <a:r>
                <a:rPr lang="en-US" sz="1200" dirty="0" err="1">
                  <a:latin typeface="Century Gothic"/>
                  <a:cs typeface="Century Gothic"/>
                </a:rPr>
                <a:t>kelas</a:t>
              </a:r>
              <a:r>
                <a:rPr lang="en-US" sz="1200" dirty="0">
                  <a:latin typeface="Century Gothic"/>
                  <a:cs typeface="Century Gothic"/>
                </a:rPr>
                <a:t> (30-50 org)</a:t>
              </a:r>
            </a:p>
            <a:p>
              <a:pPr marL="171450" indent="-171450" algn="r">
                <a:buFont typeface="Wingdings" charset="2"/>
                <a:buChar char="§"/>
              </a:pPr>
              <a:r>
                <a:rPr lang="en-US" sz="1200" dirty="0" err="1">
                  <a:latin typeface="Century Gothic"/>
                  <a:cs typeface="Century Gothic"/>
                </a:rPr>
                <a:t>Waktu</a:t>
              </a:r>
              <a:r>
                <a:rPr lang="en-US" sz="1200" dirty="0">
                  <a:latin typeface="Century Gothic"/>
                  <a:cs typeface="Century Gothic"/>
                </a:rPr>
                <a:t> : 3 </a:t>
              </a:r>
              <a:r>
                <a:rPr lang="en-US" sz="1200" dirty="0" err="1">
                  <a:latin typeface="Century Gothic"/>
                  <a:cs typeface="Century Gothic"/>
                </a:rPr>
                <a:t>hari</a:t>
              </a:r>
              <a:r>
                <a:rPr lang="en-US" sz="1200" dirty="0">
                  <a:latin typeface="Century Gothic"/>
                  <a:cs typeface="Century Gothic"/>
                </a:rPr>
                <a:t> </a:t>
              </a:r>
            </a:p>
            <a:p>
              <a:pPr marL="171450" indent="-171450" algn="r">
                <a:buFont typeface="Wingdings" charset="2"/>
                <a:buChar char="§"/>
              </a:pPr>
              <a:r>
                <a:rPr lang="en-US" sz="1200" dirty="0" err="1">
                  <a:latin typeface="Century Gothic"/>
                  <a:cs typeface="Century Gothic"/>
                </a:rPr>
                <a:t>Instruktur</a:t>
              </a:r>
              <a:r>
                <a:rPr lang="en-US" sz="1200" dirty="0">
                  <a:latin typeface="Century Gothic"/>
                  <a:cs typeface="Century Gothic"/>
                </a:rPr>
                <a:t> : Tim </a:t>
              </a:r>
              <a:r>
                <a:rPr lang="en-US" sz="1200" dirty="0" err="1">
                  <a:latin typeface="Century Gothic"/>
                  <a:cs typeface="Century Gothic"/>
                </a:rPr>
                <a:t>Inti</a:t>
              </a:r>
              <a:r>
                <a:rPr lang="en-US" sz="1200" dirty="0">
                  <a:latin typeface="Century Gothic"/>
                  <a:cs typeface="Century Gothic"/>
                </a:rPr>
                <a:t>/</a:t>
              </a:r>
              <a:r>
                <a:rPr lang="en-US" sz="1200" dirty="0" err="1">
                  <a:latin typeface="Century Gothic"/>
                  <a:cs typeface="Century Gothic"/>
                </a:rPr>
                <a:t>Pengembang</a:t>
              </a:r>
              <a:r>
                <a:rPr lang="en-US" sz="1200" dirty="0">
                  <a:latin typeface="Century Gothic"/>
                  <a:cs typeface="Century Gothic"/>
                </a:rPr>
                <a:t>/IP/IK</a:t>
              </a:r>
            </a:p>
          </p:txBody>
        </p:sp>
        <p:sp>
          <p:nvSpPr>
            <p:cNvPr id="17" name="TextBox 16"/>
            <p:cNvSpPr txBox="1"/>
            <p:nvPr/>
          </p:nvSpPr>
          <p:spPr>
            <a:xfrm>
              <a:off x="9517108" y="4217353"/>
              <a:ext cx="2248416" cy="338554"/>
            </a:xfrm>
            <a:prstGeom prst="rect">
              <a:avLst/>
            </a:prstGeom>
            <a:solidFill>
              <a:srgbClr val="0000FF"/>
            </a:solidFill>
            <a:ln>
              <a:noFill/>
            </a:ln>
          </p:spPr>
          <p:txBody>
            <a:bodyPr wrap="square" rtlCol="0">
              <a:spAutoFit/>
            </a:bodyPr>
            <a:lstStyle/>
            <a:p>
              <a:pPr algn="ctr"/>
              <a:r>
                <a:rPr lang="en-US" sz="1600" b="1" dirty="0">
                  <a:solidFill>
                    <a:schemeClr val="bg1"/>
                  </a:solidFill>
                  <a:latin typeface="Century Gothic"/>
                  <a:cs typeface="Century Gothic"/>
                </a:rPr>
                <a:t>L P M P</a:t>
              </a:r>
            </a:p>
          </p:txBody>
        </p:sp>
        <p:sp>
          <p:nvSpPr>
            <p:cNvPr id="18" name="TextBox 17"/>
            <p:cNvSpPr txBox="1"/>
            <p:nvPr/>
          </p:nvSpPr>
          <p:spPr>
            <a:xfrm>
              <a:off x="4861427" y="3878703"/>
              <a:ext cx="2260160" cy="33855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600" b="1" dirty="0" err="1">
                  <a:solidFill>
                    <a:schemeClr val="bg1"/>
                  </a:solidFill>
                  <a:latin typeface="Century Gothic"/>
                  <a:cs typeface="Century Gothic"/>
                </a:rPr>
                <a:t>Ditjen</a:t>
              </a:r>
              <a:r>
                <a:rPr lang="en-US" sz="1600" b="1" dirty="0">
                  <a:solidFill>
                    <a:schemeClr val="bg1"/>
                  </a:solidFill>
                  <a:latin typeface="Century Gothic"/>
                  <a:cs typeface="Century Gothic"/>
                </a:rPr>
                <a:t>. G T K</a:t>
              </a:r>
            </a:p>
          </p:txBody>
        </p:sp>
        <p:sp>
          <p:nvSpPr>
            <p:cNvPr id="19" name="TextBox 18"/>
            <p:cNvSpPr txBox="1"/>
            <p:nvPr/>
          </p:nvSpPr>
          <p:spPr>
            <a:xfrm>
              <a:off x="380617" y="4216451"/>
              <a:ext cx="2221507" cy="338554"/>
            </a:xfrm>
            <a:prstGeom prst="rect">
              <a:avLst/>
            </a:prstGeom>
            <a:solidFill>
              <a:srgbClr val="0000FF"/>
            </a:solidFill>
            <a:ln>
              <a:noFill/>
            </a:ln>
          </p:spPr>
          <p:txBody>
            <a:bodyPr wrap="square" rtlCol="0">
              <a:spAutoFit/>
            </a:bodyPr>
            <a:lstStyle/>
            <a:p>
              <a:pPr algn="ctr"/>
              <a:r>
                <a:rPr lang="en-US" sz="1600" b="1" dirty="0">
                  <a:solidFill>
                    <a:schemeClr val="bg1"/>
                  </a:solidFill>
                  <a:latin typeface="Century Gothic"/>
                  <a:cs typeface="Century Gothic"/>
                </a:rPr>
                <a:t>L P M P</a:t>
              </a:r>
            </a:p>
          </p:txBody>
        </p:sp>
        <p:sp>
          <p:nvSpPr>
            <p:cNvPr id="20" name="TextBox 19"/>
            <p:cNvSpPr txBox="1"/>
            <p:nvPr/>
          </p:nvSpPr>
          <p:spPr>
            <a:xfrm>
              <a:off x="9552287" y="1331618"/>
              <a:ext cx="2252721" cy="1938992"/>
            </a:xfrm>
            <a:prstGeom prst="rect">
              <a:avLst/>
            </a:prstGeom>
            <a:noFill/>
          </p:spPr>
          <p:txBody>
            <a:bodyPr wrap="square" rtlCol="0">
              <a:spAutoFit/>
            </a:bodyPr>
            <a:lstStyle/>
            <a:p>
              <a:pPr marL="171450" indent="-171450">
                <a:buFont typeface="Wingdings" charset="2"/>
                <a:buChar char="§"/>
              </a:pPr>
              <a:r>
                <a:rPr lang="en-US" sz="1200" b="1" dirty="0">
                  <a:solidFill>
                    <a:srgbClr val="FF0000"/>
                  </a:solidFill>
                  <a:latin typeface="Century Gothic"/>
                  <a:cs typeface="Century Gothic"/>
                </a:rPr>
                <a:t>1 : 5-7 Feb; 2. 12-14 Feb</a:t>
              </a:r>
            </a:p>
            <a:p>
              <a:pPr marL="171450" indent="-171450">
                <a:buFont typeface="Wingdings" charset="2"/>
                <a:buChar char="§"/>
              </a:pPr>
              <a:r>
                <a:rPr lang="en-US" sz="1200" dirty="0" err="1">
                  <a:latin typeface="Century Gothic"/>
                  <a:cs typeface="Century Gothic"/>
                </a:rPr>
                <a:t>Peserta</a:t>
              </a:r>
              <a:r>
                <a:rPr lang="en-US" sz="1200" dirty="0">
                  <a:latin typeface="Century Gothic"/>
                  <a:cs typeface="Century Gothic"/>
                </a:rPr>
                <a:t> Per </a:t>
              </a:r>
              <a:r>
                <a:rPr lang="en-US" sz="1200" dirty="0" err="1">
                  <a:latin typeface="Century Gothic"/>
                  <a:cs typeface="Century Gothic"/>
                </a:rPr>
                <a:t>Prov</a:t>
              </a:r>
              <a:r>
                <a:rPr lang="en-US" sz="1200" dirty="0">
                  <a:latin typeface="Century Gothic"/>
                  <a:cs typeface="Century Gothic"/>
                </a:rPr>
                <a:t> (NN/IP+ (LPMP+P4TK+GTK = observer) = </a:t>
              </a:r>
              <a:r>
                <a:rPr lang="en-US" sz="1200" b="1" dirty="0">
                  <a:solidFill>
                    <a:srgbClr val="FF0000"/>
                  </a:solidFill>
                  <a:latin typeface="Century Gothic"/>
                  <a:cs typeface="Century Gothic"/>
                </a:rPr>
                <a:t>200 org</a:t>
              </a:r>
            </a:p>
            <a:p>
              <a:pPr marL="171450" indent="-171450">
                <a:buFont typeface="Wingdings" charset="2"/>
                <a:buChar char="§"/>
              </a:pPr>
              <a:r>
                <a:rPr lang="en-US" sz="1200" dirty="0" err="1">
                  <a:latin typeface="Century Gothic"/>
                  <a:cs typeface="Century Gothic"/>
                </a:rPr>
                <a:t>Tidak</a:t>
              </a:r>
              <a:r>
                <a:rPr lang="en-US" sz="1200" dirty="0">
                  <a:latin typeface="Century Gothic"/>
                  <a:cs typeface="Century Gothic"/>
                </a:rPr>
                <a:t> </a:t>
              </a:r>
              <a:r>
                <a:rPr lang="en-US" sz="1200" dirty="0" err="1">
                  <a:latin typeface="Century Gothic"/>
                  <a:cs typeface="Century Gothic"/>
                </a:rPr>
                <a:t>pendekatan</a:t>
              </a:r>
              <a:r>
                <a:rPr lang="en-US" sz="1200" dirty="0">
                  <a:latin typeface="Century Gothic"/>
                  <a:cs typeface="Century Gothic"/>
                </a:rPr>
                <a:t> </a:t>
              </a:r>
              <a:r>
                <a:rPr lang="en-US" sz="1200" dirty="0" err="1">
                  <a:latin typeface="Century Gothic"/>
                  <a:cs typeface="Century Gothic"/>
                </a:rPr>
                <a:t>Mapel</a:t>
              </a:r>
              <a:endParaRPr lang="en-US" sz="1200" dirty="0">
                <a:latin typeface="Century Gothic"/>
                <a:cs typeface="Century Gothic"/>
              </a:endParaRPr>
            </a:p>
            <a:p>
              <a:pPr marL="171450" indent="-171450">
                <a:buFont typeface="Wingdings" charset="2"/>
                <a:buChar char="§"/>
              </a:pPr>
              <a:r>
                <a:rPr lang="en-US" sz="1200" dirty="0" err="1">
                  <a:latin typeface="Century Gothic"/>
                  <a:cs typeface="Century Gothic"/>
                </a:rPr>
                <a:t>Melatih</a:t>
              </a:r>
              <a:r>
                <a:rPr lang="en-US" sz="1200" dirty="0">
                  <a:latin typeface="Century Gothic"/>
                  <a:cs typeface="Century Gothic"/>
                </a:rPr>
                <a:t> IK/GS/</a:t>
              </a:r>
              <a:r>
                <a:rPr lang="en-US" sz="1200" dirty="0" err="1">
                  <a:latin typeface="Century Gothic"/>
                  <a:cs typeface="Century Gothic"/>
                </a:rPr>
                <a:t>Pendamping</a:t>
              </a:r>
              <a:endParaRPr lang="en-US" sz="1200" dirty="0">
                <a:latin typeface="Century Gothic"/>
                <a:cs typeface="Century Gothic"/>
              </a:endParaRPr>
            </a:p>
            <a:p>
              <a:pPr marL="171450" indent="-171450">
                <a:buFont typeface="Wingdings" charset="2"/>
                <a:buChar char="§"/>
              </a:pPr>
              <a:r>
                <a:rPr lang="en-US" sz="1200" dirty="0" err="1">
                  <a:latin typeface="Century Gothic"/>
                  <a:cs typeface="Century Gothic"/>
                </a:rPr>
                <a:t>Waktu</a:t>
              </a:r>
              <a:r>
                <a:rPr lang="en-US" sz="1200" dirty="0">
                  <a:latin typeface="Century Gothic"/>
                  <a:cs typeface="Century Gothic"/>
                </a:rPr>
                <a:t> : 3 </a:t>
              </a:r>
              <a:r>
                <a:rPr lang="en-US" sz="1200" dirty="0" err="1">
                  <a:latin typeface="Century Gothic"/>
                  <a:cs typeface="Century Gothic"/>
                </a:rPr>
                <a:t>hari</a:t>
              </a:r>
              <a:r>
                <a:rPr lang="en-US" sz="1200" dirty="0">
                  <a:latin typeface="Century Gothic"/>
                  <a:cs typeface="Century Gothic"/>
                </a:rPr>
                <a:t> </a:t>
              </a:r>
            </a:p>
            <a:p>
              <a:pPr marL="171450" indent="-171450">
                <a:buFont typeface="Wingdings" charset="2"/>
                <a:buChar char="§"/>
              </a:pPr>
              <a:r>
                <a:rPr lang="en-US" sz="1200" dirty="0" err="1">
                  <a:latin typeface="Century Gothic"/>
                  <a:cs typeface="Century Gothic"/>
                </a:rPr>
                <a:t>Instruktur</a:t>
              </a:r>
              <a:r>
                <a:rPr lang="en-US" sz="1200" dirty="0">
                  <a:latin typeface="Century Gothic"/>
                  <a:cs typeface="Century Gothic"/>
                </a:rPr>
                <a:t> : Tim </a:t>
              </a:r>
              <a:r>
                <a:rPr lang="en-US" sz="1200" dirty="0" err="1">
                  <a:latin typeface="Century Gothic"/>
                  <a:cs typeface="Century Gothic"/>
                </a:rPr>
                <a:t>Pengembang</a:t>
              </a:r>
              <a:endParaRPr lang="en-US" sz="1200" dirty="0">
                <a:latin typeface="Century Gothic"/>
                <a:cs typeface="Century Gothic"/>
              </a:endParaRPr>
            </a:p>
          </p:txBody>
        </p:sp>
        <p:sp>
          <p:nvSpPr>
            <p:cNvPr id="21" name="TextBox 20"/>
            <p:cNvSpPr txBox="1"/>
            <p:nvPr/>
          </p:nvSpPr>
          <p:spPr>
            <a:xfrm>
              <a:off x="2621489" y="4573288"/>
              <a:ext cx="2080343" cy="1569660"/>
            </a:xfrm>
            <a:prstGeom prst="rect">
              <a:avLst/>
            </a:prstGeom>
            <a:noFill/>
          </p:spPr>
          <p:txBody>
            <a:bodyPr wrap="square" rtlCol="0">
              <a:spAutoFit/>
            </a:bodyPr>
            <a:lstStyle/>
            <a:p>
              <a:pPr marL="171450" indent="-171450">
                <a:buFont typeface="Wingdings" charset="2"/>
                <a:buChar char="§"/>
              </a:pPr>
              <a:r>
                <a:rPr lang="en-US" sz="1200" dirty="0" err="1">
                  <a:latin typeface="Century Gothic"/>
                  <a:cs typeface="Century Gothic"/>
                </a:rPr>
                <a:t>Sasaran</a:t>
              </a:r>
              <a:r>
                <a:rPr lang="en-US" sz="1200" dirty="0">
                  <a:latin typeface="Century Gothic"/>
                  <a:cs typeface="Century Gothic"/>
                </a:rPr>
                <a:t> : </a:t>
              </a:r>
              <a:r>
                <a:rPr lang="en-US" sz="1200" b="1" dirty="0">
                  <a:solidFill>
                    <a:srgbClr val="FF0000"/>
                  </a:solidFill>
                  <a:latin typeface="Century Gothic"/>
                  <a:cs typeface="Century Gothic"/>
                </a:rPr>
                <a:t>Guru </a:t>
              </a:r>
              <a:r>
                <a:rPr lang="en-US" sz="1200" b="1" dirty="0" err="1">
                  <a:solidFill>
                    <a:srgbClr val="FF0000"/>
                  </a:solidFill>
                  <a:latin typeface="Century Gothic"/>
                  <a:cs typeface="Century Gothic"/>
                </a:rPr>
                <a:t>Kls</a:t>
              </a:r>
              <a:r>
                <a:rPr lang="en-US" sz="1200" b="1" dirty="0">
                  <a:solidFill>
                    <a:srgbClr val="FF0000"/>
                  </a:solidFill>
                  <a:latin typeface="Century Gothic"/>
                  <a:cs typeface="Century Gothic"/>
                </a:rPr>
                <a:t> X</a:t>
              </a:r>
            </a:p>
            <a:p>
              <a:pPr marL="171450" indent="-171450">
                <a:buFont typeface="Wingdings" charset="2"/>
                <a:buChar char="§"/>
              </a:pPr>
              <a:r>
                <a:rPr lang="en-US" sz="1200" dirty="0" err="1">
                  <a:latin typeface="Century Gothic"/>
                  <a:cs typeface="Century Gothic"/>
                </a:rPr>
                <a:t>Pendamping</a:t>
              </a:r>
              <a:r>
                <a:rPr lang="en-US" sz="1200" dirty="0">
                  <a:latin typeface="Century Gothic"/>
                  <a:cs typeface="Century Gothic"/>
                </a:rPr>
                <a:t> : Tim </a:t>
              </a:r>
              <a:r>
                <a:rPr lang="en-US" sz="1200" dirty="0" err="1">
                  <a:latin typeface="Century Gothic"/>
                  <a:cs typeface="Century Gothic"/>
                </a:rPr>
                <a:t>Inti</a:t>
              </a:r>
              <a:r>
                <a:rPr lang="en-US" sz="1200" dirty="0">
                  <a:latin typeface="Century Gothic"/>
                  <a:cs typeface="Century Gothic"/>
                </a:rPr>
                <a:t>/ </a:t>
              </a:r>
              <a:r>
                <a:rPr lang="en-US" sz="1200" dirty="0" err="1">
                  <a:latin typeface="Century Gothic"/>
                  <a:cs typeface="Century Gothic"/>
                </a:rPr>
                <a:t>Pengembang</a:t>
              </a:r>
              <a:r>
                <a:rPr lang="en-US" sz="1200" dirty="0">
                  <a:latin typeface="Century Gothic"/>
                  <a:cs typeface="Century Gothic"/>
                </a:rPr>
                <a:t>/IP/IK</a:t>
              </a:r>
            </a:p>
            <a:p>
              <a:pPr marL="171450" indent="-171450">
                <a:buFont typeface="Wingdings" charset="2"/>
                <a:buChar char="§"/>
              </a:pPr>
              <a:r>
                <a:rPr lang="en-US" sz="1200" dirty="0" err="1">
                  <a:latin typeface="Century Gothic"/>
                  <a:cs typeface="Century Gothic"/>
                </a:rPr>
                <a:t>Metode</a:t>
              </a:r>
              <a:r>
                <a:rPr lang="en-US" sz="1200" dirty="0">
                  <a:latin typeface="Century Gothic"/>
                  <a:cs typeface="Century Gothic"/>
                </a:rPr>
                <a:t> : On-In (minimal 1)</a:t>
              </a:r>
            </a:p>
            <a:p>
              <a:pPr marL="171450" indent="-171450">
                <a:buFont typeface="Wingdings" charset="2"/>
                <a:buChar char="§"/>
              </a:pPr>
              <a:r>
                <a:rPr lang="en-US" sz="1200" dirty="0" err="1">
                  <a:latin typeface="Century Gothic"/>
                  <a:cs typeface="Century Gothic"/>
                </a:rPr>
                <a:t>Strategi</a:t>
              </a:r>
              <a:r>
                <a:rPr lang="en-US" sz="1200" dirty="0">
                  <a:latin typeface="Century Gothic"/>
                  <a:cs typeface="Century Gothic"/>
                </a:rPr>
                <a:t> </a:t>
              </a:r>
              <a:r>
                <a:rPr lang="en-US" sz="1200" dirty="0" err="1">
                  <a:latin typeface="Century Gothic"/>
                  <a:cs typeface="Century Gothic"/>
                </a:rPr>
                <a:t>pelaksanaan</a:t>
              </a:r>
              <a:r>
                <a:rPr lang="en-US" sz="1200" dirty="0">
                  <a:latin typeface="Century Gothic"/>
                  <a:cs typeface="Century Gothic"/>
                </a:rPr>
                <a:t> di </a:t>
              </a:r>
              <a:r>
                <a:rPr lang="en-US" sz="1200" dirty="0" err="1">
                  <a:latin typeface="Century Gothic"/>
                  <a:cs typeface="Century Gothic"/>
                </a:rPr>
                <a:t>sekolah</a:t>
              </a:r>
              <a:r>
                <a:rPr lang="en-US" sz="1200" dirty="0">
                  <a:latin typeface="Century Gothic"/>
                  <a:cs typeface="Century Gothic"/>
                </a:rPr>
                <a:t> </a:t>
              </a:r>
              <a:r>
                <a:rPr lang="en-US" sz="1200" dirty="0" err="1">
                  <a:latin typeface="Century Gothic"/>
                  <a:cs typeface="Century Gothic"/>
                </a:rPr>
                <a:t>seperti</a:t>
              </a:r>
              <a:r>
                <a:rPr lang="en-US" sz="1200" dirty="0">
                  <a:latin typeface="Century Gothic"/>
                  <a:cs typeface="Century Gothic"/>
                </a:rPr>
                <a:t> </a:t>
              </a:r>
              <a:r>
                <a:rPr lang="en-US" sz="1200" dirty="0" err="1">
                  <a:latin typeface="Century Gothic"/>
                  <a:cs typeface="Century Gothic"/>
                </a:rPr>
                <a:t>tahun</a:t>
              </a:r>
              <a:r>
                <a:rPr lang="en-US" sz="1200" dirty="0">
                  <a:latin typeface="Century Gothic"/>
                  <a:cs typeface="Century Gothic"/>
                </a:rPr>
                <a:t> 2017   </a:t>
              </a:r>
            </a:p>
          </p:txBody>
        </p:sp>
        <p:sp>
          <p:nvSpPr>
            <p:cNvPr id="22" name="TextBox 21"/>
            <p:cNvSpPr txBox="1"/>
            <p:nvPr/>
          </p:nvSpPr>
          <p:spPr>
            <a:xfrm>
              <a:off x="360972" y="6109221"/>
              <a:ext cx="2241153" cy="523220"/>
            </a:xfrm>
            <a:prstGeom prst="rect">
              <a:avLst/>
            </a:prstGeom>
            <a:solidFill>
              <a:schemeClr val="accent4">
                <a:lumMod val="75000"/>
              </a:schemeClr>
            </a:solidFill>
          </p:spPr>
          <p:txBody>
            <a:bodyPr wrap="square" rtlCol="0">
              <a:spAutoFit/>
            </a:bodyPr>
            <a:lstStyle/>
            <a:p>
              <a:pPr algn="ctr"/>
              <a:r>
                <a:rPr lang="en-US" sz="1400" b="1" dirty="0" err="1">
                  <a:solidFill>
                    <a:schemeClr val="bg1"/>
                  </a:solidFill>
                  <a:latin typeface="Century Gothic"/>
                  <a:cs typeface="Century Gothic"/>
                </a:rPr>
                <a:t>Pendampingan</a:t>
              </a:r>
              <a:r>
                <a:rPr lang="en-US" sz="1400" b="1" dirty="0">
                  <a:solidFill>
                    <a:schemeClr val="bg1"/>
                  </a:solidFill>
                  <a:latin typeface="Century Gothic"/>
                  <a:cs typeface="Century Gothic"/>
                </a:rPr>
                <a:t> </a:t>
              </a:r>
            </a:p>
            <a:p>
              <a:pPr algn="ctr"/>
              <a:r>
                <a:rPr lang="en-US" sz="1400" b="1" dirty="0">
                  <a:solidFill>
                    <a:schemeClr val="bg1"/>
                  </a:solidFill>
                  <a:latin typeface="Century Gothic"/>
                  <a:cs typeface="Century Gothic"/>
                </a:rPr>
                <a:t>Di </a:t>
              </a:r>
              <a:r>
                <a:rPr lang="en-US" sz="1400" b="1" dirty="0">
                  <a:solidFill>
                    <a:srgbClr val="FFFF00"/>
                  </a:solidFill>
                  <a:latin typeface="Century Gothic"/>
                  <a:cs typeface="Century Gothic"/>
                </a:rPr>
                <a:t>4.220</a:t>
              </a:r>
              <a:r>
                <a:rPr lang="en-US" sz="1400" b="1" dirty="0">
                  <a:solidFill>
                    <a:schemeClr val="bg1"/>
                  </a:solidFill>
                  <a:latin typeface="Century Gothic"/>
                  <a:cs typeface="Century Gothic"/>
                </a:rPr>
                <a:t> SMA</a:t>
              </a:r>
            </a:p>
          </p:txBody>
        </p:sp>
        <p:pic>
          <p:nvPicPr>
            <p:cNvPr id="23" name="Picture 22"/>
            <p:cNvPicPr>
              <a:picLocks noChangeAspect="1"/>
            </p:cNvPicPr>
            <p:nvPr/>
          </p:nvPicPr>
          <p:blipFill>
            <a:blip r:embed="rId11" cstate="email">
              <a:extLst>
                <a:ext uri="{BEBA8EAE-BF5A-486C-A8C5-ECC9F3942E4B}">
                  <a14:imgProps xmlns:a14="http://schemas.microsoft.com/office/drawing/2010/main">
                    <a14:imgLayer r:embed="rId12">
                      <a14:imgEffect>
                        <a14:backgroundRemoval t="708" b="98349" l="635" r="100000"/>
                      </a14:imgEffect>
                    </a14:imgLayer>
                  </a14:imgProps>
                </a:ext>
                <a:ext uri="{28A0092B-C50C-407E-A947-70E740481C1C}">
                  <a14:useLocalDpi xmlns:a14="http://schemas.microsoft.com/office/drawing/2010/main"/>
                </a:ext>
              </a:extLst>
            </a:blip>
            <a:stretch>
              <a:fillRect/>
            </a:stretch>
          </p:blipFill>
          <p:spPr>
            <a:xfrm>
              <a:off x="2450877" y="1460479"/>
              <a:ext cx="2209295" cy="1377480"/>
            </a:xfrm>
            <a:prstGeom prst="rect">
              <a:avLst/>
            </a:prstGeom>
            <a:ln>
              <a:solidFill>
                <a:schemeClr val="tx1"/>
              </a:solidFill>
            </a:ln>
            <a:effectLst>
              <a:outerShdw blurRad="190500" algn="tl" rotWithShape="0">
                <a:srgbClr val="000000">
                  <a:alpha val="70000"/>
                </a:srgbClr>
              </a:outerShdw>
            </a:effectLst>
          </p:spPr>
        </p:pic>
        <p:sp>
          <p:nvSpPr>
            <p:cNvPr id="24" name="TextBox 23"/>
            <p:cNvSpPr txBox="1"/>
            <p:nvPr/>
          </p:nvSpPr>
          <p:spPr>
            <a:xfrm>
              <a:off x="2438585" y="2885949"/>
              <a:ext cx="2228452" cy="523220"/>
            </a:xfrm>
            <a:prstGeom prst="rect">
              <a:avLst/>
            </a:prstGeom>
            <a:solidFill>
              <a:schemeClr val="accent5">
                <a:lumMod val="50000"/>
              </a:schemeClr>
            </a:solidFill>
            <a:ln>
              <a:solidFill>
                <a:schemeClr val="accent5">
                  <a:lumMod val="50000"/>
                </a:schemeClr>
              </a:solidFill>
            </a:ln>
          </p:spPr>
          <p:txBody>
            <a:bodyPr wrap="square" rtlCol="0">
              <a:spAutoFit/>
            </a:bodyPr>
            <a:lstStyle/>
            <a:p>
              <a:pPr algn="ctr"/>
              <a:r>
                <a:rPr lang="en-US" sz="1400" b="1" dirty="0" err="1">
                  <a:solidFill>
                    <a:schemeClr val="bg1"/>
                  </a:solidFill>
                  <a:latin typeface="Century Gothic"/>
                  <a:cs typeface="Century Gothic"/>
                </a:rPr>
                <a:t>Persiapan</a:t>
              </a:r>
              <a:r>
                <a:rPr lang="en-US" sz="1400" b="1" dirty="0">
                  <a:solidFill>
                    <a:schemeClr val="bg1"/>
                  </a:solidFill>
                  <a:latin typeface="Century Gothic"/>
                  <a:cs typeface="Century Gothic"/>
                </a:rPr>
                <a:t> </a:t>
              </a:r>
              <a:r>
                <a:rPr lang="en-US" sz="1400" b="1" dirty="0" err="1">
                  <a:solidFill>
                    <a:schemeClr val="bg1"/>
                  </a:solidFill>
                  <a:latin typeface="Century Gothic"/>
                  <a:cs typeface="Century Gothic"/>
                </a:rPr>
                <a:t>Penyegaran</a:t>
              </a:r>
              <a:r>
                <a:rPr lang="en-US" sz="1400" b="1" dirty="0">
                  <a:solidFill>
                    <a:schemeClr val="bg1"/>
                  </a:solidFill>
                  <a:latin typeface="Century Gothic"/>
                  <a:cs typeface="Century Gothic"/>
                </a:rPr>
                <a:t> </a:t>
              </a:r>
              <a:r>
                <a:rPr lang="en-US" sz="1400" b="1" dirty="0" err="1">
                  <a:solidFill>
                    <a:schemeClr val="bg1"/>
                  </a:solidFill>
                  <a:latin typeface="Century Gothic"/>
                  <a:cs typeface="Century Gothic"/>
                </a:rPr>
                <a:t>Instruktur</a:t>
              </a:r>
              <a:r>
                <a:rPr lang="en-US" sz="1400" b="1" dirty="0">
                  <a:solidFill>
                    <a:schemeClr val="bg1"/>
                  </a:solidFill>
                  <a:latin typeface="Century Gothic"/>
                  <a:cs typeface="Century Gothic"/>
                </a:rPr>
                <a:t> </a:t>
              </a:r>
              <a:r>
                <a:rPr lang="en-US" sz="1400" b="1" dirty="0" err="1">
                  <a:solidFill>
                    <a:schemeClr val="bg1"/>
                  </a:solidFill>
                  <a:latin typeface="Century Gothic"/>
                  <a:cs typeface="Century Gothic"/>
                </a:rPr>
                <a:t>Provinsi</a:t>
              </a:r>
              <a:endParaRPr lang="en-US" sz="1400" b="1" dirty="0">
                <a:solidFill>
                  <a:schemeClr val="bg1"/>
                </a:solidFill>
                <a:latin typeface="Century Gothic"/>
                <a:cs typeface="Century Gothic"/>
              </a:endParaRPr>
            </a:p>
          </p:txBody>
        </p:sp>
        <p:sp>
          <p:nvSpPr>
            <p:cNvPr id="25" name="TextBox 24"/>
            <p:cNvSpPr txBox="1"/>
            <p:nvPr/>
          </p:nvSpPr>
          <p:spPr>
            <a:xfrm>
              <a:off x="2431982" y="879794"/>
              <a:ext cx="2235053" cy="523220"/>
            </a:xfrm>
            <a:prstGeom prst="rect">
              <a:avLst/>
            </a:prstGeom>
            <a:solidFill>
              <a:srgbClr val="0000FF"/>
            </a:solidFill>
            <a:ln>
              <a:noFill/>
            </a:ln>
          </p:spPr>
          <p:txBody>
            <a:bodyPr wrap="square" rtlCol="0">
              <a:spAutoFit/>
            </a:bodyPr>
            <a:lstStyle/>
            <a:p>
              <a:pPr algn="ctr"/>
              <a:r>
                <a:rPr lang="en-US" sz="1400" b="1" dirty="0" err="1">
                  <a:solidFill>
                    <a:schemeClr val="bg1"/>
                  </a:solidFill>
                  <a:latin typeface="Century Gothic"/>
                  <a:cs typeface="Century Gothic"/>
                </a:rPr>
                <a:t>Direktorat</a:t>
              </a:r>
              <a:r>
                <a:rPr lang="en-US" sz="1400" b="1" dirty="0">
                  <a:solidFill>
                    <a:schemeClr val="bg1"/>
                  </a:solidFill>
                  <a:latin typeface="Century Gothic"/>
                  <a:cs typeface="Century Gothic"/>
                </a:rPr>
                <a:t> </a:t>
              </a:r>
            </a:p>
            <a:p>
              <a:pPr algn="ctr"/>
              <a:r>
                <a:rPr lang="en-US" sz="1400" b="1" dirty="0" err="1">
                  <a:solidFill>
                    <a:schemeClr val="bg1"/>
                  </a:solidFill>
                  <a:latin typeface="Century Gothic"/>
                  <a:cs typeface="Century Gothic"/>
                </a:rPr>
                <a:t>Pembinaan</a:t>
              </a:r>
              <a:r>
                <a:rPr lang="en-US" sz="1400" b="1" dirty="0">
                  <a:solidFill>
                    <a:schemeClr val="bg1"/>
                  </a:solidFill>
                  <a:latin typeface="Century Gothic"/>
                  <a:cs typeface="Century Gothic"/>
                </a:rPr>
                <a:t> SMA</a:t>
              </a:r>
            </a:p>
          </p:txBody>
        </p:sp>
        <p:sp>
          <p:nvSpPr>
            <p:cNvPr id="26" name="Down Arrow 25"/>
            <p:cNvSpPr/>
            <p:nvPr/>
          </p:nvSpPr>
          <p:spPr>
            <a:xfrm rot="16200000">
              <a:off x="5793302" y="1889777"/>
              <a:ext cx="394557" cy="528289"/>
            </a:xfrm>
            <a:prstGeom prst="downArrow">
              <a:avLst/>
            </a:prstGeom>
            <a:solidFill>
              <a:schemeClr val="tx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Down Arrow 26"/>
            <p:cNvSpPr/>
            <p:nvPr/>
          </p:nvSpPr>
          <p:spPr>
            <a:xfrm rot="5400000">
              <a:off x="8160540" y="4114840"/>
              <a:ext cx="394557" cy="528289"/>
            </a:xfrm>
            <a:prstGeom prst="downArrow">
              <a:avLst/>
            </a:prstGeom>
            <a:solidFill>
              <a:srgbClr val="0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Rectangle 27"/>
            <p:cNvSpPr/>
            <p:nvPr/>
          </p:nvSpPr>
          <p:spPr>
            <a:xfrm>
              <a:off x="4661298" y="3566633"/>
              <a:ext cx="2648159" cy="3053254"/>
            </a:xfrm>
            <a:prstGeom prst="rect">
              <a:avLst/>
            </a:prstGeom>
            <a:noFill/>
            <a:ln w="12700" cmpd="sng">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75552" y="1378016"/>
              <a:ext cx="1769942" cy="1754327"/>
            </a:xfrm>
            <a:prstGeom prst="rect">
              <a:avLst/>
            </a:prstGeom>
            <a:noFill/>
          </p:spPr>
          <p:txBody>
            <a:bodyPr wrap="square" rtlCol="0">
              <a:spAutoFit/>
            </a:bodyPr>
            <a:lstStyle/>
            <a:p>
              <a:pPr marL="176213" indent="-176213">
                <a:buFont typeface="Wingdings" charset="2"/>
                <a:buChar char="§"/>
              </a:pPr>
              <a:r>
                <a:rPr lang="en-US" sz="1200" b="1" dirty="0">
                  <a:solidFill>
                    <a:srgbClr val="FF0000"/>
                  </a:solidFill>
                  <a:latin typeface="Century Gothic"/>
                  <a:cs typeface="Century Gothic"/>
                </a:rPr>
                <a:t>23-25 </a:t>
              </a:r>
              <a:r>
                <a:rPr lang="en-US" sz="1200" b="1" dirty="0" err="1">
                  <a:solidFill>
                    <a:srgbClr val="FF0000"/>
                  </a:solidFill>
                  <a:latin typeface="Century Gothic"/>
                  <a:cs typeface="Century Gothic"/>
                </a:rPr>
                <a:t>Januari</a:t>
              </a:r>
              <a:endParaRPr lang="en-US" sz="1200" b="1" dirty="0">
                <a:solidFill>
                  <a:srgbClr val="FF0000"/>
                </a:solidFill>
                <a:latin typeface="Century Gothic"/>
                <a:cs typeface="Century Gothic"/>
              </a:endParaRPr>
            </a:p>
            <a:p>
              <a:pPr marL="176213" indent="-176213">
                <a:buFont typeface="Wingdings" charset="2"/>
                <a:buChar char="§"/>
              </a:pPr>
              <a:r>
                <a:rPr lang="en-US" sz="1200" dirty="0" err="1">
                  <a:latin typeface="Century Gothic"/>
                  <a:cs typeface="Century Gothic"/>
                </a:rPr>
                <a:t>Peserta</a:t>
              </a:r>
              <a:r>
                <a:rPr lang="en-US" sz="1200" dirty="0">
                  <a:latin typeface="Century Gothic"/>
                  <a:cs typeface="Century Gothic"/>
                </a:rPr>
                <a:t> : </a:t>
              </a:r>
              <a:r>
                <a:rPr lang="en-US" sz="1200" b="1" dirty="0">
                  <a:solidFill>
                    <a:srgbClr val="FF0000"/>
                  </a:solidFill>
                  <a:latin typeface="Century Gothic"/>
                  <a:cs typeface="Century Gothic"/>
                </a:rPr>
                <a:t>50 Org</a:t>
              </a:r>
            </a:p>
            <a:p>
              <a:pPr marL="176213" indent="-176213">
                <a:buFont typeface="Wingdings" charset="2"/>
                <a:buChar char="§"/>
              </a:pPr>
              <a:r>
                <a:rPr lang="en-US" sz="1200" dirty="0">
                  <a:latin typeface="Century Gothic"/>
                  <a:cs typeface="Century Gothic"/>
                </a:rPr>
                <a:t>Tim </a:t>
              </a:r>
              <a:r>
                <a:rPr lang="en-US" sz="1200" dirty="0" err="1">
                  <a:latin typeface="Century Gothic"/>
                  <a:cs typeface="Century Gothic"/>
                </a:rPr>
                <a:t>Pengembang</a:t>
              </a:r>
              <a:endParaRPr lang="en-US" sz="1200" dirty="0">
                <a:latin typeface="Century Gothic"/>
                <a:cs typeface="Century Gothic"/>
              </a:endParaRPr>
            </a:p>
            <a:p>
              <a:pPr marL="176213" indent="-176213">
                <a:buFont typeface="Wingdings" charset="2"/>
                <a:buChar char="§"/>
              </a:pPr>
              <a:r>
                <a:rPr lang="en-US" sz="1200" dirty="0" err="1">
                  <a:latin typeface="Century Gothic"/>
                  <a:cs typeface="Century Gothic"/>
                </a:rPr>
                <a:t>Tidak</a:t>
              </a:r>
              <a:r>
                <a:rPr lang="en-US" sz="1200" dirty="0">
                  <a:latin typeface="Century Gothic"/>
                  <a:cs typeface="Century Gothic"/>
                </a:rPr>
                <a:t> </a:t>
              </a:r>
              <a:r>
                <a:rPr lang="en-US" sz="1200" dirty="0" err="1">
                  <a:latin typeface="Century Gothic"/>
                  <a:cs typeface="Century Gothic"/>
                </a:rPr>
                <a:t>pendekatan</a:t>
              </a:r>
              <a:r>
                <a:rPr lang="en-US" sz="1200" dirty="0">
                  <a:latin typeface="Century Gothic"/>
                  <a:cs typeface="Century Gothic"/>
                </a:rPr>
                <a:t> </a:t>
              </a:r>
              <a:r>
                <a:rPr lang="en-US" sz="1200" dirty="0" err="1">
                  <a:latin typeface="Century Gothic"/>
                  <a:cs typeface="Century Gothic"/>
                </a:rPr>
                <a:t>mapel</a:t>
              </a:r>
              <a:endParaRPr lang="en-US" sz="1200" dirty="0">
                <a:latin typeface="Century Gothic"/>
                <a:cs typeface="Century Gothic"/>
              </a:endParaRPr>
            </a:p>
            <a:p>
              <a:pPr marL="176213" indent="-176213">
                <a:buFont typeface="Wingdings" charset="2"/>
                <a:buChar char="§"/>
              </a:pPr>
              <a:r>
                <a:rPr lang="en-US" sz="1200" dirty="0" err="1">
                  <a:latin typeface="Century Gothic"/>
                  <a:cs typeface="Century Gothic"/>
                </a:rPr>
                <a:t>Waktu</a:t>
              </a:r>
              <a:r>
                <a:rPr lang="en-US" sz="1200" dirty="0">
                  <a:latin typeface="Century Gothic"/>
                  <a:cs typeface="Century Gothic"/>
                </a:rPr>
                <a:t> : 3 </a:t>
              </a:r>
              <a:r>
                <a:rPr lang="en-US" sz="1200" dirty="0" err="1">
                  <a:latin typeface="Century Gothic"/>
                  <a:cs typeface="Century Gothic"/>
                </a:rPr>
                <a:t>hari</a:t>
              </a:r>
              <a:endParaRPr lang="en-US" sz="1200" dirty="0">
                <a:latin typeface="Century Gothic"/>
                <a:cs typeface="Century Gothic"/>
              </a:endParaRPr>
            </a:p>
            <a:p>
              <a:pPr marL="176213" indent="-176213">
                <a:buFont typeface="Wingdings" charset="2"/>
                <a:buChar char="§"/>
              </a:pPr>
              <a:r>
                <a:rPr lang="en-US" sz="1200" dirty="0" err="1">
                  <a:latin typeface="Century Gothic"/>
                  <a:cs typeface="Century Gothic"/>
                </a:rPr>
                <a:t>Instruktur</a:t>
              </a:r>
              <a:r>
                <a:rPr lang="en-US" sz="1200" dirty="0">
                  <a:latin typeface="Century Gothic"/>
                  <a:cs typeface="Century Gothic"/>
                </a:rPr>
                <a:t> : Tim </a:t>
              </a:r>
              <a:r>
                <a:rPr lang="en-US" sz="1200" dirty="0" err="1">
                  <a:latin typeface="Century Gothic"/>
                  <a:cs typeface="Century Gothic"/>
                </a:rPr>
                <a:t>Inti</a:t>
              </a:r>
              <a:endParaRPr lang="en-US" sz="1200" dirty="0">
                <a:latin typeface="Century Gothic"/>
                <a:cs typeface="Century Gothic"/>
              </a:endParaRPr>
            </a:p>
            <a:p>
              <a:pPr marL="176213" indent="-176213">
                <a:buFont typeface="Wingdings" charset="2"/>
                <a:buChar char="§"/>
              </a:pPr>
              <a:r>
                <a:rPr lang="en-US" sz="1200" dirty="0" err="1">
                  <a:latin typeface="Century Gothic"/>
                  <a:cs typeface="Century Gothic"/>
                </a:rPr>
                <a:t>Melatih</a:t>
              </a:r>
              <a:r>
                <a:rPr lang="en-US" sz="1200" dirty="0">
                  <a:latin typeface="Century Gothic"/>
                  <a:cs typeface="Century Gothic"/>
                </a:rPr>
                <a:t> IP/IK/GS/ </a:t>
              </a:r>
              <a:r>
                <a:rPr lang="en-US" sz="1200" dirty="0" err="1">
                  <a:latin typeface="Century Gothic"/>
                  <a:cs typeface="Century Gothic"/>
                </a:rPr>
                <a:t>Pendamping</a:t>
              </a:r>
              <a:endParaRPr lang="en-US" sz="1200" dirty="0">
                <a:latin typeface="Century Gothic"/>
                <a:cs typeface="Century Gothic"/>
              </a:endParaRPr>
            </a:p>
          </p:txBody>
        </p:sp>
        <p:sp>
          <p:nvSpPr>
            <p:cNvPr id="30" name="Rectangle 29"/>
            <p:cNvSpPr/>
            <p:nvPr/>
          </p:nvSpPr>
          <p:spPr>
            <a:xfrm>
              <a:off x="9959827" y="3875634"/>
              <a:ext cx="1638840" cy="397545"/>
            </a:xfrm>
            <a:prstGeom prst="rect">
              <a:avLst/>
            </a:prstGeom>
          </p:spPr>
          <p:txBody>
            <a:bodyPr wrap="none">
              <a:spAutoFit/>
            </a:bodyPr>
            <a:lstStyle/>
            <a:p>
              <a:pPr>
                <a:lnSpc>
                  <a:spcPct val="150000"/>
                </a:lnSpc>
              </a:pPr>
              <a:r>
                <a:rPr lang="en-US" sz="1400" b="1" dirty="0">
                  <a:latin typeface="Century Gothic"/>
                  <a:cs typeface="Century Gothic"/>
                </a:rPr>
                <a:t>26 Feb- 31 </a:t>
              </a:r>
              <a:r>
                <a:rPr lang="en-US" sz="1400" b="1" dirty="0" err="1">
                  <a:latin typeface="Century Gothic"/>
                  <a:cs typeface="Century Gothic"/>
                </a:rPr>
                <a:t>Maret</a:t>
              </a:r>
              <a:endParaRPr lang="en-US" sz="1400" b="1" dirty="0">
                <a:latin typeface="Century Gothic"/>
                <a:cs typeface="Century Gothic"/>
              </a:endParaRPr>
            </a:p>
          </p:txBody>
        </p:sp>
        <p:sp>
          <p:nvSpPr>
            <p:cNvPr id="31" name="Rectangle 30"/>
            <p:cNvSpPr/>
            <p:nvPr/>
          </p:nvSpPr>
          <p:spPr>
            <a:xfrm>
              <a:off x="5331164" y="3429805"/>
              <a:ext cx="1232429" cy="484748"/>
            </a:xfrm>
            <a:prstGeom prst="rect">
              <a:avLst/>
            </a:prstGeom>
          </p:spPr>
          <p:txBody>
            <a:bodyPr wrap="none">
              <a:spAutoFit/>
            </a:bodyPr>
            <a:lstStyle/>
            <a:p>
              <a:pPr>
                <a:lnSpc>
                  <a:spcPct val="150000"/>
                </a:lnSpc>
              </a:pPr>
              <a:r>
                <a:rPr lang="en-US" b="1" dirty="0">
                  <a:latin typeface="Century Gothic"/>
                  <a:cs typeface="Century Gothic"/>
                </a:rPr>
                <a:t>April-</a:t>
              </a:r>
              <a:r>
                <a:rPr lang="en-US" b="1" dirty="0" err="1">
                  <a:latin typeface="Century Gothic"/>
                  <a:cs typeface="Century Gothic"/>
                </a:rPr>
                <a:t>Juni</a:t>
              </a:r>
              <a:endParaRPr lang="en-US" b="1" dirty="0">
                <a:latin typeface="Century Gothic"/>
                <a:cs typeface="Century Gothic"/>
              </a:endParaRPr>
            </a:p>
          </p:txBody>
        </p:sp>
        <p:sp>
          <p:nvSpPr>
            <p:cNvPr id="32" name="Rectangle 31"/>
            <p:cNvSpPr/>
            <p:nvPr/>
          </p:nvSpPr>
          <p:spPr>
            <a:xfrm>
              <a:off x="615520" y="3767555"/>
              <a:ext cx="1800493" cy="484748"/>
            </a:xfrm>
            <a:prstGeom prst="rect">
              <a:avLst/>
            </a:prstGeom>
          </p:spPr>
          <p:txBody>
            <a:bodyPr wrap="none">
              <a:spAutoFit/>
            </a:bodyPr>
            <a:lstStyle/>
            <a:p>
              <a:pPr>
                <a:lnSpc>
                  <a:spcPct val="150000"/>
                </a:lnSpc>
              </a:pPr>
              <a:r>
                <a:rPr lang="en-US" b="1" dirty="0" err="1">
                  <a:latin typeface="Century Gothic"/>
                  <a:cs typeface="Century Gothic"/>
                </a:rPr>
                <a:t>Juli-Desember</a:t>
              </a:r>
              <a:endParaRPr lang="en-US" b="1" dirty="0">
                <a:latin typeface="Century Gothic"/>
                <a:cs typeface="Century Gothic"/>
              </a:endParaRPr>
            </a:p>
          </p:txBody>
        </p:sp>
        <p:sp>
          <p:nvSpPr>
            <p:cNvPr id="33" name="TextBox 32"/>
            <p:cNvSpPr txBox="1"/>
            <p:nvPr/>
          </p:nvSpPr>
          <p:spPr>
            <a:xfrm>
              <a:off x="4995884" y="1013248"/>
              <a:ext cx="2044149" cy="954107"/>
            </a:xfrm>
            <a:prstGeom prst="rect">
              <a:avLst/>
            </a:prstGeom>
            <a:noFill/>
          </p:spPr>
          <p:txBody>
            <a:bodyPr wrap="none" rtlCol="0">
              <a:spAutoFit/>
            </a:bodyPr>
            <a:lstStyle/>
            <a:p>
              <a:pPr algn="ctr"/>
              <a:r>
                <a:rPr lang="en-US" sz="2800" dirty="0">
                  <a:solidFill>
                    <a:srgbClr val="FF0000"/>
                  </a:solidFill>
                  <a:latin typeface="Avenir Next Demi Bold"/>
                  <a:cs typeface="Avenir Next Demi Bold"/>
                </a:rPr>
                <a:t>SASARAN</a:t>
              </a:r>
            </a:p>
            <a:p>
              <a:pPr algn="ctr"/>
              <a:r>
                <a:rPr lang="en-US" sz="2800" dirty="0">
                  <a:solidFill>
                    <a:srgbClr val="FF0000"/>
                  </a:solidFill>
                  <a:latin typeface="Avenir Next Demi Bold"/>
                  <a:cs typeface="Avenir Next Demi Bold"/>
                </a:rPr>
                <a:t>4.220 SMA</a:t>
              </a:r>
            </a:p>
          </p:txBody>
        </p:sp>
      </p:grpSp>
    </p:spTree>
    <p:extLst>
      <p:ext uri="{BB962C8B-B14F-4D97-AF65-F5344CB8AC3E}">
        <p14:creationId xmlns:p14="http://schemas.microsoft.com/office/powerpoint/2010/main" val="26460202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a:solidFill>
                  <a:srgbClr val="FFFF00"/>
                </a:solidFill>
              </a:rPr>
              <a:t>e</a:t>
            </a:r>
            <a:r>
              <a:rPr lang="en-US" sz="2400" b="1" dirty="0" smtClean="0">
                <a:solidFill>
                  <a:srgbClr val="FFFF00"/>
                </a:solidFill>
              </a:rPr>
              <a:t>-</a:t>
            </a:r>
            <a:r>
              <a:rPr lang="en-US" sz="2400" b="1" dirty="0" err="1" smtClean="0">
                <a:solidFill>
                  <a:srgbClr val="FFFF00"/>
                </a:solidFill>
              </a:rPr>
              <a:t>rapor</a:t>
            </a:r>
            <a:r>
              <a:rPr lang="en-US" sz="2400" b="1" dirty="0" smtClean="0">
                <a:solidFill>
                  <a:schemeClr val="bg1"/>
                </a:solidFill>
              </a:rPr>
              <a:t> </a:t>
            </a:r>
            <a:r>
              <a:rPr lang="en-US" sz="2400" b="1" dirty="0" err="1" smtClean="0">
                <a:solidFill>
                  <a:schemeClr val="bg1"/>
                </a:solidFill>
              </a:rPr>
              <a:t>Versi</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173709" y="1172479"/>
            <a:ext cx="9785444" cy="4062651"/>
          </a:xfrm>
          <a:prstGeom prst="rect">
            <a:avLst/>
          </a:prstGeom>
          <a:ln>
            <a:solidFill>
              <a:schemeClr val="accent6">
                <a:lumMod val="75000"/>
              </a:schemeClr>
            </a:solidFill>
          </a:ln>
        </p:spPr>
        <p:txBody>
          <a:bodyPr wrap="square">
            <a:spAutoFit/>
          </a:bodyPr>
          <a:lstStyle/>
          <a:p>
            <a:pPr>
              <a:lnSpc>
                <a:spcPct val="150000"/>
              </a:lnSpc>
            </a:pPr>
            <a:r>
              <a:rPr lang="en-US" sz="2000" dirty="0" err="1">
                <a:latin typeface="Century Gothic" panose="020B0502020202020204" pitchFamily="34" charset="0"/>
              </a:rPr>
              <a:t>Seiring</a:t>
            </a:r>
            <a:r>
              <a:rPr lang="en-US" sz="2000" dirty="0">
                <a:latin typeface="Century Gothic" panose="020B0502020202020204" pitchFamily="34" charset="0"/>
              </a:rPr>
              <a:t> </a:t>
            </a:r>
            <a:r>
              <a:rPr lang="en-US" sz="2000" dirty="0" err="1">
                <a:latin typeface="Century Gothic" panose="020B0502020202020204" pitchFamily="34" charset="0"/>
              </a:rPr>
              <a:t>dengan</a:t>
            </a:r>
            <a:r>
              <a:rPr lang="en-US" sz="2000" dirty="0">
                <a:latin typeface="Century Gothic" panose="020B0502020202020204" pitchFamily="34" charset="0"/>
              </a:rPr>
              <a:t> </a:t>
            </a:r>
            <a:r>
              <a:rPr lang="en-US" sz="2000" dirty="0" err="1">
                <a:latin typeface="Century Gothic" panose="020B0502020202020204" pitchFamily="34" charset="0"/>
              </a:rPr>
              <a:t>perkembangan</a:t>
            </a:r>
            <a:r>
              <a:rPr lang="en-US" sz="2000" dirty="0">
                <a:latin typeface="Century Gothic" panose="020B0502020202020204" pitchFamily="34" charset="0"/>
              </a:rPr>
              <a:t> </a:t>
            </a:r>
            <a:r>
              <a:rPr lang="en-US" sz="2000" dirty="0" err="1">
                <a:latin typeface="Century Gothic" panose="020B0502020202020204" pitchFamily="34" charset="0"/>
              </a:rPr>
              <a:t>dan</a:t>
            </a:r>
            <a:r>
              <a:rPr lang="en-US" sz="2000" dirty="0">
                <a:latin typeface="Century Gothic" panose="020B0502020202020204" pitchFamily="34" charset="0"/>
              </a:rPr>
              <a:t> </a:t>
            </a:r>
            <a:r>
              <a:rPr lang="en-US" sz="2000" dirty="0" err="1">
                <a:latin typeface="Century Gothic" panose="020B0502020202020204" pitchFamily="34" charset="0"/>
              </a:rPr>
              <a:t>memenuhi</a:t>
            </a:r>
            <a:r>
              <a:rPr lang="en-US" sz="2000" dirty="0">
                <a:latin typeface="Century Gothic" panose="020B0502020202020204" pitchFamily="34" charset="0"/>
              </a:rPr>
              <a:t> </a:t>
            </a:r>
            <a:r>
              <a:rPr lang="en-US" sz="2000" dirty="0" err="1">
                <a:latin typeface="Century Gothic" panose="020B0502020202020204" pitchFamily="34" charset="0"/>
              </a:rPr>
              <a:t>kebutuhan</a:t>
            </a:r>
            <a:r>
              <a:rPr lang="en-US" sz="2000" dirty="0">
                <a:latin typeface="Century Gothic" panose="020B0502020202020204" pitchFamily="34" charset="0"/>
              </a:rPr>
              <a:t> </a:t>
            </a:r>
            <a:r>
              <a:rPr lang="en-US" sz="2000" dirty="0" err="1">
                <a:latin typeface="Century Gothic" panose="020B0502020202020204" pitchFamily="34" charset="0"/>
              </a:rPr>
              <a:t>sekolah</a:t>
            </a:r>
            <a:r>
              <a:rPr lang="en-US" sz="2000" dirty="0">
                <a:latin typeface="Century Gothic" panose="020B0502020202020204" pitchFamily="34" charset="0"/>
              </a:rPr>
              <a:t> </a:t>
            </a:r>
            <a:r>
              <a:rPr lang="en-US" sz="2000" dirty="0" err="1">
                <a:latin typeface="Century Gothic" panose="020B0502020202020204" pitchFamily="34" charset="0"/>
              </a:rPr>
              <a:t>terhadap</a:t>
            </a:r>
            <a:r>
              <a:rPr lang="en-US" sz="2000" dirty="0">
                <a:latin typeface="Century Gothic" panose="020B0502020202020204" pitchFamily="34" charset="0"/>
              </a:rPr>
              <a:t> </a:t>
            </a:r>
            <a:r>
              <a:rPr lang="en-US" sz="2000" dirty="0" err="1">
                <a:latin typeface="Century Gothic" panose="020B0502020202020204" pitchFamily="34" charset="0"/>
              </a:rPr>
              <a:t>manajemen</a:t>
            </a:r>
            <a:r>
              <a:rPr lang="en-US" sz="2000" dirty="0">
                <a:latin typeface="Century Gothic" panose="020B0502020202020204" pitchFamily="34" charset="0"/>
              </a:rPr>
              <a:t> </a:t>
            </a:r>
            <a:r>
              <a:rPr lang="en-US" sz="2000" dirty="0" err="1">
                <a:latin typeface="Century Gothic" panose="020B0502020202020204" pitchFamily="34" charset="0"/>
              </a:rPr>
              <a:t>penilaian</a:t>
            </a:r>
            <a:r>
              <a:rPr lang="en-US" sz="2000" dirty="0">
                <a:latin typeface="Century Gothic" panose="020B0502020202020204" pitchFamily="34" charset="0"/>
              </a:rPr>
              <a:t> </a:t>
            </a:r>
            <a:r>
              <a:rPr lang="en-US" sz="2000" dirty="0" err="1">
                <a:latin typeface="Century Gothic" panose="020B0502020202020204" pitchFamily="34" charset="0"/>
              </a:rPr>
              <a:t>berbasis</a:t>
            </a:r>
            <a:r>
              <a:rPr lang="en-US" sz="2000" dirty="0">
                <a:latin typeface="Century Gothic" panose="020B0502020202020204" pitchFamily="34" charset="0"/>
              </a:rPr>
              <a:t> web </a:t>
            </a:r>
            <a:r>
              <a:rPr lang="en-US" sz="2000" dirty="0" smtClean="0">
                <a:latin typeface="Century Gothic" panose="020B0502020202020204" pitchFamily="34" charset="0"/>
              </a:rPr>
              <a:t>(e-</a:t>
            </a:r>
            <a:r>
              <a:rPr lang="en-US" sz="2000" dirty="0" err="1" smtClean="0">
                <a:latin typeface="Century Gothic" panose="020B0502020202020204" pitchFamily="34" charset="0"/>
              </a:rPr>
              <a:t>Rapor</a:t>
            </a:r>
            <a:r>
              <a:rPr lang="en-US" sz="2000" dirty="0" smtClean="0">
                <a:latin typeface="Century Gothic" panose="020B0502020202020204" pitchFamily="34" charset="0"/>
              </a:rPr>
              <a:t> </a:t>
            </a:r>
            <a:r>
              <a:rPr lang="en-US" sz="2000" dirty="0">
                <a:latin typeface="Century Gothic" panose="020B0502020202020204" pitchFamily="34" charset="0"/>
              </a:rPr>
              <a:t>SMA) </a:t>
            </a:r>
            <a:r>
              <a:rPr lang="en-US" sz="2000" dirty="0" err="1">
                <a:latin typeface="Century Gothic" panose="020B0502020202020204" pitchFamily="34" charset="0"/>
              </a:rPr>
              <a:t>maka</a:t>
            </a:r>
            <a:r>
              <a:rPr lang="en-US" sz="2000" dirty="0">
                <a:latin typeface="Century Gothic" panose="020B0502020202020204" pitchFamily="34" charset="0"/>
              </a:rPr>
              <a:t> </a:t>
            </a:r>
            <a:r>
              <a:rPr lang="en-US" sz="2000" dirty="0" err="1">
                <a:latin typeface="Century Gothic" panose="020B0502020202020204" pitchFamily="34" charset="0"/>
              </a:rPr>
              <a:t>dilakukan</a:t>
            </a:r>
            <a:r>
              <a:rPr lang="en-US" sz="2000" dirty="0">
                <a:latin typeface="Century Gothic" panose="020B0502020202020204" pitchFamily="34" charset="0"/>
              </a:rPr>
              <a:t> </a:t>
            </a:r>
            <a:r>
              <a:rPr lang="en-US" sz="2000" dirty="0" err="1">
                <a:latin typeface="Century Gothic" panose="020B0502020202020204" pitchFamily="34" charset="0"/>
              </a:rPr>
              <a:t>perbaikan</a:t>
            </a:r>
            <a:r>
              <a:rPr lang="en-US" sz="2000" dirty="0">
                <a:latin typeface="Century Gothic" panose="020B0502020202020204" pitchFamily="34" charset="0"/>
              </a:rPr>
              <a:t> </a:t>
            </a:r>
            <a:r>
              <a:rPr lang="en-US" sz="2000" dirty="0" err="1">
                <a:latin typeface="Century Gothic" panose="020B0502020202020204" pitchFamily="34" charset="0"/>
              </a:rPr>
              <a:t>dan</a:t>
            </a:r>
            <a:r>
              <a:rPr lang="en-US" sz="2000" dirty="0">
                <a:latin typeface="Century Gothic" panose="020B0502020202020204" pitchFamily="34" charset="0"/>
              </a:rPr>
              <a:t> </a:t>
            </a:r>
            <a:r>
              <a:rPr lang="en-US" sz="2000" dirty="0" err="1">
                <a:latin typeface="Century Gothic" panose="020B0502020202020204" pitchFamily="34" charset="0"/>
              </a:rPr>
              <a:t>penyempurnaan</a:t>
            </a:r>
            <a:r>
              <a:rPr lang="en-US" sz="2000" dirty="0">
                <a:latin typeface="Century Gothic" panose="020B0502020202020204" pitchFamily="34" charset="0"/>
              </a:rPr>
              <a:t> </a:t>
            </a:r>
            <a:r>
              <a:rPr lang="en-US" sz="2000" dirty="0" err="1">
                <a:latin typeface="Century Gothic" panose="020B0502020202020204" pitchFamily="34" charset="0"/>
              </a:rPr>
              <a:t>pada</a:t>
            </a:r>
            <a:r>
              <a:rPr lang="en-US" sz="2000" dirty="0">
                <a:latin typeface="Century Gothic" panose="020B0502020202020204" pitchFamily="34" charset="0"/>
              </a:rPr>
              <a:t> </a:t>
            </a:r>
            <a:r>
              <a:rPr lang="en-US" sz="2000" dirty="0" err="1">
                <a:latin typeface="Century Gothic" panose="020B0502020202020204" pitchFamily="34" charset="0"/>
              </a:rPr>
              <a:t>Aplikasi</a:t>
            </a:r>
            <a:r>
              <a:rPr lang="en-US" sz="2000" dirty="0">
                <a:latin typeface="Century Gothic" panose="020B0502020202020204" pitchFamily="34" charset="0"/>
              </a:rPr>
              <a:t> </a:t>
            </a:r>
            <a:r>
              <a:rPr lang="en-US" sz="2000" dirty="0" err="1">
                <a:latin typeface="Century Gothic" panose="020B0502020202020204" pitchFamily="34" charset="0"/>
              </a:rPr>
              <a:t>eRapor</a:t>
            </a:r>
            <a:r>
              <a:rPr lang="en-US" sz="2000" dirty="0">
                <a:latin typeface="Century Gothic" panose="020B0502020202020204" pitchFamily="34" charset="0"/>
              </a:rPr>
              <a:t> SMA.</a:t>
            </a:r>
          </a:p>
          <a:p>
            <a:pPr>
              <a:lnSpc>
                <a:spcPct val="150000"/>
              </a:lnSpc>
            </a:pPr>
            <a:r>
              <a:rPr lang="en-US" sz="2000" dirty="0" err="1">
                <a:latin typeface="Century Gothic" panose="020B0502020202020204" pitchFamily="34" charset="0"/>
              </a:rPr>
              <a:t>Rilis</a:t>
            </a:r>
            <a:r>
              <a:rPr lang="en-US" sz="2000" dirty="0">
                <a:latin typeface="Century Gothic" panose="020B0502020202020204" pitchFamily="34" charset="0"/>
              </a:rPr>
              <a:t> updater e-</a:t>
            </a:r>
            <a:r>
              <a:rPr lang="en-US" sz="2000" dirty="0" err="1">
                <a:latin typeface="Century Gothic" panose="020B0502020202020204" pitchFamily="34" charset="0"/>
              </a:rPr>
              <a:t>Rapor</a:t>
            </a:r>
            <a:r>
              <a:rPr lang="en-US" sz="2000" dirty="0">
                <a:latin typeface="Century Gothic" panose="020B0502020202020204" pitchFamily="34" charset="0"/>
              </a:rPr>
              <a:t> </a:t>
            </a:r>
            <a:r>
              <a:rPr lang="en-US" sz="2000" dirty="0" err="1">
                <a:latin typeface="Century Gothic" panose="020B0502020202020204" pitchFamily="34" charset="0"/>
              </a:rPr>
              <a:t>versi</a:t>
            </a:r>
            <a:r>
              <a:rPr lang="en-US" sz="2000" dirty="0">
                <a:latin typeface="Century Gothic" panose="020B0502020202020204" pitchFamily="34" charset="0"/>
              </a:rPr>
              <a:t> 2018.d</a:t>
            </a:r>
            <a:r>
              <a:rPr lang="en-US" sz="2000" dirty="0" smtClean="0">
                <a:latin typeface="Century Gothic" panose="020B0502020202020204" pitchFamily="34" charset="0"/>
              </a:rPr>
              <a:t>.</a:t>
            </a:r>
          </a:p>
          <a:p>
            <a:pPr>
              <a:lnSpc>
                <a:spcPct val="150000"/>
              </a:lnSpc>
            </a:pPr>
            <a:endParaRPr lang="en-US" sz="2000" dirty="0">
              <a:latin typeface="Century Gothic" panose="020B0502020202020204" pitchFamily="34" charset="0"/>
            </a:endParaRPr>
          </a:p>
          <a:p>
            <a:pPr>
              <a:lnSpc>
                <a:spcPct val="150000"/>
              </a:lnSpc>
            </a:pPr>
            <a:r>
              <a:rPr lang="en-US" sz="2000" dirty="0">
                <a:latin typeface="Century Gothic" panose="020B0502020202020204" pitchFamily="34" charset="0"/>
              </a:rPr>
              <a:t>Ada </a:t>
            </a:r>
            <a:r>
              <a:rPr lang="en-US" sz="2000" dirty="0" err="1">
                <a:solidFill>
                  <a:srgbClr val="00B050"/>
                </a:solidFill>
                <a:latin typeface="Century Gothic" panose="020B0502020202020204" pitchFamily="34" charset="0"/>
              </a:rPr>
              <a:t>dua</a:t>
            </a:r>
            <a:r>
              <a:rPr lang="en-US" sz="2000" dirty="0">
                <a:latin typeface="Century Gothic" panose="020B0502020202020204" pitchFamily="34" charset="0"/>
              </a:rPr>
              <a:t> </a:t>
            </a:r>
            <a:r>
              <a:rPr lang="en-US" sz="2000" dirty="0" err="1">
                <a:latin typeface="Century Gothic" panose="020B0502020202020204" pitchFamily="34" charset="0"/>
              </a:rPr>
              <a:t>versi</a:t>
            </a:r>
            <a:r>
              <a:rPr lang="en-US" sz="2000" dirty="0">
                <a:latin typeface="Century Gothic" panose="020B0502020202020204" pitchFamily="34" charset="0"/>
              </a:rPr>
              <a:t> </a:t>
            </a:r>
            <a:r>
              <a:rPr lang="en-US" sz="2000" dirty="0" err="1">
                <a:latin typeface="Century Gothic" panose="020B0502020202020204" pitchFamily="34" charset="0"/>
              </a:rPr>
              <a:t>erapor</a:t>
            </a:r>
            <a:r>
              <a:rPr lang="en-US" sz="2000" dirty="0">
                <a:latin typeface="Century Gothic" panose="020B0502020202020204" pitchFamily="34" charset="0"/>
              </a:rPr>
              <a:t> 2018.d yang </a:t>
            </a:r>
            <a:r>
              <a:rPr lang="en-US" sz="2000" dirty="0" err="1">
                <a:latin typeface="Century Gothic" panose="020B0502020202020204" pitchFamily="34" charset="0"/>
              </a:rPr>
              <a:t>rilis</a:t>
            </a:r>
            <a:r>
              <a:rPr lang="en-US" sz="2000" dirty="0">
                <a:latin typeface="Century Gothic" panose="020B0502020202020204" pitchFamily="34" charset="0"/>
              </a:rPr>
              <a:t>, </a:t>
            </a:r>
            <a:r>
              <a:rPr lang="en-US" sz="2000" dirty="0" err="1">
                <a:latin typeface="Century Gothic" panose="020B0502020202020204" pitchFamily="34" charset="0"/>
              </a:rPr>
              <a:t>yaitu</a:t>
            </a:r>
            <a:r>
              <a:rPr lang="en-US" sz="2000" dirty="0">
                <a:latin typeface="Century Gothic" panose="020B0502020202020204" pitchFamily="34" charset="0"/>
              </a:rPr>
              <a:t> :</a:t>
            </a:r>
          </a:p>
          <a:p>
            <a:pPr marL="346075" lvl="0" indent="-346075">
              <a:lnSpc>
                <a:spcPct val="150000"/>
              </a:lnSpc>
            </a:pPr>
            <a:r>
              <a:rPr lang="en-US" sz="2000" dirty="0">
                <a:latin typeface="Century Gothic" panose="020B0502020202020204" pitchFamily="34" charset="0"/>
              </a:rPr>
              <a:t>1. </a:t>
            </a:r>
            <a:r>
              <a:rPr lang="en-US" sz="2000" dirty="0" err="1">
                <a:latin typeface="Century Gothic" panose="020B0502020202020204" pitchFamily="34" charset="0"/>
              </a:rPr>
              <a:t>Versi</a:t>
            </a:r>
            <a:r>
              <a:rPr lang="en-US" sz="2000" dirty="0">
                <a:latin typeface="Century Gothic" panose="020B0502020202020204" pitchFamily="34" charset="0"/>
              </a:rPr>
              <a:t> Updater </a:t>
            </a:r>
            <a:r>
              <a:rPr lang="en-US" sz="2000" dirty="0" err="1">
                <a:latin typeface="Century Gothic" panose="020B0502020202020204" pitchFamily="34" charset="0"/>
              </a:rPr>
              <a:t>bagi</a:t>
            </a:r>
            <a:r>
              <a:rPr lang="en-US" sz="2000" dirty="0">
                <a:latin typeface="Century Gothic" panose="020B0502020202020204" pitchFamily="34" charset="0"/>
              </a:rPr>
              <a:t> </a:t>
            </a:r>
            <a:r>
              <a:rPr lang="en-US" sz="2000" dirty="0" err="1">
                <a:latin typeface="Century Gothic" panose="020B0502020202020204" pitchFamily="34" charset="0"/>
              </a:rPr>
              <a:t>diperuntukkan</a:t>
            </a:r>
            <a:r>
              <a:rPr lang="en-US" sz="2000" dirty="0">
                <a:latin typeface="Century Gothic" panose="020B0502020202020204" pitchFamily="34" charset="0"/>
              </a:rPr>
              <a:t> </a:t>
            </a:r>
            <a:r>
              <a:rPr lang="en-US" sz="2000" dirty="0" err="1">
                <a:latin typeface="Century Gothic" panose="020B0502020202020204" pitchFamily="34" charset="0"/>
              </a:rPr>
              <a:t>bagi</a:t>
            </a:r>
            <a:r>
              <a:rPr lang="en-US" sz="2000" dirty="0">
                <a:latin typeface="Century Gothic" panose="020B0502020202020204" pitchFamily="34" charset="0"/>
              </a:rPr>
              <a:t> </a:t>
            </a:r>
            <a:r>
              <a:rPr lang="en-US" sz="2000" dirty="0" err="1">
                <a:latin typeface="Century Gothic" panose="020B0502020202020204" pitchFamily="34" charset="0"/>
              </a:rPr>
              <a:t>pengguna</a:t>
            </a:r>
            <a:r>
              <a:rPr lang="en-US" sz="2000" dirty="0">
                <a:latin typeface="Century Gothic" panose="020B0502020202020204" pitchFamily="34" charset="0"/>
              </a:rPr>
              <a:t> </a:t>
            </a:r>
            <a:r>
              <a:rPr lang="en-US" sz="2000" dirty="0" err="1">
                <a:latin typeface="Century Gothic" panose="020B0502020202020204" pitchFamily="34" charset="0"/>
              </a:rPr>
              <a:t>eRapor</a:t>
            </a:r>
            <a:r>
              <a:rPr lang="en-US" sz="2000" dirty="0">
                <a:latin typeface="Century Gothic" panose="020B0502020202020204" pitchFamily="34" charset="0"/>
              </a:rPr>
              <a:t>   </a:t>
            </a:r>
            <a:r>
              <a:rPr lang="en-US" sz="2000" dirty="0" err="1">
                <a:latin typeface="Century Gothic" panose="020B0502020202020204" pitchFamily="34" charset="0"/>
              </a:rPr>
              <a:t>Versi</a:t>
            </a:r>
            <a:r>
              <a:rPr lang="en-US" sz="2000" dirty="0">
                <a:latin typeface="Century Gothic" panose="020B0502020202020204" pitchFamily="34" charset="0"/>
              </a:rPr>
              <a:t> 2018.c</a:t>
            </a:r>
          </a:p>
          <a:p>
            <a:pPr lvl="0">
              <a:lnSpc>
                <a:spcPct val="150000"/>
              </a:lnSpc>
            </a:pPr>
            <a:r>
              <a:rPr lang="en-US" sz="2000" dirty="0">
                <a:latin typeface="Century Gothic" panose="020B0502020202020204" pitchFamily="34" charset="0"/>
              </a:rPr>
              <a:t>2. </a:t>
            </a:r>
            <a:r>
              <a:rPr lang="en-US" sz="2000" dirty="0" err="1">
                <a:latin typeface="Century Gothic" panose="020B0502020202020204" pitchFamily="34" charset="0"/>
              </a:rPr>
              <a:t>Versi</a:t>
            </a:r>
            <a:r>
              <a:rPr lang="en-US" sz="2000" dirty="0">
                <a:latin typeface="Century Gothic" panose="020B0502020202020204" pitchFamily="34" charset="0"/>
              </a:rPr>
              <a:t> Installer </a:t>
            </a:r>
            <a:r>
              <a:rPr lang="en-US" sz="2000" dirty="0" err="1">
                <a:latin typeface="Century Gothic" panose="020B0502020202020204" pitchFamily="34" charset="0"/>
              </a:rPr>
              <a:t>diperuntukkan</a:t>
            </a:r>
            <a:r>
              <a:rPr lang="en-US" sz="2000" dirty="0">
                <a:latin typeface="Century Gothic" panose="020B0502020202020204" pitchFamily="34" charset="0"/>
              </a:rPr>
              <a:t> </a:t>
            </a:r>
            <a:r>
              <a:rPr lang="en-US" sz="2000" dirty="0" err="1">
                <a:latin typeface="Century Gothic" panose="020B0502020202020204" pitchFamily="34" charset="0"/>
              </a:rPr>
              <a:t>bagi</a:t>
            </a:r>
            <a:r>
              <a:rPr lang="en-US" sz="2000" dirty="0">
                <a:latin typeface="Century Gothic" panose="020B0502020202020204" pitchFamily="34" charset="0"/>
              </a:rPr>
              <a:t> </a:t>
            </a:r>
            <a:r>
              <a:rPr lang="en-US" sz="2000" dirty="0" err="1">
                <a:latin typeface="Century Gothic" panose="020B0502020202020204" pitchFamily="34" charset="0"/>
              </a:rPr>
              <a:t>pengguna</a:t>
            </a:r>
            <a:r>
              <a:rPr lang="en-US" sz="2000" dirty="0">
                <a:latin typeface="Century Gothic" panose="020B0502020202020204" pitchFamily="34" charset="0"/>
              </a:rPr>
              <a:t> </a:t>
            </a:r>
            <a:r>
              <a:rPr lang="en-US" sz="2000" dirty="0" err="1">
                <a:latin typeface="Century Gothic" panose="020B0502020202020204" pitchFamily="34" charset="0"/>
              </a:rPr>
              <a:t>baru</a:t>
            </a:r>
            <a:r>
              <a:rPr lang="en-US" sz="2000" dirty="0">
                <a:latin typeface="Century Gothic" panose="020B0502020202020204" pitchFamily="34" charset="0"/>
              </a:rPr>
              <a:t>.</a:t>
            </a:r>
          </a:p>
          <a:p>
            <a:r>
              <a:rPr lang="en-US" b="1" dirty="0">
                <a:latin typeface="Century Gothic" panose="020B0502020202020204" pitchFamily="34" charset="0"/>
              </a:rPr>
              <a:t> </a:t>
            </a:r>
            <a:endParaRPr lang="en-US" sz="2000" dirty="0">
              <a:latin typeface="Century Gothic" panose="020B0502020202020204" pitchFamily="34" charset="0"/>
            </a:endParaRPr>
          </a:p>
        </p:txBody>
      </p:sp>
    </p:spTree>
    <p:extLst>
      <p:ext uri="{BB962C8B-B14F-4D97-AF65-F5344CB8AC3E}">
        <p14:creationId xmlns:p14="http://schemas.microsoft.com/office/powerpoint/2010/main" val="36763023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13978" y="103606"/>
            <a:ext cx="8909856" cy="519035"/>
          </a:xfrm>
        </p:spPr>
        <p:txBody>
          <a:bodyPr>
            <a:noAutofit/>
          </a:bodyPr>
          <a:lstStyle/>
          <a:p>
            <a:r>
              <a:rPr lang="en-US" sz="2800" b="1" dirty="0" smtClean="0">
                <a:solidFill>
                  <a:srgbClr val="FFFF00"/>
                </a:solidFill>
              </a:rPr>
              <a:t>PISA</a:t>
            </a:r>
            <a:r>
              <a:rPr lang="en-US" sz="2800" b="1" dirty="0" smtClean="0">
                <a:solidFill>
                  <a:schemeClr val="bg1"/>
                </a:solidFill>
              </a:rPr>
              <a:t> </a:t>
            </a:r>
            <a:r>
              <a:rPr lang="en-US" sz="2000" b="1" dirty="0" smtClean="0">
                <a:solidFill>
                  <a:schemeClr val="bg1"/>
                </a:solidFill>
              </a:rPr>
              <a:t>(</a:t>
            </a:r>
            <a:r>
              <a:rPr lang="en-US" sz="2000" b="1" dirty="0" err="1" smtClean="0">
                <a:solidFill>
                  <a:schemeClr val="bg1"/>
                </a:solidFill>
              </a:rPr>
              <a:t>Programme</a:t>
            </a:r>
            <a:r>
              <a:rPr lang="en-US" sz="2000" b="1" dirty="0" smtClean="0">
                <a:solidFill>
                  <a:schemeClr val="bg1"/>
                </a:solidFill>
              </a:rPr>
              <a:t> </a:t>
            </a:r>
            <a:r>
              <a:rPr lang="en-US" sz="2000" b="1" dirty="0" err="1">
                <a:solidFill>
                  <a:schemeClr val="bg1"/>
                </a:solidFill>
              </a:rPr>
              <a:t>Internationale</a:t>
            </a:r>
            <a:r>
              <a:rPr lang="en-US" sz="2000" b="1" dirty="0">
                <a:solidFill>
                  <a:schemeClr val="bg1"/>
                </a:solidFill>
              </a:rPr>
              <a:t> for Student </a:t>
            </a:r>
            <a:r>
              <a:rPr lang="en-US" sz="2000" b="1" dirty="0" err="1">
                <a:solidFill>
                  <a:schemeClr val="bg1"/>
                </a:solidFill>
              </a:rPr>
              <a:t>Assesment</a:t>
            </a:r>
            <a:r>
              <a:rPr lang="en-US" sz="2000" b="1" dirty="0">
                <a:solidFill>
                  <a:schemeClr val="bg1"/>
                </a:solidFill>
              </a:rPr>
              <a:t> )</a:t>
            </a:r>
            <a:br>
              <a:rPr lang="en-US" sz="2000" b="1" dirty="0">
                <a:solidFill>
                  <a:schemeClr val="bg1"/>
                </a:solidFill>
              </a:rPr>
            </a:b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AE77561-C099-49A4-87F0-33BBA838A8DC}"/>
              </a:ext>
            </a:extLst>
          </p:cNvPr>
          <p:cNvSpPr/>
          <p:nvPr/>
        </p:nvSpPr>
        <p:spPr>
          <a:xfrm>
            <a:off x="655094" y="622641"/>
            <a:ext cx="10686196" cy="5503751"/>
          </a:xfrm>
          <a:prstGeom prst="rect">
            <a:avLst/>
          </a:prstGeom>
        </p:spPr>
        <p:txBody>
          <a:bodyPr wrap="square">
            <a:spAutoFit/>
          </a:bodyPr>
          <a:lstStyle/>
          <a:p>
            <a:pPr marL="342900" lvl="0" indent="-342900" algn="just">
              <a:lnSpc>
                <a:spcPct val="150000"/>
              </a:lnSpc>
              <a:spcAft>
                <a:spcPts val="0"/>
              </a:spcAft>
              <a:buFont typeface="+mj-lt"/>
              <a:buAutoNum type="arabicPeriod"/>
            </a:pPr>
            <a:r>
              <a:rPr lang="en-US" sz="2000" dirty="0">
                <a:latin typeface="Century Gothic" panose="020B0502020202020204" pitchFamily="34" charset="0"/>
                <a:ea typeface="Times New Roman" panose="02020603050405020304" pitchFamily="18" charset="0"/>
                <a:cs typeface="Times New Roman" panose="02020603050405020304" pitchFamily="18" charset="0"/>
              </a:rPr>
              <a:t>PISA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adalah</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suatu</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penilaian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secara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international</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terhadap</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ketrampilan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kemampuan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siswa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usia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15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tahun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Shiel</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et al, 2007)</a:t>
            </a:r>
            <a:endParaRPr lang="en-US" sz="16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2000" dirty="0">
                <a:latin typeface="Century Gothic" panose="020B0502020202020204" pitchFamily="34" charset="0"/>
                <a:ea typeface="Times New Roman" panose="02020603050405020304" pitchFamily="18" charset="0"/>
                <a:cs typeface="Times New Roman" panose="02020603050405020304" pitchFamily="18" charset="0"/>
              </a:rPr>
              <a:t>PISA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merupakan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studi</a:t>
            </a:r>
            <a:r>
              <a:rPr lang="en-US" sz="2000" dirty="0">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literasi</a:t>
            </a:r>
            <a:r>
              <a:rPr lang="en-US" sz="2000" dirty="0">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yang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bertujuan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untuk</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meneliti</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secara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berkala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tentang</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kemampuan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siswa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usia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15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tahun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kelas</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IX SMP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Kelas X SMA)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dalam</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membaca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(reading literacy),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matematika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(mathematics literacy),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sains</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(science literacy) (Yusuf, 2007).</a:t>
            </a:r>
            <a:endParaRPr lang="en-US" sz="16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mj-lt"/>
              <a:buAutoNum type="arabicPeriod"/>
            </a:pP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Orientasi</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PISA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mencerminkan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perubahan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dalam</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tujuan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sasaran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kurikulum</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yang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lebih</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memperhatikan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apa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yang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dapat</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dilakukan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siswa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dari</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apa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yang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mereka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pelajari</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di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sekolah</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tidak</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hanya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memperhatikan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apakah</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mereka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telah</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menguasai</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materi</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tertentu</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Oleh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karena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itu</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diharapkan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siswa</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dapat</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memiliki</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latin typeface="Century Gothic" panose="020B0502020202020204" pitchFamily="34" charset="0"/>
                <a:ea typeface="Times New Roman" panose="02020603050405020304" pitchFamily="18" charset="0"/>
                <a:cs typeface="Times New Roman" panose="02020603050405020304" pitchFamily="18" charset="0"/>
              </a:rPr>
              <a:t>kemampuan</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literasi</a:t>
            </a:r>
            <a:r>
              <a:rPr lang="en-US" sz="2000" dirty="0">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err="1">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matematika</a:t>
            </a:r>
            <a:r>
              <a:rPr lang="en-US" sz="2000" dirty="0">
                <a:solidFill>
                  <a:srgbClr val="00B050"/>
                </a:solidFill>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a:latin typeface="Century Gothic" panose="020B0502020202020204" pitchFamily="34" charset="0"/>
                <a:ea typeface="Times New Roman" panose="02020603050405020304" pitchFamily="18" charset="0"/>
                <a:cs typeface="Times New Roman" panose="02020603050405020304" pitchFamily="18" charset="0"/>
              </a:rPr>
              <a:t>(mathematical literacy).</a:t>
            </a:r>
          </a:p>
          <a:p>
            <a:pPr marL="342900" lvl="0" indent="-342900" algn="just">
              <a:lnSpc>
                <a:spcPct val="107000"/>
              </a:lnSpc>
              <a:spcAft>
                <a:spcPts val="800"/>
              </a:spcAft>
              <a:buFont typeface="+mj-lt"/>
              <a:buAutoNum type="arabicPeriod"/>
            </a:pPr>
            <a:endParaRPr lang="en-US" sz="16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399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Peningkatan</a:t>
            </a:r>
            <a:r>
              <a:rPr lang="en-US" sz="2400" b="1" dirty="0" smtClean="0">
                <a:solidFill>
                  <a:schemeClr val="bg1"/>
                </a:solidFill>
              </a:rPr>
              <a:t> </a:t>
            </a:r>
            <a:r>
              <a:rPr lang="en-US" sz="2400" b="1" dirty="0" err="1" smtClean="0">
                <a:solidFill>
                  <a:srgbClr val="FFFF00"/>
                </a:solidFill>
              </a:rPr>
              <a:t>Mutu</a:t>
            </a:r>
            <a:r>
              <a:rPr lang="en-US" sz="2400" b="1" dirty="0" smtClean="0">
                <a:solidFill>
                  <a:schemeClr val="bg1"/>
                </a:solidFill>
              </a:rPr>
              <a:t>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496709" y="746603"/>
            <a:ext cx="9143999" cy="5643351"/>
            <a:chOff x="1524004" y="861394"/>
            <a:chExt cx="9143999" cy="5643351"/>
          </a:xfrm>
        </p:grpSpPr>
        <p:pic>
          <p:nvPicPr>
            <p:cNvPr id="6" name="Picture 5"/>
            <p:cNvPicPr>
              <a:picLocks noChangeAspect="1"/>
            </p:cNvPicPr>
            <p:nvPr/>
          </p:nvPicPr>
          <p:blipFill>
            <a:blip r:embed="rId3"/>
            <a:stretch>
              <a:fillRect/>
            </a:stretch>
          </p:blipFill>
          <p:spPr>
            <a:xfrm>
              <a:off x="1524004" y="861394"/>
              <a:ext cx="9143999" cy="5643351"/>
            </a:xfrm>
            <a:prstGeom prst="rect">
              <a:avLst/>
            </a:prstGeom>
          </p:spPr>
        </p:pic>
        <p:sp>
          <p:nvSpPr>
            <p:cNvPr id="7" name="Rectangle 6"/>
            <p:cNvSpPr/>
            <p:nvPr/>
          </p:nvSpPr>
          <p:spPr>
            <a:xfrm>
              <a:off x="6253077" y="3140969"/>
              <a:ext cx="986349" cy="2006332"/>
            </a:xfrm>
            <a:prstGeom prst="rect">
              <a:avLst/>
            </a:prstGeom>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2400" b="1" dirty="0">
                  <a:latin typeface="Arial Black"/>
                  <a:cs typeface="Arial Black"/>
                </a:rPr>
                <a:t>PROSES</a:t>
              </a:r>
            </a:p>
          </p:txBody>
        </p:sp>
        <p:sp>
          <p:nvSpPr>
            <p:cNvPr id="8" name="Rectangle 7"/>
            <p:cNvSpPr/>
            <p:nvPr/>
          </p:nvSpPr>
          <p:spPr>
            <a:xfrm>
              <a:off x="1634361" y="3429000"/>
              <a:ext cx="1407758" cy="1107996"/>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Black"/>
                  <a:cs typeface="Arial Black"/>
                </a:rPr>
                <a:t>4C</a:t>
              </a:r>
            </a:p>
          </p:txBody>
        </p:sp>
        <p:sp>
          <p:nvSpPr>
            <p:cNvPr id="9" name="Rectangle 8"/>
            <p:cNvSpPr/>
            <p:nvPr/>
          </p:nvSpPr>
          <p:spPr>
            <a:xfrm>
              <a:off x="8886500" y="3634163"/>
              <a:ext cx="1767983" cy="707886"/>
            </a:xfrm>
            <a:prstGeom prst="rect">
              <a:avLst/>
            </a:prstGeom>
            <a:noFill/>
          </p:spPr>
          <p:txBody>
            <a:bodyPr wrap="none" lIns="91440" tIns="45720" rIns="91440" bIns="45720">
              <a:spAutoFit/>
            </a:bodyPr>
            <a:lstStyle/>
            <a:p>
              <a:pPr algn="ctr"/>
              <a:r>
                <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Black"/>
                  <a:cs typeface="Arial Black"/>
                </a:rPr>
                <a:t>HOTS</a:t>
              </a:r>
            </a:p>
          </p:txBody>
        </p:sp>
        <p:sp>
          <p:nvSpPr>
            <p:cNvPr id="10" name="Right Arrow 9"/>
            <p:cNvSpPr/>
            <p:nvPr/>
          </p:nvSpPr>
          <p:spPr>
            <a:xfrm>
              <a:off x="8712199" y="3712815"/>
              <a:ext cx="301145" cy="71306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Right Arrow 10"/>
            <p:cNvSpPr/>
            <p:nvPr/>
          </p:nvSpPr>
          <p:spPr>
            <a:xfrm flipH="1">
              <a:off x="3090475" y="3712815"/>
              <a:ext cx="371331" cy="64169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18674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Penyediaan</a:t>
            </a:r>
            <a:r>
              <a:rPr lang="en-US" sz="2400" b="1" dirty="0" smtClean="0">
                <a:solidFill>
                  <a:schemeClr val="bg1"/>
                </a:solidFill>
              </a:rPr>
              <a:t> </a:t>
            </a:r>
            <a:r>
              <a:rPr lang="en-US" sz="2400" b="1" dirty="0" err="1" smtClean="0">
                <a:solidFill>
                  <a:srgbClr val="FFFF00"/>
                </a:solidFill>
              </a:rPr>
              <a:t>Ijazah</a:t>
            </a:r>
            <a:r>
              <a:rPr lang="en-US" sz="2400" b="1" dirty="0" smtClean="0">
                <a:solidFill>
                  <a:srgbClr val="FFFF00"/>
                </a:solidFill>
              </a:rPr>
              <a:t> SMA </a:t>
            </a:r>
            <a:r>
              <a:rPr lang="en-US" sz="2400" b="1" dirty="0" err="1" smtClean="0">
                <a:solidFill>
                  <a:schemeClr val="bg1"/>
                </a:solidFill>
              </a:rPr>
              <a:t>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654252" y="2533945"/>
            <a:ext cx="10837666" cy="1394715"/>
            <a:chOff x="654252" y="2533945"/>
            <a:chExt cx="10837666" cy="1394715"/>
          </a:xfrm>
        </p:grpSpPr>
        <p:sp>
          <p:nvSpPr>
            <p:cNvPr id="6" name="TextBox 5"/>
            <p:cNvSpPr txBox="1"/>
            <p:nvPr/>
          </p:nvSpPr>
          <p:spPr>
            <a:xfrm>
              <a:off x="654252" y="2539875"/>
              <a:ext cx="3007232"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a:latin typeface="Century Gothic"/>
                  <a:cs typeface="Century Gothic"/>
                </a:rPr>
                <a:t>PENGADAAN </a:t>
              </a:r>
            </a:p>
            <a:p>
              <a:pPr algn="ctr"/>
              <a:r>
                <a:rPr lang="en-US" sz="2800" dirty="0">
                  <a:latin typeface="Century Gothic"/>
                  <a:cs typeface="Century Gothic"/>
                </a:rPr>
                <a:t>IJASAH</a:t>
              </a:r>
            </a:p>
            <a:p>
              <a:pPr algn="ctr"/>
              <a:r>
                <a:rPr lang="en-US" sz="2800" dirty="0">
                  <a:solidFill>
                    <a:srgbClr val="FFFF00"/>
                  </a:solidFill>
                  <a:latin typeface="Century Gothic"/>
                  <a:cs typeface="Century Gothic"/>
                </a:rPr>
                <a:t>(DIT. PSMA)</a:t>
              </a:r>
            </a:p>
          </p:txBody>
        </p:sp>
        <p:sp>
          <p:nvSpPr>
            <p:cNvPr id="7" name="TextBox 6"/>
            <p:cNvSpPr txBox="1"/>
            <p:nvPr/>
          </p:nvSpPr>
          <p:spPr>
            <a:xfrm>
              <a:off x="4603247" y="2543665"/>
              <a:ext cx="3007232"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Century Gothic"/>
                  <a:cs typeface="Century Gothic"/>
                </a:rPr>
                <a:t>PEMBAGIAN</a:t>
              </a:r>
            </a:p>
            <a:p>
              <a:pPr algn="ctr"/>
              <a:r>
                <a:rPr lang="en-US" sz="2800" dirty="0">
                  <a:latin typeface="Century Gothic"/>
                  <a:cs typeface="Century Gothic"/>
                </a:rPr>
                <a:t>IJASAH</a:t>
              </a:r>
            </a:p>
            <a:p>
              <a:pPr algn="ctr"/>
              <a:r>
                <a:rPr lang="en-US" sz="2800" dirty="0">
                  <a:solidFill>
                    <a:srgbClr val="FFFF00"/>
                  </a:solidFill>
                  <a:latin typeface="Century Gothic"/>
                  <a:cs typeface="Century Gothic"/>
                </a:rPr>
                <a:t>(DINAS PROV)</a:t>
              </a:r>
            </a:p>
          </p:txBody>
        </p:sp>
        <p:sp>
          <p:nvSpPr>
            <p:cNvPr id="8" name="TextBox 7"/>
            <p:cNvSpPr txBox="1"/>
            <p:nvPr/>
          </p:nvSpPr>
          <p:spPr>
            <a:xfrm>
              <a:off x="8484686" y="2533945"/>
              <a:ext cx="3007232"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800" dirty="0">
                  <a:latin typeface="Century Gothic"/>
                  <a:cs typeface="Century Gothic"/>
                </a:rPr>
                <a:t>PENERIMA</a:t>
              </a:r>
            </a:p>
            <a:p>
              <a:pPr algn="ctr"/>
              <a:r>
                <a:rPr lang="en-US" sz="2800" dirty="0">
                  <a:latin typeface="Century Gothic"/>
                  <a:cs typeface="Century Gothic"/>
                </a:rPr>
                <a:t>IJASAH</a:t>
              </a:r>
            </a:p>
            <a:p>
              <a:pPr algn="ctr"/>
              <a:r>
                <a:rPr lang="en-US" sz="2800" dirty="0">
                  <a:solidFill>
                    <a:srgbClr val="FFFF00"/>
                  </a:solidFill>
                  <a:latin typeface="Century Gothic"/>
                  <a:cs typeface="Century Gothic"/>
                </a:rPr>
                <a:t>(SMA)</a:t>
              </a:r>
            </a:p>
          </p:txBody>
        </p:sp>
        <p:sp>
          <p:nvSpPr>
            <p:cNvPr id="9" name="Right Arrow 8"/>
            <p:cNvSpPr/>
            <p:nvPr/>
          </p:nvSpPr>
          <p:spPr>
            <a:xfrm>
              <a:off x="3810106" y="2877624"/>
              <a:ext cx="648528" cy="71602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Right Arrow 9"/>
            <p:cNvSpPr/>
            <p:nvPr/>
          </p:nvSpPr>
          <p:spPr>
            <a:xfrm>
              <a:off x="7745590" y="2881414"/>
              <a:ext cx="648528" cy="71602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84513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Program </a:t>
            </a:r>
            <a:r>
              <a:rPr lang="en-US" sz="2400" b="1" dirty="0" smtClean="0">
                <a:solidFill>
                  <a:srgbClr val="FFFF00"/>
                </a:solidFill>
              </a:rPr>
              <a:t>SMA </a:t>
            </a:r>
            <a:r>
              <a:rPr lang="en-US" sz="2400" b="1" dirty="0" err="1" smtClean="0">
                <a:solidFill>
                  <a:srgbClr val="FFFF00"/>
                </a:solidFill>
              </a:rPr>
              <a:t>Rujukan</a:t>
            </a:r>
            <a:r>
              <a:rPr lang="en-US" sz="2400" b="1" dirty="0" smtClean="0">
                <a:solidFill>
                  <a:srgbClr val="FFFF00"/>
                </a:solidFill>
              </a:rPr>
              <a:t> </a:t>
            </a:r>
            <a:r>
              <a:rPr lang="en-US" sz="2400" b="1" dirty="0" err="1" smtClean="0">
                <a:solidFill>
                  <a:schemeClr val="bg1"/>
                </a:solidFill>
              </a:rPr>
              <a:t>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039481" y="1073875"/>
            <a:ext cx="8055980" cy="3265446"/>
          </a:xfrm>
          <a:prstGeom prst="rect">
            <a:avLst/>
          </a:prstGeom>
          <a:ln>
            <a:solidFill>
              <a:schemeClr val="accent6">
                <a:lumMod val="75000"/>
              </a:schemeClr>
            </a:solidFill>
          </a:ln>
        </p:spPr>
        <p:txBody>
          <a:bodyPr wrap="square">
            <a:spAutoFit/>
          </a:bodyPr>
          <a:lstStyle/>
          <a:p>
            <a:pPr algn="just">
              <a:lnSpc>
                <a:spcPct val="150000"/>
              </a:lnSpc>
            </a:pPr>
            <a:r>
              <a:rPr lang="en-US" sz="2000" dirty="0">
                <a:latin typeface="Century Gothic" panose="020B0502020202020204" pitchFamily="34" charset="0"/>
                <a:cs typeface="Century Gothic"/>
              </a:rPr>
              <a:t>SMA yang </a:t>
            </a:r>
            <a:r>
              <a:rPr lang="en-US" sz="2000" dirty="0" err="1">
                <a:latin typeface="Century Gothic" panose="020B0502020202020204" pitchFamily="34" charset="0"/>
                <a:cs typeface="Century Gothic"/>
              </a:rPr>
              <a:t>telah</a:t>
            </a:r>
            <a:r>
              <a:rPr lang="en-US" sz="2000" dirty="0">
                <a:latin typeface="Century Gothic" panose="020B0502020202020204" pitchFamily="34" charset="0"/>
                <a:cs typeface="Century Gothic"/>
              </a:rPr>
              <a:t> </a:t>
            </a:r>
            <a:r>
              <a:rPr lang="en-US" sz="2000" dirty="0" err="1">
                <a:latin typeface="Century Gothic" panose="020B0502020202020204" pitchFamily="34" charset="0"/>
                <a:cs typeface="Century Gothic"/>
              </a:rPr>
              <a:t>memenuhi</a:t>
            </a:r>
            <a:r>
              <a:rPr lang="en-US" sz="2000" dirty="0">
                <a:latin typeface="Century Gothic" panose="020B0502020202020204" pitchFamily="34" charset="0"/>
                <a:cs typeface="Century Gothic"/>
              </a:rPr>
              <a:t> </a:t>
            </a:r>
            <a:r>
              <a:rPr lang="en-US" sz="2000" dirty="0" err="1">
                <a:latin typeface="Century Gothic" panose="020B0502020202020204" pitchFamily="34" charset="0"/>
                <a:cs typeface="Century Gothic"/>
              </a:rPr>
              <a:t>atau</a:t>
            </a:r>
            <a:r>
              <a:rPr lang="en-US" sz="2000" dirty="0">
                <a:latin typeface="Century Gothic" panose="020B0502020202020204" pitchFamily="34" charset="0"/>
                <a:cs typeface="Century Gothic"/>
              </a:rPr>
              <a:t> </a:t>
            </a:r>
            <a:r>
              <a:rPr lang="en-US" sz="2000" dirty="0" err="1">
                <a:latin typeface="Century Gothic" panose="020B0502020202020204" pitchFamily="34" charset="0"/>
                <a:cs typeface="Century Gothic"/>
              </a:rPr>
              <a:t>melampaui</a:t>
            </a:r>
            <a:r>
              <a:rPr lang="en-US" sz="2000" dirty="0">
                <a:latin typeface="Century Gothic" panose="020B0502020202020204" pitchFamily="34" charset="0"/>
                <a:cs typeface="Century Gothic"/>
              </a:rPr>
              <a:t> SNP, </a:t>
            </a:r>
            <a:r>
              <a:rPr lang="id-ID" sz="2000" dirty="0">
                <a:latin typeface="Century Gothic" panose="020B0502020202020204" pitchFamily="34" charset="0"/>
                <a:cs typeface="Century Gothic"/>
              </a:rPr>
              <a:t>mengembangkan ekosistem sekolah yang kondusif sebagai tempat belajar, mengembangkan praktik terbaik dalam peningkatan mutu berkelanjutan, melakukan inovasi dan berprestasi baik akademik maupun non akademik, </a:t>
            </a:r>
            <a:r>
              <a:rPr lang="en-US" sz="2000" dirty="0" err="1">
                <a:latin typeface="Century Gothic" panose="020B0502020202020204" pitchFamily="34" charset="0"/>
                <a:cs typeface="Century Gothic"/>
              </a:rPr>
              <a:t>serta</a:t>
            </a:r>
            <a:r>
              <a:rPr lang="en-US" sz="2000" dirty="0">
                <a:latin typeface="Century Gothic" panose="020B0502020202020204" pitchFamily="34" charset="0"/>
                <a:cs typeface="Century Gothic"/>
              </a:rPr>
              <a:t> </a:t>
            </a:r>
            <a:r>
              <a:rPr lang="id-ID" sz="2000" dirty="0">
                <a:latin typeface="Century Gothic" panose="020B0502020202020204" pitchFamily="34" charset="0"/>
                <a:cs typeface="Century Gothic"/>
              </a:rPr>
              <a:t>melaksanakan program kebijakan pendidikan</a:t>
            </a:r>
            <a:r>
              <a:rPr lang="en-US" sz="2000" dirty="0">
                <a:latin typeface="Century Gothic" panose="020B0502020202020204" pitchFamily="34" charset="0"/>
                <a:cs typeface="Century Gothic"/>
              </a:rPr>
              <a:t> yang </a:t>
            </a:r>
            <a:r>
              <a:rPr lang="en-US" sz="2000" dirty="0" err="1">
                <a:latin typeface="Century Gothic" panose="020B0502020202020204" pitchFamily="34" charset="0"/>
                <a:cs typeface="Century Gothic"/>
              </a:rPr>
              <a:t>layak</a:t>
            </a:r>
            <a:r>
              <a:rPr lang="en-US" sz="2000" dirty="0">
                <a:latin typeface="Century Gothic" panose="020B0502020202020204" pitchFamily="34" charset="0"/>
                <a:cs typeface="Century Gothic"/>
              </a:rPr>
              <a:t> </a:t>
            </a:r>
            <a:r>
              <a:rPr lang="en-US" sz="2000" dirty="0" err="1">
                <a:latin typeface="Century Gothic" panose="020B0502020202020204" pitchFamily="34" charset="0"/>
                <a:cs typeface="Century Gothic"/>
              </a:rPr>
              <a:t>menjadi</a:t>
            </a:r>
            <a:r>
              <a:rPr lang="en-US" sz="2000" dirty="0">
                <a:latin typeface="Century Gothic" panose="020B0502020202020204" pitchFamily="34" charset="0"/>
                <a:cs typeface="Century Gothic"/>
              </a:rPr>
              <a:t> </a:t>
            </a:r>
            <a:r>
              <a:rPr lang="en-US" sz="2000" dirty="0" err="1">
                <a:latin typeface="Century Gothic" panose="020B0502020202020204" pitchFamily="34" charset="0"/>
                <a:cs typeface="Century Gothic"/>
              </a:rPr>
              <a:t>rujukan</a:t>
            </a:r>
            <a:r>
              <a:rPr lang="en-US" sz="2000" dirty="0">
                <a:latin typeface="Century Gothic" panose="020B0502020202020204" pitchFamily="34" charset="0"/>
                <a:cs typeface="Century Gothic"/>
              </a:rPr>
              <a:t> SMA lain. </a:t>
            </a:r>
          </a:p>
        </p:txBody>
      </p:sp>
      <p:sp>
        <p:nvSpPr>
          <p:cNvPr id="6" name="Rectangle 5"/>
          <p:cNvSpPr/>
          <p:nvPr/>
        </p:nvSpPr>
        <p:spPr>
          <a:xfrm>
            <a:off x="2039481" y="4523622"/>
            <a:ext cx="8055980" cy="1477328"/>
          </a:xfrm>
          <a:prstGeom prst="rect">
            <a:avLst/>
          </a:prstGeom>
          <a:solidFill>
            <a:schemeClr val="accent5">
              <a:lumMod val="50000"/>
            </a:schemeClr>
          </a:solidFill>
        </p:spPr>
        <p:txBody>
          <a:bodyPr wrap="square">
            <a:spAutoFit/>
          </a:bodyPr>
          <a:lstStyle/>
          <a:p>
            <a:pPr algn="just"/>
            <a:r>
              <a:rPr lang="en-AU" dirty="0">
                <a:solidFill>
                  <a:srgbClr val="FFFFFF"/>
                </a:solidFill>
                <a:latin typeface="Helvetica Light"/>
                <a:cs typeface="Century Gothic"/>
              </a:rPr>
              <a:t>SMA </a:t>
            </a:r>
            <a:r>
              <a:rPr lang="en-AU" dirty="0" err="1">
                <a:solidFill>
                  <a:srgbClr val="FFFFFF"/>
                </a:solidFill>
                <a:latin typeface="Helvetica Light"/>
                <a:cs typeface="Century Gothic"/>
              </a:rPr>
              <a:t>Rujukan</a:t>
            </a:r>
            <a:r>
              <a:rPr lang="en-AU" dirty="0">
                <a:solidFill>
                  <a:srgbClr val="FFFFFF"/>
                </a:solidFill>
                <a:latin typeface="Helvetica Light"/>
                <a:cs typeface="Century Gothic"/>
              </a:rPr>
              <a:t> </a:t>
            </a:r>
            <a:r>
              <a:rPr lang="id-ID" dirty="0">
                <a:solidFill>
                  <a:srgbClr val="FFFFFF"/>
                </a:solidFill>
                <a:latin typeface="Helvetica Light"/>
                <a:cs typeface="Century Gothic"/>
              </a:rPr>
              <a:t>merupakan sekolah rintisan </a:t>
            </a:r>
            <a:r>
              <a:rPr lang="en-US" dirty="0" err="1">
                <a:solidFill>
                  <a:srgbClr val="FFFFFF"/>
                </a:solidFill>
                <a:latin typeface="Helvetica Light"/>
                <a:cs typeface="Century Gothic"/>
              </a:rPr>
              <a:t>bersama</a:t>
            </a:r>
            <a:r>
              <a:rPr lang="en-US" dirty="0">
                <a:solidFill>
                  <a:srgbClr val="FFFFFF"/>
                </a:solidFill>
                <a:latin typeface="Helvetica Light"/>
                <a:cs typeface="Century Gothic"/>
              </a:rPr>
              <a:t> </a:t>
            </a:r>
            <a:r>
              <a:rPr lang="en-US" dirty="0" err="1">
                <a:solidFill>
                  <a:srgbClr val="FFFFFF"/>
                </a:solidFill>
                <a:latin typeface="Helvetica Light"/>
                <a:cs typeface="Century Gothic"/>
              </a:rPr>
              <a:t>antara</a:t>
            </a:r>
            <a:r>
              <a:rPr lang="en-US" dirty="0">
                <a:solidFill>
                  <a:srgbClr val="FFFFFF"/>
                </a:solidFill>
                <a:latin typeface="Helvetica Light"/>
                <a:cs typeface="Century Gothic"/>
              </a:rPr>
              <a:t> </a:t>
            </a:r>
            <a:r>
              <a:rPr lang="en-US" dirty="0" err="1">
                <a:solidFill>
                  <a:srgbClr val="FFFFFF"/>
                </a:solidFill>
                <a:latin typeface="Helvetica Light"/>
                <a:cs typeface="Century Gothic"/>
              </a:rPr>
              <a:t>Direktorat</a:t>
            </a:r>
            <a:r>
              <a:rPr lang="en-US" dirty="0">
                <a:solidFill>
                  <a:srgbClr val="FFFFFF"/>
                </a:solidFill>
                <a:latin typeface="Helvetica Light"/>
                <a:cs typeface="Century Gothic"/>
              </a:rPr>
              <a:t> </a:t>
            </a:r>
            <a:r>
              <a:rPr lang="en-US" dirty="0" err="1">
                <a:solidFill>
                  <a:srgbClr val="FFFFFF"/>
                </a:solidFill>
                <a:latin typeface="Helvetica Light"/>
                <a:cs typeface="Century Gothic"/>
              </a:rPr>
              <a:t>Pembinaan</a:t>
            </a:r>
            <a:r>
              <a:rPr lang="en-US" dirty="0">
                <a:solidFill>
                  <a:srgbClr val="FFFFFF"/>
                </a:solidFill>
                <a:latin typeface="Helvetica Light"/>
                <a:cs typeface="Century Gothic"/>
              </a:rPr>
              <a:t> SMA </a:t>
            </a:r>
            <a:r>
              <a:rPr lang="en-US" dirty="0" err="1">
                <a:solidFill>
                  <a:srgbClr val="FFFFFF"/>
                </a:solidFill>
                <a:latin typeface="Helvetica Light"/>
                <a:cs typeface="Century Gothic"/>
              </a:rPr>
              <a:t>dan</a:t>
            </a:r>
            <a:r>
              <a:rPr lang="en-US" dirty="0">
                <a:solidFill>
                  <a:srgbClr val="FFFFFF"/>
                </a:solidFill>
                <a:latin typeface="Helvetica Light"/>
                <a:cs typeface="Century Gothic"/>
              </a:rPr>
              <a:t> </a:t>
            </a:r>
            <a:r>
              <a:rPr lang="en-US" dirty="0" err="1">
                <a:solidFill>
                  <a:srgbClr val="FFFFFF"/>
                </a:solidFill>
                <a:latin typeface="Helvetica Light"/>
                <a:cs typeface="Century Gothic"/>
              </a:rPr>
              <a:t>Dinas</a:t>
            </a:r>
            <a:r>
              <a:rPr lang="en-US" dirty="0">
                <a:solidFill>
                  <a:srgbClr val="FFFFFF"/>
                </a:solidFill>
                <a:latin typeface="Helvetica Light"/>
                <a:cs typeface="Century Gothic"/>
              </a:rPr>
              <a:t> </a:t>
            </a:r>
            <a:r>
              <a:rPr lang="en-US" dirty="0" err="1">
                <a:solidFill>
                  <a:srgbClr val="FFFFFF"/>
                </a:solidFill>
                <a:latin typeface="Helvetica Light"/>
                <a:cs typeface="Century Gothic"/>
              </a:rPr>
              <a:t>Pendidikan</a:t>
            </a:r>
            <a:r>
              <a:rPr lang="en-US" dirty="0">
                <a:solidFill>
                  <a:srgbClr val="FFFFFF"/>
                </a:solidFill>
                <a:latin typeface="Helvetica Light"/>
                <a:cs typeface="Century Gothic"/>
              </a:rPr>
              <a:t> </a:t>
            </a:r>
            <a:r>
              <a:rPr lang="en-US" dirty="0" err="1">
                <a:solidFill>
                  <a:srgbClr val="FFFFFF"/>
                </a:solidFill>
                <a:latin typeface="Helvetica Light"/>
                <a:cs typeface="Century Gothic"/>
              </a:rPr>
              <a:t>Provinsi</a:t>
            </a:r>
            <a:r>
              <a:rPr lang="en-US" dirty="0">
                <a:solidFill>
                  <a:srgbClr val="FFFFFF"/>
                </a:solidFill>
                <a:latin typeface="Helvetica Light"/>
                <a:cs typeface="Century Gothic"/>
              </a:rPr>
              <a:t> </a:t>
            </a:r>
            <a:r>
              <a:rPr lang="en-US" dirty="0" err="1">
                <a:solidFill>
                  <a:srgbClr val="FFFFFF"/>
                </a:solidFill>
                <a:latin typeface="Helvetica Light"/>
                <a:cs typeface="Century Gothic"/>
              </a:rPr>
              <a:t>untuk</a:t>
            </a:r>
            <a:r>
              <a:rPr lang="en-US" dirty="0">
                <a:solidFill>
                  <a:srgbClr val="FFFFFF"/>
                </a:solidFill>
                <a:latin typeface="Helvetica Light"/>
                <a:cs typeface="Century Gothic"/>
              </a:rPr>
              <a:t> </a:t>
            </a:r>
            <a:r>
              <a:rPr lang="id-ID" dirty="0">
                <a:solidFill>
                  <a:srgbClr val="FFFFFF"/>
                </a:solidFill>
                <a:latin typeface="Helvetica Light"/>
                <a:cs typeface="Century Gothic"/>
              </a:rPr>
              <a:t>percepatan </a:t>
            </a:r>
            <a:r>
              <a:rPr lang="en-US" dirty="0" err="1">
                <a:solidFill>
                  <a:srgbClr val="FFFFFF"/>
                </a:solidFill>
                <a:latin typeface="Helvetica Light"/>
                <a:cs typeface="Century Gothic"/>
              </a:rPr>
              <a:t>dan</a:t>
            </a:r>
            <a:r>
              <a:rPr lang="en-US" dirty="0">
                <a:solidFill>
                  <a:srgbClr val="FFFFFF"/>
                </a:solidFill>
                <a:latin typeface="Helvetica Light"/>
                <a:cs typeface="Century Gothic"/>
              </a:rPr>
              <a:t> </a:t>
            </a:r>
            <a:r>
              <a:rPr lang="en-US" dirty="0" err="1">
                <a:solidFill>
                  <a:srgbClr val="FFFFFF"/>
                </a:solidFill>
                <a:latin typeface="Helvetica Light"/>
                <a:cs typeface="Century Gothic"/>
              </a:rPr>
              <a:t>perluasan</a:t>
            </a:r>
            <a:r>
              <a:rPr lang="en-US" dirty="0">
                <a:solidFill>
                  <a:srgbClr val="FFFFFF"/>
                </a:solidFill>
                <a:latin typeface="Helvetica Light"/>
                <a:cs typeface="Century Gothic"/>
              </a:rPr>
              <a:t> </a:t>
            </a:r>
            <a:r>
              <a:rPr lang="id-ID" dirty="0">
                <a:solidFill>
                  <a:srgbClr val="FFFFFF"/>
                </a:solidFill>
                <a:latin typeface="Helvetica Light"/>
                <a:cs typeface="Century Gothic"/>
              </a:rPr>
              <a:t>peningkatan mutu pendidikan SMA melalui pemenuhan SNP dan pengembangan program keunggulan sesuai dengan potensi sekolah dan kebutuhan masyarakat</a:t>
            </a:r>
            <a:r>
              <a:rPr lang="en-US" dirty="0">
                <a:solidFill>
                  <a:srgbClr val="FFFFFF"/>
                </a:solidFill>
                <a:latin typeface="Helvetica Light"/>
                <a:cs typeface="Century Gothic"/>
              </a:rPr>
              <a:t>.</a:t>
            </a:r>
            <a:r>
              <a:rPr lang="en-ID" dirty="0">
                <a:solidFill>
                  <a:srgbClr val="FFFFFF"/>
                </a:solidFill>
                <a:latin typeface="Helvetica Light"/>
                <a:cs typeface="Century Gothic"/>
              </a:rPr>
              <a:t> </a:t>
            </a:r>
            <a:endParaRPr lang="en-US" dirty="0">
              <a:solidFill>
                <a:srgbClr val="FFFFFF"/>
              </a:solidFill>
              <a:latin typeface="Helvetica Light"/>
              <a:cs typeface="Century Gothic"/>
            </a:endParaRPr>
          </a:p>
        </p:txBody>
      </p:sp>
    </p:spTree>
    <p:extLst>
      <p:ext uri="{BB962C8B-B14F-4D97-AF65-F5344CB8AC3E}">
        <p14:creationId xmlns:p14="http://schemas.microsoft.com/office/powerpoint/2010/main" val="4978419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rgbClr val="FFFF00"/>
                </a:solidFill>
              </a:rPr>
              <a:t>Kriteria</a:t>
            </a:r>
            <a:r>
              <a:rPr lang="en-US" sz="2400" b="1" dirty="0" smtClean="0">
                <a:solidFill>
                  <a:schemeClr val="bg1"/>
                </a:solidFill>
              </a:rPr>
              <a:t> </a:t>
            </a:r>
            <a:r>
              <a:rPr lang="en-US" sz="2400" b="1" dirty="0" err="1" smtClean="0">
                <a:solidFill>
                  <a:schemeClr val="bg1"/>
                </a:solidFill>
              </a:rPr>
              <a:t>dan</a:t>
            </a:r>
            <a:r>
              <a:rPr lang="en-US" sz="2400" b="1" dirty="0" smtClean="0">
                <a:solidFill>
                  <a:schemeClr val="bg1"/>
                </a:solidFill>
              </a:rPr>
              <a:t> </a:t>
            </a:r>
            <a:r>
              <a:rPr lang="en-US" sz="2400" b="1" dirty="0" err="1" smtClean="0">
                <a:solidFill>
                  <a:srgbClr val="FFFF00"/>
                </a:solidFill>
              </a:rPr>
              <a:t>Peran</a:t>
            </a:r>
            <a:r>
              <a:rPr lang="en-US" sz="2400" b="1" dirty="0" smtClean="0">
                <a:solidFill>
                  <a:srgbClr val="FFFF00"/>
                </a:solidFill>
              </a:rPr>
              <a:t> </a:t>
            </a:r>
            <a:r>
              <a:rPr lang="en-US" sz="2400" b="1" dirty="0" smtClean="0">
                <a:solidFill>
                  <a:schemeClr val="bg1"/>
                </a:solidFill>
              </a:rPr>
              <a:t>SMA </a:t>
            </a:r>
            <a:r>
              <a:rPr lang="en-US" sz="2400" b="1" dirty="0" err="1" smtClean="0">
                <a:solidFill>
                  <a:schemeClr val="bg1"/>
                </a:solidFill>
              </a:rPr>
              <a:t>Rujukan</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00008" y="689800"/>
            <a:ext cx="6388936" cy="1785104"/>
          </a:xfrm>
          <a:prstGeom prst="rect">
            <a:avLst/>
          </a:prstGeom>
          <a:solidFill>
            <a:schemeClr val="accent5">
              <a:lumMod val="50000"/>
            </a:schemeClr>
          </a:solidFill>
          <a:ln w="19050" cmpd="sng">
            <a:noFill/>
          </a:ln>
        </p:spPr>
        <p:txBody>
          <a:bodyPr wrap="square" rtlCol="0">
            <a:spAutoFit/>
          </a:bodyPr>
          <a:lstStyle/>
          <a:p>
            <a:pPr marL="354013" indent="-354013">
              <a:spcAft>
                <a:spcPts val="600"/>
              </a:spcAft>
              <a:buAutoNum type="arabicPeriod"/>
            </a:pPr>
            <a:r>
              <a:rPr lang="en-US" dirty="0" err="1">
                <a:solidFill>
                  <a:srgbClr val="FFFF00"/>
                </a:solidFill>
                <a:latin typeface="Century Gothic"/>
                <a:cs typeface="Century Gothic"/>
              </a:rPr>
              <a:t>Mitra</a:t>
            </a:r>
            <a:r>
              <a:rPr lang="en-US" dirty="0">
                <a:solidFill>
                  <a:srgbClr val="FFFF00"/>
                </a:solidFill>
                <a:latin typeface="Century Gothic"/>
                <a:cs typeface="Century Gothic"/>
              </a:rPr>
              <a:t> </a:t>
            </a:r>
            <a:r>
              <a:rPr lang="en-US" dirty="0" err="1">
                <a:solidFill>
                  <a:srgbClr val="FFFF00"/>
                </a:solidFill>
                <a:latin typeface="Century Gothic"/>
                <a:cs typeface="Century Gothic"/>
              </a:rPr>
              <a:t>utama</a:t>
            </a:r>
            <a:r>
              <a:rPr lang="en-US" dirty="0">
                <a:solidFill>
                  <a:srgbClr val="FFFF00"/>
                </a:solidFill>
                <a:latin typeface="Century Gothic"/>
                <a:cs typeface="Century Gothic"/>
              </a:rPr>
              <a:t> </a:t>
            </a:r>
            <a:r>
              <a:rPr lang="en-US" dirty="0" err="1">
                <a:solidFill>
                  <a:srgbClr val="FFFF00"/>
                </a:solidFill>
                <a:latin typeface="Century Gothic"/>
                <a:cs typeface="Century Gothic"/>
              </a:rPr>
              <a:t>Implementasi</a:t>
            </a:r>
            <a:r>
              <a:rPr lang="en-US" dirty="0">
                <a:solidFill>
                  <a:srgbClr val="FFFF00"/>
                </a:solidFill>
                <a:latin typeface="Century Gothic"/>
                <a:cs typeface="Century Gothic"/>
              </a:rPr>
              <a:t> </a:t>
            </a:r>
            <a:r>
              <a:rPr lang="en-US" dirty="0" err="1">
                <a:solidFill>
                  <a:srgbClr val="FFFF00"/>
                </a:solidFill>
                <a:latin typeface="Century Gothic"/>
                <a:cs typeface="Century Gothic"/>
              </a:rPr>
              <a:t>Kebijakan</a:t>
            </a:r>
            <a:endParaRPr lang="en-US" dirty="0">
              <a:solidFill>
                <a:srgbClr val="FFFF00"/>
              </a:solidFill>
              <a:latin typeface="Century Gothic"/>
              <a:cs typeface="Century Gothic"/>
            </a:endParaRPr>
          </a:p>
          <a:p>
            <a:pPr marL="354013" indent="-354013">
              <a:spcAft>
                <a:spcPts val="600"/>
              </a:spcAft>
              <a:buAutoNum type="arabicPeriod"/>
            </a:pPr>
            <a:r>
              <a:rPr lang="en-US" dirty="0" err="1">
                <a:solidFill>
                  <a:srgbClr val="FFFF00"/>
                </a:solidFill>
                <a:latin typeface="Century Gothic"/>
                <a:cs typeface="Century Gothic"/>
              </a:rPr>
              <a:t>Perintis</a:t>
            </a:r>
            <a:r>
              <a:rPr lang="en-US" dirty="0">
                <a:solidFill>
                  <a:srgbClr val="FFFF00"/>
                </a:solidFill>
                <a:latin typeface="Century Gothic"/>
                <a:cs typeface="Century Gothic"/>
              </a:rPr>
              <a:t> </a:t>
            </a:r>
            <a:r>
              <a:rPr lang="en-US" dirty="0" err="1">
                <a:solidFill>
                  <a:srgbClr val="FFFF00"/>
                </a:solidFill>
                <a:latin typeface="Century Gothic"/>
                <a:cs typeface="Century Gothic"/>
              </a:rPr>
              <a:t>dan</a:t>
            </a:r>
            <a:r>
              <a:rPr lang="en-US" dirty="0">
                <a:solidFill>
                  <a:srgbClr val="FFFF00"/>
                </a:solidFill>
                <a:latin typeface="Century Gothic"/>
                <a:cs typeface="Century Gothic"/>
              </a:rPr>
              <a:t> </a:t>
            </a:r>
            <a:r>
              <a:rPr lang="en-US" dirty="0" err="1">
                <a:solidFill>
                  <a:srgbClr val="FFFF00"/>
                </a:solidFill>
                <a:latin typeface="Century Gothic"/>
                <a:cs typeface="Century Gothic"/>
              </a:rPr>
              <a:t>inovator</a:t>
            </a:r>
            <a:r>
              <a:rPr lang="en-US" dirty="0">
                <a:solidFill>
                  <a:srgbClr val="FFFF00"/>
                </a:solidFill>
                <a:latin typeface="Century Gothic"/>
                <a:cs typeface="Century Gothic"/>
              </a:rPr>
              <a:t> </a:t>
            </a:r>
            <a:r>
              <a:rPr lang="en-US" dirty="0" err="1">
                <a:solidFill>
                  <a:srgbClr val="FFFF00"/>
                </a:solidFill>
                <a:latin typeface="Century Gothic"/>
                <a:cs typeface="Century Gothic"/>
              </a:rPr>
              <a:t>kebijakan</a:t>
            </a:r>
            <a:endParaRPr lang="en-US" dirty="0">
              <a:solidFill>
                <a:srgbClr val="FFFF00"/>
              </a:solidFill>
              <a:latin typeface="Century Gothic"/>
              <a:cs typeface="Century Gothic"/>
            </a:endParaRPr>
          </a:p>
          <a:p>
            <a:pPr marL="354013" indent="-354013">
              <a:spcAft>
                <a:spcPts val="600"/>
              </a:spcAft>
              <a:buAutoNum type="arabicPeriod"/>
            </a:pPr>
            <a:r>
              <a:rPr lang="en-US" dirty="0" err="1">
                <a:solidFill>
                  <a:srgbClr val="FFFF00"/>
                </a:solidFill>
                <a:latin typeface="Century Gothic"/>
                <a:cs typeface="Century Gothic"/>
              </a:rPr>
              <a:t>Pengembang</a:t>
            </a:r>
            <a:r>
              <a:rPr lang="en-US" dirty="0">
                <a:solidFill>
                  <a:srgbClr val="FFFF00"/>
                </a:solidFill>
                <a:latin typeface="Century Gothic"/>
                <a:cs typeface="Century Gothic"/>
              </a:rPr>
              <a:t> model-model </a:t>
            </a:r>
            <a:r>
              <a:rPr lang="en-US" dirty="0" err="1">
                <a:solidFill>
                  <a:srgbClr val="FFFF00"/>
                </a:solidFill>
                <a:latin typeface="Century Gothic"/>
                <a:cs typeface="Century Gothic"/>
              </a:rPr>
              <a:t>inovasi</a:t>
            </a:r>
            <a:r>
              <a:rPr lang="en-US" dirty="0">
                <a:solidFill>
                  <a:srgbClr val="FFFF00"/>
                </a:solidFill>
                <a:latin typeface="Century Gothic"/>
                <a:cs typeface="Century Gothic"/>
              </a:rPr>
              <a:t> </a:t>
            </a:r>
            <a:r>
              <a:rPr lang="en-US" dirty="0" err="1">
                <a:solidFill>
                  <a:srgbClr val="FFFF00"/>
                </a:solidFill>
                <a:latin typeface="Century Gothic"/>
                <a:cs typeface="Century Gothic"/>
              </a:rPr>
              <a:t>pendidikan</a:t>
            </a:r>
            <a:endParaRPr lang="en-US" dirty="0">
              <a:solidFill>
                <a:srgbClr val="FFFF00"/>
              </a:solidFill>
              <a:latin typeface="Century Gothic"/>
              <a:cs typeface="Century Gothic"/>
            </a:endParaRPr>
          </a:p>
          <a:p>
            <a:pPr marL="354013" indent="-354013">
              <a:spcAft>
                <a:spcPts val="600"/>
              </a:spcAft>
              <a:buAutoNum type="arabicPeriod"/>
            </a:pPr>
            <a:r>
              <a:rPr lang="en-US" dirty="0" err="1">
                <a:solidFill>
                  <a:srgbClr val="FFFF00"/>
                </a:solidFill>
                <a:latin typeface="Century Gothic"/>
                <a:cs typeface="Century Gothic"/>
              </a:rPr>
              <a:t>Pemilik</a:t>
            </a:r>
            <a:r>
              <a:rPr lang="en-US" dirty="0">
                <a:solidFill>
                  <a:srgbClr val="FFFF00"/>
                </a:solidFill>
                <a:latin typeface="Century Gothic"/>
                <a:cs typeface="Century Gothic"/>
              </a:rPr>
              <a:t> </a:t>
            </a:r>
            <a:r>
              <a:rPr lang="en-US" dirty="0" err="1">
                <a:solidFill>
                  <a:srgbClr val="FFFF00"/>
                </a:solidFill>
                <a:latin typeface="Century Gothic"/>
                <a:cs typeface="Century Gothic"/>
              </a:rPr>
              <a:t>praktek-praktek</a:t>
            </a:r>
            <a:r>
              <a:rPr lang="en-US" dirty="0">
                <a:solidFill>
                  <a:srgbClr val="FFFF00"/>
                </a:solidFill>
                <a:latin typeface="Century Gothic"/>
                <a:cs typeface="Century Gothic"/>
              </a:rPr>
              <a:t> </a:t>
            </a:r>
            <a:r>
              <a:rPr lang="en-US" dirty="0" err="1">
                <a:solidFill>
                  <a:srgbClr val="FFFF00"/>
                </a:solidFill>
                <a:latin typeface="Century Gothic"/>
                <a:cs typeface="Century Gothic"/>
              </a:rPr>
              <a:t>baik</a:t>
            </a:r>
            <a:endParaRPr lang="en-US" dirty="0">
              <a:solidFill>
                <a:srgbClr val="FFFF00"/>
              </a:solidFill>
              <a:latin typeface="Century Gothic"/>
              <a:cs typeface="Century Gothic"/>
            </a:endParaRPr>
          </a:p>
          <a:p>
            <a:pPr marL="354013" indent="-354013">
              <a:spcAft>
                <a:spcPts val="600"/>
              </a:spcAft>
              <a:buAutoNum type="arabicPeriod"/>
            </a:pPr>
            <a:r>
              <a:rPr lang="en-US" dirty="0" err="1">
                <a:solidFill>
                  <a:srgbClr val="FFFF00"/>
                </a:solidFill>
                <a:latin typeface="Century Gothic"/>
                <a:cs typeface="Century Gothic"/>
              </a:rPr>
              <a:t>Rujukan</a:t>
            </a:r>
            <a:r>
              <a:rPr lang="en-US" dirty="0">
                <a:solidFill>
                  <a:srgbClr val="FFFF00"/>
                </a:solidFill>
                <a:latin typeface="Century Gothic"/>
                <a:cs typeface="Century Gothic"/>
              </a:rPr>
              <a:t> </a:t>
            </a:r>
            <a:r>
              <a:rPr lang="en-US" dirty="0" err="1">
                <a:solidFill>
                  <a:srgbClr val="FFFF00"/>
                </a:solidFill>
                <a:latin typeface="Century Gothic"/>
                <a:cs typeface="Century Gothic"/>
              </a:rPr>
              <a:t>mutu</a:t>
            </a:r>
            <a:r>
              <a:rPr lang="en-US" dirty="0">
                <a:solidFill>
                  <a:srgbClr val="FFFF00"/>
                </a:solidFill>
                <a:latin typeface="Century Gothic"/>
                <a:cs typeface="Century Gothic"/>
              </a:rPr>
              <a:t> </a:t>
            </a:r>
            <a:r>
              <a:rPr lang="en-US" dirty="0" err="1">
                <a:solidFill>
                  <a:srgbClr val="FFFF00"/>
                </a:solidFill>
                <a:latin typeface="Century Gothic"/>
                <a:cs typeface="Century Gothic"/>
              </a:rPr>
              <a:t>dan</a:t>
            </a:r>
            <a:r>
              <a:rPr lang="en-US" dirty="0">
                <a:solidFill>
                  <a:srgbClr val="FFFF00"/>
                </a:solidFill>
                <a:latin typeface="Century Gothic"/>
                <a:cs typeface="Century Gothic"/>
              </a:rPr>
              <a:t> </a:t>
            </a:r>
            <a:r>
              <a:rPr lang="en-US" dirty="0" err="1">
                <a:solidFill>
                  <a:srgbClr val="FFFF00"/>
                </a:solidFill>
                <a:latin typeface="Century Gothic"/>
                <a:cs typeface="Century Gothic"/>
              </a:rPr>
              <a:t>inovasi</a:t>
            </a:r>
            <a:r>
              <a:rPr lang="en-US" dirty="0">
                <a:solidFill>
                  <a:srgbClr val="FFFF00"/>
                </a:solidFill>
                <a:latin typeface="Century Gothic"/>
                <a:cs typeface="Century Gothic"/>
              </a:rPr>
              <a:t> </a:t>
            </a:r>
            <a:r>
              <a:rPr lang="en-US" dirty="0" err="1">
                <a:solidFill>
                  <a:srgbClr val="FFFF00"/>
                </a:solidFill>
                <a:latin typeface="Century Gothic"/>
                <a:cs typeface="Century Gothic"/>
              </a:rPr>
              <a:t>pendidikan</a:t>
            </a:r>
            <a:endParaRPr lang="en-US" dirty="0">
              <a:solidFill>
                <a:srgbClr val="FFFF00"/>
              </a:solidFill>
              <a:latin typeface="Century Gothic"/>
              <a:cs typeface="Century Gothic"/>
            </a:endParaRPr>
          </a:p>
        </p:txBody>
      </p:sp>
      <p:sp>
        <p:nvSpPr>
          <p:cNvPr id="6" name="TextBox 5"/>
          <p:cNvSpPr txBox="1"/>
          <p:nvPr/>
        </p:nvSpPr>
        <p:spPr>
          <a:xfrm>
            <a:off x="6924602" y="693299"/>
            <a:ext cx="4883347"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solidFill>
                  <a:schemeClr val="tx1"/>
                </a:solidFill>
                <a:latin typeface="Century Gothic"/>
                <a:cs typeface="Century Gothic"/>
              </a:rPr>
              <a:t>PERINTIS DAN INOVATOR KEBIJAKAN :</a:t>
            </a:r>
          </a:p>
          <a:p>
            <a:pPr marL="363538" indent="-363538">
              <a:buAutoNum type="arabicPeriod"/>
            </a:pPr>
            <a:r>
              <a:rPr lang="en-US" sz="1600" dirty="0" err="1">
                <a:solidFill>
                  <a:schemeClr val="bg1"/>
                </a:solidFill>
                <a:latin typeface="Century Gothic"/>
                <a:cs typeface="Century Gothic"/>
              </a:rPr>
              <a:t>Standar</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Nasional</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Pendidikan</a:t>
            </a:r>
            <a:endParaRPr lang="en-US" sz="1600" dirty="0">
              <a:solidFill>
                <a:schemeClr val="bg1"/>
              </a:solidFill>
              <a:latin typeface="Century Gothic"/>
              <a:cs typeface="Century Gothic"/>
            </a:endParaRPr>
          </a:p>
          <a:p>
            <a:pPr marL="363538" indent="-363538">
              <a:buAutoNum type="arabicPeriod"/>
            </a:pPr>
            <a:r>
              <a:rPr lang="en-US" sz="1600" dirty="0" err="1">
                <a:solidFill>
                  <a:schemeClr val="bg1"/>
                </a:solidFill>
                <a:latin typeface="Century Gothic"/>
                <a:cs typeface="Century Gothic"/>
              </a:rPr>
              <a:t>Kurikulum</a:t>
            </a:r>
            <a:r>
              <a:rPr lang="en-US" sz="1600" dirty="0">
                <a:solidFill>
                  <a:schemeClr val="bg1"/>
                </a:solidFill>
                <a:latin typeface="Century Gothic"/>
                <a:cs typeface="Century Gothic"/>
              </a:rPr>
              <a:t> 2013 (</a:t>
            </a:r>
            <a:r>
              <a:rPr lang="en-US" sz="1600" dirty="0" err="1">
                <a:solidFill>
                  <a:schemeClr val="bg1"/>
                </a:solidFill>
                <a:latin typeface="Century Gothic"/>
                <a:cs typeface="Century Gothic"/>
              </a:rPr>
              <a:t>Pembelajaran</a:t>
            </a:r>
            <a:r>
              <a:rPr lang="en-US" sz="1600" dirty="0">
                <a:solidFill>
                  <a:schemeClr val="bg1"/>
                </a:solidFill>
                <a:latin typeface="Century Gothic"/>
                <a:cs typeface="Century Gothic"/>
              </a:rPr>
              <a:t> Abad 21)</a:t>
            </a:r>
          </a:p>
          <a:p>
            <a:pPr marL="363538" indent="-363538">
              <a:buAutoNum type="arabicPeriod"/>
            </a:pPr>
            <a:r>
              <a:rPr lang="en-US" sz="1600" dirty="0" err="1">
                <a:solidFill>
                  <a:schemeClr val="bg1"/>
                </a:solidFill>
                <a:latin typeface="Century Gothic"/>
                <a:cs typeface="Century Gothic"/>
              </a:rPr>
              <a:t>Penguatan</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Pendidikan</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Karakter</a:t>
            </a:r>
            <a:endParaRPr lang="en-US" sz="1600" dirty="0">
              <a:solidFill>
                <a:schemeClr val="bg1"/>
              </a:solidFill>
              <a:latin typeface="Century Gothic"/>
              <a:cs typeface="Century Gothic"/>
            </a:endParaRPr>
          </a:p>
          <a:p>
            <a:pPr marL="363538" indent="-363538">
              <a:buAutoNum type="arabicPeriod"/>
            </a:pPr>
            <a:r>
              <a:rPr lang="en-US" sz="1600" dirty="0">
                <a:solidFill>
                  <a:schemeClr val="bg1"/>
                </a:solidFill>
                <a:latin typeface="Century Gothic"/>
                <a:cs typeface="Century Gothic"/>
              </a:rPr>
              <a:t>UNBK</a:t>
            </a:r>
          </a:p>
          <a:p>
            <a:pPr marL="363538" indent="-363538">
              <a:buAutoNum type="arabicPeriod"/>
            </a:pPr>
            <a:r>
              <a:rPr lang="en-US" sz="1600" dirty="0" err="1">
                <a:solidFill>
                  <a:schemeClr val="bg1"/>
                </a:solidFill>
                <a:latin typeface="Century Gothic"/>
                <a:cs typeface="Century Gothic"/>
              </a:rPr>
              <a:t>Implementasi</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Literasi</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Dalam</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Pembelajaran</a:t>
            </a:r>
            <a:endParaRPr lang="en-US" sz="1600" dirty="0">
              <a:solidFill>
                <a:schemeClr val="bg1"/>
              </a:solidFill>
              <a:latin typeface="Century Gothic"/>
              <a:cs typeface="Century Gothic"/>
            </a:endParaRPr>
          </a:p>
          <a:p>
            <a:pPr marL="363538" indent="-363538">
              <a:buAutoNum type="arabicPeriod"/>
            </a:pPr>
            <a:r>
              <a:rPr lang="en-US" sz="1600" dirty="0" err="1">
                <a:solidFill>
                  <a:schemeClr val="bg1"/>
                </a:solidFill>
                <a:latin typeface="Century Gothic"/>
                <a:cs typeface="Century Gothic"/>
              </a:rPr>
              <a:t>Pembelajaran</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dan</a:t>
            </a:r>
            <a:r>
              <a:rPr lang="en-US" sz="1600" dirty="0">
                <a:solidFill>
                  <a:schemeClr val="bg1"/>
                </a:solidFill>
                <a:latin typeface="Century Gothic"/>
                <a:cs typeface="Century Gothic"/>
              </a:rPr>
              <a:t> </a:t>
            </a:r>
            <a:r>
              <a:rPr lang="en-US" sz="1600" dirty="0" err="1">
                <a:solidFill>
                  <a:schemeClr val="bg1"/>
                </a:solidFill>
                <a:latin typeface="Century Gothic"/>
                <a:cs typeface="Century Gothic"/>
              </a:rPr>
              <a:t>Penilaian</a:t>
            </a:r>
            <a:r>
              <a:rPr lang="en-US" sz="1600" dirty="0">
                <a:solidFill>
                  <a:schemeClr val="bg1"/>
                </a:solidFill>
                <a:latin typeface="Century Gothic"/>
                <a:cs typeface="Century Gothic"/>
              </a:rPr>
              <a:t> HOTS</a:t>
            </a:r>
          </a:p>
          <a:p>
            <a:pPr marL="363538" indent="-363538">
              <a:buAutoNum type="arabicPeriod"/>
            </a:pPr>
            <a:r>
              <a:rPr lang="en-US" sz="1600" dirty="0" err="1">
                <a:solidFill>
                  <a:schemeClr val="bg1"/>
                </a:solidFill>
                <a:latin typeface="Century Gothic"/>
                <a:cs typeface="Century Gothic"/>
              </a:rPr>
              <a:t>Penerapan</a:t>
            </a:r>
            <a:r>
              <a:rPr lang="en-US" sz="1600" dirty="0">
                <a:solidFill>
                  <a:schemeClr val="bg1"/>
                </a:solidFill>
                <a:latin typeface="Century Gothic"/>
                <a:cs typeface="Century Gothic"/>
              </a:rPr>
              <a:t> e-</a:t>
            </a:r>
            <a:r>
              <a:rPr lang="en-US" sz="1600" dirty="0" err="1">
                <a:solidFill>
                  <a:schemeClr val="bg1"/>
                </a:solidFill>
                <a:latin typeface="Century Gothic"/>
                <a:cs typeface="Century Gothic"/>
              </a:rPr>
              <a:t>Rapor</a:t>
            </a:r>
            <a:endParaRPr lang="en-US" sz="1600" dirty="0">
              <a:solidFill>
                <a:schemeClr val="bg1"/>
              </a:solidFill>
              <a:latin typeface="Century Gothic"/>
              <a:cs typeface="Century Gothic"/>
            </a:endParaRPr>
          </a:p>
          <a:p>
            <a:pPr marL="363538" indent="-363538">
              <a:buAutoNum type="arabicPeriod"/>
            </a:pPr>
            <a:r>
              <a:rPr lang="en-US" sz="1600" dirty="0" err="1">
                <a:solidFill>
                  <a:schemeClr val="bg1"/>
                </a:solidFill>
                <a:latin typeface="Century Gothic"/>
                <a:cs typeface="Century Gothic"/>
              </a:rPr>
              <a:t>dll</a:t>
            </a:r>
            <a:endParaRPr lang="en-US" sz="1600" dirty="0">
              <a:solidFill>
                <a:schemeClr val="bg1"/>
              </a:solidFill>
              <a:latin typeface="Century Gothic"/>
              <a:cs typeface="Century Gothic"/>
            </a:endParaRPr>
          </a:p>
        </p:txBody>
      </p:sp>
      <p:sp>
        <p:nvSpPr>
          <p:cNvPr id="7" name="TextBox 6"/>
          <p:cNvSpPr txBox="1"/>
          <p:nvPr/>
        </p:nvSpPr>
        <p:spPr>
          <a:xfrm>
            <a:off x="6924602" y="3246238"/>
            <a:ext cx="4883347" cy="31393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b="1" dirty="0">
                <a:solidFill>
                  <a:srgbClr val="000000"/>
                </a:solidFill>
                <a:latin typeface="Century Gothic"/>
                <a:cs typeface="Century Gothic"/>
              </a:rPr>
              <a:t>PRAKTEK-PRAKTEK BAIK &amp; INOVASI :</a:t>
            </a:r>
          </a:p>
          <a:p>
            <a:pPr marL="363538" indent="-363538">
              <a:buAutoNum type="arabicPeriod"/>
            </a:pPr>
            <a:r>
              <a:rPr lang="en-US" dirty="0">
                <a:solidFill>
                  <a:schemeClr val="bg1"/>
                </a:solidFill>
                <a:latin typeface="Century Gothic"/>
                <a:cs typeface="Century Gothic"/>
              </a:rPr>
              <a:t>SKS</a:t>
            </a:r>
          </a:p>
          <a:p>
            <a:pPr marL="363538" indent="-363538">
              <a:buAutoNum type="arabicPeriod"/>
            </a:pPr>
            <a:r>
              <a:rPr lang="en-US" dirty="0" err="1">
                <a:solidFill>
                  <a:schemeClr val="bg1"/>
                </a:solidFill>
                <a:latin typeface="Century Gothic"/>
                <a:cs typeface="Century Gothic"/>
              </a:rPr>
              <a:t>Pembelajaran</a:t>
            </a:r>
            <a:endParaRPr lang="en-US" dirty="0">
              <a:solidFill>
                <a:schemeClr val="bg1"/>
              </a:solidFill>
              <a:latin typeface="Century Gothic"/>
              <a:cs typeface="Century Gothic"/>
            </a:endParaRPr>
          </a:p>
          <a:p>
            <a:pPr marL="363538" indent="-363538">
              <a:buAutoNum type="arabicPeriod"/>
            </a:pPr>
            <a:r>
              <a:rPr lang="en-US" dirty="0" err="1">
                <a:solidFill>
                  <a:schemeClr val="bg1"/>
                </a:solidFill>
                <a:latin typeface="Century Gothic"/>
                <a:cs typeface="Century Gothic"/>
              </a:rPr>
              <a:t>Penilaian</a:t>
            </a:r>
            <a:endParaRPr lang="en-US" dirty="0">
              <a:solidFill>
                <a:schemeClr val="bg1"/>
              </a:solidFill>
              <a:latin typeface="Century Gothic"/>
              <a:cs typeface="Century Gothic"/>
            </a:endParaRPr>
          </a:p>
          <a:p>
            <a:pPr marL="363538" indent="-363538">
              <a:buAutoNum type="arabicPeriod"/>
            </a:pPr>
            <a:r>
              <a:rPr lang="en-US" dirty="0" err="1">
                <a:solidFill>
                  <a:schemeClr val="bg1"/>
                </a:solidFill>
                <a:latin typeface="Century Gothic"/>
                <a:cs typeface="Century Gothic"/>
              </a:rPr>
              <a:t>Pendidikan</a:t>
            </a:r>
            <a:r>
              <a:rPr lang="en-US" dirty="0">
                <a:solidFill>
                  <a:schemeClr val="bg1"/>
                </a:solidFill>
                <a:latin typeface="Century Gothic"/>
                <a:cs typeface="Century Gothic"/>
              </a:rPr>
              <a:t> </a:t>
            </a:r>
            <a:r>
              <a:rPr lang="en-US" dirty="0" err="1">
                <a:solidFill>
                  <a:schemeClr val="bg1"/>
                </a:solidFill>
                <a:latin typeface="Century Gothic"/>
                <a:cs typeface="Century Gothic"/>
              </a:rPr>
              <a:t>karakter</a:t>
            </a:r>
            <a:endParaRPr lang="en-US" dirty="0">
              <a:solidFill>
                <a:schemeClr val="bg1"/>
              </a:solidFill>
              <a:latin typeface="Century Gothic"/>
              <a:cs typeface="Century Gothic"/>
            </a:endParaRPr>
          </a:p>
          <a:p>
            <a:pPr marL="363538" indent="-363538">
              <a:buAutoNum type="arabicPeriod"/>
            </a:pPr>
            <a:r>
              <a:rPr lang="en-US" dirty="0" err="1">
                <a:solidFill>
                  <a:schemeClr val="bg1"/>
                </a:solidFill>
                <a:latin typeface="Century Gothic"/>
                <a:cs typeface="Century Gothic"/>
              </a:rPr>
              <a:t>Muatan</a:t>
            </a:r>
            <a:r>
              <a:rPr lang="en-US" dirty="0">
                <a:solidFill>
                  <a:schemeClr val="bg1"/>
                </a:solidFill>
                <a:latin typeface="Century Gothic"/>
                <a:cs typeface="Century Gothic"/>
              </a:rPr>
              <a:t> </a:t>
            </a:r>
            <a:r>
              <a:rPr lang="en-US" dirty="0" err="1">
                <a:solidFill>
                  <a:schemeClr val="bg1"/>
                </a:solidFill>
                <a:latin typeface="Century Gothic"/>
                <a:cs typeface="Century Gothic"/>
              </a:rPr>
              <a:t>lokal</a:t>
            </a:r>
            <a:endParaRPr lang="en-US" dirty="0">
              <a:solidFill>
                <a:schemeClr val="bg1"/>
              </a:solidFill>
              <a:latin typeface="Century Gothic"/>
              <a:cs typeface="Century Gothic"/>
            </a:endParaRPr>
          </a:p>
          <a:p>
            <a:pPr marL="363538" indent="-363538">
              <a:buAutoNum type="arabicPeriod"/>
            </a:pPr>
            <a:r>
              <a:rPr lang="en-US" dirty="0" err="1">
                <a:solidFill>
                  <a:schemeClr val="bg1"/>
                </a:solidFill>
                <a:latin typeface="Century Gothic"/>
                <a:cs typeface="Century Gothic"/>
              </a:rPr>
              <a:t>Kewirausahaan</a:t>
            </a:r>
            <a:endParaRPr lang="en-US" dirty="0">
              <a:solidFill>
                <a:schemeClr val="bg1"/>
              </a:solidFill>
              <a:latin typeface="Century Gothic"/>
              <a:cs typeface="Century Gothic"/>
            </a:endParaRPr>
          </a:p>
          <a:p>
            <a:pPr marL="363538" indent="-363538">
              <a:buAutoNum type="arabicPeriod"/>
            </a:pPr>
            <a:r>
              <a:rPr lang="en-US" dirty="0" err="1">
                <a:solidFill>
                  <a:schemeClr val="bg1"/>
                </a:solidFill>
                <a:latin typeface="Century Gothic"/>
                <a:cs typeface="Century Gothic"/>
              </a:rPr>
              <a:t>Lingkungan</a:t>
            </a:r>
            <a:endParaRPr lang="en-US" dirty="0">
              <a:solidFill>
                <a:schemeClr val="bg1"/>
              </a:solidFill>
              <a:latin typeface="Century Gothic"/>
              <a:cs typeface="Century Gothic"/>
            </a:endParaRPr>
          </a:p>
          <a:p>
            <a:pPr marL="363538" indent="-363538">
              <a:buAutoNum type="arabicPeriod"/>
            </a:pPr>
            <a:r>
              <a:rPr lang="en-US" dirty="0" err="1">
                <a:solidFill>
                  <a:schemeClr val="bg1"/>
                </a:solidFill>
                <a:latin typeface="Century Gothic"/>
                <a:cs typeface="Century Gothic"/>
              </a:rPr>
              <a:t>Ekstrakurikuler</a:t>
            </a:r>
            <a:endParaRPr lang="en-US" dirty="0">
              <a:solidFill>
                <a:schemeClr val="bg1"/>
              </a:solidFill>
              <a:latin typeface="Century Gothic"/>
              <a:cs typeface="Century Gothic"/>
            </a:endParaRPr>
          </a:p>
          <a:p>
            <a:pPr marL="363538" indent="-363538">
              <a:buAutoNum type="arabicPeriod"/>
            </a:pPr>
            <a:r>
              <a:rPr lang="en-US" dirty="0" err="1">
                <a:solidFill>
                  <a:schemeClr val="bg1"/>
                </a:solidFill>
                <a:latin typeface="Century Gothic"/>
                <a:cs typeface="Century Gothic"/>
              </a:rPr>
              <a:t>Olah</a:t>
            </a:r>
            <a:r>
              <a:rPr lang="en-US" dirty="0">
                <a:solidFill>
                  <a:schemeClr val="bg1"/>
                </a:solidFill>
                <a:latin typeface="Century Gothic"/>
                <a:cs typeface="Century Gothic"/>
              </a:rPr>
              <a:t> raga</a:t>
            </a:r>
          </a:p>
          <a:p>
            <a:pPr marL="363538" indent="-363538">
              <a:buAutoNum type="arabicPeriod"/>
            </a:pPr>
            <a:r>
              <a:rPr lang="en-US" dirty="0" err="1">
                <a:solidFill>
                  <a:schemeClr val="bg1"/>
                </a:solidFill>
                <a:latin typeface="Century Gothic"/>
                <a:cs typeface="Century Gothic"/>
              </a:rPr>
              <a:t>dll</a:t>
            </a:r>
            <a:endParaRPr lang="en-US" dirty="0">
              <a:solidFill>
                <a:schemeClr val="bg1"/>
              </a:solidFill>
              <a:latin typeface="Century Gothic"/>
              <a:cs typeface="Century Gothic"/>
            </a:endParaRPr>
          </a:p>
        </p:txBody>
      </p:sp>
      <p:sp>
        <p:nvSpPr>
          <p:cNvPr id="8" name="TextBox 7"/>
          <p:cNvSpPr txBox="1"/>
          <p:nvPr/>
        </p:nvSpPr>
        <p:spPr>
          <a:xfrm>
            <a:off x="312926" y="3140284"/>
            <a:ext cx="6376023" cy="333937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357188" indent="-357188">
              <a:spcAft>
                <a:spcPts val="600"/>
              </a:spcAft>
            </a:pPr>
            <a:r>
              <a:rPr lang="en-ID" sz="1600" dirty="0">
                <a:latin typeface="Century Gothic"/>
                <a:cs typeface="Century Gothic"/>
              </a:rPr>
              <a:t>1.	SMA pelaksana Kurikulum 2013. </a:t>
            </a:r>
          </a:p>
          <a:p>
            <a:pPr marL="357188" indent="-357188">
              <a:spcAft>
                <a:spcPts val="600"/>
              </a:spcAft>
            </a:pPr>
            <a:r>
              <a:rPr lang="en-ID" sz="1600" dirty="0">
                <a:latin typeface="Century Gothic"/>
                <a:cs typeface="Century Gothic"/>
              </a:rPr>
              <a:t>2.	SMA negeri atau swasta dengan akreditasi A atau tertinggi di kabupaten/kota bersangkutan (Terbaik di Kab/Kota).</a:t>
            </a:r>
          </a:p>
          <a:p>
            <a:pPr marL="357188" indent="-357188">
              <a:spcAft>
                <a:spcPts val="600"/>
              </a:spcAft>
            </a:pPr>
            <a:r>
              <a:rPr lang="en-ID" sz="1600" dirty="0">
                <a:latin typeface="Century Gothic"/>
                <a:cs typeface="Century Gothic"/>
              </a:rPr>
              <a:t>3.	Memiliki praktik-praktik baik dan inovasi pendidikan yang layak dijadikan sebagai rujukan bagi SMA lain.</a:t>
            </a:r>
          </a:p>
          <a:p>
            <a:pPr marL="357188" indent="-357188">
              <a:spcAft>
                <a:spcPts val="600"/>
              </a:spcAft>
            </a:pPr>
            <a:r>
              <a:rPr lang="en-ID" sz="1600" dirty="0">
                <a:latin typeface="Century Gothic"/>
                <a:cs typeface="Century Gothic"/>
              </a:rPr>
              <a:t>4.	Memiliki prestasi akademik/non akademik.</a:t>
            </a:r>
          </a:p>
          <a:p>
            <a:pPr marL="357188" indent="-357188">
              <a:spcAft>
                <a:spcPts val="600"/>
              </a:spcAft>
              <a:buAutoNum type="arabicPeriod" startAt="5"/>
            </a:pPr>
            <a:r>
              <a:rPr lang="en-ID" sz="1600" dirty="0">
                <a:latin typeface="Century Gothic"/>
                <a:cs typeface="Century Gothic"/>
              </a:rPr>
              <a:t>Melaksanakan UNBK dan eRapor</a:t>
            </a:r>
          </a:p>
          <a:p>
            <a:pPr marL="357188" indent="-357188">
              <a:spcAft>
                <a:spcPts val="600"/>
              </a:spcAft>
              <a:buAutoNum type="arabicPeriod" startAt="5"/>
            </a:pPr>
            <a:r>
              <a:rPr lang="en-ID" sz="1600" dirty="0">
                <a:latin typeface="Century Gothic"/>
                <a:cs typeface="Century Gothic"/>
              </a:rPr>
              <a:t>&gt; 75.00 % LULUSAN melanjutkan ke PT (3 Tahun Terakhir)</a:t>
            </a:r>
          </a:p>
          <a:p>
            <a:pPr marL="357188" indent="-357188">
              <a:spcAft>
                <a:spcPts val="600"/>
              </a:spcAft>
              <a:buAutoNum type="arabicPeriod" startAt="7"/>
            </a:pPr>
            <a:r>
              <a:rPr lang="en-ID" sz="1600" dirty="0">
                <a:latin typeface="Century Gothic"/>
                <a:cs typeface="Century Gothic"/>
              </a:rPr>
              <a:t>Bersedia memberikan pengimbasan praktik-praktik baik dan inovasi pendidikan ke SMA lain.</a:t>
            </a:r>
            <a:r>
              <a:rPr lang="en-ID" sz="1600" dirty="0">
                <a:effectLst/>
                <a:latin typeface="Century Gothic"/>
                <a:cs typeface="Century Gothic"/>
              </a:rPr>
              <a:t> </a:t>
            </a:r>
          </a:p>
          <a:p>
            <a:pPr marL="357188" indent="-357188">
              <a:spcAft>
                <a:spcPts val="600"/>
              </a:spcAft>
              <a:buAutoNum type="arabicPeriod" startAt="7"/>
            </a:pPr>
            <a:r>
              <a:rPr lang="en-ID" sz="1600" dirty="0">
                <a:solidFill>
                  <a:srgbClr val="FFFFFF"/>
                </a:solidFill>
                <a:latin typeface="Century Gothic"/>
                <a:cs typeface="Century Gothic"/>
              </a:rPr>
              <a:t>SMA Rujukan 2017 : laporan tepat waktu</a:t>
            </a:r>
            <a:endParaRPr lang="en-US" sz="1600" dirty="0">
              <a:solidFill>
                <a:srgbClr val="FFFFFF"/>
              </a:solidFill>
              <a:latin typeface="Century Gothic"/>
              <a:cs typeface="Century Gothic"/>
            </a:endParaRPr>
          </a:p>
        </p:txBody>
      </p:sp>
      <p:sp>
        <p:nvSpPr>
          <p:cNvPr id="9" name="TextBox 8"/>
          <p:cNvSpPr txBox="1"/>
          <p:nvPr/>
        </p:nvSpPr>
        <p:spPr>
          <a:xfrm>
            <a:off x="313106" y="2673694"/>
            <a:ext cx="6388935" cy="4616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a:solidFill>
                  <a:schemeClr val="tx1"/>
                </a:solidFill>
                <a:latin typeface="Century Gothic"/>
                <a:cs typeface="Century Gothic"/>
              </a:rPr>
              <a:t>KRITERIA</a:t>
            </a:r>
          </a:p>
        </p:txBody>
      </p:sp>
      <p:sp>
        <p:nvSpPr>
          <p:cNvPr id="10" name="TextBox 9"/>
          <p:cNvSpPr txBox="1"/>
          <p:nvPr/>
        </p:nvSpPr>
        <p:spPr>
          <a:xfrm>
            <a:off x="10813576" y="2540544"/>
            <a:ext cx="937238" cy="1107996"/>
          </a:xfrm>
          <a:prstGeom prst="rect">
            <a:avLst/>
          </a:prstGeom>
          <a:noFill/>
        </p:spPr>
        <p:txBody>
          <a:bodyPr wrap="none" rtlCol="0">
            <a:spAutoFit/>
          </a:bodyPr>
          <a:lstStyle/>
          <a:p>
            <a:r>
              <a:rPr lang="en-US" sz="6600" dirty="0">
                <a:latin typeface="Arial Black"/>
                <a:cs typeface="Arial Black"/>
              </a:rPr>
              <a:t>&amp;</a:t>
            </a:r>
          </a:p>
        </p:txBody>
      </p:sp>
      <p:cxnSp>
        <p:nvCxnSpPr>
          <p:cNvPr id="11" name="Straight Arrow Connector 10"/>
          <p:cNvCxnSpPr/>
          <p:nvPr/>
        </p:nvCxnSpPr>
        <p:spPr>
          <a:xfrm>
            <a:off x="1220742" y="2499198"/>
            <a:ext cx="0" cy="458291"/>
          </a:xfrm>
          <a:prstGeom prst="straightConnector1">
            <a:avLst/>
          </a:prstGeom>
          <a:ln w="57150" cmpd="sng">
            <a:solidFill>
              <a:schemeClr val="tx1"/>
            </a:solidFill>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a:off x="5840769" y="2499198"/>
            <a:ext cx="0" cy="458291"/>
          </a:xfrm>
          <a:prstGeom prst="straightConnector1">
            <a:avLst/>
          </a:prstGeom>
          <a:ln w="57150" cmpd="sng">
            <a:solidFill>
              <a:schemeClr val="tx1"/>
            </a:solidFill>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533128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smtClean="0">
                <a:solidFill>
                  <a:schemeClr val="bg1"/>
                </a:solidFill>
              </a:rPr>
              <a:t>SMA </a:t>
            </a:r>
            <a:r>
              <a:rPr lang="en-US" sz="2400" b="1" dirty="0" err="1" smtClean="0">
                <a:solidFill>
                  <a:schemeClr val="bg1"/>
                </a:solidFill>
              </a:rPr>
              <a:t>Pengembang</a:t>
            </a:r>
            <a:r>
              <a:rPr lang="en-US" sz="2400" b="1" dirty="0" smtClean="0">
                <a:solidFill>
                  <a:schemeClr val="bg1"/>
                </a:solidFill>
              </a:rPr>
              <a:t> Program </a:t>
            </a:r>
            <a:r>
              <a:rPr lang="en-US" sz="2400" b="1" dirty="0" err="1" smtClean="0">
                <a:solidFill>
                  <a:srgbClr val="FFFF00"/>
                </a:solidFill>
              </a:rPr>
              <a:t>Kewirausahaan</a:t>
            </a:r>
            <a:endParaRPr lang="en-US" sz="20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705505" y="1892422"/>
            <a:ext cx="10741307" cy="2862322"/>
          </a:xfrm>
          <a:prstGeom prst="rect">
            <a:avLst/>
          </a:prstGeom>
          <a:ln>
            <a:solidFill>
              <a:schemeClr val="accent6">
                <a:lumMod val="75000"/>
              </a:schemeClr>
            </a:solidFill>
          </a:ln>
        </p:spPr>
        <p:txBody>
          <a:bodyPr wrap="square">
            <a:spAutoFit/>
          </a:bodyPr>
          <a:lstStyle/>
          <a:p>
            <a:pPr algn="just">
              <a:lnSpc>
                <a:spcPct val="150000"/>
              </a:lnSpc>
            </a:pPr>
            <a:r>
              <a:rPr lang="en-US" sz="2400" dirty="0">
                <a:latin typeface="Century Gothic" panose="020B0502020202020204" pitchFamily="34" charset="0"/>
                <a:cs typeface="Century Gothic"/>
              </a:rPr>
              <a:t>SMA yang </a:t>
            </a:r>
            <a:r>
              <a:rPr lang="x-none" sz="2400" dirty="0">
                <a:latin typeface="Century Gothic" panose="020B0502020202020204" pitchFamily="34" charset="0"/>
                <a:cs typeface="Century Gothic"/>
              </a:rPr>
              <a:t>mengembangkan praktik-praktik kewirausahaan sesuai dengan potensi, keunggulan dan keunikannya untuk memberikan kemampuan dan pengalaman praktis kepada siswa melalui mata pelajaran Prakarya dan Kewirausahaan dan kegiatan lainnya </a:t>
            </a:r>
            <a:r>
              <a:rPr lang="en-US" sz="2400" dirty="0" err="1">
                <a:latin typeface="Century Gothic" panose="020B0502020202020204" pitchFamily="34" charset="0"/>
                <a:cs typeface="Century Gothic"/>
              </a:rPr>
              <a:t>sehingga</a:t>
            </a:r>
            <a:r>
              <a:rPr lang="en-US" sz="2400" dirty="0">
                <a:latin typeface="Century Gothic" panose="020B0502020202020204" pitchFamily="34" charset="0"/>
                <a:cs typeface="Century Gothic"/>
              </a:rPr>
              <a:t> </a:t>
            </a:r>
            <a:r>
              <a:rPr lang="en-US" sz="2400" dirty="0" err="1">
                <a:latin typeface="Century Gothic" panose="020B0502020202020204" pitchFamily="34" charset="0"/>
                <a:cs typeface="Century Gothic"/>
              </a:rPr>
              <a:t>dapat</a:t>
            </a:r>
            <a:r>
              <a:rPr lang="en-US" sz="2400" dirty="0">
                <a:latin typeface="Century Gothic" panose="020B0502020202020204" pitchFamily="34" charset="0"/>
                <a:cs typeface="Century Gothic"/>
              </a:rPr>
              <a:t> </a:t>
            </a:r>
            <a:r>
              <a:rPr lang="en-US" sz="2400" dirty="0" err="1">
                <a:latin typeface="Century Gothic" panose="020B0502020202020204" pitchFamily="34" charset="0"/>
                <a:cs typeface="Century Gothic"/>
              </a:rPr>
              <a:t>dijadikan</a:t>
            </a:r>
            <a:r>
              <a:rPr lang="en-US" sz="2400" dirty="0">
                <a:latin typeface="Century Gothic" panose="020B0502020202020204" pitchFamily="34" charset="0"/>
                <a:cs typeface="Century Gothic"/>
              </a:rPr>
              <a:t> </a:t>
            </a:r>
            <a:r>
              <a:rPr lang="en-US" sz="2400" dirty="0" err="1">
                <a:latin typeface="Century Gothic" panose="020B0502020202020204" pitchFamily="34" charset="0"/>
                <a:cs typeface="Century Gothic"/>
              </a:rPr>
              <a:t>sebagai</a:t>
            </a:r>
            <a:r>
              <a:rPr lang="en-US" sz="2400" dirty="0">
                <a:latin typeface="Century Gothic" panose="020B0502020202020204" pitchFamily="34" charset="0"/>
                <a:cs typeface="Century Gothic"/>
              </a:rPr>
              <a:t> </a:t>
            </a:r>
            <a:r>
              <a:rPr lang="en-US" sz="2400" dirty="0" err="1">
                <a:latin typeface="Century Gothic" panose="020B0502020202020204" pitchFamily="34" charset="0"/>
                <a:cs typeface="Century Gothic"/>
              </a:rPr>
              <a:t>inspirasi</a:t>
            </a:r>
            <a:r>
              <a:rPr lang="en-US" sz="2400" dirty="0">
                <a:latin typeface="Century Gothic" panose="020B0502020202020204" pitchFamily="34" charset="0"/>
                <a:cs typeface="Century Gothic"/>
              </a:rPr>
              <a:t> </a:t>
            </a:r>
            <a:r>
              <a:rPr lang="en-US" sz="2400" dirty="0" err="1">
                <a:latin typeface="Century Gothic" panose="020B0502020202020204" pitchFamily="34" charset="0"/>
                <a:cs typeface="Century Gothic"/>
              </a:rPr>
              <a:t>bagi</a:t>
            </a:r>
            <a:r>
              <a:rPr lang="en-US" sz="2400" dirty="0">
                <a:latin typeface="Century Gothic" panose="020B0502020202020204" pitchFamily="34" charset="0"/>
                <a:cs typeface="Century Gothic"/>
              </a:rPr>
              <a:t> SMA lain. </a:t>
            </a:r>
          </a:p>
        </p:txBody>
      </p:sp>
    </p:spTree>
    <p:extLst>
      <p:ext uri="{BB962C8B-B14F-4D97-AF65-F5344CB8AC3E}">
        <p14:creationId xmlns:p14="http://schemas.microsoft.com/office/powerpoint/2010/main" val="36868126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000" b="1" dirty="0" err="1" smtClean="0">
                <a:solidFill>
                  <a:srgbClr val="FFFF00"/>
                </a:solidFill>
              </a:rPr>
              <a:t>Kriteria</a:t>
            </a:r>
            <a:r>
              <a:rPr lang="en-US" sz="2000" b="1" dirty="0" smtClean="0">
                <a:solidFill>
                  <a:srgbClr val="FFFF00"/>
                </a:solidFill>
              </a:rPr>
              <a:t> </a:t>
            </a:r>
            <a:r>
              <a:rPr lang="en-US" sz="2000" b="1" dirty="0" smtClean="0">
                <a:solidFill>
                  <a:schemeClr val="bg1"/>
                </a:solidFill>
              </a:rPr>
              <a:t>SMA </a:t>
            </a:r>
            <a:r>
              <a:rPr lang="en-US" sz="2000" b="1" dirty="0" err="1" smtClean="0">
                <a:solidFill>
                  <a:schemeClr val="bg1"/>
                </a:solidFill>
              </a:rPr>
              <a:t>Pengembang</a:t>
            </a:r>
            <a:r>
              <a:rPr lang="en-US" sz="2000" b="1" dirty="0" smtClean="0">
                <a:solidFill>
                  <a:schemeClr val="bg1"/>
                </a:solidFill>
              </a:rPr>
              <a:t> Program </a:t>
            </a:r>
            <a:r>
              <a:rPr lang="en-US" sz="2000" b="1" dirty="0" err="1" smtClean="0">
                <a:solidFill>
                  <a:schemeClr val="bg1"/>
                </a:solidFill>
              </a:rPr>
              <a:t>Kewirausahaan</a:t>
            </a:r>
            <a:r>
              <a:rPr lang="en-US" sz="2000" b="1" dirty="0" smtClean="0">
                <a:solidFill>
                  <a:schemeClr val="bg1"/>
                </a:solidFill>
              </a:rPr>
              <a:t> </a:t>
            </a:r>
            <a:r>
              <a:rPr lang="en-US" sz="2000" b="1" dirty="0" err="1" smtClean="0">
                <a:solidFill>
                  <a:schemeClr val="bg1"/>
                </a:solidFill>
              </a:rPr>
              <a:t>Tahun</a:t>
            </a:r>
            <a:r>
              <a:rPr lang="en-US" sz="2000" b="1" dirty="0" smtClean="0">
                <a:solidFill>
                  <a:schemeClr val="bg1"/>
                </a:solidFill>
              </a:rPr>
              <a:t> 2018</a:t>
            </a:r>
            <a:endParaRPr lang="en-US" sz="20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524000" y="683177"/>
            <a:ext cx="9144000" cy="4339650"/>
          </a:xfrm>
          <a:prstGeom prst="rect">
            <a:avLst/>
          </a:prstGeom>
          <a:ln>
            <a:solidFill>
              <a:schemeClr val="accent5">
                <a:lumMod val="50000"/>
              </a:schemeClr>
            </a:solidFill>
          </a:ln>
        </p:spPr>
        <p:txBody>
          <a:bodyPr wrap="square">
            <a:spAutoFit/>
          </a:bodyPr>
          <a:lstStyle/>
          <a:p>
            <a:pPr defTabSz="457200"/>
            <a:r>
              <a:rPr lang="id-ID" sz="1200" dirty="0">
                <a:solidFill>
                  <a:prstClr val="black"/>
                </a:solidFill>
                <a:latin typeface="Century Gothic"/>
                <a:cs typeface="Century Gothic"/>
              </a:rPr>
              <a:t>SMA Program </a:t>
            </a:r>
            <a:r>
              <a:rPr lang="en-US" sz="1200" dirty="0" err="1">
                <a:solidFill>
                  <a:prstClr val="black"/>
                </a:solidFill>
                <a:latin typeface="Century Gothic"/>
                <a:cs typeface="Century Gothic"/>
              </a:rPr>
              <a:t>Kewirausahaan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tahun</a:t>
            </a:r>
            <a:r>
              <a:rPr lang="en-US" sz="1200" dirty="0">
                <a:solidFill>
                  <a:prstClr val="black"/>
                </a:solidFill>
                <a:latin typeface="Century Gothic"/>
                <a:cs typeface="Century Gothic"/>
              </a:rPr>
              <a:t> 2018 </a:t>
            </a:r>
            <a:r>
              <a:rPr lang="id-ID" sz="1200" dirty="0">
                <a:solidFill>
                  <a:prstClr val="black"/>
                </a:solidFill>
                <a:latin typeface="Century Gothic"/>
                <a:cs typeface="Century Gothic"/>
              </a:rPr>
              <a:t>dipilih berbasis kewilayahan dengan kriteria sebagai berikut:</a:t>
            </a:r>
            <a:r>
              <a:rPr lang="en-ID" sz="1200" dirty="0">
                <a:solidFill>
                  <a:prstClr val="black"/>
                </a:solidFill>
                <a:latin typeface="Century Gothic"/>
                <a:cs typeface="Century Gothic"/>
              </a:rPr>
              <a:t> </a:t>
            </a:r>
          </a:p>
          <a:p>
            <a:pPr marL="358775" indent="-358775" defTabSz="457200"/>
            <a:r>
              <a:rPr lang="en-US" sz="1200" dirty="0">
                <a:solidFill>
                  <a:prstClr val="black"/>
                </a:solidFill>
                <a:latin typeface="Century Gothic"/>
                <a:cs typeface="Century Gothic"/>
              </a:rPr>
              <a:t>A.	SMA Program </a:t>
            </a:r>
            <a:r>
              <a:rPr lang="en-US" sz="1200" dirty="0" err="1">
                <a:solidFill>
                  <a:prstClr val="black"/>
                </a:solidFill>
                <a:latin typeface="Century Gothic"/>
                <a:cs typeface="Century Gothic"/>
              </a:rPr>
              <a:t>Kewirausahaan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tahun</a:t>
            </a:r>
            <a:r>
              <a:rPr lang="en-US" sz="1200" dirty="0">
                <a:solidFill>
                  <a:prstClr val="black"/>
                </a:solidFill>
                <a:latin typeface="Century Gothic"/>
                <a:cs typeface="Century Gothic"/>
              </a:rPr>
              <a:t> 2018 yang </a:t>
            </a:r>
            <a:r>
              <a:rPr lang="en-US" sz="1200" dirty="0" err="1">
                <a:solidFill>
                  <a:prstClr val="black"/>
                </a:solidFill>
                <a:latin typeface="Century Gothic"/>
                <a:cs typeface="Century Gothic"/>
              </a:rPr>
              <a:t>berdasarkan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rekomendasi</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Dinas</a:t>
            </a:r>
            <a:r>
              <a:rPr lang="en-US" sz="1200" dirty="0">
                <a:solidFill>
                  <a:prstClr val="black"/>
                </a:solidFill>
                <a:latin typeface="Century Gothic"/>
                <a:cs typeface="Century Gothic"/>
              </a:rPr>
              <a:t> Pendidikan </a:t>
            </a:r>
            <a:r>
              <a:rPr lang="en-US" sz="1200" dirty="0" err="1">
                <a:solidFill>
                  <a:prstClr val="black"/>
                </a:solidFill>
                <a:latin typeface="Century Gothic"/>
                <a:cs typeface="Century Gothic"/>
              </a:rPr>
              <a:t>Provinsi</a:t>
            </a:r>
            <a:r>
              <a:rPr lang="en-US" sz="1200" dirty="0">
                <a:solidFill>
                  <a:prstClr val="black"/>
                </a:solidFill>
                <a:latin typeface="Century Gothic"/>
                <a:cs typeface="Century Gothic"/>
              </a:rPr>
              <a:t> yang </a:t>
            </a:r>
            <a:r>
              <a:rPr lang="en-US" sz="1200" dirty="0" err="1">
                <a:solidFill>
                  <a:prstClr val="black"/>
                </a:solidFill>
                <a:latin typeface="Century Gothic"/>
                <a:cs typeface="Century Gothic"/>
              </a:rPr>
              <a:t>memenuhi</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persyaratan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sebagai</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berikut</a:t>
            </a:r>
            <a:r>
              <a:rPr lang="en-US" sz="1200" dirty="0">
                <a:solidFill>
                  <a:prstClr val="black"/>
                </a:solidFill>
                <a:latin typeface="Century Gothic"/>
                <a:cs typeface="Century Gothic"/>
              </a:rPr>
              <a:t> :</a:t>
            </a:r>
            <a:r>
              <a:rPr lang="en-ID" sz="1200" dirty="0">
                <a:solidFill>
                  <a:prstClr val="black"/>
                </a:solidFill>
                <a:latin typeface="Century Gothic"/>
                <a:cs typeface="Century Gothic"/>
              </a:rPr>
              <a:t> </a:t>
            </a:r>
          </a:p>
          <a:p>
            <a:pPr marL="719138" indent="-360363" defTabSz="457200"/>
            <a:r>
              <a:rPr lang="id-ID" sz="1200" dirty="0">
                <a:solidFill>
                  <a:prstClr val="black"/>
                </a:solidFill>
                <a:latin typeface="Century Gothic"/>
                <a:cs typeface="Century Gothic"/>
              </a:rPr>
              <a:t>1.	Persyaratan Umum</a:t>
            </a:r>
            <a:endParaRPr lang="en-ID" sz="1200" dirty="0">
              <a:solidFill>
                <a:prstClr val="black"/>
              </a:solidFill>
              <a:latin typeface="Century Gothic"/>
              <a:cs typeface="Century Gothic"/>
            </a:endParaRPr>
          </a:p>
          <a:p>
            <a:pPr marL="1077913" lvl="1" indent="-358775" defTabSz="457200"/>
            <a:r>
              <a:rPr lang="id-ID" sz="1200" dirty="0">
                <a:solidFill>
                  <a:prstClr val="black"/>
                </a:solidFill>
                <a:latin typeface="Century Gothic"/>
                <a:cs typeface="Century Gothic"/>
              </a:rPr>
              <a:t>a.	SMA pelaksana Kurikulum 2013; </a:t>
            </a:r>
            <a:endParaRPr lang="en-ID" sz="1200" dirty="0">
              <a:solidFill>
                <a:prstClr val="black"/>
              </a:solidFill>
              <a:latin typeface="Century Gothic"/>
              <a:cs typeface="Century Gothic"/>
            </a:endParaRPr>
          </a:p>
          <a:p>
            <a:pPr marL="1077913" lvl="1" indent="-358775" defTabSz="457200"/>
            <a:r>
              <a:rPr lang="id-ID" sz="1200" dirty="0">
                <a:solidFill>
                  <a:prstClr val="black"/>
                </a:solidFill>
                <a:latin typeface="Century Gothic"/>
                <a:cs typeface="Century Gothic"/>
              </a:rPr>
              <a:t>b.	SMA negeri atau swasta dengan akreditasi A atau tertinggi di kabupaten/kota setempat;</a:t>
            </a:r>
            <a:endParaRPr lang="en-ID" sz="1200" dirty="0">
              <a:solidFill>
                <a:prstClr val="black"/>
              </a:solidFill>
              <a:latin typeface="Century Gothic"/>
              <a:cs typeface="Century Gothic"/>
            </a:endParaRPr>
          </a:p>
          <a:p>
            <a:pPr marL="1077913" lvl="1" indent="-358775" defTabSz="457200"/>
            <a:r>
              <a:rPr lang="id-ID" sz="1200" dirty="0">
                <a:solidFill>
                  <a:prstClr val="black"/>
                </a:solidFill>
                <a:latin typeface="Century Gothic"/>
                <a:cs typeface="Century Gothic"/>
              </a:rPr>
              <a:t>c.	Memiliki praktik-praktik baik dan inovasi </a:t>
            </a:r>
            <a:r>
              <a:rPr lang="en-US" sz="1200" dirty="0" err="1">
                <a:solidFill>
                  <a:prstClr val="black"/>
                </a:solidFill>
                <a:latin typeface="Century Gothic"/>
                <a:cs typeface="Century Gothic"/>
              </a:rPr>
              <a:t>kegiatan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kewirausahaan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untuk</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siswa</a:t>
            </a:r>
            <a:r>
              <a:rPr lang="en-US" sz="1200" dirty="0">
                <a:solidFill>
                  <a:prstClr val="black"/>
                </a:solidFill>
                <a:latin typeface="Century Gothic"/>
                <a:cs typeface="Century Gothic"/>
              </a:rPr>
              <a:t> yang </a:t>
            </a:r>
            <a:r>
              <a:rPr lang="en-US" sz="1200" dirty="0" err="1">
                <a:solidFill>
                  <a:prstClr val="black"/>
                </a:solidFill>
                <a:latin typeface="Century Gothic"/>
                <a:cs typeface="Century Gothic"/>
              </a:rPr>
              <a:t>layak</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dijadikan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sebagai</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rujukan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bagi</a:t>
            </a:r>
            <a:r>
              <a:rPr lang="en-US" sz="1200" dirty="0">
                <a:solidFill>
                  <a:prstClr val="black"/>
                </a:solidFill>
                <a:latin typeface="Century Gothic"/>
                <a:cs typeface="Century Gothic"/>
              </a:rPr>
              <a:t> SMA lain;</a:t>
            </a:r>
            <a:endParaRPr lang="en-ID" sz="1200" dirty="0">
              <a:solidFill>
                <a:prstClr val="black"/>
              </a:solidFill>
              <a:latin typeface="Century Gothic"/>
              <a:cs typeface="Century Gothic"/>
            </a:endParaRPr>
          </a:p>
          <a:p>
            <a:pPr marL="1077913" lvl="1" indent="-358775" defTabSz="457200"/>
            <a:r>
              <a:rPr lang="en-US" sz="1200" dirty="0">
                <a:solidFill>
                  <a:prstClr val="black"/>
                </a:solidFill>
                <a:latin typeface="Century Gothic"/>
                <a:cs typeface="Century Gothic"/>
              </a:rPr>
              <a:t>d.	</a:t>
            </a:r>
            <a:r>
              <a:rPr lang="en-US" sz="1200" dirty="0" err="1">
                <a:solidFill>
                  <a:prstClr val="black"/>
                </a:solidFill>
                <a:latin typeface="Century Gothic"/>
                <a:cs typeface="Century Gothic"/>
              </a:rPr>
              <a:t>Lingkungan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dan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sarana</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memadai</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untuk</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mendukung</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berkembangnya</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kewirausahaan</a:t>
            </a:r>
            <a:r>
              <a:rPr lang="en-US" sz="1200" dirty="0">
                <a:solidFill>
                  <a:prstClr val="black"/>
                </a:solidFill>
                <a:latin typeface="Century Gothic"/>
                <a:cs typeface="Century Gothic"/>
              </a:rPr>
              <a:t>;</a:t>
            </a:r>
            <a:endParaRPr lang="en-ID" sz="1200" dirty="0">
              <a:solidFill>
                <a:prstClr val="black"/>
              </a:solidFill>
              <a:latin typeface="Century Gothic"/>
              <a:cs typeface="Century Gothic"/>
            </a:endParaRPr>
          </a:p>
          <a:p>
            <a:pPr marL="1077913" lvl="1" indent="-358775" defTabSz="457200"/>
            <a:r>
              <a:rPr lang="en-US" sz="1200" dirty="0">
                <a:solidFill>
                  <a:prstClr val="black"/>
                </a:solidFill>
                <a:latin typeface="Century Gothic"/>
                <a:cs typeface="Century Gothic"/>
              </a:rPr>
              <a:t>e.	</a:t>
            </a:r>
            <a:r>
              <a:rPr lang="en-US" sz="1200" dirty="0" err="1">
                <a:solidFill>
                  <a:prstClr val="black"/>
                </a:solidFill>
                <a:latin typeface="Century Gothic"/>
                <a:cs typeface="Century Gothic"/>
              </a:rPr>
              <a:t>Pada</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tahun</a:t>
            </a:r>
            <a:r>
              <a:rPr lang="en-US" sz="1200" dirty="0">
                <a:solidFill>
                  <a:prstClr val="black"/>
                </a:solidFill>
                <a:latin typeface="Century Gothic"/>
                <a:cs typeface="Century Gothic"/>
              </a:rPr>
              <a:t> 2017 </a:t>
            </a:r>
            <a:r>
              <a:rPr lang="en-US" sz="1200" dirty="0" err="1">
                <a:solidFill>
                  <a:prstClr val="black"/>
                </a:solidFill>
                <a:latin typeface="Century Gothic"/>
                <a:cs typeface="Century Gothic"/>
              </a:rPr>
              <a:t>tidak</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diusulkan</a:t>
            </a:r>
            <a:r>
              <a:rPr lang="en-US" sz="1200" dirty="0">
                <a:solidFill>
                  <a:prstClr val="black"/>
                </a:solidFill>
                <a:latin typeface="Century Gothic"/>
                <a:cs typeface="Century Gothic"/>
              </a:rPr>
              <a:t> </a:t>
            </a:r>
            <a:r>
              <a:rPr lang="en-US" sz="1200" dirty="0" err="1">
                <a:solidFill>
                  <a:prstClr val="black"/>
                </a:solidFill>
                <a:latin typeface="Century Gothic"/>
                <a:cs typeface="Century Gothic"/>
              </a:rPr>
              <a:t>sebagai</a:t>
            </a:r>
            <a:r>
              <a:rPr lang="en-US" sz="1200" dirty="0">
                <a:solidFill>
                  <a:prstClr val="black"/>
                </a:solidFill>
                <a:latin typeface="Century Gothic"/>
                <a:cs typeface="Century Gothic"/>
              </a:rPr>
              <a:t> SMA </a:t>
            </a:r>
            <a:r>
              <a:rPr lang="en-US" sz="1200" dirty="0" err="1">
                <a:solidFill>
                  <a:prstClr val="black"/>
                </a:solidFill>
                <a:latin typeface="Century Gothic"/>
                <a:cs typeface="Century Gothic"/>
              </a:rPr>
              <a:t>Rujukan</a:t>
            </a:r>
            <a:r>
              <a:rPr lang="en-US" sz="1200" dirty="0">
                <a:solidFill>
                  <a:prstClr val="black"/>
                </a:solidFill>
                <a:latin typeface="Century Gothic"/>
                <a:cs typeface="Century Gothic"/>
              </a:rPr>
              <a:t>;</a:t>
            </a:r>
            <a:endParaRPr lang="en-ID" sz="1200" dirty="0">
              <a:solidFill>
                <a:prstClr val="black"/>
              </a:solidFill>
              <a:latin typeface="Century Gothic"/>
              <a:cs typeface="Century Gothic"/>
            </a:endParaRPr>
          </a:p>
          <a:p>
            <a:pPr marL="1077913" lvl="1" indent="-358775" defTabSz="457200"/>
            <a:r>
              <a:rPr lang="id-ID" sz="1200" dirty="0">
                <a:solidFill>
                  <a:prstClr val="black"/>
                </a:solidFill>
                <a:latin typeface="Century Gothic"/>
                <a:cs typeface="Century Gothic"/>
              </a:rPr>
              <a:t>f.	Bersedia memberikan pengimbasan praktik-praktik baik dan inovasi pendidikan yang dimiliki ke SMA lain;</a:t>
            </a:r>
            <a:endParaRPr lang="en-ID" sz="1200" dirty="0">
              <a:solidFill>
                <a:prstClr val="black"/>
              </a:solidFill>
              <a:latin typeface="Century Gothic"/>
              <a:cs typeface="Century Gothic"/>
            </a:endParaRPr>
          </a:p>
          <a:p>
            <a:pPr marL="1077913" indent="-358775" defTabSz="457200"/>
            <a:r>
              <a:rPr lang="id-ID" sz="1200" dirty="0">
                <a:solidFill>
                  <a:prstClr val="black"/>
                </a:solidFill>
                <a:latin typeface="Century Gothic"/>
                <a:cs typeface="Century Gothic"/>
              </a:rPr>
              <a:t>g.	</a:t>
            </a:r>
            <a:r>
              <a:rPr lang="id-ID" sz="1200" b="1" dirty="0">
                <a:solidFill>
                  <a:srgbClr val="FF0000"/>
                </a:solidFill>
                <a:latin typeface="Century Gothic"/>
                <a:cs typeface="Century Gothic"/>
              </a:rPr>
              <a:t>Lebih dari 50% jumlah lulusan tahun 201</a:t>
            </a:r>
            <a:r>
              <a:rPr lang="en-US" sz="1200" b="1" dirty="0">
                <a:solidFill>
                  <a:srgbClr val="FF0000"/>
                </a:solidFill>
                <a:latin typeface="Century Gothic"/>
                <a:cs typeface="Century Gothic"/>
              </a:rPr>
              <a:t>7</a:t>
            </a:r>
            <a:r>
              <a:rPr lang="id-ID" sz="1200" b="1" dirty="0">
                <a:solidFill>
                  <a:srgbClr val="FF0000"/>
                </a:solidFill>
                <a:latin typeface="Century Gothic"/>
                <a:cs typeface="Century Gothic"/>
              </a:rPr>
              <a:t>, tidak melanjutkan ke perguruan tinggi</a:t>
            </a:r>
            <a:r>
              <a:rPr lang="id-ID" sz="1200" dirty="0">
                <a:solidFill>
                  <a:prstClr val="black"/>
                </a:solidFill>
                <a:latin typeface="Century Gothic"/>
                <a:cs typeface="Century Gothic"/>
              </a:rPr>
              <a:t>.</a:t>
            </a:r>
            <a:r>
              <a:rPr lang="en-ID" sz="1200" dirty="0">
                <a:solidFill>
                  <a:prstClr val="black"/>
                </a:solidFill>
                <a:latin typeface="Century Gothic"/>
                <a:cs typeface="Century Gothic"/>
              </a:rPr>
              <a:t> </a:t>
            </a:r>
          </a:p>
          <a:p>
            <a:pPr marL="719138" indent="-360363" defTabSz="457200"/>
            <a:r>
              <a:rPr lang="id-ID" sz="1200" dirty="0">
                <a:solidFill>
                  <a:prstClr val="black"/>
                </a:solidFill>
                <a:latin typeface="Century Gothic"/>
                <a:cs typeface="Century Gothic"/>
              </a:rPr>
              <a:t>2.	Persyaratan Khusus</a:t>
            </a:r>
            <a:endParaRPr lang="en-ID" sz="1200" dirty="0">
              <a:solidFill>
                <a:prstClr val="black"/>
              </a:solidFill>
              <a:latin typeface="Century Gothic"/>
              <a:cs typeface="Century Gothic"/>
            </a:endParaRPr>
          </a:p>
          <a:p>
            <a:pPr marL="719138" defTabSz="457200"/>
            <a:r>
              <a:rPr lang="id-ID" sz="1200" dirty="0">
                <a:solidFill>
                  <a:prstClr val="black"/>
                </a:solidFill>
                <a:latin typeface="Century Gothic"/>
                <a:cs typeface="Century Gothic"/>
              </a:rPr>
              <a:t>Menjalankan semua program SMA Program Kewirausahaan tahun 2016 sesuai dengan target yang telah ditetapkan dalam </a:t>
            </a:r>
            <a:r>
              <a:rPr lang="id-ID" sz="1200" i="1" dirty="0">
                <a:solidFill>
                  <a:prstClr val="black"/>
                </a:solidFill>
                <a:latin typeface="Century Gothic"/>
                <a:cs typeface="Century Gothic"/>
              </a:rPr>
              <a:t>action plan</a:t>
            </a:r>
            <a:r>
              <a:rPr lang="id-ID" sz="1200" dirty="0">
                <a:solidFill>
                  <a:prstClr val="black"/>
                </a:solidFill>
                <a:latin typeface="Century Gothic"/>
                <a:cs typeface="Century Gothic"/>
              </a:rPr>
              <a:t> SMA Program Kewirausahaan.</a:t>
            </a:r>
          </a:p>
          <a:p>
            <a:pPr marL="622300" defTabSz="457200"/>
            <a:endParaRPr lang="en-ID" sz="1200" dirty="0">
              <a:solidFill>
                <a:prstClr val="black"/>
              </a:solidFill>
              <a:latin typeface="Century Gothic"/>
              <a:cs typeface="Century Gothic"/>
            </a:endParaRPr>
          </a:p>
          <a:p>
            <a:pPr marL="358775" indent="-358775" defTabSz="457200">
              <a:buFontTx/>
              <a:buAutoNum type="alphaUcPeriod" startAt="2"/>
            </a:pPr>
            <a:r>
              <a:rPr lang="id-ID" sz="1200" dirty="0">
                <a:solidFill>
                  <a:prstClr val="black"/>
                </a:solidFill>
                <a:latin typeface="Century Gothic"/>
                <a:cs typeface="Century Gothic"/>
              </a:rPr>
              <a:t>SMA Program Kewirausahaan tahun 201</a:t>
            </a:r>
            <a:r>
              <a:rPr lang="en-US" sz="1200" dirty="0">
                <a:solidFill>
                  <a:prstClr val="black"/>
                </a:solidFill>
                <a:latin typeface="Century Gothic"/>
                <a:cs typeface="Century Gothic"/>
              </a:rPr>
              <a:t>8</a:t>
            </a:r>
            <a:r>
              <a:rPr lang="id-ID" sz="1200" dirty="0">
                <a:solidFill>
                  <a:prstClr val="black"/>
                </a:solidFill>
                <a:latin typeface="Century Gothic"/>
                <a:cs typeface="Century Gothic"/>
              </a:rPr>
              <a:t> yang berdasarkan rekomendasi Direktorat Pembinaan SMA yang memenuhi syarat sebagai berikut.</a:t>
            </a:r>
            <a:endParaRPr lang="en-ID" sz="1200" dirty="0">
              <a:solidFill>
                <a:prstClr val="black"/>
              </a:solidFill>
              <a:latin typeface="Century Gothic"/>
              <a:cs typeface="Century Gothic"/>
            </a:endParaRPr>
          </a:p>
          <a:p>
            <a:pPr marL="622300" indent="-263525" defTabSz="457200"/>
            <a:r>
              <a:rPr lang="id-ID" sz="1200" dirty="0">
                <a:solidFill>
                  <a:prstClr val="black"/>
                </a:solidFill>
                <a:latin typeface="Century Gothic"/>
                <a:cs typeface="Century Gothic"/>
              </a:rPr>
              <a:t>1.	Melaksanakan seluruh program yang telah disepakati dalam bentuk </a:t>
            </a:r>
            <a:r>
              <a:rPr lang="id-ID" sz="1200" i="1" dirty="0">
                <a:solidFill>
                  <a:prstClr val="black"/>
                </a:solidFill>
                <a:latin typeface="Century Gothic"/>
                <a:cs typeface="Century Gothic"/>
              </a:rPr>
              <a:t>action plan</a:t>
            </a:r>
            <a:r>
              <a:rPr lang="id-ID" sz="1200" dirty="0">
                <a:solidFill>
                  <a:prstClr val="black"/>
                </a:solidFill>
                <a:latin typeface="Century Gothic"/>
                <a:cs typeface="Century Gothic"/>
              </a:rPr>
              <a:t> tahun 2016;</a:t>
            </a:r>
            <a:endParaRPr lang="en-ID" sz="1200" dirty="0">
              <a:solidFill>
                <a:prstClr val="black"/>
              </a:solidFill>
              <a:latin typeface="Century Gothic"/>
              <a:cs typeface="Century Gothic"/>
            </a:endParaRPr>
          </a:p>
          <a:p>
            <a:pPr marL="622300" indent="-263525" defTabSz="457200">
              <a:buFontTx/>
              <a:buAutoNum type="arabicPeriod" startAt="2"/>
            </a:pPr>
            <a:r>
              <a:rPr lang="id-ID" sz="1200" dirty="0">
                <a:solidFill>
                  <a:prstClr val="black"/>
                </a:solidFill>
                <a:latin typeface="Century Gothic"/>
                <a:cs typeface="Century Gothic"/>
              </a:rPr>
              <a:t>Bantuan Pemerintah tahun 2016 dimanfaatkan sesuai dengan RAB yang telah disepakati dengan Direktorat Pembinaan SMA;</a:t>
            </a:r>
            <a:endParaRPr lang="en-ID" sz="1200" dirty="0">
              <a:solidFill>
                <a:prstClr val="black"/>
              </a:solidFill>
              <a:latin typeface="Century Gothic"/>
              <a:cs typeface="Century Gothic"/>
            </a:endParaRPr>
          </a:p>
          <a:p>
            <a:pPr marL="622300" indent="-263525" defTabSz="457200"/>
            <a:r>
              <a:rPr lang="id-ID" sz="1200" dirty="0">
                <a:solidFill>
                  <a:prstClr val="black"/>
                </a:solidFill>
                <a:latin typeface="Century Gothic"/>
                <a:cs typeface="Century Gothic"/>
              </a:rPr>
              <a:t>3.	Menyerahkan laporan pelaksanaan kegiatan Bantuan Pemerintah tepat waktu dan memenuhi syarat laporan Bantuan Pemerintah.</a:t>
            </a:r>
            <a:endParaRPr lang="en-ID" sz="1200" dirty="0">
              <a:solidFill>
                <a:prstClr val="black"/>
              </a:solidFill>
              <a:latin typeface="Century Gothic"/>
              <a:cs typeface="Century Gothic"/>
            </a:endParaRPr>
          </a:p>
        </p:txBody>
      </p:sp>
      <p:sp>
        <p:nvSpPr>
          <p:cNvPr id="6" name="Rectangle 5"/>
          <p:cNvSpPr/>
          <p:nvPr/>
        </p:nvSpPr>
        <p:spPr>
          <a:xfrm>
            <a:off x="1524000" y="5039279"/>
            <a:ext cx="9144000" cy="1200329"/>
          </a:xfrm>
          <a:prstGeom prst="rect">
            <a:avLst/>
          </a:prstGeom>
          <a:solidFill>
            <a:srgbClr val="FF0000"/>
          </a:solidFill>
        </p:spPr>
        <p:txBody>
          <a:bodyPr wrap="square">
            <a:spAutoFit/>
          </a:bodyPr>
          <a:lstStyle/>
          <a:p>
            <a:pPr defTabSz="457200"/>
            <a:r>
              <a:rPr lang="id-ID" sz="1200" dirty="0">
                <a:solidFill>
                  <a:srgbClr val="FFFFFF"/>
                </a:solidFill>
                <a:latin typeface="Century Gothic"/>
                <a:cs typeface="Century Gothic"/>
              </a:rPr>
              <a:t>Dinas Pendidikan Provinsi dapat mengusulkan penggantian SMA Program Kewirausahaan tahun 201</a:t>
            </a:r>
            <a:r>
              <a:rPr lang="en-US" sz="1200" dirty="0">
                <a:solidFill>
                  <a:srgbClr val="FFFFFF"/>
                </a:solidFill>
                <a:latin typeface="Century Gothic"/>
                <a:cs typeface="Century Gothic"/>
              </a:rPr>
              <a:t>7</a:t>
            </a:r>
            <a:r>
              <a:rPr lang="id-ID" sz="1200" dirty="0">
                <a:solidFill>
                  <a:srgbClr val="FFFFFF"/>
                </a:solidFill>
                <a:latin typeface="Century Gothic"/>
                <a:cs typeface="Century Gothic"/>
              </a:rPr>
              <a:t>jika tidak memenuhi persyaratan sebagaimana pada butir A. SMA pengganti harus memenuhi syarat sebagaimana pada butir 1. Direktorat Pembinaan SMA akan mempertimbangkan penggantian tersebut jika memenuhi kriteria yang telah ditetapkan. Direktorat Pembinaan SMA juga dapat merekomendasikan penggantian SMA Program Kewirausahaan  tahun 2016 jika tidak memenuhi persyaratan butir B. Penggantian SMA Rujukan tetap berdasarkan kuota dan lokasi sebagaimana tahun 2016.</a:t>
            </a:r>
            <a:r>
              <a:rPr lang="en-ID" sz="1200" dirty="0">
                <a:solidFill>
                  <a:srgbClr val="FFFFFF"/>
                </a:solidFill>
                <a:latin typeface="Century Gothic"/>
                <a:cs typeface="Century Gothic"/>
              </a:rPr>
              <a:t> </a:t>
            </a:r>
            <a:endParaRPr lang="en-US" sz="1200" dirty="0">
              <a:solidFill>
                <a:srgbClr val="FFFFFF"/>
              </a:solidFill>
              <a:latin typeface="Century Gothic"/>
              <a:cs typeface="Century Gothic"/>
            </a:endParaRPr>
          </a:p>
        </p:txBody>
      </p:sp>
    </p:spTree>
    <p:extLst>
      <p:ext uri="{BB962C8B-B14F-4D97-AF65-F5344CB8AC3E}">
        <p14:creationId xmlns:p14="http://schemas.microsoft.com/office/powerpoint/2010/main" val="10706004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0" y="1419"/>
            <a:ext cx="11364040" cy="519035"/>
          </a:xfrm>
        </p:spPr>
        <p:txBody>
          <a:bodyPr>
            <a:noAutofit/>
          </a:bodyPr>
          <a:lstStyle/>
          <a:p>
            <a:r>
              <a:rPr lang="en-US" sz="2000" b="1" dirty="0" err="1" smtClean="0">
                <a:solidFill>
                  <a:srgbClr val="FFFF00"/>
                </a:solidFill>
              </a:rPr>
              <a:t>Hasil</a:t>
            </a:r>
            <a:r>
              <a:rPr lang="en-US" sz="2000" b="1" dirty="0" smtClean="0">
                <a:solidFill>
                  <a:srgbClr val="FFFF00"/>
                </a:solidFill>
              </a:rPr>
              <a:t> </a:t>
            </a:r>
            <a:r>
              <a:rPr lang="en-US" sz="2000" b="1" dirty="0" err="1" smtClean="0">
                <a:solidFill>
                  <a:srgbClr val="FFFF00"/>
                </a:solidFill>
              </a:rPr>
              <a:t>Pemantauan</a:t>
            </a:r>
            <a:r>
              <a:rPr lang="en-US" sz="2000" b="1" dirty="0" smtClean="0">
                <a:solidFill>
                  <a:srgbClr val="FFFF00"/>
                </a:solidFill>
              </a:rPr>
              <a:t> </a:t>
            </a:r>
            <a:r>
              <a:rPr lang="en-US" sz="2000" b="1" dirty="0" err="1" smtClean="0">
                <a:solidFill>
                  <a:schemeClr val="bg1"/>
                </a:solidFill>
              </a:rPr>
              <a:t>Pelaksanaan</a:t>
            </a:r>
            <a:r>
              <a:rPr lang="en-US" sz="2000" b="1" dirty="0" smtClean="0">
                <a:solidFill>
                  <a:schemeClr val="bg1"/>
                </a:solidFill>
              </a:rPr>
              <a:t> Program SMA </a:t>
            </a:r>
            <a:r>
              <a:rPr lang="en-US" sz="2000" b="1" dirty="0" err="1" smtClean="0">
                <a:solidFill>
                  <a:schemeClr val="bg1"/>
                </a:solidFill>
              </a:rPr>
              <a:t>Rujukan</a:t>
            </a:r>
            <a:r>
              <a:rPr lang="en-US" sz="2000" b="1" dirty="0" smtClean="0">
                <a:solidFill>
                  <a:schemeClr val="bg1"/>
                </a:solidFill>
              </a:rPr>
              <a:t> </a:t>
            </a:r>
            <a:r>
              <a:rPr lang="en-US" sz="2000" b="1" dirty="0" err="1" smtClean="0">
                <a:solidFill>
                  <a:schemeClr val="bg1"/>
                </a:solidFill>
              </a:rPr>
              <a:t>dan</a:t>
            </a:r>
            <a:r>
              <a:rPr lang="en-US" sz="2000" b="1" dirty="0" smtClean="0">
                <a:solidFill>
                  <a:schemeClr val="bg1"/>
                </a:solidFill>
              </a:rPr>
              <a:t> </a:t>
            </a:r>
            <a:r>
              <a:rPr lang="en-US" sz="2000" b="1" dirty="0" err="1" smtClean="0">
                <a:solidFill>
                  <a:schemeClr val="bg1"/>
                </a:solidFill>
              </a:rPr>
              <a:t>Kewirausahaan</a:t>
            </a:r>
            <a:r>
              <a:rPr lang="en-US" sz="2000" b="1" dirty="0" smtClean="0">
                <a:solidFill>
                  <a:schemeClr val="bg1"/>
                </a:solidFill>
              </a:rPr>
              <a:t> </a:t>
            </a:r>
            <a:r>
              <a:rPr lang="en-US" sz="2000" b="1" dirty="0" err="1" smtClean="0">
                <a:solidFill>
                  <a:schemeClr val="bg1"/>
                </a:solidFill>
              </a:rPr>
              <a:t>Tahun</a:t>
            </a:r>
            <a:r>
              <a:rPr lang="en-US" sz="2000" b="1" dirty="0" smtClean="0">
                <a:solidFill>
                  <a:schemeClr val="bg1"/>
                </a:solidFill>
              </a:rPr>
              <a:t> 2017</a:t>
            </a:r>
            <a:endParaRPr lang="en-US" sz="16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504712" y="1049207"/>
            <a:ext cx="11046311" cy="2308324"/>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Waktu</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pelaksanaan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kegiatan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bersamaan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dengan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kegiatan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lain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sehingga</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sekolah</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kesulitan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mengatur</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personel</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maupun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waktu</a:t>
            </a:r>
            <a:endPar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2400" b="0" i="0" u="none" strike="noStrike" kern="1200" cap="none" spc="0" normalizeH="0" baseline="0" noProof="0" dirty="0">
                <a:ln>
                  <a:noFill/>
                </a:ln>
                <a:solidFill>
                  <a:prstClr val="black"/>
                </a:solidFill>
                <a:effectLst/>
                <a:uLnTx/>
                <a:uFillTx/>
                <a:latin typeface="Century Gothic" panose="020B0502020202020204" pitchFamily="34" charset="0"/>
              </a:rPr>
              <a:t>Dalam pembuatan E-modul tidak ada tenaga teknis yang memadai sehingga diperlukan waktu dalam pelaksanaan program dan kemampuan TIK guru senior masih kurang sehingga memperlambat proses dokumentasi </a:t>
            </a:r>
            <a:r>
              <a:rPr kumimoji="0" lang="id-ID" sz="2400" b="0" i="0" u="none" strike="noStrike" kern="1200" cap="none" spc="0" normalizeH="0" baseline="0" noProof="0" dirty="0" smtClean="0">
                <a:ln>
                  <a:noFill/>
                </a:ln>
                <a:solidFill>
                  <a:prstClr val="black"/>
                </a:solidFill>
                <a:effectLst/>
                <a:uLnTx/>
                <a:uFillTx/>
                <a:latin typeface="Century Gothic" panose="020B0502020202020204" pitchFamily="34" charset="0"/>
              </a:rPr>
              <a:t>kegiatan</a:t>
            </a:r>
            <a:endPar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endParaRPr>
          </a:p>
        </p:txBody>
      </p:sp>
      <p:sp>
        <p:nvSpPr>
          <p:cNvPr id="7" name="TextBox 6"/>
          <p:cNvSpPr txBox="1"/>
          <p:nvPr/>
        </p:nvSpPr>
        <p:spPr>
          <a:xfrm>
            <a:off x="383689" y="553998"/>
            <a:ext cx="1116733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Permasalahan</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Kendala</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yang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dialami</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saat</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pelaksanaan</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SMA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Rujukan</a:t>
            </a:r>
            <a:endParaRPr kumimoji="0" lang="en-US" sz="2400" b="1" i="0" u="none" strike="noStrike" kern="1200" cap="none" spc="0" normalizeH="0" baseline="0" noProof="0" dirty="0">
              <a:ln>
                <a:noFill/>
              </a:ln>
              <a:solidFill>
                <a:srgbClr val="3382CE"/>
              </a:solidFill>
              <a:effectLst/>
              <a:uLnTx/>
              <a:uFillTx/>
              <a:latin typeface="Century Gothic" panose="020B0502020202020204" pitchFamily="34" charset="0"/>
              <a:cs typeface="Avenir Black"/>
            </a:endParaRPr>
          </a:p>
        </p:txBody>
      </p:sp>
      <p:sp>
        <p:nvSpPr>
          <p:cNvPr id="8" name="TextBox 7"/>
          <p:cNvSpPr txBox="1"/>
          <p:nvPr/>
        </p:nvSpPr>
        <p:spPr>
          <a:xfrm>
            <a:off x="383689" y="3357531"/>
            <a:ext cx="1098035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Permasalahan</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Kendala</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yang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dialami</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saat</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pelaksanaan</a:t>
            </a:r>
            <a:r>
              <a:rPr kumimoji="0" lang="en-US" sz="2400" b="1" i="0" u="none" strike="noStrike" kern="1200" cap="none" spc="0" normalizeH="0" baseline="0" noProof="0" dirty="0" smtClean="0">
                <a:ln>
                  <a:noFill/>
                </a:ln>
                <a:solidFill>
                  <a:srgbClr val="3382CE"/>
                </a:solidFill>
                <a:effectLst/>
                <a:uLnTx/>
                <a:uFillTx/>
                <a:latin typeface="Century Gothic" panose="020B0502020202020204" pitchFamily="34" charset="0"/>
                <a:cs typeface="Avenir Black"/>
              </a:rPr>
              <a:t> </a:t>
            </a:r>
            <a:r>
              <a:rPr kumimoji="0" lang="en-US" sz="2400" b="1" i="0" u="none" strike="noStrike" kern="1200" cap="none" spc="0" normalizeH="0" baseline="0" noProof="0" dirty="0" err="1" smtClean="0">
                <a:ln>
                  <a:noFill/>
                </a:ln>
                <a:solidFill>
                  <a:srgbClr val="3382CE"/>
                </a:solidFill>
                <a:effectLst/>
                <a:uLnTx/>
                <a:uFillTx/>
                <a:latin typeface="Century Gothic" panose="020B0502020202020204" pitchFamily="34" charset="0"/>
                <a:cs typeface="Avenir Black"/>
              </a:rPr>
              <a:t>Kewirausahaan</a:t>
            </a:r>
            <a:endParaRPr kumimoji="0" lang="en-US" sz="2400" b="1" i="0" u="none" strike="noStrike" kern="1200" cap="none" spc="0" normalizeH="0" baseline="0" noProof="0" dirty="0">
              <a:ln>
                <a:noFill/>
              </a:ln>
              <a:solidFill>
                <a:srgbClr val="3382CE"/>
              </a:solidFill>
              <a:effectLst/>
              <a:uLnTx/>
              <a:uFillTx/>
              <a:latin typeface="Century Gothic" panose="020B0502020202020204" pitchFamily="34" charset="0"/>
              <a:cs typeface="Avenir Black"/>
            </a:endParaRPr>
          </a:p>
        </p:txBody>
      </p:sp>
      <p:sp>
        <p:nvSpPr>
          <p:cNvPr id="9" name="TextBox 8"/>
          <p:cNvSpPr txBox="1"/>
          <p:nvPr/>
        </p:nvSpPr>
        <p:spPr>
          <a:xfrm>
            <a:off x="504712" y="3840880"/>
            <a:ext cx="11046311" cy="193899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Waktu</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pelaksanaan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kegiatan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relatif</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singkat</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sehingga</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kurang</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maksimal</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dalam</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pelaksanaan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kewirausahaan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oleh</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siswa</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Ekstrakulikuler</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siswa</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sudah</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cukup</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banyak</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sehingga</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perlu</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pembagian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waktu</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terbatas</a:t>
            </a:r>
            <a:endPar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Perlu</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dipertimbangkan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tindaklanjut</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pelaksanaan</a:t>
            </a:r>
            <a:r>
              <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rPr>
              <a:t> </a:t>
            </a:r>
            <a:r>
              <a:rPr kumimoji="0" lang="en-US" sz="2400" b="0" i="0" u="none" strike="noStrike" kern="1200" cap="none" spc="0" normalizeH="0" baseline="0" noProof="0" dirty="0" err="1" smtClean="0">
                <a:ln>
                  <a:noFill/>
                </a:ln>
                <a:solidFill>
                  <a:prstClr val="black"/>
                </a:solidFill>
                <a:effectLst/>
                <a:uLnTx/>
                <a:uFillTx/>
                <a:latin typeface="Century Gothic" panose="020B0502020202020204" pitchFamily="34" charset="0"/>
              </a:rPr>
              <a:t>kewirausahaan</a:t>
            </a:r>
            <a:endParaRPr kumimoji="0" lang="en-US" sz="2400" b="0" i="0" u="none" strike="noStrike" kern="1200" cap="none" spc="0" normalizeH="0" baseline="0" noProof="0" dirty="0" smtClean="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5267573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5"/>
          <p:cNvGrpSpPr/>
          <p:nvPr/>
        </p:nvGrpSpPr>
        <p:grpSpPr>
          <a:xfrm rot="10800000">
            <a:off x="2141256" y="6401817"/>
            <a:ext cx="10050744" cy="67855"/>
            <a:chOff x="0" y="2631522"/>
            <a:chExt cx="15040549" cy="828013"/>
          </a:xfrm>
          <a:solidFill>
            <a:schemeClr val="bg1"/>
          </a:solidFill>
        </p:grpSpPr>
        <p:grpSp>
          <p:nvGrpSpPr>
            <p:cNvPr id="16" name="Group 6"/>
            <p:cNvGrpSpPr/>
            <p:nvPr/>
          </p:nvGrpSpPr>
          <p:grpSpPr>
            <a:xfrm>
              <a:off x="0" y="2632049"/>
              <a:ext cx="10872788" cy="827486"/>
              <a:chOff x="3886200" y="942975"/>
              <a:chExt cx="6986588" cy="628650"/>
            </a:xfrm>
            <a:grpFill/>
          </p:grpSpPr>
          <p:sp>
            <p:nvSpPr>
              <p:cNvPr id="18" name="Rectangle 8"/>
              <p:cNvSpPr/>
              <p:nvPr/>
            </p:nvSpPr>
            <p:spPr>
              <a:xfrm>
                <a:off x="3886200" y="942975"/>
                <a:ext cx="4686300" cy="628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sp>
            <p:nvSpPr>
              <p:cNvPr id="19" name="Parallelogram 9"/>
              <p:cNvSpPr/>
              <p:nvPr/>
            </p:nvSpPr>
            <p:spPr>
              <a:xfrm>
                <a:off x="7529513" y="942975"/>
                <a:ext cx="3343275" cy="628650"/>
              </a:xfrm>
              <a:prstGeom prst="parallelogram">
                <a:avLst>
                  <a:gd name="adj" fmla="val 704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grpSp>
        <p:sp>
          <p:nvSpPr>
            <p:cNvPr id="17" name="Parallelogram 7"/>
            <p:cNvSpPr/>
            <p:nvPr/>
          </p:nvSpPr>
          <p:spPr>
            <a:xfrm>
              <a:off x="10276643" y="2631522"/>
              <a:ext cx="4763906" cy="828013"/>
            </a:xfrm>
            <a:prstGeom prst="parallelogram">
              <a:avLst>
                <a:gd name="adj" fmla="val 704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grpSp>
      <p:sp>
        <p:nvSpPr>
          <p:cNvPr id="2" name="Kotak Teks 1"/>
          <p:cNvSpPr txBox="1"/>
          <p:nvPr/>
        </p:nvSpPr>
        <p:spPr>
          <a:xfrm>
            <a:off x="4341886" y="5570777"/>
            <a:ext cx="7629395" cy="830997"/>
          </a:xfrm>
          <a:prstGeom prst="rect">
            <a:avLst/>
          </a:prstGeom>
          <a:noFill/>
        </p:spPr>
        <p:txBody>
          <a:bodyPr wrap="square" rtlCol="0">
            <a:spAutoFit/>
          </a:bodyPr>
          <a:lstStyle/>
          <a:p>
            <a:pPr algn="r"/>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TERIMA KASIH</a:t>
            </a:r>
            <a:endParaRPr lang="id-ID"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descr="C:\Users\d.brahmantyo\Pictures\logo dikbud 23,5x23,5.png">
            <a:extLst>
              <a:ext uri="{FF2B5EF4-FFF2-40B4-BE49-F238E27FC236}">
                <a16:creationId xmlns:a16="http://schemas.microsoft.com/office/drawing/2014/main" id="{BA4546CB-255C-4D18-A98F-358DAD15AC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92" y="214305"/>
            <a:ext cx="705404" cy="715485"/>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241F10-483C-4825-AA7E-A451A51E096D}"/>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844722" y="214452"/>
            <a:ext cx="973495" cy="14529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1111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Kompetensi</a:t>
            </a:r>
            <a:r>
              <a:rPr lang="en-US" sz="2400" b="1" dirty="0" smtClean="0">
                <a:solidFill>
                  <a:schemeClr val="bg1"/>
                </a:solidFill>
              </a:rPr>
              <a:t> Abad 21 - SMA</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887" y="610082"/>
            <a:ext cx="9533988" cy="5761906"/>
          </a:xfrm>
          <a:prstGeom prst="rect">
            <a:avLst/>
          </a:prstGeom>
        </p:spPr>
      </p:pic>
    </p:spTree>
    <p:extLst>
      <p:ext uri="{BB962C8B-B14F-4D97-AF65-F5344CB8AC3E}">
        <p14:creationId xmlns:p14="http://schemas.microsoft.com/office/powerpoint/2010/main" val="1716615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c6310803-67ed-4d94-af25-20dd64f0c734" Revision="1" Stencil="5652cb65-6fde-4de0-91df-7fe1f581b92a" StencilVersion="1.0"/>
</Control>
</file>

<file path=customXml/itemProps1.xml><?xml version="1.0" encoding="utf-8"?>
<ds:datastoreItem xmlns:ds="http://schemas.openxmlformats.org/officeDocument/2006/customXml" ds:itemID="{1A053B76-C97C-4E10-A4DE-41C6DBB0E8A8}">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975</TotalTime>
  <Words>5811</Words>
  <Application>Microsoft Office PowerPoint</Application>
  <PresentationFormat>Widescreen</PresentationFormat>
  <Paragraphs>1590</Paragraphs>
  <Slides>86</Slides>
  <Notes>0</Notes>
  <HiddenSlides>0</HiddenSlides>
  <MMClips>0</MMClips>
  <ScaleCrop>false</ScaleCrop>
  <HeadingPairs>
    <vt:vector size="6" baseType="variant">
      <vt:variant>
        <vt:lpstr>Fonts Used</vt:lpstr>
      </vt:variant>
      <vt:variant>
        <vt:i4>28</vt:i4>
      </vt:variant>
      <vt:variant>
        <vt:lpstr>Theme</vt:lpstr>
      </vt:variant>
      <vt:variant>
        <vt:i4>6</vt:i4>
      </vt:variant>
      <vt:variant>
        <vt:lpstr>Slide Titles</vt:lpstr>
      </vt:variant>
      <vt:variant>
        <vt:i4>86</vt:i4>
      </vt:variant>
    </vt:vector>
  </HeadingPairs>
  <TitlesOfParts>
    <vt:vector size="120" baseType="lpstr">
      <vt:lpstr>맑은 고딕</vt:lpstr>
      <vt:lpstr>Adobe Fan Heiti Std B</vt:lpstr>
      <vt:lpstr>Arial</vt:lpstr>
      <vt:lpstr>Arial Black</vt:lpstr>
      <vt:lpstr>Arial Narrow</vt:lpstr>
      <vt:lpstr>Arial Unicode MS</vt:lpstr>
      <vt:lpstr>Avenir Black</vt:lpstr>
      <vt:lpstr>Avenir Next</vt:lpstr>
      <vt:lpstr>Avenir Next Demi Bold</vt:lpstr>
      <vt:lpstr>Baskerville Old Face</vt:lpstr>
      <vt:lpstr>Bernard MT Condensed</vt:lpstr>
      <vt:lpstr>Book Antiqua</vt:lpstr>
      <vt:lpstr>Bookman Old Style</vt:lpstr>
      <vt:lpstr>Britannic Bold</vt:lpstr>
      <vt:lpstr>Calibri</vt:lpstr>
      <vt:lpstr>Calibri Light</vt:lpstr>
      <vt:lpstr>Candara</vt:lpstr>
      <vt:lpstr>Century Gothic</vt:lpstr>
      <vt:lpstr>Courier New</vt:lpstr>
      <vt:lpstr>Helvetica Light</vt:lpstr>
      <vt:lpstr>Helvetica Neue</vt:lpstr>
      <vt:lpstr>Humnst777 BT</vt:lpstr>
      <vt:lpstr>Impact</vt:lpstr>
      <vt:lpstr>Rockwell</vt:lpstr>
      <vt:lpstr>Tahoma</vt:lpstr>
      <vt:lpstr>Times New Roman</vt:lpstr>
      <vt:lpstr>Verdana</vt:lpstr>
      <vt:lpstr>Wingdings</vt:lpstr>
      <vt:lpstr>Office Theme</vt:lpstr>
      <vt:lpstr>4_Office Theme</vt:lpstr>
      <vt:lpstr>8_Office Theme</vt:lpstr>
      <vt:lpstr>2_Office Theme</vt:lpstr>
      <vt:lpstr>Section Break Slide Master</vt:lpstr>
      <vt:lpstr>1_Section Break Slide Master</vt:lpstr>
      <vt:lpstr>PowerPoint Presentation</vt:lpstr>
      <vt:lpstr>DAFTAR ISI</vt:lpstr>
      <vt:lpstr>01</vt:lpstr>
      <vt:lpstr>Pendidikan SMA menyambut Abad 21</vt:lpstr>
      <vt:lpstr>Tema Pembangunan Nasional</vt:lpstr>
      <vt:lpstr>Kerangka Strategis Kemdikbud</vt:lpstr>
      <vt:lpstr>Isu Strategis Pembinaan SMA</vt:lpstr>
      <vt:lpstr>Peningkatan Mutu SMA</vt:lpstr>
      <vt:lpstr>Kompetensi Abad 21 - SMA</vt:lpstr>
      <vt:lpstr>Penguatan 5 Nilai Utama Karakter</vt:lpstr>
      <vt:lpstr>Gerakan Literasi Sekolah</vt:lpstr>
      <vt:lpstr>Kategori Sekolah</vt:lpstr>
      <vt:lpstr>Kebijakan Penerapan Satuan Pendidikan Aman Bencana</vt:lpstr>
      <vt:lpstr>Pengertian dan Dasar Pertimbangan Satuan Pendidikan Aman Bencana</vt:lpstr>
      <vt:lpstr>e-monev SMA</vt:lpstr>
      <vt:lpstr>02</vt:lpstr>
      <vt:lpstr>Profil Kelembagaan SMA</vt:lpstr>
      <vt:lpstr>Profil Siswa SMA</vt:lpstr>
      <vt:lpstr>Profil Rombongan Belajar SMA</vt:lpstr>
      <vt:lpstr>Profil Sarana Prasarana SMA - 1</vt:lpstr>
      <vt:lpstr>Profil Sarana Prasarana SMA - 2</vt:lpstr>
      <vt:lpstr>Rasio Pendidikan SMA T.P 2017/2018</vt:lpstr>
      <vt:lpstr>Pemanfaatan Dapodik SMA</vt:lpstr>
      <vt:lpstr>Kondisi Kelengkapan Kualitas Dapodik SMA</vt:lpstr>
      <vt:lpstr>Strategi Peningkatan Kualitas Data SMA</vt:lpstr>
      <vt:lpstr>03</vt:lpstr>
      <vt:lpstr>Postur Anggaran Fungsi Pendidikan Tahun 2018</vt:lpstr>
      <vt:lpstr>Alokasi Anggaran Dit. PSMA Tahun 2018</vt:lpstr>
      <vt:lpstr>Program Prioritas Dit PSMA Tahun 2018 – Peningkatan Akses</vt:lpstr>
      <vt:lpstr>Program Prioritas Dit PSMA Tahun 2018 – Peningkatan Mutu</vt:lpstr>
      <vt:lpstr>Program Prioritas Dit PSMA Tahun 2018 – Peningkatan Mutu</vt:lpstr>
      <vt:lpstr>03.a</vt:lpstr>
      <vt:lpstr>Kategori Bantuan Sarana Prasarana SMA</vt:lpstr>
      <vt:lpstr>Alokasi Bantuan Sarpras SMA Tahun 2018</vt:lpstr>
      <vt:lpstr>Kriteria Bantuan USB SMA</vt:lpstr>
      <vt:lpstr>Kriteria Bantuan RKB SMA</vt:lpstr>
      <vt:lpstr>Kriteria Bantuan Perpustakaan dan Lab. Komputer SMA</vt:lpstr>
      <vt:lpstr>Kriteria Bantuan Rehabilitasi SMA</vt:lpstr>
      <vt:lpstr>Kriteria Bantuan Renovasi SMA</vt:lpstr>
      <vt:lpstr>Kriteria Pembangunan Ruang Penunjang Lainnya</vt:lpstr>
      <vt:lpstr>Kriteria Bantuan Peralatan SMA</vt:lpstr>
      <vt:lpstr>Program Sarpras lainnya</vt:lpstr>
      <vt:lpstr>Rekap Laporan SMA Penerima Bantuan Sarpras Tahun 2016</vt:lpstr>
      <vt:lpstr>Rekap Laporan SMA Penerima Bantuan Sarpras Tahun 2017</vt:lpstr>
      <vt:lpstr>Permasalahan/Kendala yang dialami saat Pembangunan/Rehabilitasi </vt:lpstr>
      <vt:lpstr>Permasalahan Umum yang dijumpai di Sekolah</vt:lpstr>
      <vt:lpstr>03.b</vt:lpstr>
      <vt:lpstr>Ancaman Nyata Tumbuh Kembang Siswa SMA</vt:lpstr>
      <vt:lpstr>Pembinaan Kesiswaan SMA</vt:lpstr>
      <vt:lpstr>Kebijakan Penguatan Pendidikan Karakter</vt:lpstr>
      <vt:lpstr>Program Pembinaan Peserta Didik Tahun 2018</vt:lpstr>
      <vt:lpstr>Agenda Lomba Nasional Tahun 2018 - 1</vt:lpstr>
      <vt:lpstr>Agenda Lomba Nasional Tahun 2018 - 2</vt:lpstr>
      <vt:lpstr>Agenda Kegiatan lainnya - 1</vt:lpstr>
      <vt:lpstr>Agenda Kegiatan lainnya - 2</vt:lpstr>
      <vt:lpstr>Beasiswa Prestasi SMA</vt:lpstr>
      <vt:lpstr>Agenda Lomba Nasional Tahun 2018 - 1</vt:lpstr>
      <vt:lpstr>PowerPoint Presentation</vt:lpstr>
      <vt:lpstr>PIP Sebagai Penguat Akses Pendidikan</vt:lpstr>
      <vt:lpstr>Histori PIP</vt:lpstr>
      <vt:lpstr>Peran dalam PIP</vt:lpstr>
      <vt:lpstr>Tujuan PIP</vt:lpstr>
      <vt:lpstr>Sasaran Prioritas PIP</vt:lpstr>
      <vt:lpstr>Peruntukkan PIP</vt:lpstr>
      <vt:lpstr>Timeline PIP Tahun 2018</vt:lpstr>
      <vt:lpstr>Alur Pengusulan Siswa Penerima PIP SMA - 1</vt:lpstr>
      <vt:lpstr>Alur Pengusulan Siswa Penerima PIP SMA - 2</vt:lpstr>
      <vt:lpstr>Alur Pencairan/Penarikan Dana PIP oleh Siswa </vt:lpstr>
      <vt:lpstr>Alur Pencairan/Penarikan Dana PIP Secara Kolektif</vt:lpstr>
      <vt:lpstr>Persyaratan Pencairan Dana PIP</vt:lpstr>
      <vt:lpstr>Hasil Pemantauan Program PIP SMA 2017 (Responden 1300 SMA, 6756 siswa) </vt:lpstr>
      <vt:lpstr>Hasil Pemantauan Sasaran Penerima PIP SMA Tahun 2017</vt:lpstr>
      <vt:lpstr>Hasil Pemantauan Pencairan Dana PIP Tahun 2017</vt:lpstr>
      <vt:lpstr>UPM PIP Dit. PSMA</vt:lpstr>
      <vt:lpstr>03.c</vt:lpstr>
      <vt:lpstr>Membangun SMA Bermutu Tinggi Melalui Implementasi Kurikulum 2013 Tahun 2018 </vt:lpstr>
      <vt:lpstr>Alur Bimtek/Pelatihan dan Pendampingan Kurikulum 2013 SMA Tahun 2018  </vt:lpstr>
      <vt:lpstr>e-rapor Versi 2018</vt:lpstr>
      <vt:lpstr>PISA (Programme Internationale for Student Assesment ) </vt:lpstr>
      <vt:lpstr>Penyediaan Ijazah SMA Tahun 2018</vt:lpstr>
      <vt:lpstr>Program SMA Rujukan Tahun 2018</vt:lpstr>
      <vt:lpstr>Kriteria dan Peran SMA Rujukan</vt:lpstr>
      <vt:lpstr>SMA Pengembang Program Kewirausahaan</vt:lpstr>
      <vt:lpstr>Kriteria SMA Pengembang Program Kewirausahaan Tahun 2018</vt:lpstr>
      <vt:lpstr>Hasil Pemantauan Pelaksanaan Program SMA Rujukan dan Kewirausahaan Tahun 2017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 pro</dc:creator>
  <cp:lastModifiedBy>BJ</cp:lastModifiedBy>
  <cp:revision>132</cp:revision>
  <dcterms:created xsi:type="dcterms:W3CDTF">2017-02-23T13:20:01Z</dcterms:created>
  <dcterms:modified xsi:type="dcterms:W3CDTF">2018-05-11T08:56:09Z</dcterms:modified>
</cp:coreProperties>
</file>