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rts/chart3.xml" ContentType="application/vnd.openxmlformats-officedocument.drawingml.char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7"/>
  </p:notesMasterIdLst>
  <p:handoutMasterIdLst>
    <p:handoutMasterId r:id="rId28"/>
  </p:handoutMasterIdLst>
  <p:sldIdLst>
    <p:sldId id="911" r:id="rId2"/>
    <p:sldId id="1223" r:id="rId3"/>
    <p:sldId id="1206" r:id="rId4"/>
    <p:sldId id="1207" r:id="rId5"/>
    <p:sldId id="1208" r:id="rId6"/>
    <p:sldId id="1173" r:id="rId7"/>
    <p:sldId id="1170" r:id="rId8"/>
    <p:sldId id="1209" r:id="rId9"/>
    <p:sldId id="1210" r:id="rId10"/>
    <p:sldId id="1211" r:id="rId11"/>
    <p:sldId id="1212" r:id="rId12"/>
    <p:sldId id="1213" r:id="rId13"/>
    <p:sldId id="1214" r:id="rId14"/>
    <p:sldId id="1215" r:id="rId15"/>
    <p:sldId id="1216" r:id="rId16"/>
    <p:sldId id="1217" r:id="rId17"/>
    <p:sldId id="1218" r:id="rId18"/>
    <p:sldId id="1219" r:id="rId19"/>
    <p:sldId id="1220" r:id="rId20"/>
    <p:sldId id="1221" r:id="rId21"/>
    <p:sldId id="1222" r:id="rId22"/>
    <p:sldId id="1181" r:id="rId23"/>
    <p:sldId id="1224" r:id="rId24"/>
    <p:sldId id="1225" r:id="rId25"/>
    <p:sldId id="1095" r:id="rId26"/>
  </p:sldIdLst>
  <p:sldSz cx="9144000" cy="6858000" type="screen4x3"/>
  <p:notesSz cx="6735763" cy="9866313"/>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402">
          <p15:clr>
            <a:srgbClr val="A4A3A4"/>
          </p15:clr>
        </p15:guide>
        <p15:guide id="3"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FF"/>
    <a:srgbClr val="FF99FF"/>
    <a:srgbClr val="CCFFCC"/>
    <a:srgbClr val="00CC66"/>
    <a:srgbClr val="FF3300"/>
    <a:srgbClr val="00CCFF"/>
    <a:srgbClr val="FFFFCC"/>
    <a:srgbClr val="FF66FF"/>
    <a:srgbClr val="000000"/>
    <a:srgbClr val="B9CDE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20" autoAdjust="0"/>
    <p:restoredTop sz="89540" autoAdjust="0"/>
  </p:normalViewPr>
  <p:slideViewPr>
    <p:cSldViewPr>
      <p:cViewPr>
        <p:scale>
          <a:sx n="75" d="100"/>
          <a:sy n="75" d="100"/>
        </p:scale>
        <p:origin x="-3066" y="-630"/>
      </p:cViewPr>
      <p:guideLst>
        <p:guide orient="horz" pos="2160"/>
        <p:guide pos="314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948" y="-84"/>
      </p:cViewPr>
      <p:guideLst>
        <p:guide orient="horz" pos="3107"/>
        <p:guide pos="212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Main%20Job\Database\Data%20Mikro%20Dikbud\Data_Mikro_Kemdikbud_2016\Data_Mikro_Bappena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Main%20Job\Database\Data%20Mikro%20Dikbud\Data_Mikro_Kemdikbud_2016\Data_Mikro_Bappena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Main%20Job\Database\Data%20Mikro%20Dikbud\Data_Mikro_Kemdikbud_2016\Data_Mikro_Bappena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AU"/>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id-ID" sz="1100"/>
              <a:t>Persentase</a:t>
            </a:r>
            <a:r>
              <a:rPr lang="id-ID" sz="1100" baseline="0"/>
              <a:t> Akreditasi SD/MI/Sederajat</a:t>
            </a:r>
            <a:endParaRPr lang="id-ID" sz="1100"/>
          </a:p>
        </c:rich>
      </c:tx>
      <c:layout/>
      <c:spPr>
        <a:noFill/>
        <a:ln>
          <a:noFill/>
        </a:ln>
        <a:effectLst/>
      </c:spPr>
    </c:title>
    <c:plotArea>
      <c:layout/>
      <c:pieChart>
        <c:varyColors val="1"/>
        <c:ser>
          <c:idx val="0"/>
          <c:order val="0"/>
          <c:dPt>
            <c:idx val="0"/>
            <c:spPr>
              <a:solidFill>
                <a:schemeClr val="accent1"/>
              </a:solidFill>
              <a:ln>
                <a:noFill/>
              </a:ln>
              <a:effectLst>
                <a:outerShdw blurRad="317500" algn="ctr" rotWithShape="0">
                  <a:prstClr val="black">
                    <a:alpha val="25000"/>
                  </a:prstClr>
                </a:outerShdw>
              </a:effectLst>
            </c:spPr>
          </c:dPt>
          <c:dPt>
            <c:idx val="1"/>
            <c:spPr>
              <a:solidFill>
                <a:schemeClr val="accent2"/>
              </a:solidFill>
              <a:ln>
                <a:noFill/>
              </a:ln>
              <a:effectLst>
                <a:outerShdw blurRad="317500" algn="ctr" rotWithShape="0">
                  <a:prstClr val="black">
                    <a:alpha val="25000"/>
                  </a:prstClr>
                </a:outerShdw>
              </a:effectLst>
            </c:spPr>
          </c:dPt>
          <c:dPt>
            <c:idx val="2"/>
            <c:spPr>
              <a:solidFill>
                <a:schemeClr val="accent3"/>
              </a:solidFill>
              <a:ln>
                <a:noFill/>
              </a:ln>
              <a:effectLst>
                <a:outerShdw blurRad="317500" algn="ctr" rotWithShape="0">
                  <a:prstClr val="black">
                    <a:alpha val="25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en-US"/>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'Akreditasi 2016'!$A$72:$A$74</c:f>
              <c:strCache>
                <c:ptCount val="3"/>
                <c:pt idx="0">
                  <c:v>Akreditasi diatas B</c:v>
                </c:pt>
                <c:pt idx="1">
                  <c:v>Terakreditasi C</c:v>
                </c:pt>
                <c:pt idx="2">
                  <c:v>Belum Terakreditasi</c:v>
                </c:pt>
              </c:strCache>
            </c:strRef>
          </c:cat>
          <c:val>
            <c:numRef>
              <c:f>'Akreditasi 2016'!$B$72:$B$74</c:f>
              <c:numCache>
                <c:formatCode>_(* #,##0.00_);_(* \(#,##0.00\);_(* "-"_);_(@_)</c:formatCode>
                <c:ptCount val="3"/>
                <c:pt idx="0">
                  <c:v>69.585304146958237</c:v>
                </c:pt>
                <c:pt idx="1">
                  <c:v>14.9019562435955</c:v>
                </c:pt>
                <c:pt idx="2">
                  <c:v>15.512739609446031</c:v>
                </c:pt>
              </c:numCache>
            </c:numRef>
          </c:val>
        </c:ser>
        <c:dLbls>
          <c:showPercent val="1"/>
        </c:dLbls>
        <c:firstSliceAng val="0"/>
      </c:pieChart>
      <c:spPr>
        <a:noFill/>
        <a:ln>
          <a:noFill/>
        </a:ln>
        <a:effectLst/>
      </c:spPr>
    </c:plotArea>
    <c:legend>
      <c:legendPos val="b"/>
      <c:layout/>
      <c:spPr>
        <a:solidFill>
          <a:schemeClr val="lt1">
            <a:alpha val="78000"/>
          </a:schemeClr>
        </a:solidFill>
        <a:ln>
          <a:noFill/>
        </a:ln>
        <a:effectLst/>
      </c:spPr>
      <c:txPr>
        <a:bodyPr rot="0" spcFirstLastPara="1" vertOverflow="ellipsis" vert="horz" wrap="square" anchor="ctr" anchorCtr="1"/>
        <a:lstStyle/>
        <a:p>
          <a:pPr>
            <a:defRPr sz="1050" b="0" i="0" u="none" strike="noStrike" kern="1200" baseline="0">
              <a:solidFill>
                <a:schemeClr val="dk1">
                  <a:lumMod val="65000"/>
                  <a:lumOff val="35000"/>
                </a:schemeClr>
              </a:solidFill>
              <a:latin typeface="+mn-lt"/>
              <a:ea typeface="+mn-ea"/>
              <a:cs typeface="+mn-cs"/>
            </a:defRPr>
          </a:pPr>
          <a:endParaRPr lang="en-US"/>
        </a:p>
      </c:txPr>
    </c:legend>
    <c:plotVisOnly val="1"/>
    <c:dispBlanksAs val="zero"/>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AU"/>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id-ID" sz="1100"/>
              <a:t>Persentase</a:t>
            </a:r>
            <a:r>
              <a:rPr lang="id-ID" sz="1100" baseline="0"/>
              <a:t> Akreditasi SMP/MTs/Sederajat</a:t>
            </a:r>
            <a:endParaRPr lang="id-ID" sz="1100"/>
          </a:p>
        </c:rich>
      </c:tx>
      <c:layout/>
      <c:spPr>
        <a:noFill/>
        <a:ln>
          <a:noFill/>
        </a:ln>
        <a:effectLst/>
      </c:spPr>
    </c:title>
    <c:plotArea>
      <c:layout/>
      <c:pieChart>
        <c:varyColors val="1"/>
        <c:ser>
          <c:idx val="0"/>
          <c:order val="0"/>
          <c:dPt>
            <c:idx val="0"/>
            <c:spPr>
              <a:solidFill>
                <a:schemeClr val="accent1"/>
              </a:solidFill>
              <a:ln>
                <a:noFill/>
              </a:ln>
              <a:effectLst>
                <a:outerShdw blurRad="317500" algn="ctr" rotWithShape="0">
                  <a:prstClr val="black">
                    <a:alpha val="25000"/>
                  </a:prstClr>
                </a:outerShdw>
              </a:effectLst>
            </c:spPr>
          </c:dPt>
          <c:dPt>
            <c:idx val="1"/>
            <c:spPr>
              <a:solidFill>
                <a:schemeClr val="accent2"/>
              </a:solidFill>
              <a:ln>
                <a:noFill/>
              </a:ln>
              <a:effectLst>
                <a:outerShdw blurRad="317500" algn="ctr" rotWithShape="0">
                  <a:prstClr val="black">
                    <a:alpha val="25000"/>
                  </a:prstClr>
                </a:outerShdw>
              </a:effectLst>
            </c:spPr>
          </c:dPt>
          <c:dPt>
            <c:idx val="2"/>
            <c:spPr>
              <a:solidFill>
                <a:schemeClr val="accent3"/>
              </a:solidFill>
              <a:ln>
                <a:noFill/>
              </a:ln>
              <a:effectLst>
                <a:outerShdw blurRad="317500" algn="ctr" rotWithShape="0">
                  <a:prstClr val="black">
                    <a:alpha val="25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lt1"/>
                    </a:solidFill>
                    <a:latin typeface="+mn-lt"/>
                    <a:ea typeface="+mn-ea"/>
                    <a:cs typeface="+mn-cs"/>
                  </a:defRPr>
                </a:pPr>
                <a:endParaRPr lang="en-US"/>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'Akreditasi 2016'!$A$72:$A$74</c:f>
              <c:strCache>
                <c:ptCount val="3"/>
                <c:pt idx="0">
                  <c:v>Akreditasi diatas B</c:v>
                </c:pt>
                <c:pt idx="1">
                  <c:v>Terakreditasi C</c:v>
                </c:pt>
                <c:pt idx="2">
                  <c:v>Belum Terakreditasi</c:v>
                </c:pt>
              </c:strCache>
            </c:strRef>
          </c:cat>
          <c:val>
            <c:numRef>
              <c:f>'Akreditasi 2016'!$F$72:$F$74</c:f>
              <c:numCache>
                <c:formatCode>_(* #,##0.00_);_(* \(#,##0.00\);_(* "-"_);_(@_)</c:formatCode>
                <c:ptCount val="3"/>
                <c:pt idx="0">
                  <c:v>63.049384982559211</c:v>
                </c:pt>
                <c:pt idx="1">
                  <c:v>22.544519919221589</c:v>
                </c:pt>
                <c:pt idx="2">
                  <c:v>14.406095098219225</c:v>
                </c:pt>
              </c:numCache>
            </c:numRef>
          </c:val>
        </c:ser>
        <c:dLbls>
          <c:showPercent val="1"/>
        </c:dLbls>
        <c:firstSliceAng val="0"/>
      </c:pieChart>
      <c:spPr>
        <a:noFill/>
        <a:ln>
          <a:noFill/>
        </a:ln>
        <a:effectLst/>
      </c:spPr>
    </c:plotArea>
    <c:legend>
      <c:legendPos val="b"/>
      <c:layout/>
      <c:spPr>
        <a:solidFill>
          <a:schemeClr val="lt1">
            <a:alpha val="78000"/>
          </a:schemeClr>
        </a:solidFill>
        <a:ln>
          <a:noFill/>
        </a:ln>
        <a:effectLst/>
      </c:spPr>
      <c:txPr>
        <a:bodyPr rot="0" spcFirstLastPara="1" vertOverflow="ellipsis" vert="horz" wrap="square" anchor="ctr" anchorCtr="1"/>
        <a:lstStyle/>
        <a:p>
          <a:pPr>
            <a:defRPr sz="1050" b="0" i="0" u="none" strike="noStrike" kern="1200" baseline="0">
              <a:solidFill>
                <a:schemeClr val="dk1">
                  <a:lumMod val="65000"/>
                  <a:lumOff val="35000"/>
                </a:schemeClr>
              </a:solidFill>
              <a:latin typeface="+mn-lt"/>
              <a:ea typeface="+mn-ea"/>
              <a:cs typeface="+mn-cs"/>
            </a:defRPr>
          </a:pPr>
          <a:endParaRPr lang="en-US"/>
        </a:p>
      </c:txPr>
    </c:legend>
    <c:plotVisOnly val="1"/>
    <c:dispBlanksAs val="zero"/>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AU"/>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id-ID" sz="1100"/>
              <a:t>Persentase</a:t>
            </a:r>
            <a:r>
              <a:rPr lang="id-ID" sz="1100" baseline="0"/>
              <a:t> Akreditasi SMA/MA/Sederajat</a:t>
            </a:r>
            <a:endParaRPr lang="id-ID" sz="1100"/>
          </a:p>
        </c:rich>
      </c:tx>
      <c:layout/>
      <c:spPr>
        <a:noFill/>
        <a:ln>
          <a:noFill/>
        </a:ln>
        <a:effectLst/>
      </c:spPr>
    </c:title>
    <c:plotArea>
      <c:layout/>
      <c:pieChart>
        <c:varyColors val="1"/>
        <c:ser>
          <c:idx val="0"/>
          <c:order val="0"/>
          <c:dPt>
            <c:idx val="0"/>
            <c:spPr>
              <a:solidFill>
                <a:schemeClr val="accent1"/>
              </a:solidFill>
              <a:ln>
                <a:noFill/>
              </a:ln>
              <a:effectLst>
                <a:outerShdw blurRad="317500" algn="ctr" rotWithShape="0">
                  <a:prstClr val="black">
                    <a:alpha val="25000"/>
                  </a:prstClr>
                </a:outerShdw>
              </a:effectLst>
            </c:spPr>
          </c:dPt>
          <c:dPt>
            <c:idx val="1"/>
            <c:spPr>
              <a:solidFill>
                <a:schemeClr val="accent2"/>
              </a:solidFill>
              <a:ln>
                <a:noFill/>
              </a:ln>
              <a:effectLst>
                <a:outerShdw blurRad="317500" algn="ctr" rotWithShape="0">
                  <a:prstClr val="black">
                    <a:alpha val="25000"/>
                  </a:prstClr>
                </a:outerShdw>
              </a:effectLst>
            </c:spPr>
          </c:dPt>
          <c:dPt>
            <c:idx val="2"/>
            <c:spPr>
              <a:solidFill>
                <a:schemeClr val="accent3"/>
              </a:solidFill>
              <a:ln>
                <a:noFill/>
              </a:ln>
              <a:effectLst>
                <a:outerShdw blurRad="317500" algn="ctr" rotWithShape="0">
                  <a:prstClr val="black">
                    <a:alpha val="25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lt1"/>
                    </a:solidFill>
                    <a:latin typeface="+mn-lt"/>
                    <a:ea typeface="+mn-ea"/>
                    <a:cs typeface="+mn-cs"/>
                  </a:defRPr>
                </a:pPr>
                <a:endParaRPr lang="en-US"/>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'Akreditasi 2016'!$A$72:$A$74</c:f>
              <c:strCache>
                <c:ptCount val="3"/>
                <c:pt idx="0">
                  <c:v>Akreditasi diatas B</c:v>
                </c:pt>
                <c:pt idx="1">
                  <c:v>Terakreditasi C</c:v>
                </c:pt>
                <c:pt idx="2">
                  <c:v>Belum Terakreditasi</c:v>
                </c:pt>
              </c:strCache>
            </c:strRef>
          </c:cat>
          <c:val>
            <c:numRef>
              <c:f>'Akreditasi 2016'!$J$72:$J$74</c:f>
              <c:numCache>
                <c:formatCode>_(* #,##0.00_);_(* \(#,##0.00\);_(* "-"_);_(@_)</c:formatCode>
                <c:ptCount val="3"/>
                <c:pt idx="0">
                  <c:v>67.146904864812996</c:v>
                </c:pt>
                <c:pt idx="1">
                  <c:v>18.623637324112799</c:v>
                </c:pt>
                <c:pt idx="2">
                  <c:v>14.229457811074306</c:v>
                </c:pt>
              </c:numCache>
            </c:numRef>
          </c:val>
        </c:ser>
        <c:dLbls>
          <c:showPercent val="1"/>
        </c:dLbls>
        <c:firstSliceAng val="0"/>
      </c:pieChart>
      <c:spPr>
        <a:noFill/>
        <a:ln>
          <a:noFill/>
        </a:ln>
        <a:effectLst/>
      </c:spPr>
    </c:plotArea>
    <c:legend>
      <c:legendPos val="b"/>
      <c:layout/>
      <c:spPr>
        <a:solidFill>
          <a:schemeClr val="lt1">
            <a:alpha val="78000"/>
          </a:schemeClr>
        </a:solidFill>
        <a:ln>
          <a:noFill/>
        </a:ln>
        <a:effectLst/>
      </c:spPr>
      <c:txPr>
        <a:bodyPr rot="0" spcFirstLastPara="1" vertOverflow="ellipsis" vert="horz" wrap="square" anchor="ctr" anchorCtr="1"/>
        <a:lstStyle/>
        <a:p>
          <a:pPr>
            <a:defRPr sz="1050" b="0" i="0" u="none" strike="noStrike" kern="1200" baseline="0">
              <a:solidFill>
                <a:schemeClr val="dk1">
                  <a:lumMod val="65000"/>
                  <a:lumOff val="35000"/>
                </a:schemeClr>
              </a:solidFill>
              <a:latin typeface="+mn-lt"/>
              <a:ea typeface="+mn-ea"/>
              <a:cs typeface="+mn-cs"/>
            </a:defRPr>
          </a:pPr>
          <a:endParaRPr lang="en-US"/>
        </a:p>
      </c:txPr>
    </c:legend>
    <c:plotVisOnly val="1"/>
    <c:dispBlanksAs val="zero"/>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03B6C-2D09-4A75-920F-CAA0DC26C168}" type="doc">
      <dgm:prSet loTypeId="urn:microsoft.com/office/officeart/2005/8/layout/lProcess2" loCatId="list" qsTypeId="urn:microsoft.com/office/officeart/2005/8/quickstyle/simple1" qsCatId="simple" csTypeId="urn:microsoft.com/office/officeart/2005/8/colors/colorful1#1" csCatId="colorful" phldr="1"/>
      <dgm:spPr/>
      <dgm:t>
        <a:bodyPr/>
        <a:lstStyle/>
        <a:p>
          <a:endParaRPr lang="id-ID"/>
        </a:p>
      </dgm:t>
    </dgm:pt>
    <dgm:pt modelId="{2D1BACA6-81E5-4995-B9F2-74C5E99D2BD6}">
      <dgm:prSet phldrT="[Text]" custT="1"/>
      <dgm:spPr/>
      <dgm:t>
        <a:bodyPr/>
        <a:lstStyle/>
        <a:p>
          <a:pPr algn="ctr">
            <a:spcAft>
              <a:spcPts val="0"/>
            </a:spcAft>
          </a:pPr>
          <a:endParaRPr lang="id-ID" sz="2400" b="1" dirty="0" smtClean="0"/>
        </a:p>
        <a:p>
          <a:pPr algn="ctr">
            <a:spcAft>
              <a:spcPts val="0"/>
            </a:spcAft>
          </a:pPr>
          <a:endParaRPr lang="id-ID" sz="2400" b="1" dirty="0" smtClean="0"/>
        </a:p>
        <a:p>
          <a:pPr algn="ctr">
            <a:spcAft>
              <a:spcPts val="0"/>
            </a:spcAft>
          </a:pPr>
          <a:endParaRPr lang="id-ID" sz="2400" b="1" dirty="0" smtClean="0"/>
        </a:p>
        <a:p>
          <a:pPr algn="ctr">
            <a:spcAft>
              <a:spcPts val="0"/>
            </a:spcAft>
          </a:pPr>
          <a:r>
            <a:rPr lang="id-ID" sz="2400" b="1" dirty="0" smtClean="0"/>
            <a:t>DAK REGULER</a:t>
          </a:r>
        </a:p>
        <a:p>
          <a:pPr algn="l">
            <a:spcAft>
              <a:spcPts val="0"/>
            </a:spcAft>
          </a:pPr>
          <a:r>
            <a:rPr lang="id-ID" sz="1300" b="0" dirty="0" smtClean="0">
              <a:latin typeface="Cambria" panose="02040503050406030204" pitchFamily="18" charset="0"/>
            </a:rPr>
            <a:t>Memberikan bantuan kepada pemerintah daerah untuk menyediakan sarana dan prasarana pendidikan dalam rangka pemenuhan secara bertahap standar pelayanan minimal (SPM) pendidikan</a:t>
          </a:r>
        </a:p>
        <a:p>
          <a:pPr algn="l">
            <a:spcAft>
              <a:spcPts val="0"/>
            </a:spcAft>
          </a:pPr>
          <a:r>
            <a:rPr lang="id-ID" sz="1300" b="0" dirty="0" smtClean="0">
              <a:latin typeface="Cambria" panose="02040503050406030204" pitchFamily="18" charset="0"/>
            </a:rPr>
            <a:t>Meningkatkan ketersediaan/keterjaminan akses, dan mutu layanan pada pendidikan dasar dan pendidikan menengah dalam rangka pelaksanaan Wajib Belajar Pendidikan 12 Tahun yang berkualitas.</a:t>
          </a:r>
        </a:p>
      </dgm:t>
    </dgm:pt>
    <dgm:pt modelId="{66CE25CA-6740-443B-BF76-0259EA1940CB}" type="parTrans" cxnId="{3FC878C9-DFDC-4F83-9222-2070AA3D9EB5}">
      <dgm:prSet/>
      <dgm:spPr/>
      <dgm:t>
        <a:bodyPr/>
        <a:lstStyle/>
        <a:p>
          <a:endParaRPr lang="id-ID"/>
        </a:p>
      </dgm:t>
    </dgm:pt>
    <dgm:pt modelId="{2A1970E6-FE37-40B7-9A6B-865FEB9C2B5E}" type="sibTrans" cxnId="{3FC878C9-DFDC-4F83-9222-2070AA3D9EB5}">
      <dgm:prSet/>
      <dgm:spPr/>
      <dgm:t>
        <a:bodyPr/>
        <a:lstStyle/>
        <a:p>
          <a:endParaRPr lang="id-ID"/>
        </a:p>
      </dgm:t>
    </dgm:pt>
    <dgm:pt modelId="{1B8F6A77-59A5-455A-B224-942F549CB1DF}">
      <dgm:prSet phldrT="[Text]" custT="1"/>
      <dgm:spPr/>
      <dgm:t>
        <a:bodyPr/>
        <a:lstStyle/>
        <a:p>
          <a:pPr algn="ctr"/>
          <a:r>
            <a:rPr lang="id-ID" sz="1600" b="1" dirty="0" smtClean="0"/>
            <a:t>Subbidang Sekolah Dasar (SD)</a:t>
          </a:r>
          <a:endParaRPr lang="id-ID" sz="1600" b="1" dirty="0"/>
        </a:p>
      </dgm:t>
    </dgm:pt>
    <dgm:pt modelId="{EABC6A46-AB10-4163-8578-127A0392D5B1}" type="parTrans" cxnId="{038515FD-D021-4751-8DB3-371EAF19C0D9}">
      <dgm:prSet/>
      <dgm:spPr/>
      <dgm:t>
        <a:bodyPr/>
        <a:lstStyle/>
        <a:p>
          <a:endParaRPr lang="id-ID"/>
        </a:p>
      </dgm:t>
    </dgm:pt>
    <dgm:pt modelId="{587FB6A7-17F5-482D-8762-1D28F71F6FD9}" type="sibTrans" cxnId="{038515FD-D021-4751-8DB3-371EAF19C0D9}">
      <dgm:prSet/>
      <dgm:spPr/>
      <dgm:t>
        <a:bodyPr/>
        <a:lstStyle/>
        <a:p>
          <a:endParaRPr lang="id-ID"/>
        </a:p>
      </dgm:t>
    </dgm:pt>
    <dgm:pt modelId="{EE678C65-ED0E-4FCA-89F2-BD5A5FB17414}">
      <dgm:prSet phldrT="[Text]" custT="1"/>
      <dgm:spPr/>
      <dgm:t>
        <a:bodyPr/>
        <a:lstStyle/>
        <a:p>
          <a:pPr algn="ctr">
            <a:spcAft>
              <a:spcPts val="0"/>
            </a:spcAft>
          </a:pPr>
          <a:endParaRPr lang="id-ID" sz="2400" b="1" dirty="0" smtClean="0"/>
        </a:p>
        <a:p>
          <a:pPr algn="ctr">
            <a:spcAft>
              <a:spcPts val="0"/>
            </a:spcAft>
          </a:pPr>
          <a:endParaRPr lang="id-ID" sz="2400" b="1" dirty="0" smtClean="0"/>
        </a:p>
        <a:p>
          <a:pPr algn="ctr">
            <a:spcAft>
              <a:spcPts val="0"/>
            </a:spcAft>
          </a:pPr>
          <a:r>
            <a:rPr lang="id-ID" sz="2400" b="1" dirty="0" smtClean="0"/>
            <a:t>DAK AFIRMASI</a:t>
          </a:r>
        </a:p>
        <a:p>
          <a:pPr algn="l">
            <a:spcAft>
              <a:spcPct val="35000"/>
            </a:spcAft>
          </a:pPr>
          <a:r>
            <a:rPr lang="id-ID" sz="1300" b="0" dirty="0" smtClean="0">
              <a:latin typeface="Cambria" panose="02040503050406030204" pitchFamily="18" charset="0"/>
            </a:rPr>
            <a:t>Memberikan bantuan kepada pemerintah daerah untuk pemenuhan sarana dan prasarana penunjang pendidikan dalam rangka mendorong pemerataan pelayanan pendidikan berkualitas antarkelompok masyarakat dan antarwilayah.</a:t>
          </a:r>
        </a:p>
        <a:p>
          <a:pPr algn="l">
            <a:spcAft>
              <a:spcPct val="35000"/>
            </a:spcAft>
          </a:pPr>
          <a:endParaRPr lang="id-ID" sz="1200" b="0" dirty="0" smtClean="0">
            <a:latin typeface="Cambria" panose="02040503050406030204" pitchFamily="18" charset="0"/>
          </a:endParaRPr>
        </a:p>
        <a:p>
          <a:pPr algn="l">
            <a:spcAft>
              <a:spcPct val="35000"/>
            </a:spcAft>
          </a:pPr>
          <a:endParaRPr lang="id-ID" sz="1200" b="0" dirty="0" smtClean="0">
            <a:latin typeface="Cambria" panose="02040503050406030204" pitchFamily="18" charset="0"/>
          </a:endParaRPr>
        </a:p>
        <a:p>
          <a:pPr algn="l">
            <a:spcAft>
              <a:spcPct val="35000"/>
            </a:spcAft>
          </a:pPr>
          <a:endParaRPr lang="id-ID" sz="1200" b="0" dirty="0">
            <a:latin typeface="Cambria" panose="02040503050406030204" pitchFamily="18" charset="0"/>
          </a:endParaRPr>
        </a:p>
      </dgm:t>
    </dgm:pt>
    <dgm:pt modelId="{9DE826F2-8D9B-4114-B524-5C078C7311F5}" type="parTrans" cxnId="{FD3C4572-15D4-484D-8F6F-1A35F2C8AE24}">
      <dgm:prSet/>
      <dgm:spPr/>
      <dgm:t>
        <a:bodyPr/>
        <a:lstStyle/>
        <a:p>
          <a:endParaRPr lang="id-ID"/>
        </a:p>
      </dgm:t>
    </dgm:pt>
    <dgm:pt modelId="{BABCF8A7-D777-4499-88A2-7155E4885910}" type="sibTrans" cxnId="{FD3C4572-15D4-484D-8F6F-1A35F2C8AE24}">
      <dgm:prSet/>
      <dgm:spPr/>
      <dgm:t>
        <a:bodyPr/>
        <a:lstStyle/>
        <a:p>
          <a:endParaRPr lang="id-ID"/>
        </a:p>
      </dgm:t>
    </dgm:pt>
    <dgm:pt modelId="{DF88C8D8-B854-4194-A7A9-2BF6EE6EB0E9}">
      <dgm:prSet phldrT="[Text]" custT="1"/>
      <dgm:spPr/>
      <dgm:t>
        <a:bodyPr/>
        <a:lstStyle/>
        <a:p>
          <a:r>
            <a:rPr lang="id-ID" sz="1600" b="1" dirty="0" smtClean="0"/>
            <a:t>Subbidang Sekolah Dasar (SD)</a:t>
          </a:r>
          <a:endParaRPr lang="id-ID" sz="1600" b="1" dirty="0"/>
        </a:p>
      </dgm:t>
    </dgm:pt>
    <dgm:pt modelId="{5FCE8116-FDB3-4D82-8500-C61769227349}" type="parTrans" cxnId="{557D90CB-1920-4E32-81E5-86623D26F8B7}">
      <dgm:prSet/>
      <dgm:spPr/>
      <dgm:t>
        <a:bodyPr/>
        <a:lstStyle/>
        <a:p>
          <a:endParaRPr lang="id-ID"/>
        </a:p>
      </dgm:t>
    </dgm:pt>
    <dgm:pt modelId="{34FFFF5E-8FE8-4BC6-8313-B5C53BC01A44}" type="sibTrans" cxnId="{557D90CB-1920-4E32-81E5-86623D26F8B7}">
      <dgm:prSet/>
      <dgm:spPr/>
      <dgm:t>
        <a:bodyPr/>
        <a:lstStyle/>
        <a:p>
          <a:endParaRPr lang="id-ID"/>
        </a:p>
      </dgm:t>
    </dgm:pt>
    <dgm:pt modelId="{65E0E739-70AE-40C6-886D-3CFD2EB2F25C}">
      <dgm:prSet phldrT="[Text]" custT="1"/>
      <dgm:spPr/>
      <dgm:t>
        <a:bodyPr/>
        <a:lstStyle/>
        <a:p>
          <a:pPr algn="ctr">
            <a:spcAft>
              <a:spcPts val="0"/>
            </a:spcAft>
          </a:pPr>
          <a:endParaRPr lang="id-ID" sz="2400" b="1" dirty="0" smtClean="0"/>
        </a:p>
        <a:p>
          <a:pPr algn="ctr">
            <a:spcAft>
              <a:spcPts val="0"/>
            </a:spcAft>
          </a:pPr>
          <a:endParaRPr lang="id-ID" sz="2400" b="1" dirty="0" smtClean="0"/>
        </a:p>
        <a:p>
          <a:pPr algn="ctr">
            <a:spcAft>
              <a:spcPts val="0"/>
            </a:spcAft>
          </a:pPr>
          <a:endParaRPr lang="id-ID" sz="2400" b="1" dirty="0" smtClean="0"/>
        </a:p>
        <a:p>
          <a:pPr algn="ctr">
            <a:spcAft>
              <a:spcPts val="0"/>
            </a:spcAft>
          </a:pPr>
          <a:r>
            <a:rPr lang="id-ID" sz="2400" b="1" dirty="0" smtClean="0"/>
            <a:t>DAK PENUGASAN</a:t>
          </a:r>
        </a:p>
        <a:p>
          <a:pPr algn="l">
            <a:spcAft>
              <a:spcPct val="35000"/>
            </a:spcAft>
          </a:pPr>
          <a:r>
            <a:rPr lang="id-ID" sz="1300" dirty="0" smtClean="0">
              <a:latin typeface="Cambria" panose="02040503050406030204" pitchFamily="18" charset="0"/>
            </a:rPr>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sz="1300" dirty="0" smtClean="0">
              <a:latin typeface="Cambria" panose="02040503050406030204" pitchFamily="18" charset="0"/>
            </a:rPr>
            <a:t>SMK </a:t>
          </a:r>
          <a:r>
            <a:rPr lang="id-ID" sz="1300" dirty="0" smtClean="0">
              <a:latin typeface="Cambria" panose="02040503050406030204" pitchFamily="18" charset="0"/>
            </a:rPr>
            <a:t>antarwilayah.</a:t>
          </a:r>
          <a:endParaRPr lang="id-ID" sz="1300" b="1" dirty="0" smtClean="0">
            <a:latin typeface="Cambria" panose="02040503050406030204" pitchFamily="18" charset="0"/>
          </a:endParaRPr>
        </a:p>
      </dgm:t>
    </dgm:pt>
    <dgm:pt modelId="{8C75AABA-53F3-4B0F-B6CD-0169C76A74FD}" type="parTrans" cxnId="{91381C9A-BFA3-4430-ADFB-D912409AF50D}">
      <dgm:prSet/>
      <dgm:spPr/>
      <dgm:t>
        <a:bodyPr/>
        <a:lstStyle/>
        <a:p>
          <a:endParaRPr lang="id-ID"/>
        </a:p>
      </dgm:t>
    </dgm:pt>
    <dgm:pt modelId="{557B9DC1-F92F-49CB-BE6F-5F5A99EAFDEE}" type="sibTrans" cxnId="{91381C9A-BFA3-4430-ADFB-D912409AF50D}">
      <dgm:prSet/>
      <dgm:spPr/>
      <dgm:t>
        <a:bodyPr/>
        <a:lstStyle/>
        <a:p>
          <a:endParaRPr lang="id-ID"/>
        </a:p>
      </dgm:t>
    </dgm:pt>
    <dgm:pt modelId="{60658F47-CE10-4242-9A53-71757E9CE452}">
      <dgm:prSet phldrT="[Text]" custT="1"/>
      <dgm:spPr/>
      <dgm:t>
        <a:bodyPr/>
        <a:lstStyle/>
        <a:p>
          <a:r>
            <a:rPr lang="id-ID" sz="1600" b="1" dirty="0" smtClean="0"/>
            <a:t>Subbidang Sekolah Menengah Kejuruan (SMK)</a:t>
          </a:r>
          <a:endParaRPr lang="id-ID" sz="1600" b="1" dirty="0"/>
        </a:p>
      </dgm:t>
    </dgm:pt>
    <dgm:pt modelId="{6237DA83-69CC-491F-9E0F-E1CF0393BE13}" type="parTrans" cxnId="{6A620E18-002A-4B8A-8614-E2127B791A1E}">
      <dgm:prSet/>
      <dgm:spPr/>
      <dgm:t>
        <a:bodyPr/>
        <a:lstStyle/>
        <a:p>
          <a:endParaRPr lang="id-ID"/>
        </a:p>
      </dgm:t>
    </dgm:pt>
    <dgm:pt modelId="{293D3178-E69E-41DB-80A9-AD4C09252DB5}" type="sibTrans" cxnId="{6A620E18-002A-4B8A-8614-E2127B791A1E}">
      <dgm:prSet/>
      <dgm:spPr/>
      <dgm:t>
        <a:bodyPr/>
        <a:lstStyle/>
        <a:p>
          <a:endParaRPr lang="id-ID"/>
        </a:p>
      </dgm:t>
    </dgm:pt>
    <dgm:pt modelId="{166DE305-E7E5-458E-970D-954CBE90B1E5}">
      <dgm:prSet custT="1"/>
      <dgm:spPr/>
      <dgm:t>
        <a:bodyPr/>
        <a:lstStyle/>
        <a:p>
          <a:pPr algn="ctr"/>
          <a:r>
            <a:rPr lang="id-ID" sz="1600" b="1" dirty="0" smtClean="0"/>
            <a:t>Subbidang Sekolah Menengah Pertama (SMP)</a:t>
          </a:r>
          <a:endParaRPr lang="id-ID" sz="1600" b="1" dirty="0"/>
        </a:p>
      </dgm:t>
    </dgm:pt>
    <dgm:pt modelId="{E53F276C-CA41-4CEE-88D5-3E40625D862A}" type="parTrans" cxnId="{ADEDBDAD-8C81-4943-9945-9106F7D1F88C}">
      <dgm:prSet/>
      <dgm:spPr/>
      <dgm:t>
        <a:bodyPr/>
        <a:lstStyle/>
        <a:p>
          <a:endParaRPr lang="id-ID"/>
        </a:p>
      </dgm:t>
    </dgm:pt>
    <dgm:pt modelId="{2DD5CE2A-3C46-4ED4-B83F-E5593D14B6BE}" type="sibTrans" cxnId="{ADEDBDAD-8C81-4943-9945-9106F7D1F88C}">
      <dgm:prSet/>
      <dgm:spPr/>
      <dgm:t>
        <a:bodyPr/>
        <a:lstStyle/>
        <a:p>
          <a:endParaRPr lang="id-ID"/>
        </a:p>
      </dgm:t>
    </dgm:pt>
    <dgm:pt modelId="{052F2F02-FF5C-4520-AA04-479EE4484C0B}">
      <dgm:prSet custT="1"/>
      <dgm:spPr/>
      <dgm:t>
        <a:bodyPr/>
        <a:lstStyle/>
        <a:p>
          <a:pPr algn="ctr"/>
          <a:r>
            <a:rPr lang="id-ID" sz="1600" b="1" dirty="0" smtClean="0"/>
            <a:t>Subbidang Sekolah Menengah Atas (SMA)</a:t>
          </a:r>
          <a:endParaRPr lang="id-ID" sz="1600" b="1" dirty="0"/>
        </a:p>
      </dgm:t>
    </dgm:pt>
    <dgm:pt modelId="{EA616EED-316F-403B-9827-2F58CDBDFEF8}" type="parTrans" cxnId="{9290ACB4-B8D3-45A0-A99E-48C2BF0FD0A2}">
      <dgm:prSet/>
      <dgm:spPr/>
      <dgm:t>
        <a:bodyPr/>
        <a:lstStyle/>
        <a:p>
          <a:endParaRPr lang="id-ID"/>
        </a:p>
      </dgm:t>
    </dgm:pt>
    <dgm:pt modelId="{32BF5CEA-1070-4F3B-98B8-446E42590872}" type="sibTrans" cxnId="{9290ACB4-B8D3-45A0-A99E-48C2BF0FD0A2}">
      <dgm:prSet/>
      <dgm:spPr/>
      <dgm:t>
        <a:bodyPr/>
        <a:lstStyle/>
        <a:p>
          <a:endParaRPr lang="id-ID"/>
        </a:p>
      </dgm:t>
    </dgm:pt>
    <dgm:pt modelId="{AF23D6FB-0C0F-4173-9520-16C8ACE0EDC1}">
      <dgm:prSet custT="1"/>
      <dgm:spPr/>
      <dgm:t>
        <a:bodyPr/>
        <a:lstStyle/>
        <a:p>
          <a:pPr algn="ctr"/>
          <a:r>
            <a:rPr lang="id-ID" sz="1600" b="1" dirty="0" smtClean="0"/>
            <a:t>Subbidang Sanggar Kegiatan Belajar (SKB)</a:t>
          </a:r>
          <a:endParaRPr lang="id-ID" sz="1600" b="1" dirty="0"/>
        </a:p>
      </dgm:t>
    </dgm:pt>
    <dgm:pt modelId="{6D81DB2B-B3D4-406D-89A2-651FC4A82B3E}" type="parTrans" cxnId="{3702077F-5344-4B5D-9FBE-71525F99A07D}">
      <dgm:prSet/>
      <dgm:spPr/>
      <dgm:t>
        <a:bodyPr/>
        <a:lstStyle/>
        <a:p>
          <a:endParaRPr lang="id-ID"/>
        </a:p>
      </dgm:t>
    </dgm:pt>
    <dgm:pt modelId="{7AD9113B-0DF4-40B0-91DE-365D4ECC9C1A}" type="sibTrans" cxnId="{3702077F-5344-4B5D-9FBE-71525F99A07D}">
      <dgm:prSet/>
      <dgm:spPr/>
      <dgm:t>
        <a:bodyPr/>
        <a:lstStyle/>
        <a:p>
          <a:endParaRPr lang="id-ID"/>
        </a:p>
      </dgm:t>
    </dgm:pt>
    <dgm:pt modelId="{E39575CA-0694-4B75-8B69-2E0DA280BA62}">
      <dgm:prSet custT="1"/>
      <dgm:spPr/>
      <dgm:t>
        <a:bodyPr/>
        <a:lstStyle/>
        <a:p>
          <a:pPr algn="ctr"/>
          <a:r>
            <a:rPr lang="id-ID" sz="1600" b="1" dirty="0" smtClean="0"/>
            <a:t>Subbidang Sekolah Luar Biasa (SLB)</a:t>
          </a:r>
          <a:endParaRPr lang="id-ID" sz="1600" b="1" dirty="0"/>
        </a:p>
      </dgm:t>
    </dgm:pt>
    <dgm:pt modelId="{F69E7F23-5423-4F9D-8563-21727BC8A38E}" type="parTrans" cxnId="{0FDE05BE-68EC-417C-A8B4-7A9B1CA666E7}">
      <dgm:prSet/>
      <dgm:spPr/>
      <dgm:t>
        <a:bodyPr/>
        <a:lstStyle/>
        <a:p>
          <a:endParaRPr lang="id-ID"/>
        </a:p>
      </dgm:t>
    </dgm:pt>
    <dgm:pt modelId="{7B5AE5AA-C5B4-45E7-9D8A-1F0536F401C0}" type="sibTrans" cxnId="{0FDE05BE-68EC-417C-A8B4-7A9B1CA666E7}">
      <dgm:prSet/>
      <dgm:spPr/>
      <dgm:t>
        <a:bodyPr/>
        <a:lstStyle/>
        <a:p>
          <a:endParaRPr lang="id-ID"/>
        </a:p>
      </dgm:t>
    </dgm:pt>
    <dgm:pt modelId="{0B4BD32C-B183-4CB9-98A9-62A1AAD14063}">
      <dgm:prSet custT="1"/>
      <dgm:spPr/>
      <dgm:t>
        <a:bodyPr/>
        <a:lstStyle/>
        <a:p>
          <a:r>
            <a:rPr lang="id-ID" sz="1600" b="1" dirty="0" smtClean="0"/>
            <a:t>Subbidang Sekolah Menengah Pertama (SMP)</a:t>
          </a:r>
          <a:endParaRPr lang="id-ID" sz="1600" b="1" dirty="0"/>
        </a:p>
      </dgm:t>
    </dgm:pt>
    <dgm:pt modelId="{536358F7-1389-4F14-8811-E97B5C76EB10}" type="parTrans" cxnId="{DCBD8B3A-B090-435E-B702-D0D77B6555D1}">
      <dgm:prSet/>
      <dgm:spPr/>
      <dgm:t>
        <a:bodyPr/>
        <a:lstStyle/>
        <a:p>
          <a:endParaRPr lang="id-ID"/>
        </a:p>
      </dgm:t>
    </dgm:pt>
    <dgm:pt modelId="{147A91C9-3275-4353-AA2D-311C4EED77F7}" type="sibTrans" cxnId="{DCBD8B3A-B090-435E-B702-D0D77B6555D1}">
      <dgm:prSet/>
      <dgm:spPr/>
      <dgm:t>
        <a:bodyPr/>
        <a:lstStyle/>
        <a:p>
          <a:endParaRPr lang="id-ID"/>
        </a:p>
      </dgm:t>
    </dgm:pt>
    <dgm:pt modelId="{EB7E1218-2AE0-4526-97FB-D406157E87FC}">
      <dgm:prSet custT="1"/>
      <dgm:spPr/>
      <dgm:t>
        <a:bodyPr/>
        <a:lstStyle/>
        <a:p>
          <a:r>
            <a:rPr lang="id-ID" sz="1600" b="1" dirty="0" smtClean="0"/>
            <a:t>Subbidang Sekolah Menengah Atas (SMA)</a:t>
          </a:r>
          <a:endParaRPr lang="id-ID" sz="1600" b="1" dirty="0"/>
        </a:p>
      </dgm:t>
    </dgm:pt>
    <dgm:pt modelId="{B976F8FA-8581-4A95-AB42-95B504018FDA}" type="parTrans" cxnId="{F5AB3416-17F8-4BE9-882B-58FFEAC46A78}">
      <dgm:prSet/>
      <dgm:spPr/>
      <dgm:t>
        <a:bodyPr/>
        <a:lstStyle/>
        <a:p>
          <a:endParaRPr lang="id-ID"/>
        </a:p>
      </dgm:t>
    </dgm:pt>
    <dgm:pt modelId="{A019BA63-96A3-4728-A2D9-7D4C62254138}" type="sibTrans" cxnId="{F5AB3416-17F8-4BE9-882B-58FFEAC46A78}">
      <dgm:prSet/>
      <dgm:spPr/>
      <dgm:t>
        <a:bodyPr/>
        <a:lstStyle/>
        <a:p>
          <a:endParaRPr lang="id-ID"/>
        </a:p>
      </dgm:t>
    </dgm:pt>
    <dgm:pt modelId="{1EBD0BC4-EA9A-499D-B72F-394F24573D0A}" type="pres">
      <dgm:prSet presAssocID="{58803B6C-2D09-4A75-920F-CAA0DC26C168}" presName="theList" presStyleCnt="0">
        <dgm:presLayoutVars>
          <dgm:dir/>
          <dgm:animLvl val="lvl"/>
          <dgm:resizeHandles val="exact"/>
        </dgm:presLayoutVars>
      </dgm:prSet>
      <dgm:spPr/>
      <dgm:t>
        <a:bodyPr/>
        <a:lstStyle/>
        <a:p>
          <a:endParaRPr lang="en-US"/>
        </a:p>
      </dgm:t>
    </dgm:pt>
    <dgm:pt modelId="{90708AD3-F72D-4DA2-BF24-51D4753FF669}" type="pres">
      <dgm:prSet presAssocID="{2D1BACA6-81E5-4995-B9F2-74C5E99D2BD6}" presName="compNode" presStyleCnt="0"/>
      <dgm:spPr/>
    </dgm:pt>
    <dgm:pt modelId="{9D009C95-72C3-48A0-9E32-5ADDB5E38458}" type="pres">
      <dgm:prSet presAssocID="{2D1BACA6-81E5-4995-B9F2-74C5E99D2BD6}" presName="aNode" presStyleLbl="bgShp" presStyleIdx="0" presStyleCnt="3"/>
      <dgm:spPr/>
      <dgm:t>
        <a:bodyPr/>
        <a:lstStyle/>
        <a:p>
          <a:endParaRPr lang="id-ID"/>
        </a:p>
      </dgm:t>
    </dgm:pt>
    <dgm:pt modelId="{E65785BE-2F51-48B8-BCCD-86A018C0572A}" type="pres">
      <dgm:prSet presAssocID="{2D1BACA6-81E5-4995-B9F2-74C5E99D2BD6}" presName="textNode" presStyleLbl="bgShp" presStyleIdx="0" presStyleCnt="3"/>
      <dgm:spPr/>
      <dgm:t>
        <a:bodyPr/>
        <a:lstStyle/>
        <a:p>
          <a:endParaRPr lang="id-ID"/>
        </a:p>
      </dgm:t>
    </dgm:pt>
    <dgm:pt modelId="{9EE5D764-9289-41B1-AE01-726F5AB0A586}" type="pres">
      <dgm:prSet presAssocID="{2D1BACA6-81E5-4995-B9F2-74C5E99D2BD6}" presName="compChildNode" presStyleCnt="0"/>
      <dgm:spPr/>
    </dgm:pt>
    <dgm:pt modelId="{A8717834-0EDA-410D-8334-1C42960A2DBB}" type="pres">
      <dgm:prSet presAssocID="{2D1BACA6-81E5-4995-B9F2-74C5E99D2BD6}" presName="theInnerList" presStyleCnt="0"/>
      <dgm:spPr/>
    </dgm:pt>
    <dgm:pt modelId="{4DE985F6-27B2-4283-9D2B-D51E49D152F2}" type="pres">
      <dgm:prSet presAssocID="{1B8F6A77-59A5-455A-B224-942F549CB1DF}" presName="childNode" presStyleLbl="node1" presStyleIdx="0" presStyleCnt="9" custScaleY="28520" custLinFactY="44388" custLinFactNeighborY="100000">
        <dgm:presLayoutVars>
          <dgm:bulletEnabled val="1"/>
        </dgm:presLayoutVars>
      </dgm:prSet>
      <dgm:spPr/>
      <dgm:t>
        <a:bodyPr/>
        <a:lstStyle/>
        <a:p>
          <a:endParaRPr lang="id-ID"/>
        </a:p>
      </dgm:t>
    </dgm:pt>
    <dgm:pt modelId="{355F998F-C5A6-431D-AC8C-1D6B2182D164}" type="pres">
      <dgm:prSet presAssocID="{1B8F6A77-59A5-455A-B224-942F549CB1DF}" presName="aSpace2" presStyleCnt="0"/>
      <dgm:spPr/>
    </dgm:pt>
    <dgm:pt modelId="{D257D1A7-65CA-4A40-AC11-FF7551F27B96}" type="pres">
      <dgm:prSet presAssocID="{166DE305-E7E5-458E-970D-954CBE90B1E5}" presName="childNode" presStyleLbl="node1" presStyleIdx="1" presStyleCnt="9" custScaleY="35584" custLinFactY="33882" custLinFactNeighborY="100000">
        <dgm:presLayoutVars>
          <dgm:bulletEnabled val="1"/>
        </dgm:presLayoutVars>
      </dgm:prSet>
      <dgm:spPr/>
      <dgm:t>
        <a:bodyPr/>
        <a:lstStyle/>
        <a:p>
          <a:endParaRPr lang="en-US"/>
        </a:p>
      </dgm:t>
    </dgm:pt>
    <dgm:pt modelId="{0140F4A7-F9A5-43BE-A821-E4FECB6F22C6}" type="pres">
      <dgm:prSet presAssocID="{166DE305-E7E5-458E-970D-954CBE90B1E5}" presName="aSpace2" presStyleCnt="0"/>
      <dgm:spPr/>
    </dgm:pt>
    <dgm:pt modelId="{0EB5D9C6-1712-4A6B-A42A-BE813B474290}" type="pres">
      <dgm:prSet presAssocID="{052F2F02-FF5C-4520-AA04-479EE4484C0B}" presName="childNode" presStyleLbl="node1" presStyleIdx="2" presStyleCnt="9" custScaleY="35210" custLinFactY="22833" custLinFactNeighborY="100000">
        <dgm:presLayoutVars>
          <dgm:bulletEnabled val="1"/>
        </dgm:presLayoutVars>
      </dgm:prSet>
      <dgm:spPr/>
      <dgm:t>
        <a:bodyPr/>
        <a:lstStyle/>
        <a:p>
          <a:endParaRPr lang="en-US"/>
        </a:p>
      </dgm:t>
    </dgm:pt>
    <dgm:pt modelId="{4272958C-58E1-42D4-A825-DA6D0FE8EE23}" type="pres">
      <dgm:prSet presAssocID="{052F2F02-FF5C-4520-AA04-479EE4484C0B}" presName="aSpace2" presStyleCnt="0"/>
      <dgm:spPr/>
    </dgm:pt>
    <dgm:pt modelId="{E36BE9FF-ACAA-4958-8042-595F6CE2A676}" type="pres">
      <dgm:prSet presAssocID="{AF23D6FB-0C0F-4173-9520-16C8ACE0EDC1}" presName="childNode" presStyleLbl="node1" presStyleIdx="3" presStyleCnt="9" custScaleY="40074" custLinFactY="11745" custLinFactNeighborY="100000">
        <dgm:presLayoutVars>
          <dgm:bulletEnabled val="1"/>
        </dgm:presLayoutVars>
      </dgm:prSet>
      <dgm:spPr/>
      <dgm:t>
        <a:bodyPr/>
        <a:lstStyle/>
        <a:p>
          <a:endParaRPr lang="en-US"/>
        </a:p>
      </dgm:t>
    </dgm:pt>
    <dgm:pt modelId="{8B243C70-F83B-48DF-B4FA-B8B88CA8EEB0}" type="pres">
      <dgm:prSet presAssocID="{AF23D6FB-0C0F-4173-9520-16C8ACE0EDC1}" presName="aSpace2" presStyleCnt="0"/>
      <dgm:spPr/>
    </dgm:pt>
    <dgm:pt modelId="{31B948E5-4418-41D9-B1F8-732504D467F8}" type="pres">
      <dgm:prSet presAssocID="{E39575CA-0694-4B75-8B69-2E0DA280BA62}" presName="childNode" presStyleLbl="node1" presStyleIdx="4" presStyleCnt="9" custScaleY="38167" custLinFactY="496" custLinFactNeighborY="100000">
        <dgm:presLayoutVars>
          <dgm:bulletEnabled val="1"/>
        </dgm:presLayoutVars>
      </dgm:prSet>
      <dgm:spPr/>
      <dgm:t>
        <a:bodyPr/>
        <a:lstStyle/>
        <a:p>
          <a:endParaRPr lang="en-US"/>
        </a:p>
      </dgm:t>
    </dgm:pt>
    <dgm:pt modelId="{3A0349A4-A351-42D5-A137-1CB415F29D8C}" type="pres">
      <dgm:prSet presAssocID="{2D1BACA6-81E5-4995-B9F2-74C5E99D2BD6}" presName="aSpace" presStyleCnt="0"/>
      <dgm:spPr/>
    </dgm:pt>
    <dgm:pt modelId="{FCF95EF5-BC7F-4384-8043-BF911A1AE6A0}" type="pres">
      <dgm:prSet presAssocID="{EE678C65-ED0E-4FCA-89F2-BD5A5FB17414}" presName="compNode" presStyleCnt="0"/>
      <dgm:spPr/>
    </dgm:pt>
    <dgm:pt modelId="{1D083276-D077-43B2-98A5-05CDB1EDAE69}" type="pres">
      <dgm:prSet presAssocID="{EE678C65-ED0E-4FCA-89F2-BD5A5FB17414}" presName="aNode" presStyleLbl="bgShp" presStyleIdx="1" presStyleCnt="3"/>
      <dgm:spPr/>
      <dgm:t>
        <a:bodyPr/>
        <a:lstStyle/>
        <a:p>
          <a:endParaRPr lang="id-ID"/>
        </a:p>
      </dgm:t>
    </dgm:pt>
    <dgm:pt modelId="{09A3B120-9037-4AE3-BF79-7192E94C217C}" type="pres">
      <dgm:prSet presAssocID="{EE678C65-ED0E-4FCA-89F2-BD5A5FB17414}" presName="textNode" presStyleLbl="bgShp" presStyleIdx="1" presStyleCnt="3"/>
      <dgm:spPr/>
      <dgm:t>
        <a:bodyPr/>
        <a:lstStyle/>
        <a:p>
          <a:endParaRPr lang="id-ID"/>
        </a:p>
      </dgm:t>
    </dgm:pt>
    <dgm:pt modelId="{BD823EA6-DFFA-47E6-A5C8-4F9DE263B07A}" type="pres">
      <dgm:prSet presAssocID="{EE678C65-ED0E-4FCA-89F2-BD5A5FB17414}" presName="compChildNode" presStyleCnt="0"/>
      <dgm:spPr/>
    </dgm:pt>
    <dgm:pt modelId="{E277EC5C-6385-4DFC-9465-E85740A755EB}" type="pres">
      <dgm:prSet presAssocID="{EE678C65-ED0E-4FCA-89F2-BD5A5FB17414}" presName="theInnerList" presStyleCnt="0"/>
      <dgm:spPr/>
    </dgm:pt>
    <dgm:pt modelId="{E90391A0-07BF-458D-AD38-1DAFD3DAB89F}" type="pres">
      <dgm:prSet presAssocID="{DF88C8D8-B854-4194-A7A9-2BF6EE6EB0E9}" presName="childNode" presStyleLbl="node1" presStyleIdx="5" presStyleCnt="9">
        <dgm:presLayoutVars>
          <dgm:bulletEnabled val="1"/>
        </dgm:presLayoutVars>
      </dgm:prSet>
      <dgm:spPr/>
      <dgm:t>
        <a:bodyPr/>
        <a:lstStyle/>
        <a:p>
          <a:endParaRPr lang="id-ID"/>
        </a:p>
      </dgm:t>
    </dgm:pt>
    <dgm:pt modelId="{67966999-18BC-447E-9BBF-4FC006BA3AD8}" type="pres">
      <dgm:prSet presAssocID="{DF88C8D8-B854-4194-A7A9-2BF6EE6EB0E9}" presName="aSpace2" presStyleCnt="0"/>
      <dgm:spPr/>
    </dgm:pt>
    <dgm:pt modelId="{5A059646-F56D-4642-85BE-F25B106BF91E}" type="pres">
      <dgm:prSet presAssocID="{0B4BD32C-B183-4CB9-98A9-62A1AAD14063}" presName="childNode" presStyleLbl="node1" presStyleIdx="6" presStyleCnt="9">
        <dgm:presLayoutVars>
          <dgm:bulletEnabled val="1"/>
        </dgm:presLayoutVars>
      </dgm:prSet>
      <dgm:spPr/>
      <dgm:t>
        <a:bodyPr/>
        <a:lstStyle/>
        <a:p>
          <a:endParaRPr lang="en-US"/>
        </a:p>
      </dgm:t>
    </dgm:pt>
    <dgm:pt modelId="{F9E82AC5-3B37-41EA-BA65-D01053868B11}" type="pres">
      <dgm:prSet presAssocID="{0B4BD32C-B183-4CB9-98A9-62A1AAD14063}" presName="aSpace2" presStyleCnt="0"/>
      <dgm:spPr/>
    </dgm:pt>
    <dgm:pt modelId="{DC2C635B-1C28-4D2E-AA03-F48D4C0C4A9A}" type="pres">
      <dgm:prSet presAssocID="{EB7E1218-2AE0-4526-97FB-D406157E87FC}" presName="childNode" presStyleLbl="node1" presStyleIdx="7" presStyleCnt="9">
        <dgm:presLayoutVars>
          <dgm:bulletEnabled val="1"/>
        </dgm:presLayoutVars>
      </dgm:prSet>
      <dgm:spPr/>
      <dgm:t>
        <a:bodyPr/>
        <a:lstStyle/>
        <a:p>
          <a:endParaRPr lang="en-US"/>
        </a:p>
      </dgm:t>
    </dgm:pt>
    <dgm:pt modelId="{33EE81F5-1A17-4E7F-9803-D62B7FCDB527}" type="pres">
      <dgm:prSet presAssocID="{EE678C65-ED0E-4FCA-89F2-BD5A5FB17414}" presName="aSpace" presStyleCnt="0"/>
      <dgm:spPr/>
    </dgm:pt>
    <dgm:pt modelId="{7D89E9B5-A61D-44A0-8E20-98608CC3F928}" type="pres">
      <dgm:prSet presAssocID="{65E0E739-70AE-40C6-886D-3CFD2EB2F25C}" presName="compNode" presStyleCnt="0"/>
      <dgm:spPr/>
    </dgm:pt>
    <dgm:pt modelId="{4D317FBA-E185-4265-9203-D85191F166E4}" type="pres">
      <dgm:prSet presAssocID="{65E0E739-70AE-40C6-886D-3CFD2EB2F25C}" presName="aNode" presStyleLbl="bgShp" presStyleIdx="2" presStyleCnt="3"/>
      <dgm:spPr/>
      <dgm:t>
        <a:bodyPr/>
        <a:lstStyle/>
        <a:p>
          <a:endParaRPr lang="id-ID"/>
        </a:p>
      </dgm:t>
    </dgm:pt>
    <dgm:pt modelId="{5E5879D1-CAE4-41D1-99FD-443135614ED5}" type="pres">
      <dgm:prSet presAssocID="{65E0E739-70AE-40C6-886D-3CFD2EB2F25C}" presName="textNode" presStyleLbl="bgShp" presStyleIdx="2" presStyleCnt="3"/>
      <dgm:spPr/>
      <dgm:t>
        <a:bodyPr/>
        <a:lstStyle/>
        <a:p>
          <a:endParaRPr lang="id-ID"/>
        </a:p>
      </dgm:t>
    </dgm:pt>
    <dgm:pt modelId="{DD33E4A9-BAD8-43C4-9C67-DD0968FACB79}" type="pres">
      <dgm:prSet presAssocID="{65E0E739-70AE-40C6-886D-3CFD2EB2F25C}" presName="compChildNode" presStyleCnt="0"/>
      <dgm:spPr/>
    </dgm:pt>
    <dgm:pt modelId="{15700EE7-B029-4525-BDC3-321D5D87845C}" type="pres">
      <dgm:prSet presAssocID="{65E0E739-70AE-40C6-886D-3CFD2EB2F25C}" presName="theInnerList" presStyleCnt="0"/>
      <dgm:spPr/>
    </dgm:pt>
    <dgm:pt modelId="{F2164B47-7A95-43FD-998A-CC806512494C}" type="pres">
      <dgm:prSet presAssocID="{60658F47-CE10-4242-9A53-71757E9CE452}" presName="childNode" presStyleLbl="node1" presStyleIdx="8" presStyleCnt="9" custScaleY="72911" custLinFactNeighborY="16637">
        <dgm:presLayoutVars>
          <dgm:bulletEnabled val="1"/>
        </dgm:presLayoutVars>
      </dgm:prSet>
      <dgm:spPr/>
      <dgm:t>
        <a:bodyPr/>
        <a:lstStyle/>
        <a:p>
          <a:endParaRPr lang="id-ID"/>
        </a:p>
      </dgm:t>
    </dgm:pt>
  </dgm:ptLst>
  <dgm:cxnLst>
    <dgm:cxn modelId="{ABF17715-9226-4E9D-9C27-76074BB69519}" type="presOf" srcId="{EE678C65-ED0E-4FCA-89F2-BD5A5FB17414}" destId="{1D083276-D077-43B2-98A5-05CDB1EDAE69}" srcOrd="0" destOrd="0" presId="urn:microsoft.com/office/officeart/2005/8/layout/lProcess2"/>
    <dgm:cxn modelId="{26442871-E1F0-4D77-85F7-892D8D99A097}" type="presOf" srcId="{65E0E739-70AE-40C6-886D-3CFD2EB2F25C}" destId="{4D317FBA-E185-4265-9203-D85191F166E4}" srcOrd="0" destOrd="0" presId="urn:microsoft.com/office/officeart/2005/8/layout/lProcess2"/>
    <dgm:cxn modelId="{557D90CB-1920-4E32-81E5-86623D26F8B7}" srcId="{EE678C65-ED0E-4FCA-89F2-BD5A5FB17414}" destId="{DF88C8D8-B854-4194-A7A9-2BF6EE6EB0E9}" srcOrd="0" destOrd="0" parTransId="{5FCE8116-FDB3-4D82-8500-C61769227349}" sibTransId="{34FFFF5E-8FE8-4BC6-8313-B5C53BC01A44}"/>
    <dgm:cxn modelId="{98B7291A-1E54-47FC-80DA-23A04E5A26B2}" type="presOf" srcId="{60658F47-CE10-4242-9A53-71757E9CE452}" destId="{F2164B47-7A95-43FD-998A-CC806512494C}" srcOrd="0" destOrd="0" presId="urn:microsoft.com/office/officeart/2005/8/layout/lProcess2"/>
    <dgm:cxn modelId="{FD3C4572-15D4-484D-8F6F-1A35F2C8AE24}" srcId="{58803B6C-2D09-4A75-920F-CAA0DC26C168}" destId="{EE678C65-ED0E-4FCA-89F2-BD5A5FB17414}" srcOrd="1" destOrd="0" parTransId="{9DE826F2-8D9B-4114-B524-5C078C7311F5}" sibTransId="{BABCF8A7-D777-4499-88A2-7155E4885910}"/>
    <dgm:cxn modelId="{2BC4F9CD-26B5-4FA8-9513-2E71DA8468C6}" type="presOf" srcId="{EE678C65-ED0E-4FCA-89F2-BD5A5FB17414}" destId="{09A3B120-9037-4AE3-BF79-7192E94C217C}" srcOrd="1" destOrd="0" presId="urn:microsoft.com/office/officeart/2005/8/layout/lProcess2"/>
    <dgm:cxn modelId="{9290ACB4-B8D3-45A0-A99E-48C2BF0FD0A2}" srcId="{2D1BACA6-81E5-4995-B9F2-74C5E99D2BD6}" destId="{052F2F02-FF5C-4520-AA04-479EE4484C0B}" srcOrd="2" destOrd="0" parTransId="{EA616EED-316F-403B-9827-2F58CDBDFEF8}" sibTransId="{32BF5CEA-1070-4F3B-98B8-446E42590872}"/>
    <dgm:cxn modelId="{C65C10DB-E76A-4A0A-83CC-BFB6F5176588}" type="presOf" srcId="{2D1BACA6-81E5-4995-B9F2-74C5E99D2BD6}" destId="{E65785BE-2F51-48B8-BCCD-86A018C0572A}" srcOrd="1" destOrd="0" presId="urn:microsoft.com/office/officeart/2005/8/layout/lProcess2"/>
    <dgm:cxn modelId="{8EAD8495-FEE4-44AA-9E72-19812B9920EA}" type="presOf" srcId="{58803B6C-2D09-4A75-920F-CAA0DC26C168}" destId="{1EBD0BC4-EA9A-499D-B72F-394F24573D0A}" srcOrd="0" destOrd="0" presId="urn:microsoft.com/office/officeart/2005/8/layout/lProcess2"/>
    <dgm:cxn modelId="{ABECE84D-3F9E-458B-AE4B-262F0287625F}" type="presOf" srcId="{E39575CA-0694-4B75-8B69-2E0DA280BA62}" destId="{31B948E5-4418-41D9-B1F8-732504D467F8}" srcOrd="0" destOrd="0" presId="urn:microsoft.com/office/officeart/2005/8/layout/lProcess2"/>
    <dgm:cxn modelId="{3FC878C9-DFDC-4F83-9222-2070AA3D9EB5}" srcId="{58803B6C-2D09-4A75-920F-CAA0DC26C168}" destId="{2D1BACA6-81E5-4995-B9F2-74C5E99D2BD6}" srcOrd="0" destOrd="0" parTransId="{66CE25CA-6740-443B-BF76-0259EA1940CB}" sibTransId="{2A1970E6-FE37-40B7-9A6B-865FEB9C2B5E}"/>
    <dgm:cxn modelId="{ADEDBDAD-8C81-4943-9945-9106F7D1F88C}" srcId="{2D1BACA6-81E5-4995-B9F2-74C5E99D2BD6}" destId="{166DE305-E7E5-458E-970D-954CBE90B1E5}" srcOrd="1" destOrd="0" parTransId="{E53F276C-CA41-4CEE-88D5-3E40625D862A}" sibTransId="{2DD5CE2A-3C46-4ED4-B83F-E5593D14B6BE}"/>
    <dgm:cxn modelId="{6A620E18-002A-4B8A-8614-E2127B791A1E}" srcId="{65E0E739-70AE-40C6-886D-3CFD2EB2F25C}" destId="{60658F47-CE10-4242-9A53-71757E9CE452}" srcOrd="0" destOrd="0" parTransId="{6237DA83-69CC-491F-9E0F-E1CF0393BE13}" sibTransId="{293D3178-E69E-41DB-80A9-AD4C09252DB5}"/>
    <dgm:cxn modelId="{6EB0520F-22C7-4246-A6FB-6CA0DD739443}" type="presOf" srcId="{EB7E1218-2AE0-4526-97FB-D406157E87FC}" destId="{DC2C635B-1C28-4D2E-AA03-F48D4C0C4A9A}" srcOrd="0" destOrd="0" presId="urn:microsoft.com/office/officeart/2005/8/layout/lProcess2"/>
    <dgm:cxn modelId="{8C017DFF-7BD4-41C0-90F3-D5A1B5346C36}" type="presOf" srcId="{DF88C8D8-B854-4194-A7A9-2BF6EE6EB0E9}" destId="{E90391A0-07BF-458D-AD38-1DAFD3DAB89F}" srcOrd="0" destOrd="0" presId="urn:microsoft.com/office/officeart/2005/8/layout/lProcess2"/>
    <dgm:cxn modelId="{02154311-19F4-4FFC-9C48-BBFB6C2A870F}" type="presOf" srcId="{65E0E739-70AE-40C6-886D-3CFD2EB2F25C}" destId="{5E5879D1-CAE4-41D1-99FD-443135614ED5}" srcOrd="1" destOrd="0" presId="urn:microsoft.com/office/officeart/2005/8/layout/lProcess2"/>
    <dgm:cxn modelId="{B1A6512C-2953-477E-80C7-0158D845EF78}" type="presOf" srcId="{0B4BD32C-B183-4CB9-98A9-62A1AAD14063}" destId="{5A059646-F56D-4642-85BE-F25B106BF91E}" srcOrd="0" destOrd="0" presId="urn:microsoft.com/office/officeart/2005/8/layout/lProcess2"/>
    <dgm:cxn modelId="{F5AB3416-17F8-4BE9-882B-58FFEAC46A78}" srcId="{EE678C65-ED0E-4FCA-89F2-BD5A5FB17414}" destId="{EB7E1218-2AE0-4526-97FB-D406157E87FC}" srcOrd="2" destOrd="0" parTransId="{B976F8FA-8581-4A95-AB42-95B504018FDA}" sibTransId="{A019BA63-96A3-4728-A2D9-7D4C62254138}"/>
    <dgm:cxn modelId="{1D7A1FE2-8909-49E4-8812-84CAE4F10EF6}" type="presOf" srcId="{166DE305-E7E5-458E-970D-954CBE90B1E5}" destId="{D257D1A7-65CA-4A40-AC11-FF7551F27B96}" srcOrd="0" destOrd="0" presId="urn:microsoft.com/office/officeart/2005/8/layout/lProcess2"/>
    <dgm:cxn modelId="{3702077F-5344-4B5D-9FBE-71525F99A07D}" srcId="{2D1BACA6-81E5-4995-B9F2-74C5E99D2BD6}" destId="{AF23D6FB-0C0F-4173-9520-16C8ACE0EDC1}" srcOrd="3" destOrd="0" parTransId="{6D81DB2B-B3D4-406D-89A2-651FC4A82B3E}" sibTransId="{7AD9113B-0DF4-40B0-91DE-365D4ECC9C1A}"/>
    <dgm:cxn modelId="{113A367D-86CC-423C-B791-01C2940F489A}" type="presOf" srcId="{1B8F6A77-59A5-455A-B224-942F549CB1DF}" destId="{4DE985F6-27B2-4283-9D2B-D51E49D152F2}" srcOrd="0" destOrd="0" presId="urn:microsoft.com/office/officeart/2005/8/layout/lProcess2"/>
    <dgm:cxn modelId="{E461A326-5D55-4570-89C9-3E516B23C5A4}" type="presOf" srcId="{052F2F02-FF5C-4520-AA04-479EE4484C0B}" destId="{0EB5D9C6-1712-4A6B-A42A-BE813B474290}" srcOrd="0" destOrd="0" presId="urn:microsoft.com/office/officeart/2005/8/layout/lProcess2"/>
    <dgm:cxn modelId="{91381C9A-BFA3-4430-ADFB-D912409AF50D}" srcId="{58803B6C-2D09-4A75-920F-CAA0DC26C168}" destId="{65E0E739-70AE-40C6-886D-3CFD2EB2F25C}" srcOrd="2" destOrd="0" parTransId="{8C75AABA-53F3-4B0F-B6CD-0169C76A74FD}" sibTransId="{557B9DC1-F92F-49CB-BE6F-5F5A99EAFDEE}"/>
    <dgm:cxn modelId="{5DBA8F45-7029-483F-AE71-7E8D579614B6}" type="presOf" srcId="{2D1BACA6-81E5-4995-B9F2-74C5E99D2BD6}" destId="{9D009C95-72C3-48A0-9E32-5ADDB5E38458}" srcOrd="0" destOrd="0" presId="urn:microsoft.com/office/officeart/2005/8/layout/lProcess2"/>
    <dgm:cxn modelId="{038515FD-D021-4751-8DB3-371EAF19C0D9}" srcId="{2D1BACA6-81E5-4995-B9F2-74C5E99D2BD6}" destId="{1B8F6A77-59A5-455A-B224-942F549CB1DF}" srcOrd="0" destOrd="0" parTransId="{EABC6A46-AB10-4163-8578-127A0392D5B1}" sibTransId="{587FB6A7-17F5-482D-8762-1D28F71F6FD9}"/>
    <dgm:cxn modelId="{0FDE05BE-68EC-417C-A8B4-7A9B1CA666E7}" srcId="{2D1BACA6-81E5-4995-B9F2-74C5E99D2BD6}" destId="{E39575CA-0694-4B75-8B69-2E0DA280BA62}" srcOrd="4" destOrd="0" parTransId="{F69E7F23-5423-4F9D-8563-21727BC8A38E}" sibTransId="{7B5AE5AA-C5B4-45E7-9D8A-1F0536F401C0}"/>
    <dgm:cxn modelId="{E80C4A6C-E955-4C79-A149-556502D78E98}" type="presOf" srcId="{AF23D6FB-0C0F-4173-9520-16C8ACE0EDC1}" destId="{E36BE9FF-ACAA-4958-8042-595F6CE2A676}" srcOrd="0" destOrd="0" presId="urn:microsoft.com/office/officeart/2005/8/layout/lProcess2"/>
    <dgm:cxn modelId="{DCBD8B3A-B090-435E-B702-D0D77B6555D1}" srcId="{EE678C65-ED0E-4FCA-89F2-BD5A5FB17414}" destId="{0B4BD32C-B183-4CB9-98A9-62A1AAD14063}" srcOrd="1" destOrd="0" parTransId="{536358F7-1389-4F14-8811-E97B5C76EB10}" sibTransId="{147A91C9-3275-4353-AA2D-311C4EED77F7}"/>
    <dgm:cxn modelId="{24EDAB12-683A-42B7-8BAA-5A97296CFAF1}" type="presParOf" srcId="{1EBD0BC4-EA9A-499D-B72F-394F24573D0A}" destId="{90708AD3-F72D-4DA2-BF24-51D4753FF669}" srcOrd="0" destOrd="0" presId="urn:microsoft.com/office/officeart/2005/8/layout/lProcess2"/>
    <dgm:cxn modelId="{DF1418B5-C050-485A-A9B3-8633D8FEC94F}" type="presParOf" srcId="{90708AD3-F72D-4DA2-BF24-51D4753FF669}" destId="{9D009C95-72C3-48A0-9E32-5ADDB5E38458}" srcOrd="0" destOrd="0" presId="urn:microsoft.com/office/officeart/2005/8/layout/lProcess2"/>
    <dgm:cxn modelId="{6CC9DF05-165F-48EC-B424-3C3DCB0D8276}" type="presParOf" srcId="{90708AD3-F72D-4DA2-BF24-51D4753FF669}" destId="{E65785BE-2F51-48B8-BCCD-86A018C0572A}" srcOrd="1" destOrd="0" presId="urn:microsoft.com/office/officeart/2005/8/layout/lProcess2"/>
    <dgm:cxn modelId="{D4553720-74A0-4C4D-B77A-69F3748191C3}" type="presParOf" srcId="{90708AD3-F72D-4DA2-BF24-51D4753FF669}" destId="{9EE5D764-9289-41B1-AE01-726F5AB0A586}" srcOrd="2" destOrd="0" presId="urn:microsoft.com/office/officeart/2005/8/layout/lProcess2"/>
    <dgm:cxn modelId="{BB043CE2-6ED4-4EAD-9B97-23E7D9525D79}" type="presParOf" srcId="{9EE5D764-9289-41B1-AE01-726F5AB0A586}" destId="{A8717834-0EDA-410D-8334-1C42960A2DBB}" srcOrd="0" destOrd="0" presId="urn:microsoft.com/office/officeart/2005/8/layout/lProcess2"/>
    <dgm:cxn modelId="{2E61E6DB-025B-4FB8-99DD-0BCD7276EF50}" type="presParOf" srcId="{A8717834-0EDA-410D-8334-1C42960A2DBB}" destId="{4DE985F6-27B2-4283-9D2B-D51E49D152F2}" srcOrd="0" destOrd="0" presId="urn:microsoft.com/office/officeart/2005/8/layout/lProcess2"/>
    <dgm:cxn modelId="{A0FBFAC1-561D-4D06-85DA-C412BCC061EB}" type="presParOf" srcId="{A8717834-0EDA-410D-8334-1C42960A2DBB}" destId="{355F998F-C5A6-431D-AC8C-1D6B2182D164}" srcOrd="1" destOrd="0" presId="urn:microsoft.com/office/officeart/2005/8/layout/lProcess2"/>
    <dgm:cxn modelId="{EBA7C0DF-256B-4E8D-AE2F-60027B1FC68A}" type="presParOf" srcId="{A8717834-0EDA-410D-8334-1C42960A2DBB}" destId="{D257D1A7-65CA-4A40-AC11-FF7551F27B96}" srcOrd="2" destOrd="0" presId="urn:microsoft.com/office/officeart/2005/8/layout/lProcess2"/>
    <dgm:cxn modelId="{FBFEBCA0-4AD4-4D02-8335-9CF140976207}" type="presParOf" srcId="{A8717834-0EDA-410D-8334-1C42960A2DBB}" destId="{0140F4A7-F9A5-43BE-A821-E4FECB6F22C6}" srcOrd="3" destOrd="0" presId="urn:microsoft.com/office/officeart/2005/8/layout/lProcess2"/>
    <dgm:cxn modelId="{A9097F26-7F23-4D92-8385-625B7A20D718}" type="presParOf" srcId="{A8717834-0EDA-410D-8334-1C42960A2DBB}" destId="{0EB5D9C6-1712-4A6B-A42A-BE813B474290}" srcOrd="4" destOrd="0" presId="urn:microsoft.com/office/officeart/2005/8/layout/lProcess2"/>
    <dgm:cxn modelId="{4FC6C2A8-F844-4B28-9A6B-1013D97782B3}" type="presParOf" srcId="{A8717834-0EDA-410D-8334-1C42960A2DBB}" destId="{4272958C-58E1-42D4-A825-DA6D0FE8EE23}" srcOrd="5" destOrd="0" presId="urn:microsoft.com/office/officeart/2005/8/layout/lProcess2"/>
    <dgm:cxn modelId="{2DF1D00C-3FFA-473D-81D0-30815EC83C4C}" type="presParOf" srcId="{A8717834-0EDA-410D-8334-1C42960A2DBB}" destId="{E36BE9FF-ACAA-4958-8042-595F6CE2A676}" srcOrd="6" destOrd="0" presId="urn:microsoft.com/office/officeart/2005/8/layout/lProcess2"/>
    <dgm:cxn modelId="{836AB4FE-59CD-42C6-8A4D-921424E228F4}" type="presParOf" srcId="{A8717834-0EDA-410D-8334-1C42960A2DBB}" destId="{8B243C70-F83B-48DF-B4FA-B8B88CA8EEB0}" srcOrd="7" destOrd="0" presId="urn:microsoft.com/office/officeart/2005/8/layout/lProcess2"/>
    <dgm:cxn modelId="{43D0CBBF-C1DF-4D67-BD8D-871379CE5A6F}" type="presParOf" srcId="{A8717834-0EDA-410D-8334-1C42960A2DBB}" destId="{31B948E5-4418-41D9-B1F8-732504D467F8}" srcOrd="8" destOrd="0" presId="urn:microsoft.com/office/officeart/2005/8/layout/lProcess2"/>
    <dgm:cxn modelId="{CE7FE547-F317-41F7-8172-7E55505B4427}" type="presParOf" srcId="{1EBD0BC4-EA9A-499D-B72F-394F24573D0A}" destId="{3A0349A4-A351-42D5-A137-1CB415F29D8C}" srcOrd="1" destOrd="0" presId="urn:microsoft.com/office/officeart/2005/8/layout/lProcess2"/>
    <dgm:cxn modelId="{1B949AF0-50A0-41EF-AB07-16227FA4EAC9}" type="presParOf" srcId="{1EBD0BC4-EA9A-499D-B72F-394F24573D0A}" destId="{FCF95EF5-BC7F-4384-8043-BF911A1AE6A0}" srcOrd="2" destOrd="0" presId="urn:microsoft.com/office/officeart/2005/8/layout/lProcess2"/>
    <dgm:cxn modelId="{EF1931C7-DAD3-4267-A55B-04DBAA8F893B}" type="presParOf" srcId="{FCF95EF5-BC7F-4384-8043-BF911A1AE6A0}" destId="{1D083276-D077-43B2-98A5-05CDB1EDAE69}" srcOrd="0" destOrd="0" presId="urn:microsoft.com/office/officeart/2005/8/layout/lProcess2"/>
    <dgm:cxn modelId="{49F7C710-12EC-4D1F-89A9-062494A2AB24}" type="presParOf" srcId="{FCF95EF5-BC7F-4384-8043-BF911A1AE6A0}" destId="{09A3B120-9037-4AE3-BF79-7192E94C217C}" srcOrd="1" destOrd="0" presId="urn:microsoft.com/office/officeart/2005/8/layout/lProcess2"/>
    <dgm:cxn modelId="{FD150322-3A6F-439C-A4D1-5D08F56EFB63}" type="presParOf" srcId="{FCF95EF5-BC7F-4384-8043-BF911A1AE6A0}" destId="{BD823EA6-DFFA-47E6-A5C8-4F9DE263B07A}" srcOrd="2" destOrd="0" presId="urn:microsoft.com/office/officeart/2005/8/layout/lProcess2"/>
    <dgm:cxn modelId="{46D42583-4745-4762-95EA-300B7DB19A79}" type="presParOf" srcId="{BD823EA6-DFFA-47E6-A5C8-4F9DE263B07A}" destId="{E277EC5C-6385-4DFC-9465-E85740A755EB}" srcOrd="0" destOrd="0" presId="urn:microsoft.com/office/officeart/2005/8/layout/lProcess2"/>
    <dgm:cxn modelId="{C3E3E2D3-1B2F-4C35-BC39-870A2ED44C7A}" type="presParOf" srcId="{E277EC5C-6385-4DFC-9465-E85740A755EB}" destId="{E90391A0-07BF-458D-AD38-1DAFD3DAB89F}" srcOrd="0" destOrd="0" presId="urn:microsoft.com/office/officeart/2005/8/layout/lProcess2"/>
    <dgm:cxn modelId="{CDF42E65-2E72-4B59-818E-53B339D1E0EF}" type="presParOf" srcId="{E277EC5C-6385-4DFC-9465-E85740A755EB}" destId="{67966999-18BC-447E-9BBF-4FC006BA3AD8}" srcOrd="1" destOrd="0" presId="urn:microsoft.com/office/officeart/2005/8/layout/lProcess2"/>
    <dgm:cxn modelId="{3449FB00-30EF-49BA-89A6-10171BC90BA5}" type="presParOf" srcId="{E277EC5C-6385-4DFC-9465-E85740A755EB}" destId="{5A059646-F56D-4642-85BE-F25B106BF91E}" srcOrd="2" destOrd="0" presId="urn:microsoft.com/office/officeart/2005/8/layout/lProcess2"/>
    <dgm:cxn modelId="{95CC14F5-A952-43D1-94E2-71711DD15A99}" type="presParOf" srcId="{E277EC5C-6385-4DFC-9465-E85740A755EB}" destId="{F9E82AC5-3B37-41EA-BA65-D01053868B11}" srcOrd="3" destOrd="0" presId="urn:microsoft.com/office/officeart/2005/8/layout/lProcess2"/>
    <dgm:cxn modelId="{E70535BB-1B4F-41AD-AB75-B5942206FF62}" type="presParOf" srcId="{E277EC5C-6385-4DFC-9465-E85740A755EB}" destId="{DC2C635B-1C28-4D2E-AA03-F48D4C0C4A9A}" srcOrd="4" destOrd="0" presId="urn:microsoft.com/office/officeart/2005/8/layout/lProcess2"/>
    <dgm:cxn modelId="{8F99B613-625B-44DD-9A09-57E0AC0929E3}" type="presParOf" srcId="{1EBD0BC4-EA9A-499D-B72F-394F24573D0A}" destId="{33EE81F5-1A17-4E7F-9803-D62B7FCDB527}" srcOrd="3" destOrd="0" presId="urn:microsoft.com/office/officeart/2005/8/layout/lProcess2"/>
    <dgm:cxn modelId="{ECCB704F-B3E5-4832-8A73-2D565B99133D}" type="presParOf" srcId="{1EBD0BC4-EA9A-499D-B72F-394F24573D0A}" destId="{7D89E9B5-A61D-44A0-8E20-98608CC3F928}" srcOrd="4" destOrd="0" presId="urn:microsoft.com/office/officeart/2005/8/layout/lProcess2"/>
    <dgm:cxn modelId="{B842485C-CAED-4D8F-8DDF-69D2F20D8F6F}" type="presParOf" srcId="{7D89E9B5-A61D-44A0-8E20-98608CC3F928}" destId="{4D317FBA-E185-4265-9203-D85191F166E4}" srcOrd="0" destOrd="0" presId="urn:microsoft.com/office/officeart/2005/8/layout/lProcess2"/>
    <dgm:cxn modelId="{C4980521-0480-42D0-A52E-E4E9666430B4}" type="presParOf" srcId="{7D89E9B5-A61D-44A0-8E20-98608CC3F928}" destId="{5E5879D1-CAE4-41D1-99FD-443135614ED5}" srcOrd="1" destOrd="0" presId="urn:microsoft.com/office/officeart/2005/8/layout/lProcess2"/>
    <dgm:cxn modelId="{FFEF3EA0-6BBD-41D4-A942-566CD6E01959}" type="presParOf" srcId="{7D89E9B5-A61D-44A0-8E20-98608CC3F928}" destId="{DD33E4A9-BAD8-43C4-9C67-DD0968FACB79}" srcOrd="2" destOrd="0" presId="urn:microsoft.com/office/officeart/2005/8/layout/lProcess2"/>
    <dgm:cxn modelId="{F29A78CC-4DA7-4803-955F-658677AFB1F0}" type="presParOf" srcId="{DD33E4A9-BAD8-43C4-9C67-DD0968FACB79}" destId="{15700EE7-B029-4525-BDC3-321D5D87845C}" srcOrd="0" destOrd="0" presId="urn:microsoft.com/office/officeart/2005/8/layout/lProcess2"/>
    <dgm:cxn modelId="{65817490-7EE3-4A99-9544-D6BBBDD82918}" type="presParOf" srcId="{15700EE7-B029-4525-BDC3-321D5D87845C}" destId="{F2164B47-7A95-43FD-998A-CC806512494C}" srcOrd="0"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009C95-72C3-48A0-9E32-5ADDB5E38458}">
      <dsp:nvSpPr>
        <dsp:cNvPr id="0" name=""/>
        <dsp:cNvSpPr/>
      </dsp:nvSpPr>
      <dsp:spPr>
        <a:xfrm>
          <a:off x="1079" y="0"/>
          <a:ext cx="2807538" cy="63093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r>
            <a:rPr lang="id-ID" sz="2400" b="1" kern="1200" dirty="0" smtClean="0"/>
            <a:t>DAK REGULER</a:t>
          </a:r>
        </a:p>
        <a:p>
          <a:pPr lvl="0" algn="l" defTabSz="1066800">
            <a:lnSpc>
              <a:spcPct val="90000"/>
            </a:lnSpc>
            <a:spcBef>
              <a:spcPct val="0"/>
            </a:spcBef>
            <a:spcAft>
              <a:spcPts val="0"/>
            </a:spcAft>
          </a:pPr>
          <a:r>
            <a:rPr lang="id-ID" sz="1300" b="0" kern="1200" dirty="0" smtClean="0">
              <a:latin typeface="Cambria" panose="02040503050406030204" pitchFamily="18" charset="0"/>
            </a:rPr>
            <a:t>Memberikan bantuan kepada pemerintah daerah untuk menyediakan sarana dan prasarana pendidikan dalam rangka pemenuhan secara bertahap standar pelayanan minimal (SPM) pendidikan</a:t>
          </a:r>
        </a:p>
        <a:p>
          <a:pPr lvl="0" algn="l" defTabSz="1066800">
            <a:lnSpc>
              <a:spcPct val="90000"/>
            </a:lnSpc>
            <a:spcBef>
              <a:spcPct val="0"/>
            </a:spcBef>
            <a:spcAft>
              <a:spcPts val="0"/>
            </a:spcAft>
          </a:pPr>
          <a:r>
            <a:rPr lang="id-ID" sz="1300" b="0" kern="1200" dirty="0" smtClean="0">
              <a:latin typeface="Cambria" panose="02040503050406030204" pitchFamily="18" charset="0"/>
            </a:rPr>
            <a:t>Meningkatkan ketersediaan/keterjaminan akses, dan mutu layanan pada pendidikan dasar dan pendidikan menengah dalam rangka pelaksanaan Wajib Belajar Pendidikan 12 Tahun yang berkualitas.</a:t>
          </a:r>
        </a:p>
      </dsp:txBody>
      <dsp:txXfrm>
        <a:off x="1079" y="0"/>
        <a:ext cx="2807538" cy="1892795"/>
      </dsp:txXfrm>
    </dsp:sp>
    <dsp:sp modelId="{4DE985F6-27B2-4283-9D2B-D51E49D152F2}">
      <dsp:nvSpPr>
        <dsp:cNvPr id="0" name=""/>
        <dsp:cNvSpPr/>
      </dsp:nvSpPr>
      <dsp:spPr>
        <a:xfrm>
          <a:off x="281833" y="2918728"/>
          <a:ext cx="2246030" cy="488865"/>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Dasar (SD)</a:t>
          </a:r>
          <a:endParaRPr lang="id-ID" sz="1600" b="1" kern="1200" dirty="0"/>
        </a:p>
      </dsp:txBody>
      <dsp:txXfrm>
        <a:off x="281833" y="2918728"/>
        <a:ext cx="2246030" cy="488865"/>
      </dsp:txXfrm>
    </dsp:sp>
    <dsp:sp modelId="{D257D1A7-65CA-4A40-AC11-FF7551F27B96}">
      <dsp:nvSpPr>
        <dsp:cNvPr id="0" name=""/>
        <dsp:cNvSpPr/>
      </dsp:nvSpPr>
      <dsp:spPr>
        <a:xfrm>
          <a:off x="281833" y="3491218"/>
          <a:ext cx="2246030" cy="609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Pertama (SMP)</a:t>
          </a:r>
          <a:endParaRPr lang="id-ID" sz="1600" b="1" kern="1200" dirty="0"/>
        </a:p>
      </dsp:txBody>
      <dsp:txXfrm>
        <a:off x="281833" y="3491218"/>
        <a:ext cx="2246030" cy="609950"/>
      </dsp:txXfrm>
    </dsp:sp>
    <dsp:sp modelId="{0EB5D9C6-1712-4A6B-A42A-BE813B474290}">
      <dsp:nvSpPr>
        <dsp:cNvPr id="0" name=""/>
        <dsp:cNvSpPr/>
      </dsp:nvSpPr>
      <dsp:spPr>
        <a:xfrm>
          <a:off x="281833" y="4175485"/>
          <a:ext cx="2246030" cy="60353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Atas (SMA)</a:t>
          </a:r>
          <a:endParaRPr lang="id-ID" sz="1600" b="1" kern="1200" dirty="0"/>
        </a:p>
      </dsp:txBody>
      <dsp:txXfrm>
        <a:off x="281833" y="4175485"/>
        <a:ext cx="2246030" cy="603539"/>
      </dsp:txXfrm>
    </dsp:sp>
    <dsp:sp modelId="{E36BE9FF-ACAA-4958-8042-595F6CE2A676}">
      <dsp:nvSpPr>
        <dsp:cNvPr id="0" name=""/>
        <dsp:cNvSpPr/>
      </dsp:nvSpPr>
      <dsp:spPr>
        <a:xfrm>
          <a:off x="281833" y="4852674"/>
          <a:ext cx="2246030" cy="686913"/>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Sanggar Kegiatan Belajar (SKB)</a:t>
          </a:r>
          <a:endParaRPr lang="id-ID" sz="1600" b="1" kern="1200" dirty="0"/>
        </a:p>
      </dsp:txBody>
      <dsp:txXfrm>
        <a:off x="281833" y="4852674"/>
        <a:ext cx="2246030" cy="686913"/>
      </dsp:txXfrm>
    </dsp:sp>
    <dsp:sp modelId="{31B948E5-4418-41D9-B1F8-732504D467F8}">
      <dsp:nvSpPr>
        <dsp:cNvPr id="0" name=""/>
        <dsp:cNvSpPr/>
      </dsp:nvSpPr>
      <dsp:spPr>
        <a:xfrm>
          <a:off x="281833" y="5610477"/>
          <a:ext cx="2246030" cy="654225"/>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Luar Biasa (SLB)</a:t>
          </a:r>
          <a:endParaRPr lang="id-ID" sz="1600" b="1" kern="1200" dirty="0"/>
        </a:p>
      </dsp:txBody>
      <dsp:txXfrm>
        <a:off x="281833" y="5610477"/>
        <a:ext cx="2246030" cy="654225"/>
      </dsp:txXfrm>
    </dsp:sp>
    <dsp:sp modelId="{1D083276-D077-43B2-98A5-05CDB1EDAE69}">
      <dsp:nvSpPr>
        <dsp:cNvPr id="0" name=""/>
        <dsp:cNvSpPr/>
      </dsp:nvSpPr>
      <dsp:spPr>
        <a:xfrm>
          <a:off x="3019183" y="0"/>
          <a:ext cx="2807538" cy="63093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r>
            <a:rPr lang="id-ID" sz="2400" b="1" kern="1200" dirty="0" smtClean="0"/>
            <a:t>DAK AFIRMASI</a:t>
          </a:r>
        </a:p>
        <a:p>
          <a:pPr lvl="0" algn="l" defTabSz="1066800">
            <a:lnSpc>
              <a:spcPct val="90000"/>
            </a:lnSpc>
            <a:spcBef>
              <a:spcPct val="0"/>
            </a:spcBef>
            <a:spcAft>
              <a:spcPct val="35000"/>
            </a:spcAft>
          </a:pPr>
          <a:r>
            <a:rPr lang="id-ID" sz="1300" b="0" kern="1200" dirty="0" smtClean="0">
              <a:latin typeface="Cambria" panose="02040503050406030204" pitchFamily="18" charset="0"/>
            </a:rPr>
            <a:t>Memberikan bantuan kepada pemerintah daerah untuk pemenuhan sarana dan prasarana penunjang pendidikan dalam rangka mendorong pemerataan pelayanan pendidikan berkualitas antarkelompok masyarakat dan antarwilayah.</a:t>
          </a:r>
        </a:p>
        <a:p>
          <a:pPr lvl="0" algn="l" defTabSz="1066800">
            <a:lnSpc>
              <a:spcPct val="90000"/>
            </a:lnSpc>
            <a:spcBef>
              <a:spcPct val="0"/>
            </a:spcBef>
            <a:spcAft>
              <a:spcPct val="35000"/>
            </a:spcAft>
          </a:pPr>
          <a:endParaRPr lang="id-ID" sz="1200" b="0" kern="1200" dirty="0" smtClean="0">
            <a:latin typeface="Cambria" panose="02040503050406030204" pitchFamily="18" charset="0"/>
          </a:endParaRPr>
        </a:p>
        <a:p>
          <a:pPr lvl="0" algn="l" defTabSz="1066800">
            <a:lnSpc>
              <a:spcPct val="90000"/>
            </a:lnSpc>
            <a:spcBef>
              <a:spcPct val="0"/>
            </a:spcBef>
            <a:spcAft>
              <a:spcPct val="35000"/>
            </a:spcAft>
          </a:pPr>
          <a:endParaRPr lang="id-ID" sz="1200" b="0" kern="1200" dirty="0" smtClean="0">
            <a:latin typeface="Cambria" panose="02040503050406030204" pitchFamily="18" charset="0"/>
          </a:endParaRPr>
        </a:p>
        <a:p>
          <a:pPr lvl="0" algn="l" defTabSz="1066800">
            <a:lnSpc>
              <a:spcPct val="90000"/>
            </a:lnSpc>
            <a:spcBef>
              <a:spcPct val="0"/>
            </a:spcBef>
            <a:spcAft>
              <a:spcPct val="35000"/>
            </a:spcAft>
          </a:pPr>
          <a:endParaRPr lang="id-ID" sz="1200" b="0" kern="1200" dirty="0">
            <a:latin typeface="Cambria" panose="02040503050406030204" pitchFamily="18" charset="0"/>
          </a:endParaRPr>
        </a:p>
      </dsp:txBody>
      <dsp:txXfrm>
        <a:off x="3019183" y="0"/>
        <a:ext cx="2807538" cy="1892795"/>
      </dsp:txXfrm>
    </dsp:sp>
    <dsp:sp modelId="{E90391A0-07BF-458D-AD38-1DAFD3DAB89F}">
      <dsp:nvSpPr>
        <dsp:cNvPr id="0" name=""/>
        <dsp:cNvSpPr/>
      </dsp:nvSpPr>
      <dsp:spPr>
        <a:xfrm>
          <a:off x="3299937" y="1893334"/>
          <a:ext cx="2246030" cy="123952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Dasar (SD)</a:t>
          </a:r>
          <a:endParaRPr lang="id-ID" sz="1600" b="1" kern="1200" dirty="0"/>
        </a:p>
      </dsp:txBody>
      <dsp:txXfrm>
        <a:off x="3299937" y="1893334"/>
        <a:ext cx="2246030" cy="1239528"/>
      </dsp:txXfrm>
    </dsp:sp>
    <dsp:sp modelId="{5A059646-F56D-4642-85BE-F25B106BF91E}">
      <dsp:nvSpPr>
        <dsp:cNvPr id="0" name=""/>
        <dsp:cNvSpPr/>
      </dsp:nvSpPr>
      <dsp:spPr>
        <a:xfrm>
          <a:off x="3299937" y="3323560"/>
          <a:ext cx="2246030" cy="123952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Pertama (SMP)</a:t>
          </a:r>
          <a:endParaRPr lang="id-ID" sz="1600" b="1" kern="1200" dirty="0"/>
        </a:p>
      </dsp:txBody>
      <dsp:txXfrm>
        <a:off x="3299937" y="3323560"/>
        <a:ext cx="2246030" cy="1239528"/>
      </dsp:txXfrm>
    </dsp:sp>
    <dsp:sp modelId="{DC2C635B-1C28-4D2E-AA03-F48D4C0C4A9A}">
      <dsp:nvSpPr>
        <dsp:cNvPr id="0" name=""/>
        <dsp:cNvSpPr/>
      </dsp:nvSpPr>
      <dsp:spPr>
        <a:xfrm>
          <a:off x="3299937" y="4753785"/>
          <a:ext cx="2246030" cy="123952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Atas (SMA)</a:t>
          </a:r>
          <a:endParaRPr lang="id-ID" sz="1600" b="1" kern="1200" dirty="0"/>
        </a:p>
      </dsp:txBody>
      <dsp:txXfrm>
        <a:off x="3299937" y="4753785"/>
        <a:ext cx="2246030" cy="1239528"/>
      </dsp:txXfrm>
    </dsp:sp>
    <dsp:sp modelId="{4D317FBA-E185-4265-9203-D85191F166E4}">
      <dsp:nvSpPr>
        <dsp:cNvPr id="0" name=""/>
        <dsp:cNvSpPr/>
      </dsp:nvSpPr>
      <dsp:spPr>
        <a:xfrm>
          <a:off x="6037286" y="0"/>
          <a:ext cx="2807538" cy="6309319"/>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endParaRPr lang="id-ID" sz="2400" b="1" kern="1200" dirty="0" smtClean="0"/>
        </a:p>
        <a:p>
          <a:pPr lvl="0" algn="ctr" defTabSz="1066800">
            <a:lnSpc>
              <a:spcPct val="90000"/>
            </a:lnSpc>
            <a:spcBef>
              <a:spcPct val="0"/>
            </a:spcBef>
            <a:spcAft>
              <a:spcPts val="0"/>
            </a:spcAft>
          </a:pPr>
          <a:r>
            <a:rPr lang="id-ID" sz="2400" b="1" kern="1200" dirty="0" smtClean="0"/>
            <a:t>DAK PENUGASAN</a:t>
          </a:r>
        </a:p>
        <a:p>
          <a:pPr lvl="0" algn="l" defTabSz="1066800">
            <a:lnSpc>
              <a:spcPct val="90000"/>
            </a:lnSpc>
            <a:spcBef>
              <a:spcPct val="0"/>
            </a:spcBef>
            <a:spcAft>
              <a:spcPct val="35000"/>
            </a:spcAft>
          </a:pPr>
          <a:r>
            <a:rPr lang="id-ID" sz="1300" kern="1200" dirty="0" smtClean="0">
              <a:latin typeface="Cambria" panose="02040503050406030204" pitchFamily="18" charset="0"/>
            </a:rPr>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sz="1300" kern="1200" dirty="0" smtClean="0">
              <a:latin typeface="Cambria" panose="02040503050406030204" pitchFamily="18" charset="0"/>
            </a:rPr>
            <a:t>SMK </a:t>
          </a:r>
          <a:r>
            <a:rPr lang="id-ID" sz="1300" kern="1200" dirty="0" smtClean="0">
              <a:latin typeface="Cambria" panose="02040503050406030204" pitchFamily="18" charset="0"/>
            </a:rPr>
            <a:t>antarwilayah.</a:t>
          </a:r>
          <a:endParaRPr lang="id-ID" sz="1300" b="1" kern="1200" dirty="0" smtClean="0">
            <a:latin typeface="Cambria" panose="02040503050406030204" pitchFamily="18" charset="0"/>
          </a:endParaRPr>
        </a:p>
      </dsp:txBody>
      <dsp:txXfrm>
        <a:off x="6037286" y="0"/>
        <a:ext cx="2807538" cy="1892795"/>
      </dsp:txXfrm>
    </dsp:sp>
    <dsp:sp modelId="{F2164B47-7A95-43FD-998A-CC806512494C}">
      <dsp:nvSpPr>
        <dsp:cNvPr id="0" name=""/>
        <dsp:cNvSpPr/>
      </dsp:nvSpPr>
      <dsp:spPr>
        <a:xfrm>
          <a:off x="6318040" y="3130556"/>
          <a:ext cx="2246030" cy="299012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Kejuruan (SMK)</a:t>
          </a:r>
          <a:endParaRPr lang="id-ID" sz="1600" b="1" kern="1200" dirty="0"/>
        </a:p>
      </dsp:txBody>
      <dsp:txXfrm>
        <a:off x="6318040" y="3130556"/>
        <a:ext cx="2246030" cy="299012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16C75742-E1A6-4100-A9F8-0B96D7A7FF84}" type="datetimeFigureOut">
              <a:rPr lang="en-US" smtClean="0"/>
              <a:pPr/>
              <a:t>3/13/2018</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59656246-8FD3-4BA4-81C5-D5CBCB9BE2B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 y="15"/>
            <a:ext cx="2918726" cy="492601"/>
          </a:xfrm>
          <a:prstGeom prst="rect">
            <a:avLst/>
          </a:prstGeom>
        </p:spPr>
        <p:txBody>
          <a:bodyPr vert="horz" lIns="91812" tIns="45906" rIns="91812" bIns="45906" rtlCol="0"/>
          <a:lstStyle>
            <a:lvl1pPr algn="l">
              <a:defRPr sz="1200"/>
            </a:lvl1pPr>
          </a:lstStyle>
          <a:p>
            <a:endParaRPr lang="id-ID"/>
          </a:p>
        </p:txBody>
      </p:sp>
      <p:sp>
        <p:nvSpPr>
          <p:cNvPr id="3" name="Date Placeholder 2"/>
          <p:cNvSpPr>
            <a:spLocks noGrp="1"/>
          </p:cNvSpPr>
          <p:nvPr>
            <p:ph type="dt" idx="1"/>
          </p:nvPr>
        </p:nvSpPr>
        <p:spPr>
          <a:xfrm>
            <a:off x="3815475" y="15"/>
            <a:ext cx="2918726" cy="492601"/>
          </a:xfrm>
          <a:prstGeom prst="rect">
            <a:avLst/>
          </a:prstGeom>
        </p:spPr>
        <p:txBody>
          <a:bodyPr vert="horz" lIns="91812" tIns="45906" rIns="91812" bIns="45906" rtlCol="0"/>
          <a:lstStyle>
            <a:lvl1pPr algn="r">
              <a:defRPr sz="1200"/>
            </a:lvl1pPr>
          </a:lstStyle>
          <a:p>
            <a:fld id="{44282526-0608-400D-A941-8DF885818A5D}" type="datetimeFigureOut">
              <a:rPr lang="id-ID" smtClean="0"/>
              <a:pPr/>
              <a:t>13/03/2018</a:t>
            </a:fld>
            <a:endParaRPr lang="id-ID"/>
          </a:p>
        </p:txBody>
      </p:sp>
      <p:sp>
        <p:nvSpPr>
          <p:cNvPr id="4" name="Slide Image Placeholder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812" tIns="45906" rIns="91812" bIns="45906" rtlCol="0" anchor="ctr"/>
          <a:lstStyle/>
          <a:p>
            <a:endParaRPr lang="id-ID"/>
          </a:p>
        </p:txBody>
      </p:sp>
      <p:sp>
        <p:nvSpPr>
          <p:cNvPr id="5" name="Notes Placeholder 4"/>
          <p:cNvSpPr>
            <a:spLocks noGrp="1"/>
          </p:cNvSpPr>
          <p:nvPr>
            <p:ph type="body" sz="quarter" idx="3"/>
          </p:nvPr>
        </p:nvSpPr>
        <p:spPr>
          <a:xfrm>
            <a:off x="672951" y="4686068"/>
            <a:ext cx="5389871" cy="4439762"/>
          </a:xfrm>
          <a:prstGeom prst="rect">
            <a:avLst/>
          </a:prstGeom>
        </p:spPr>
        <p:txBody>
          <a:bodyPr vert="horz" lIns="91812" tIns="45906" rIns="91812" bIns="4590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12" y="9370537"/>
            <a:ext cx="2918726" cy="494189"/>
          </a:xfrm>
          <a:prstGeom prst="rect">
            <a:avLst/>
          </a:prstGeom>
        </p:spPr>
        <p:txBody>
          <a:bodyPr vert="horz" lIns="91812" tIns="45906" rIns="91812" bIns="45906" rtlCol="0" anchor="b"/>
          <a:lstStyle>
            <a:lvl1pPr algn="l">
              <a:defRPr sz="1200"/>
            </a:lvl1pPr>
          </a:lstStyle>
          <a:p>
            <a:endParaRPr lang="id-ID"/>
          </a:p>
        </p:txBody>
      </p:sp>
      <p:sp>
        <p:nvSpPr>
          <p:cNvPr id="7" name="Slide Number Placeholder 6"/>
          <p:cNvSpPr>
            <a:spLocks noGrp="1"/>
          </p:cNvSpPr>
          <p:nvPr>
            <p:ph type="sldNum" sz="quarter" idx="5"/>
          </p:nvPr>
        </p:nvSpPr>
        <p:spPr>
          <a:xfrm>
            <a:off x="3815475" y="9370537"/>
            <a:ext cx="2918726" cy="494189"/>
          </a:xfrm>
          <a:prstGeom prst="rect">
            <a:avLst/>
          </a:prstGeom>
        </p:spPr>
        <p:txBody>
          <a:bodyPr vert="horz" lIns="91812" tIns="45906" rIns="91812" bIns="45906" rtlCol="0" anchor="b"/>
          <a:lstStyle>
            <a:lvl1pPr algn="r">
              <a:defRPr sz="1200"/>
            </a:lvl1pPr>
          </a:lstStyle>
          <a:p>
            <a:fld id="{819297FD-0298-4FEF-9713-B6EABE73F94C}" type="slidenum">
              <a:rPr lang="id-ID" smtClean="0"/>
              <a:pPr/>
              <a:t>‹#›</a:t>
            </a:fld>
            <a:endParaRPr lang="id-ID"/>
          </a:p>
        </p:txBody>
      </p:sp>
    </p:spTree>
    <p:extLst>
      <p:ext uri="{BB962C8B-B14F-4D97-AF65-F5344CB8AC3E}">
        <p14:creationId xmlns:p14="http://schemas.microsoft.com/office/powerpoint/2010/main" xmlns="" val="19865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7"/>
          <p:cNvGrpSpPr>
            <a:grpSpLocks/>
          </p:cNvGrpSpPr>
          <p:nvPr/>
        </p:nvGrpSpPr>
        <p:grpSpPr bwMode="auto">
          <a:xfrm>
            <a:off x="1628020" y="5346763"/>
            <a:ext cx="5317513" cy="1285875"/>
            <a:chOff x="519065" y="4866254"/>
            <a:chExt cx="6570549" cy="1270856"/>
          </a:xfrm>
        </p:grpSpPr>
        <p:pic>
          <p:nvPicPr>
            <p:cNvPr id="7" name="Picture 6" descr="61112_jembatan_suramadu.jpg"/>
            <p:cNvPicPr>
              <a:picLocks noChangeAspect="1"/>
            </p:cNvPicPr>
            <p:nvPr/>
          </p:nvPicPr>
          <p:blipFill>
            <a:blip r:embed="rId2" cstate="print"/>
            <a:srcRect/>
            <a:stretch>
              <a:fillRect/>
            </a:stretch>
          </p:blipFill>
          <p:spPr bwMode="auto">
            <a:xfrm>
              <a:off x="5429256" y="5072074"/>
              <a:ext cx="1660358" cy="10647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bappenasjpg.jpg"/>
            <p:cNvPicPr>
              <a:picLocks noChangeAspect="1"/>
            </p:cNvPicPr>
            <p:nvPr/>
          </p:nvPicPr>
          <p:blipFill>
            <a:blip r:embed="rId3" cstate="print"/>
            <a:srcRect/>
            <a:stretch>
              <a:fillRect/>
            </a:stretch>
          </p:blipFill>
          <p:spPr bwMode="auto">
            <a:xfrm rot="21164296">
              <a:off x="519065" y="4954381"/>
              <a:ext cx="1764131" cy="10715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descr="pangan.jpg"/>
            <p:cNvPicPr>
              <a:picLocks noChangeAspect="1"/>
            </p:cNvPicPr>
            <p:nvPr/>
          </p:nvPicPr>
          <p:blipFill>
            <a:blip r:embed="rId4" cstate="print"/>
            <a:srcRect/>
            <a:stretch>
              <a:fillRect/>
            </a:stretch>
          </p:blipFill>
          <p:spPr bwMode="auto">
            <a:xfrm rot="277269">
              <a:off x="2183280" y="5069334"/>
              <a:ext cx="1748458" cy="10677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pasar terapung.jpg"/>
            <p:cNvPicPr>
              <a:picLocks noChangeAspect="1"/>
            </p:cNvPicPr>
            <p:nvPr/>
          </p:nvPicPr>
          <p:blipFill>
            <a:blip r:embed="rId5" cstate="print"/>
            <a:srcRect/>
            <a:stretch>
              <a:fillRect/>
            </a:stretch>
          </p:blipFill>
          <p:spPr bwMode="auto">
            <a:xfrm rot="21294033">
              <a:off x="3758468" y="4866254"/>
              <a:ext cx="1846016" cy="1066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2" name="Title 1"/>
          <p:cNvSpPr>
            <a:spLocks noGrp="1"/>
          </p:cNvSpPr>
          <p:nvPr>
            <p:ph type="ctrTitle"/>
          </p:nvPr>
        </p:nvSpPr>
        <p:spPr>
          <a:xfrm>
            <a:off x="486108" y="2428868"/>
            <a:ext cx="8118339" cy="1214446"/>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b="1" cap="none" spc="50">
                <a:ln w="11430"/>
                <a:solidFill>
                  <a:srgbClr val="C00000"/>
                </a:solidFill>
                <a:effectLst>
                  <a:outerShdw blurRad="76200" dist="50800" dir="5400000" algn="tl" rotWithShape="0">
                    <a:srgbClr val="000000">
                      <a:alpha val="65000"/>
                    </a:srgbClr>
                  </a:outerShdw>
                </a:effectLst>
                <a:latin typeface="Cambria" panose="02040503050406030204" pitchFamily="18" charset="0"/>
              </a:defRPr>
            </a:lvl1pPr>
          </a:lstStyle>
          <a:p>
            <a:r>
              <a:rPr lang="en-US" dirty="0"/>
              <a:t>Click to edit Master title style</a:t>
            </a:r>
          </a:p>
        </p:txBody>
      </p:sp>
      <p:sp>
        <p:nvSpPr>
          <p:cNvPr id="3" name="Subtitle 2"/>
          <p:cNvSpPr>
            <a:spLocks noGrp="1"/>
          </p:cNvSpPr>
          <p:nvPr>
            <p:ph type="subTitle" idx="1"/>
          </p:nvPr>
        </p:nvSpPr>
        <p:spPr>
          <a:xfrm>
            <a:off x="839654" y="4000504"/>
            <a:ext cx="7116721" cy="857256"/>
          </a:xfrm>
        </p:spPr>
        <p:txBody>
          <a:bodyPr/>
          <a:lstStyle>
            <a:lvl1pPr marL="0" indent="0" algn="ctr">
              <a:buNone/>
              <a:defRPr>
                <a:solidFill>
                  <a:srgbClr val="C00000"/>
                </a:solidFill>
                <a:latin typeface="Cambria" panose="0204050305040603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28" name="Straight Connector 13"/>
          <p:cNvCxnSpPr>
            <a:cxnSpLocks noChangeShapeType="1"/>
          </p:cNvCxnSpPr>
          <p:nvPr userDrawn="1"/>
        </p:nvCxnSpPr>
        <p:spPr bwMode="auto">
          <a:xfrm>
            <a:off x="219001" y="980728"/>
            <a:ext cx="5203974" cy="0"/>
          </a:xfrm>
          <a:prstGeom prst="line">
            <a:avLst/>
          </a:prstGeom>
          <a:noFill/>
          <a:ln w="9525" algn="ctr">
            <a:solidFill>
              <a:srgbClr val="EBB323"/>
            </a:solidFill>
            <a:prstDash val="dash"/>
            <a:round/>
            <a:headEnd/>
            <a:tailEnd/>
          </a:ln>
          <a:extLst>
            <a:ext uri="{909E8E84-426E-40DD-AFC4-6F175D3DCCD1}">
              <a14:hiddenFill xmlns:a14="http://schemas.microsoft.com/office/drawing/2010/main" xmlns="">
                <a:noFill/>
              </a14:hiddenFill>
            </a:ext>
          </a:extLst>
        </p:spPr>
      </p:cxnSp>
      <p:sp>
        <p:nvSpPr>
          <p:cNvPr id="4" name="Rectangle 3"/>
          <p:cNvSpPr/>
          <p:nvPr userDrawn="1"/>
        </p:nvSpPr>
        <p:spPr>
          <a:xfrm>
            <a:off x="-1" y="965541"/>
            <a:ext cx="9144000" cy="87201"/>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2" name="Picture 3" descr="E:\Yanuar\Dropbox\Kerjaan\ppt_template_bappenas_newLogo\logo_Bappenas2-01.png"/>
          <p:cNvPicPr>
            <a:picLocks noChangeAspect="1" noChangeArrowheads="1"/>
          </p:cNvPicPr>
          <p:nvPr userDrawn="1"/>
        </p:nvPicPr>
        <p:blipFill>
          <a:blip r:embed="rId6" cstate="print">
            <a:extLst>
              <a:ext uri="{28A0092B-C50C-407E-A947-70E740481C1C}">
                <a14:useLocalDpi xmlns:a14="http://schemas.microsoft.com/office/drawing/2010/main" xmlns="" val="0"/>
              </a:ext>
            </a:extLst>
          </a:blip>
          <a:srcRect/>
          <a:stretch>
            <a:fillRect/>
          </a:stretch>
        </p:blipFill>
        <p:spPr bwMode="auto">
          <a:xfrm>
            <a:off x="498049" y="44624"/>
            <a:ext cx="729270" cy="97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pic>
      <p:sp>
        <p:nvSpPr>
          <p:cNvPr id="11" name="TextBox 10"/>
          <p:cNvSpPr txBox="1"/>
          <p:nvPr userDrawn="1"/>
        </p:nvSpPr>
        <p:spPr>
          <a:xfrm>
            <a:off x="1129442" y="116635"/>
            <a:ext cx="7114966" cy="830997"/>
          </a:xfrm>
          <a:prstGeom prst="rect">
            <a:avLst/>
          </a:prstGeom>
          <a:noFill/>
        </p:spPr>
        <p:txBody>
          <a:bodyPr wrap="square" rtlCol="0">
            <a:spAutoFit/>
          </a:bodyPr>
          <a:lstStyle/>
          <a:p>
            <a:pPr algn="ctr"/>
            <a:r>
              <a:rPr lang="id-ID" sz="2400" b="1" dirty="0">
                <a:solidFill>
                  <a:schemeClr val="accent6">
                    <a:lumMod val="50000"/>
                  </a:schemeClr>
                </a:solidFill>
              </a:rPr>
              <a:t>Kementerian Perencanaan Pembanguna</a:t>
            </a:r>
            <a:r>
              <a:rPr lang="id-ID" sz="2400" b="1" baseline="0" dirty="0">
                <a:solidFill>
                  <a:schemeClr val="accent6">
                    <a:lumMod val="50000"/>
                  </a:schemeClr>
                </a:solidFill>
              </a:rPr>
              <a:t>n Nasional/</a:t>
            </a:r>
            <a:br>
              <a:rPr lang="id-ID" sz="2400" b="1" baseline="0" dirty="0">
                <a:solidFill>
                  <a:schemeClr val="accent6">
                    <a:lumMod val="50000"/>
                  </a:schemeClr>
                </a:solidFill>
              </a:rPr>
            </a:br>
            <a:r>
              <a:rPr lang="id-ID" sz="2400" b="1" baseline="0" dirty="0">
                <a:solidFill>
                  <a:schemeClr val="accent6">
                    <a:lumMod val="50000"/>
                  </a:schemeClr>
                </a:solidFill>
              </a:rPr>
              <a:t>Badan Perencanaan Pembangunan Nasional</a:t>
            </a:r>
            <a:endParaRPr lang="id-ID" sz="2400" b="1" dirty="0">
              <a:solidFill>
                <a:schemeClr val="accent6">
                  <a:lumMod val="50000"/>
                </a:schemeClr>
              </a:solidFill>
            </a:endParaRPr>
          </a:p>
        </p:txBody>
      </p:sp>
    </p:spTree>
    <p:extLst>
      <p:ext uri="{BB962C8B-B14F-4D97-AF65-F5344CB8AC3E}">
        <p14:creationId xmlns:p14="http://schemas.microsoft.com/office/powerpoint/2010/main" xmlns="" val="3683492262"/>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33656DF-9DB3-4867-9D5C-2FEDCB192A0C}" type="datetime1">
              <a:rPr lang="id-ID" smtClean="0"/>
              <a:pPr/>
              <a:t>13/03/2018</a:t>
            </a:fld>
            <a:endParaRPr lang="id-ID"/>
          </a:p>
        </p:txBody>
      </p:sp>
      <p:sp>
        <p:nvSpPr>
          <p:cNvPr id="5" name="Footer Placeholder 4"/>
          <p:cNvSpPr>
            <a:spLocks noGrp="1"/>
          </p:cNvSpPr>
          <p:nvPr>
            <p:ph type="ftr" sz="quarter" idx="11"/>
          </p:nvPr>
        </p:nvSpPr>
        <p:spPr/>
        <p:txBody>
          <a:bodyPr/>
          <a:lstStyle>
            <a:lvl1pPr>
              <a:defRPr/>
            </a:lvl1pPr>
          </a:lstStyle>
          <a:p>
            <a:endParaRPr lang="id-ID"/>
          </a:p>
        </p:txBody>
      </p:sp>
      <p:sp>
        <p:nvSpPr>
          <p:cNvPr id="6"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2445376438"/>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01113" y="274658"/>
            <a:ext cx="1272758"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2835" y="274658"/>
            <a:ext cx="3723999"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836CA92-5C0D-4ED1-B3EA-0BA71E7E8368}" type="datetime1">
              <a:rPr lang="id-ID" smtClean="0"/>
              <a:pPr/>
              <a:t>13/03/2018</a:t>
            </a:fld>
            <a:endParaRPr lang="id-ID"/>
          </a:p>
        </p:txBody>
      </p:sp>
      <p:sp>
        <p:nvSpPr>
          <p:cNvPr id="5" name="Footer Placeholder 4"/>
          <p:cNvSpPr>
            <a:spLocks noGrp="1"/>
          </p:cNvSpPr>
          <p:nvPr>
            <p:ph type="ftr" sz="quarter" idx="11"/>
          </p:nvPr>
        </p:nvSpPr>
        <p:spPr/>
        <p:txBody>
          <a:bodyPr/>
          <a:lstStyle>
            <a:lvl1pPr>
              <a:defRPr/>
            </a:lvl1pPr>
          </a:lstStyle>
          <a:p>
            <a:endParaRPr lang="id-ID"/>
          </a:p>
        </p:txBody>
      </p:sp>
      <p:sp>
        <p:nvSpPr>
          <p:cNvPr id="6"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2347888779"/>
      </p:ext>
    </p:extLst>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grpSp>
        <p:nvGrpSpPr>
          <p:cNvPr id="4" name="Group 6"/>
          <p:cNvGrpSpPr>
            <a:grpSpLocks/>
          </p:cNvGrpSpPr>
          <p:nvPr/>
        </p:nvGrpSpPr>
        <p:grpSpPr bwMode="auto">
          <a:xfrm>
            <a:off x="6" y="285750"/>
            <a:ext cx="5435741" cy="5868988"/>
            <a:chOff x="0" y="285728"/>
            <a:chExt cx="8786842" cy="5869028"/>
          </a:xfrm>
        </p:grpSpPr>
        <p:sp>
          <p:nvSpPr>
            <p:cNvPr id="5" name="Rectangle 4"/>
            <p:cNvSpPr/>
            <p:nvPr userDrawn="1"/>
          </p:nvSpPr>
          <p:spPr>
            <a:xfrm>
              <a:off x="428626" y="285728"/>
              <a:ext cx="8358216" cy="1035057"/>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3200" b="1" dirty="0">
                <a:solidFill>
                  <a:prstClr val="white"/>
                </a:solidFill>
                <a:ea typeface="Cambria Math" pitchFamily="18" charset="0"/>
              </a:endParaRPr>
            </a:p>
          </p:txBody>
        </p:sp>
        <p:sp>
          <p:nvSpPr>
            <p:cNvPr id="6" name="Rectangle 5"/>
            <p:cNvSpPr>
              <a:spLocks noChangeArrowheads="1"/>
            </p:cNvSpPr>
            <p:nvPr userDrawn="1"/>
          </p:nvSpPr>
          <p:spPr bwMode="auto">
            <a:xfrm>
              <a:off x="428626" y="1376348"/>
              <a:ext cx="8358216" cy="107951"/>
            </a:xfrm>
            <a:prstGeom prst="rect">
              <a:avLst/>
            </a:prstGeom>
            <a:gradFill rotWithShape="1">
              <a:gsLst>
                <a:gs pos="0">
                  <a:srgbClr val="34B3D6"/>
                </a:gs>
                <a:gs pos="20000">
                  <a:srgbClr val="36B1D2"/>
                </a:gs>
                <a:gs pos="100000">
                  <a:srgbClr val="2787A0"/>
                </a:gs>
              </a:gsLst>
              <a:lin ang="5400000"/>
            </a:gradFill>
            <a:ln w="9525">
              <a:solidFill>
                <a:srgbClr val="46AAC5"/>
              </a:solidFill>
              <a:miter lim="800000"/>
              <a:headEnd/>
              <a:tailEnd/>
            </a:ln>
            <a:effectLst>
              <a:outerShdw dist="23000" dir="5400000" rotWithShape="0">
                <a:srgbClr val="808080">
                  <a:alpha val="34998"/>
                </a:srgbClr>
              </a:outerShdw>
            </a:effectLst>
          </p:spPr>
          <p:txBody>
            <a:bodyPr anchor="ctr"/>
            <a:lstStyle/>
            <a:p>
              <a:pPr algn="ctr" fontAlgn="base">
                <a:spcBef>
                  <a:spcPct val="0"/>
                </a:spcBef>
                <a:spcAft>
                  <a:spcPct val="0"/>
                </a:spcAft>
                <a:defRPr/>
              </a:pPr>
              <a:endParaRPr lang="id-ID">
                <a:solidFill>
                  <a:srgbClr val="FFFFFF"/>
                </a:solidFill>
                <a:ea typeface="ＭＳ Ｐゴシック" pitchFamily="34" charset="-128"/>
              </a:endParaRPr>
            </a:p>
          </p:txBody>
        </p:sp>
        <p:sp>
          <p:nvSpPr>
            <p:cNvPr id="7" name="Rounded Rectangle 6"/>
            <p:cNvSpPr/>
            <p:nvPr userDrawn="1"/>
          </p:nvSpPr>
          <p:spPr>
            <a:xfrm>
              <a:off x="142875" y="1643050"/>
              <a:ext cx="8429653" cy="4500593"/>
            </a:xfrm>
            <a:prstGeom prst="roundRect">
              <a:avLst>
                <a:gd name="adj" fmla="val 1536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8" name="Rectangle 7"/>
            <p:cNvSpPr/>
            <p:nvPr userDrawn="1"/>
          </p:nvSpPr>
          <p:spPr>
            <a:xfrm>
              <a:off x="0" y="1643050"/>
              <a:ext cx="8072465" cy="4511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grpSp>
      <p:pic>
        <p:nvPicPr>
          <p:cNvPr id="10" name="Picture 9" descr="D:\BAPPENAS (Design)\BAPPENAS.WEB\garuda.png"/>
          <p:cNvPicPr>
            <a:picLocks noChangeAspect="1" noChangeArrowheads="1"/>
          </p:cNvPicPr>
          <p:nvPr/>
        </p:nvPicPr>
        <p:blipFill>
          <a:blip r:embed="rId2" cstate="print"/>
          <a:srcRect/>
          <a:stretch>
            <a:fillRect/>
          </a:stretch>
        </p:blipFill>
        <p:spPr bwMode="auto">
          <a:xfrm>
            <a:off x="417383" y="423863"/>
            <a:ext cx="307386" cy="539750"/>
          </a:xfrm>
          <a:prstGeom prst="rect">
            <a:avLst/>
          </a:prstGeom>
          <a:noFill/>
          <a:ln w="9525">
            <a:noFill/>
            <a:miter lim="800000"/>
            <a:headEnd/>
            <a:tailEnd/>
          </a:ln>
          <a:effectLst>
            <a:outerShdw dist="38100" dir="5400000" algn="t" rotWithShape="0">
              <a:srgbClr val="808080">
                <a:alpha val="39998"/>
              </a:srgbClr>
            </a:outerShdw>
          </a:effectLst>
        </p:spPr>
      </p:pic>
      <p:sp>
        <p:nvSpPr>
          <p:cNvPr id="11" name="TextBox 10"/>
          <p:cNvSpPr txBox="1"/>
          <p:nvPr/>
        </p:nvSpPr>
        <p:spPr>
          <a:xfrm>
            <a:off x="253376" y="957263"/>
            <a:ext cx="659948" cy="415498"/>
          </a:xfrm>
          <a:prstGeom prst="rect">
            <a:avLst/>
          </a:prstGeom>
          <a:noFill/>
        </p:spPr>
        <p:txBody>
          <a:bodyPr>
            <a:spAutoFit/>
          </a:bodyPr>
          <a:lstStyle/>
          <a:p>
            <a:pPr algn="ctr" fontAlgn="base">
              <a:spcBef>
                <a:spcPct val="0"/>
              </a:spcBef>
              <a:spcAft>
                <a:spcPct val="0"/>
              </a:spcAft>
              <a:defRPr/>
            </a:pPr>
            <a:r>
              <a:rPr lang="en-US" sz="700" b="1">
                <a:solidFill>
                  <a:srgbClr val="FFFFFF"/>
                </a:solidFill>
                <a:effectLst>
                  <a:outerShdw blurRad="38100" dist="38100" dir="2700000" algn="tl">
                    <a:srgbClr val="C0C0C0"/>
                  </a:outerShdw>
                </a:effectLst>
                <a:latin typeface="Cambria" pitchFamily="18" charset="0"/>
                <a:ea typeface="ＭＳ Ｐゴシック" pitchFamily="34" charset="-128"/>
                <a:cs typeface="Arial" charset="0"/>
              </a:rPr>
              <a:t>KEMENTERIAN PPN/</a:t>
            </a:r>
          </a:p>
          <a:p>
            <a:pPr algn="ctr" fontAlgn="base">
              <a:spcBef>
                <a:spcPct val="0"/>
              </a:spcBef>
              <a:spcAft>
                <a:spcPct val="0"/>
              </a:spcAft>
              <a:defRPr/>
            </a:pPr>
            <a:r>
              <a:rPr lang="en-US" sz="700" b="1">
                <a:solidFill>
                  <a:srgbClr val="FFFFFF"/>
                </a:solidFill>
                <a:effectLst>
                  <a:outerShdw blurRad="38100" dist="38100" dir="2700000" algn="tl">
                    <a:srgbClr val="C0C0C0"/>
                  </a:outerShdw>
                </a:effectLst>
                <a:latin typeface="Cambria" pitchFamily="18" charset="0"/>
                <a:ea typeface="ＭＳ Ｐゴシック" pitchFamily="34" charset="-128"/>
                <a:cs typeface="Arial" charset="0"/>
              </a:rPr>
              <a:t>BAPPENAS</a:t>
            </a:r>
          </a:p>
        </p:txBody>
      </p:sp>
      <p:sp>
        <p:nvSpPr>
          <p:cNvPr id="12" name="Rectangle 11"/>
          <p:cNvSpPr>
            <a:spLocks noChangeArrowheads="1"/>
          </p:cNvSpPr>
          <p:nvPr/>
        </p:nvSpPr>
        <p:spPr bwMode="auto">
          <a:xfrm>
            <a:off x="253375" y="6597713"/>
            <a:ext cx="5170582" cy="34925"/>
          </a:xfrm>
          <a:prstGeom prst="rect">
            <a:avLst/>
          </a:prstGeom>
          <a:gradFill rotWithShape="1">
            <a:gsLst>
              <a:gs pos="0">
                <a:srgbClr val="34B3D6"/>
              </a:gs>
              <a:gs pos="20000">
                <a:srgbClr val="36B1D2"/>
              </a:gs>
              <a:gs pos="100000">
                <a:srgbClr val="2787A0"/>
              </a:gs>
            </a:gsLst>
            <a:lin ang="5400000"/>
          </a:gradFill>
          <a:ln w="9525">
            <a:solidFill>
              <a:srgbClr val="46AAC5"/>
            </a:solidFill>
            <a:miter lim="800000"/>
            <a:headEnd/>
            <a:tailEnd/>
          </a:ln>
          <a:effectLst>
            <a:outerShdw dist="23000" dir="5400000" rotWithShape="0">
              <a:srgbClr val="808080">
                <a:alpha val="34998"/>
              </a:srgbClr>
            </a:outerShdw>
          </a:effectLst>
        </p:spPr>
        <p:txBody>
          <a:bodyPr anchor="ctr"/>
          <a:lstStyle/>
          <a:p>
            <a:pPr algn="ctr" fontAlgn="base">
              <a:spcBef>
                <a:spcPct val="0"/>
              </a:spcBef>
              <a:spcAft>
                <a:spcPct val="0"/>
              </a:spcAft>
              <a:defRPr/>
            </a:pPr>
            <a:endParaRPr lang="id-ID">
              <a:solidFill>
                <a:srgbClr val="FFFFFF"/>
              </a:solidFill>
              <a:ea typeface="ＭＳ Ｐゴシック" pitchFamily="34" charset="-128"/>
            </a:endParaRPr>
          </a:p>
        </p:txBody>
      </p:sp>
      <p:sp>
        <p:nvSpPr>
          <p:cNvPr id="9" name="Title 1"/>
          <p:cNvSpPr>
            <a:spLocks noGrp="1"/>
          </p:cNvSpPr>
          <p:nvPr>
            <p:ph type="title"/>
          </p:nvPr>
        </p:nvSpPr>
        <p:spPr>
          <a:xfrm>
            <a:off x="566757" y="389062"/>
            <a:ext cx="5068005" cy="778098"/>
          </a:xfrm>
        </p:spPr>
        <p:txBody>
          <a:bodyPr/>
          <a:lstStyle>
            <a:lvl1pPr>
              <a:defRPr sz="4000" b="1">
                <a:solidFill>
                  <a:schemeClr val="bg1"/>
                </a:solidFill>
                <a:effectLst/>
                <a:latin typeface="Cambria" pitchFamily="18" charset="0"/>
              </a:defRPr>
            </a:lvl1pPr>
          </a:lstStyle>
          <a:p>
            <a:r>
              <a:rPr lang="en-US"/>
              <a:t>Click to edit Master title style</a:t>
            </a:r>
            <a:endParaRPr lang="id-ID" dirty="0"/>
          </a:p>
        </p:txBody>
      </p:sp>
      <p:sp>
        <p:nvSpPr>
          <p:cNvPr id="15" name="Content Placeholder 2"/>
          <p:cNvSpPr>
            <a:spLocks noGrp="1"/>
          </p:cNvSpPr>
          <p:nvPr>
            <p:ph idx="1"/>
          </p:nvPr>
        </p:nvSpPr>
        <p:spPr>
          <a:xfrm>
            <a:off x="282839" y="1722441"/>
            <a:ext cx="5091036" cy="4525963"/>
          </a:xfrm>
        </p:spPr>
        <p:txBody>
          <a:bodyPr/>
          <a:lstStyle>
            <a:lvl1pPr>
              <a:defRPr>
                <a:latin typeface="Cambria" pitchFamily="18" charset="0"/>
              </a:defRPr>
            </a:lvl1pPr>
            <a:lvl2pPr>
              <a:defRPr>
                <a:latin typeface="Cambria" pitchFamily="18" charset="0"/>
              </a:defRPr>
            </a:lvl2pPr>
            <a:lvl3pPr>
              <a:defRPr>
                <a:latin typeface="Cambria" pitchFamily="18" charset="0"/>
              </a:defRPr>
            </a:lvl3pPr>
            <a:lvl4pPr>
              <a:defRPr>
                <a:latin typeface="Cambria" pitchFamily="18" charset="0"/>
              </a:defRPr>
            </a:lvl4pPr>
            <a:lvl5pPr>
              <a:defRPr>
                <a:latin typeface="Cambria"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Date Placeholder 3"/>
          <p:cNvSpPr>
            <a:spLocks noGrp="1"/>
          </p:cNvSpPr>
          <p:nvPr>
            <p:ph type="dt" sz="half" idx="10"/>
          </p:nvPr>
        </p:nvSpPr>
        <p:spPr/>
        <p:txBody>
          <a:bodyPr/>
          <a:lstStyle>
            <a:lvl1pPr>
              <a:defRPr>
                <a:solidFill>
                  <a:srgbClr val="002060"/>
                </a:solidFill>
              </a:defRPr>
            </a:lvl1pPr>
          </a:lstStyle>
          <a:p>
            <a:fld id="{EEB78F6A-38D0-4B90-9E5D-94A4957AF34C}" type="datetime1">
              <a:rPr lang="id-ID" smtClean="0"/>
              <a:pPr/>
              <a:t>13/03/2018</a:t>
            </a:fld>
            <a:endParaRPr lang="id-ID"/>
          </a:p>
        </p:txBody>
      </p:sp>
      <p:sp>
        <p:nvSpPr>
          <p:cNvPr id="14" name="Footer Placeholder 4"/>
          <p:cNvSpPr>
            <a:spLocks noGrp="1"/>
          </p:cNvSpPr>
          <p:nvPr>
            <p:ph type="ftr" sz="quarter" idx="11"/>
          </p:nvPr>
        </p:nvSpPr>
        <p:spPr/>
        <p:txBody>
          <a:bodyPr/>
          <a:lstStyle>
            <a:lvl1pPr>
              <a:defRPr>
                <a:solidFill>
                  <a:srgbClr val="002060"/>
                </a:solidFill>
                <a:latin typeface="Cambria" pitchFamily="18" charset="0"/>
              </a:defRPr>
            </a:lvl1pPr>
          </a:lstStyle>
          <a:p>
            <a:endParaRPr lang="id-ID"/>
          </a:p>
        </p:txBody>
      </p:sp>
      <p:sp>
        <p:nvSpPr>
          <p:cNvPr id="16" name="Slide Number Placeholder 5"/>
          <p:cNvSpPr>
            <a:spLocks noGrp="1"/>
          </p:cNvSpPr>
          <p:nvPr>
            <p:ph type="sldNum" sz="quarter" idx="12"/>
          </p:nvPr>
        </p:nvSpPr>
        <p:spPr>
          <a:xfrm>
            <a:off x="4315204" y="6356413"/>
            <a:ext cx="1319898" cy="365125"/>
          </a:xfrm>
        </p:spPr>
        <p:txBody>
          <a:bodyPr/>
          <a:lstStyle>
            <a:lvl1pPr>
              <a:defRPr>
                <a:solidFill>
                  <a:srgbClr val="002060"/>
                </a:solidFill>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762965790"/>
      </p:ext>
    </p:extLst>
  </p:cSld>
  <p:clrMapOvr>
    <a:masterClrMapping/>
  </p:clrMapOvr>
  <p:transition spd="slow">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2586" y="577908"/>
            <a:ext cx="579420" cy="36933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lang="en-US" sz="600" b="1">
                <a:solidFill>
                  <a:prstClr val="white"/>
                </a:solidFill>
                <a:latin typeface="Cambria" pitchFamily="18" charset="0"/>
                <a:ea typeface="ＭＳ Ｐゴシック" pitchFamily="34" charset="-128"/>
              </a:rPr>
              <a:t>KEMENTERIAN PPN/</a:t>
            </a:r>
          </a:p>
          <a:p>
            <a:pPr algn="ctr" eaLnBrk="1" fontAlgn="base" hangingPunct="1">
              <a:spcBef>
                <a:spcPct val="0"/>
              </a:spcBef>
              <a:spcAft>
                <a:spcPct val="0"/>
              </a:spcAft>
              <a:defRPr/>
            </a:pPr>
            <a:r>
              <a:rPr lang="en-US" sz="600" b="1">
                <a:solidFill>
                  <a:prstClr val="white"/>
                </a:solidFill>
                <a:latin typeface="Cambria" pitchFamily="18" charset="0"/>
                <a:ea typeface="ＭＳ Ｐゴシック" pitchFamily="34" charset="-128"/>
              </a:rPr>
              <a:t>BAPPENAS</a:t>
            </a:r>
          </a:p>
        </p:txBody>
      </p:sp>
      <p:grpSp>
        <p:nvGrpSpPr>
          <p:cNvPr id="5" name="Group 6"/>
          <p:cNvGrpSpPr>
            <a:grpSpLocks/>
          </p:cNvGrpSpPr>
          <p:nvPr/>
        </p:nvGrpSpPr>
        <p:grpSpPr bwMode="auto">
          <a:xfrm>
            <a:off x="6" y="285773"/>
            <a:ext cx="5435741" cy="6215063"/>
            <a:chOff x="0" y="285728"/>
            <a:chExt cx="8786842" cy="6215106"/>
          </a:xfrm>
        </p:grpSpPr>
        <p:sp>
          <p:nvSpPr>
            <p:cNvPr id="6" name="Rectangle 5"/>
            <p:cNvSpPr/>
            <p:nvPr userDrawn="1"/>
          </p:nvSpPr>
          <p:spPr>
            <a:xfrm>
              <a:off x="428626" y="1643050"/>
              <a:ext cx="8358216" cy="485778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sz="1000" dirty="0">
                <a:solidFill>
                  <a:prstClr val="white"/>
                </a:solidFill>
              </a:endParaRPr>
            </a:p>
          </p:txBody>
        </p:sp>
        <p:sp>
          <p:nvSpPr>
            <p:cNvPr id="7" name="Rectangle 6"/>
            <p:cNvSpPr/>
            <p:nvPr userDrawn="1"/>
          </p:nvSpPr>
          <p:spPr>
            <a:xfrm>
              <a:off x="428626" y="285728"/>
              <a:ext cx="8358216" cy="1143008"/>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3200" b="1" dirty="0">
                <a:solidFill>
                  <a:prstClr val="white"/>
                </a:solidFill>
                <a:ea typeface="Cambria Math" pitchFamily="18" charset="0"/>
              </a:endParaRPr>
            </a:p>
          </p:txBody>
        </p:sp>
        <p:sp>
          <p:nvSpPr>
            <p:cNvPr id="8" name="Rectangle 7"/>
            <p:cNvSpPr/>
            <p:nvPr userDrawn="1"/>
          </p:nvSpPr>
          <p:spPr>
            <a:xfrm>
              <a:off x="428626" y="1489061"/>
              <a:ext cx="8358216" cy="107951"/>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9" name="Rounded Rectangle 8"/>
            <p:cNvSpPr/>
            <p:nvPr userDrawn="1"/>
          </p:nvSpPr>
          <p:spPr>
            <a:xfrm>
              <a:off x="142875" y="1643050"/>
              <a:ext cx="8429653" cy="4500593"/>
            </a:xfrm>
            <a:prstGeom prst="roundRect">
              <a:avLst>
                <a:gd name="adj" fmla="val 1536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10" name="Rectangle 9"/>
            <p:cNvSpPr/>
            <p:nvPr userDrawn="1"/>
          </p:nvSpPr>
          <p:spPr>
            <a:xfrm>
              <a:off x="0" y="1643050"/>
              <a:ext cx="8072465" cy="4511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grpSp>
      <p:pic>
        <p:nvPicPr>
          <p:cNvPr id="11" name="Picture 2" descr="D:\BAPPENAS (Design)\BAPPENAS.WEB\garuda.png"/>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390864" y="384175"/>
            <a:ext cx="376132" cy="660400"/>
          </a:xfrm>
          <a:prstGeom prst="rect">
            <a:avLst/>
          </a:prstGeom>
          <a:noFill/>
          <a:ln w="9525">
            <a:noFill/>
            <a:miter lim="800000"/>
            <a:headEnd/>
            <a:tailEnd/>
          </a:ln>
          <a:effectLst>
            <a:outerShdw dist="38100" dir="5400000" algn="t" rotWithShape="0">
              <a:srgbClr val="808080">
                <a:alpha val="39998"/>
              </a:srgbClr>
            </a:outerShdw>
          </a:effectLst>
        </p:spPr>
      </p:pic>
      <p:sp>
        <p:nvSpPr>
          <p:cNvPr id="12" name="TextBox 11"/>
          <p:cNvSpPr txBox="1"/>
          <p:nvPr/>
        </p:nvSpPr>
        <p:spPr>
          <a:xfrm>
            <a:off x="254357" y="1079500"/>
            <a:ext cx="659948" cy="415498"/>
          </a:xfrm>
          <a:prstGeom prst="rect">
            <a:avLst/>
          </a:prstGeom>
          <a:noFill/>
        </p:spPr>
        <p:txBody>
          <a:bodyPr>
            <a:spAutoFit/>
          </a:bodyPr>
          <a:lstStyle/>
          <a:p>
            <a:pPr algn="ctr" fontAlgn="base">
              <a:spcBef>
                <a:spcPct val="0"/>
              </a:spcBef>
              <a:spcAft>
                <a:spcPct val="0"/>
              </a:spcAft>
              <a:defRPr/>
            </a:pPr>
            <a:r>
              <a:rPr lang="en-US" sz="700" b="1">
                <a:solidFill>
                  <a:prstClr val="white"/>
                </a:solidFill>
                <a:effectLst>
                  <a:outerShdw blurRad="38100" dist="38100" dir="2700000" algn="tl">
                    <a:srgbClr val="C0C0C0"/>
                  </a:outerShdw>
                </a:effectLst>
                <a:ea typeface="ＭＳ Ｐゴシック" pitchFamily="34" charset="-128"/>
                <a:cs typeface="Arial" charset="0"/>
              </a:rPr>
              <a:t>KEMENTERIAN PPN/</a:t>
            </a:r>
          </a:p>
          <a:p>
            <a:pPr algn="ctr" fontAlgn="base">
              <a:spcBef>
                <a:spcPct val="0"/>
              </a:spcBef>
              <a:spcAft>
                <a:spcPct val="0"/>
              </a:spcAft>
              <a:defRPr/>
            </a:pPr>
            <a:r>
              <a:rPr lang="en-US" sz="700" b="1">
                <a:solidFill>
                  <a:prstClr val="white"/>
                </a:solidFill>
                <a:effectLst>
                  <a:outerShdw blurRad="38100" dist="38100" dir="2700000" algn="tl">
                    <a:srgbClr val="C0C0C0"/>
                  </a:outerShdw>
                </a:effectLst>
                <a:ea typeface="ＭＳ Ｐゴシック" pitchFamily="34" charset="-128"/>
                <a:cs typeface="Arial" charset="0"/>
              </a:rPr>
              <a:t>BAPPENAS</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Date Placeholder 3"/>
          <p:cNvSpPr>
            <a:spLocks noGrp="1"/>
          </p:cNvSpPr>
          <p:nvPr>
            <p:ph type="dt" sz="half" idx="10"/>
          </p:nvPr>
        </p:nvSpPr>
        <p:spPr/>
        <p:txBody>
          <a:bodyPr/>
          <a:lstStyle>
            <a:lvl1pPr>
              <a:defRPr/>
            </a:lvl1pPr>
          </a:lstStyle>
          <a:p>
            <a:fld id="{10057B50-B3B3-49BF-A0E4-DAC5A873140E}" type="datetime1">
              <a:rPr lang="id-ID" smtClean="0"/>
              <a:pPr/>
              <a:t>13/03/2018</a:t>
            </a:fld>
            <a:endParaRPr lang="id-ID"/>
          </a:p>
        </p:txBody>
      </p:sp>
      <p:sp>
        <p:nvSpPr>
          <p:cNvPr id="14" name="Footer Placeholder 4"/>
          <p:cNvSpPr>
            <a:spLocks noGrp="1"/>
          </p:cNvSpPr>
          <p:nvPr>
            <p:ph type="ftr" sz="quarter" idx="11"/>
          </p:nvPr>
        </p:nvSpPr>
        <p:spPr/>
        <p:txBody>
          <a:bodyPr/>
          <a:lstStyle>
            <a:lvl1pPr>
              <a:defRPr/>
            </a:lvl1pPr>
          </a:lstStyle>
          <a:p>
            <a:endParaRPr lang="id-ID"/>
          </a:p>
        </p:txBody>
      </p:sp>
      <p:sp>
        <p:nvSpPr>
          <p:cNvPr id="15"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1408143599"/>
      </p:ext>
    </p:extLst>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24255" y="465162"/>
            <a:ext cx="4808200" cy="1431925"/>
          </a:xfrm>
        </p:spPr>
        <p:txBody>
          <a:bodyPr/>
          <a:lstStyle/>
          <a:p>
            <a:r>
              <a:rPr lang="en-US"/>
              <a:t>Click to edit Master title style</a:t>
            </a:r>
            <a:endParaRPr lang="id-ID"/>
          </a:p>
        </p:txBody>
      </p:sp>
      <p:sp>
        <p:nvSpPr>
          <p:cNvPr id="3" name="Table Placeholder 2"/>
          <p:cNvSpPr>
            <a:spLocks noGrp="1"/>
          </p:cNvSpPr>
          <p:nvPr>
            <p:ph type="tbl" idx="1"/>
          </p:nvPr>
        </p:nvSpPr>
        <p:spPr>
          <a:xfrm>
            <a:off x="424255" y="1981200"/>
            <a:ext cx="4808200" cy="4114800"/>
          </a:xfrm>
        </p:spPr>
        <p:txBody>
          <a:bodyPr rtlCol="0">
            <a:normAutofit/>
          </a:bodyPr>
          <a:lstStyle/>
          <a:p>
            <a:pPr lvl="0"/>
            <a:r>
              <a:rPr lang="en-US" noProof="0"/>
              <a:t>Click icon to add table</a:t>
            </a:r>
            <a:endParaRPr lang="id-ID" noProof="0"/>
          </a:p>
        </p:txBody>
      </p:sp>
      <p:sp>
        <p:nvSpPr>
          <p:cNvPr id="4" name="Rectangle 32"/>
          <p:cNvSpPr>
            <a:spLocks noGrp="1" noChangeArrowheads="1"/>
          </p:cNvSpPr>
          <p:nvPr>
            <p:ph type="dt" sz="half" idx="10"/>
          </p:nvPr>
        </p:nvSpPr>
        <p:spPr/>
        <p:txBody>
          <a:bodyPr/>
          <a:lstStyle>
            <a:lvl1pPr>
              <a:defRPr/>
            </a:lvl1pPr>
          </a:lstStyle>
          <a:p>
            <a:fld id="{0E69CFBB-EFD3-4E3A-B67D-FB224559D768}" type="datetime1">
              <a:rPr lang="id-ID" smtClean="0"/>
              <a:pPr/>
              <a:t>13/03/2018</a:t>
            </a:fld>
            <a:endParaRPr lang="id-ID"/>
          </a:p>
        </p:txBody>
      </p:sp>
      <p:sp>
        <p:nvSpPr>
          <p:cNvPr id="5" name="Rectangle 33"/>
          <p:cNvSpPr>
            <a:spLocks noGrp="1" noChangeArrowheads="1"/>
          </p:cNvSpPr>
          <p:nvPr>
            <p:ph type="ftr" sz="quarter" idx="11"/>
          </p:nvPr>
        </p:nvSpPr>
        <p:spPr/>
        <p:txBody>
          <a:bodyPr/>
          <a:lstStyle>
            <a:lvl1pPr>
              <a:defRPr/>
            </a:lvl1pPr>
          </a:lstStyle>
          <a:p>
            <a:endParaRPr lang="id-ID"/>
          </a:p>
        </p:txBody>
      </p:sp>
      <p:sp>
        <p:nvSpPr>
          <p:cNvPr id="6" name="Rectangle 34"/>
          <p:cNvSpPr>
            <a:spLocks noGrp="1" noChangeArrowheads="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1962697660"/>
      </p:ext>
    </p:extLst>
  </p:cSld>
  <p:clrMapOvr>
    <a:masterClrMapping/>
  </p:clrMapOvr>
  <p:transition>
    <p:check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0" y="2928938"/>
            <a:ext cx="9143999" cy="157162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a:defRPr/>
            </a:pPr>
            <a:endParaRPr lang="id-ID">
              <a:solidFill>
                <a:srgbClr val="000000"/>
              </a:solidFill>
            </a:endParaRPr>
          </a:p>
        </p:txBody>
      </p:sp>
      <p:pic>
        <p:nvPicPr>
          <p:cNvPr id="4" name="Picture 7" descr="logo_Bappenas-01.png"/>
          <p:cNvPicPr>
            <a:picLocks noChangeAspect="1"/>
          </p:cNvPicPr>
          <p:nvPr/>
        </p:nvPicPr>
        <p:blipFill>
          <a:blip r:embed="rId2" cstate="print"/>
          <a:srcRect/>
          <a:stretch>
            <a:fillRect/>
          </a:stretch>
        </p:blipFill>
        <p:spPr bwMode="auto">
          <a:xfrm>
            <a:off x="3356212" y="908721"/>
            <a:ext cx="2430616" cy="1546225"/>
          </a:xfrm>
          <a:prstGeom prst="rect">
            <a:avLst/>
          </a:prstGeom>
          <a:noFill/>
          <a:ln w="9525">
            <a:noFill/>
            <a:miter lim="800000"/>
            <a:headEnd/>
            <a:tailEnd/>
          </a:ln>
        </p:spPr>
      </p:pic>
      <p:sp>
        <p:nvSpPr>
          <p:cNvPr id="5" name="Rectangle 4"/>
          <p:cNvSpPr>
            <a:spLocks noChangeArrowheads="1"/>
          </p:cNvSpPr>
          <p:nvPr/>
        </p:nvSpPr>
        <p:spPr bwMode="auto">
          <a:xfrm>
            <a:off x="88389" y="3038475"/>
            <a:ext cx="244534" cy="395288"/>
          </a:xfrm>
          <a:prstGeom prst="rect">
            <a:avLst/>
          </a:prstGeom>
          <a:gradFill rotWithShape="1">
            <a:gsLst>
              <a:gs pos="0">
                <a:srgbClr val="FF8F26"/>
              </a:gs>
              <a:gs pos="20000">
                <a:srgbClr val="FF8F2A"/>
              </a:gs>
              <a:gs pos="100000">
                <a:srgbClr val="CB6C1D"/>
              </a:gs>
            </a:gsLst>
            <a:lin ang="5400000"/>
          </a:gradFill>
          <a:ln w="9525">
            <a:solidFill>
              <a:srgbClr val="F69240"/>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6" name="Rectangle 5"/>
          <p:cNvSpPr>
            <a:spLocks noChangeArrowheads="1"/>
          </p:cNvSpPr>
          <p:nvPr/>
        </p:nvSpPr>
        <p:spPr bwMode="auto">
          <a:xfrm>
            <a:off x="85444" y="3479800"/>
            <a:ext cx="244533" cy="395288"/>
          </a:xfrm>
          <a:prstGeom prst="rect">
            <a:avLst/>
          </a:prstGeom>
          <a:gradFill rotWithShape="1">
            <a:gsLst>
              <a:gs pos="0">
                <a:srgbClr val="9CC746"/>
              </a:gs>
              <a:gs pos="20000">
                <a:srgbClr val="9BC348"/>
              </a:gs>
              <a:gs pos="100000">
                <a:srgbClr val="769535"/>
              </a:gs>
            </a:gsLst>
            <a:lin ang="5400000"/>
          </a:gradFill>
          <a:ln w="9525">
            <a:solidFill>
              <a:srgbClr val="98B954"/>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7" name="Rectangle 6"/>
          <p:cNvSpPr>
            <a:spLocks noChangeArrowheads="1"/>
          </p:cNvSpPr>
          <p:nvPr/>
        </p:nvSpPr>
        <p:spPr bwMode="auto">
          <a:xfrm>
            <a:off x="85444" y="3929063"/>
            <a:ext cx="244533" cy="395287"/>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2" name="Title 1"/>
          <p:cNvSpPr>
            <a:spLocks noGrp="1"/>
          </p:cNvSpPr>
          <p:nvPr>
            <p:ph type="title"/>
          </p:nvPr>
        </p:nvSpPr>
        <p:spPr>
          <a:xfrm>
            <a:off x="1104822" y="3000376"/>
            <a:ext cx="8039178" cy="1362075"/>
          </a:xfrm>
        </p:spPr>
        <p:txBody>
          <a:bodyPr anchor="t"/>
          <a:lstStyle>
            <a:lvl1pPr algn="l">
              <a:defRPr sz="4000" b="1" cap="all"/>
            </a:lvl1pPr>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smtClean="0"/>
            </a:lvl1pPr>
          </a:lstStyle>
          <a:p>
            <a:fld id="{5128E623-8367-41A4-9FF7-88D30D7CE5DB}"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smtClean="0"/>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2285613906"/>
      </p:ext>
    </p:extLst>
  </p:cSld>
  <p:clrMapOvr>
    <a:masterClrMapping/>
  </p:clrMapOvr>
  <p:transition>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2" y="2928938"/>
            <a:ext cx="8440614" cy="157162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a:defRPr/>
            </a:pPr>
            <a:endParaRPr lang="id-ID">
              <a:solidFill>
                <a:srgbClr val="000000"/>
              </a:solidFill>
            </a:endParaRPr>
          </a:p>
        </p:txBody>
      </p:sp>
      <p:pic>
        <p:nvPicPr>
          <p:cNvPr id="4" name="Picture 7" descr="logo_Bappenas-01.png"/>
          <p:cNvPicPr>
            <a:picLocks noChangeAspect="1"/>
          </p:cNvPicPr>
          <p:nvPr/>
        </p:nvPicPr>
        <p:blipFill>
          <a:blip r:embed="rId2" cstate="print"/>
          <a:srcRect/>
          <a:stretch>
            <a:fillRect/>
          </a:stretch>
        </p:blipFill>
        <p:spPr bwMode="auto">
          <a:xfrm>
            <a:off x="3223274" y="980729"/>
            <a:ext cx="2430616" cy="1546225"/>
          </a:xfrm>
          <a:prstGeom prst="rect">
            <a:avLst/>
          </a:prstGeom>
          <a:noFill/>
          <a:ln w="9525">
            <a:noFill/>
            <a:miter lim="800000"/>
            <a:headEnd/>
            <a:tailEnd/>
          </a:ln>
        </p:spPr>
      </p:pic>
      <p:sp>
        <p:nvSpPr>
          <p:cNvPr id="5" name="Rectangle 4"/>
          <p:cNvSpPr>
            <a:spLocks noChangeArrowheads="1"/>
          </p:cNvSpPr>
          <p:nvPr/>
        </p:nvSpPr>
        <p:spPr bwMode="auto">
          <a:xfrm>
            <a:off x="88389" y="3038475"/>
            <a:ext cx="244534" cy="395288"/>
          </a:xfrm>
          <a:prstGeom prst="rect">
            <a:avLst/>
          </a:prstGeom>
          <a:gradFill rotWithShape="1">
            <a:gsLst>
              <a:gs pos="0">
                <a:srgbClr val="FF8F26"/>
              </a:gs>
              <a:gs pos="20000">
                <a:srgbClr val="FF8F2A"/>
              </a:gs>
              <a:gs pos="100000">
                <a:srgbClr val="CB6C1D"/>
              </a:gs>
            </a:gsLst>
            <a:lin ang="5400000"/>
          </a:gradFill>
          <a:ln w="9525">
            <a:solidFill>
              <a:srgbClr val="F69240"/>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6" name="Rectangle 5"/>
          <p:cNvSpPr>
            <a:spLocks noChangeArrowheads="1"/>
          </p:cNvSpPr>
          <p:nvPr/>
        </p:nvSpPr>
        <p:spPr bwMode="auto">
          <a:xfrm>
            <a:off x="85444" y="3479800"/>
            <a:ext cx="244533" cy="395288"/>
          </a:xfrm>
          <a:prstGeom prst="rect">
            <a:avLst/>
          </a:prstGeom>
          <a:gradFill rotWithShape="1">
            <a:gsLst>
              <a:gs pos="0">
                <a:srgbClr val="9CC746"/>
              </a:gs>
              <a:gs pos="20000">
                <a:srgbClr val="9BC348"/>
              </a:gs>
              <a:gs pos="100000">
                <a:srgbClr val="769535"/>
              </a:gs>
            </a:gsLst>
            <a:lin ang="5400000"/>
          </a:gradFill>
          <a:ln w="9525">
            <a:solidFill>
              <a:srgbClr val="98B954"/>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7" name="Rectangle 6"/>
          <p:cNvSpPr>
            <a:spLocks noChangeArrowheads="1"/>
          </p:cNvSpPr>
          <p:nvPr/>
        </p:nvSpPr>
        <p:spPr bwMode="auto">
          <a:xfrm>
            <a:off x="85444" y="3929063"/>
            <a:ext cx="244533" cy="395287"/>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2" name="Title 1"/>
          <p:cNvSpPr>
            <a:spLocks noGrp="1"/>
          </p:cNvSpPr>
          <p:nvPr>
            <p:ph type="title"/>
          </p:nvPr>
        </p:nvSpPr>
        <p:spPr>
          <a:xfrm>
            <a:off x="1104822" y="3000376"/>
            <a:ext cx="7170090" cy="1362075"/>
          </a:xfrm>
        </p:spPr>
        <p:txBody>
          <a:bodyPr anchor="t"/>
          <a:lstStyle>
            <a:lvl1pPr algn="l">
              <a:defRPr sz="4000" b="1" cap="all"/>
            </a:lvl1pPr>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smtClean="0"/>
            </a:lvl1pPr>
          </a:lstStyle>
          <a:p>
            <a:fld id="{B3EA81F1-8AA8-4E24-AB8F-16579DB7BC9D}"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smtClean="0"/>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3463534585"/>
      </p:ext>
    </p:extLst>
  </p:cSld>
  <p:clrMapOvr>
    <a:masterClrMapping/>
  </p:clrMapOvr>
  <p:transition>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075" y="1"/>
            <a:ext cx="5658781" cy="789680"/>
          </a:xfrm>
          <a:prstGeom prst="rect">
            <a:avLst/>
          </a:prstGeom>
        </p:spPr>
      </p:pic>
      <p:sp>
        <p:nvSpPr>
          <p:cNvPr id="4" name="Date Placeholder 3"/>
          <p:cNvSpPr>
            <a:spLocks noGrp="1"/>
          </p:cNvSpPr>
          <p:nvPr>
            <p:ph type="dt" sz="half" idx="10"/>
          </p:nvPr>
        </p:nvSpPr>
        <p:spPr>
          <a:xfrm>
            <a:off x="388900" y="6554533"/>
            <a:ext cx="1272758" cy="365125"/>
          </a:xfrm>
          <a:prstGeom prst="rect">
            <a:avLst/>
          </a:prstGeom>
        </p:spPr>
        <p:txBody>
          <a:bodyPr/>
          <a:lstStyle/>
          <a:p>
            <a:fld id="{9900DCD6-24C6-427E-9140-96DCB6BED86F}" type="datetime1">
              <a:rPr lang="en-US" smtClean="0"/>
              <a:pPr/>
              <a:t>3/13/2018</a:t>
            </a:fld>
            <a:endParaRPr lang="en-US" dirty="0"/>
          </a:p>
        </p:txBody>
      </p:sp>
      <p:sp>
        <p:nvSpPr>
          <p:cNvPr id="5" name="Footer Placeholder 4"/>
          <p:cNvSpPr>
            <a:spLocks noGrp="1"/>
          </p:cNvSpPr>
          <p:nvPr>
            <p:ph type="ftr" sz="quarter" idx="11"/>
          </p:nvPr>
        </p:nvSpPr>
        <p:spPr>
          <a:xfrm>
            <a:off x="1873790" y="6554533"/>
            <a:ext cx="1909138" cy="365125"/>
          </a:xfrm>
          <a:prstGeom prst="rect">
            <a:avLst/>
          </a:prstGeom>
        </p:spPr>
        <p:txBody>
          <a:bodyPr/>
          <a:lstStyle/>
          <a:p>
            <a:endParaRPr lang="en-US" dirty="0"/>
          </a:p>
        </p:txBody>
      </p:sp>
      <p:pic>
        <p:nvPicPr>
          <p:cNvPr id="8" name="Picture 7"/>
          <p:cNvPicPr>
            <a:picLocks noChangeAspect="1"/>
          </p:cNvPicPr>
          <p:nvPr userDrawn="1"/>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xmlns="" val="0"/>
              </a:ext>
            </a:extLst>
          </a:blip>
          <a:stretch>
            <a:fillRect/>
          </a:stretch>
        </p:blipFill>
        <p:spPr>
          <a:xfrm>
            <a:off x="68702" y="9537"/>
            <a:ext cx="232365" cy="518891"/>
          </a:xfrm>
          <a:prstGeom prst="rect">
            <a:avLst/>
          </a:prstGeom>
          <a:effectLst>
            <a:glow rad="63500">
              <a:schemeClr val="bg1">
                <a:alpha val="40000"/>
              </a:schemeClr>
            </a:glow>
          </a:effectLst>
        </p:spPr>
      </p:pic>
      <p:sp>
        <p:nvSpPr>
          <p:cNvPr id="9" name="TextBox 8"/>
          <p:cNvSpPr txBox="1"/>
          <p:nvPr userDrawn="1"/>
        </p:nvSpPr>
        <p:spPr>
          <a:xfrm>
            <a:off x="19972" y="472702"/>
            <a:ext cx="319432" cy="1061829"/>
          </a:xfrm>
          <a:prstGeom prst="rect">
            <a:avLst/>
          </a:prstGeom>
          <a:noFill/>
        </p:spPr>
        <p:txBody>
          <a:bodyPr wrap="square" rtlCol="0">
            <a:spAutoFit/>
          </a:bodyPr>
          <a:lstStyle/>
          <a:p>
            <a:pPr algn="ctr"/>
            <a:r>
              <a:rPr lang="en-US" sz="700" b="1" dirty="0">
                <a:solidFill>
                  <a:schemeClr val="accent4">
                    <a:lumMod val="50000"/>
                  </a:schemeClr>
                </a:solidFill>
                <a:effectLst>
                  <a:glow rad="63500">
                    <a:schemeClr val="bg1">
                      <a:alpha val="40000"/>
                    </a:schemeClr>
                  </a:glow>
                </a:effectLst>
                <a:latin typeface="Arial" panose="020B0604020202020204" pitchFamily="34" charset="0"/>
                <a:cs typeface="Arial" panose="020B0604020202020204" pitchFamily="34" charset="0"/>
              </a:rPr>
              <a:t>REPUBLIK INDONESIA</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5285976" y="9539"/>
            <a:ext cx="366004" cy="780163"/>
          </a:xfrm>
          <a:prstGeom prst="rect">
            <a:avLst/>
          </a:prstGeom>
        </p:spPr>
      </p:pic>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t="51527"/>
          <a:stretch/>
        </p:blipFill>
        <p:spPr>
          <a:xfrm>
            <a:off x="-2075" y="6720902"/>
            <a:ext cx="5658781" cy="124913"/>
          </a:xfrm>
          <a:prstGeom prst="rect">
            <a:avLst/>
          </a:prstGeom>
        </p:spPr>
      </p:pic>
      <p:sp>
        <p:nvSpPr>
          <p:cNvPr id="12" name="Rounded Rectangle 11"/>
          <p:cNvSpPr/>
          <p:nvPr userDrawn="1"/>
        </p:nvSpPr>
        <p:spPr>
          <a:xfrm>
            <a:off x="5171241" y="6503626"/>
            <a:ext cx="473940" cy="338173"/>
          </a:xfrm>
          <a:prstGeom prst="roundRect">
            <a:avLst/>
          </a:prstGeom>
          <a:solidFill>
            <a:srgbClr val="D09E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5171239" y="6511158"/>
            <a:ext cx="473940" cy="330641"/>
          </a:xfrm>
        </p:spPr>
        <p:txBody>
          <a:bodyPr/>
          <a:lstStyle>
            <a:lvl1pPr algn="r">
              <a:defRPr b="1">
                <a:solidFill>
                  <a:schemeClr val="bg1"/>
                </a:solidFill>
                <a:latin typeface="Calibri" panose="020F0502020204030204" pitchFamily="34" charset="0"/>
                <a:ea typeface="Tahoma" panose="020B0604030504040204" pitchFamily="34" charset="0"/>
                <a:cs typeface="Tahoma" panose="020B0604030504040204" pitchFamily="34" charset="0"/>
              </a:defRPr>
            </a:lvl1pPr>
          </a:lstStyle>
          <a:p>
            <a:fld id="{FEDA7C93-9141-4A12-827E-60EB1BD797E1}" type="slidenum">
              <a:rPr lang="en-US" smtClean="0"/>
              <a:pPr/>
              <a:t>‹#›</a:t>
            </a:fld>
            <a:endParaRPr lang="en-US" dirty="0"/>
          </a:p>
        </p:txBody>
      </p:sp>
    </p:spTree>
    <p:extLst>
      <p:ext uri="{BB962C8B-B14F-4D97-AF65-F5344CB8AC3E}">
        <p14:creationId xmlns:p14="http://schemas.microsoft.com/office/powerpoint/2010/main" xmlns="" val="97073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075" y="1"/>
            <a:ext cx="5658781" cy="789680"/>
          </a:xfrm>
          <a:prstGeom prst="rect">
            <a:avLst/>
          </a:prstGeom>
        </p:spPr>
      </p:pic>
      <p:sp>
        <p:nvSpPr>
          <p:cNvPr id="4" name="Date Placeholder 3"/>
          <p:cNvSpPr>
            <a:spLocks noGrp="1"/>
          </p:cNvSpPr>
          <p:nvPr>
            <p:ph type="dt" sz="half" idx="10"/>
          </p:nvPr>
        </p:nvSpPr>
        <p:spPr>
          <a:xfrm>
            <a:off x="388900" y="6554533"/>
            <a:ext cx="1272758" cy="365125"/>
          </a:xfrm>
          <a:prstGeom prst="rect">
            <a:avLst/>
          </a:prstGeom>
        </p:spPr>
        <p:txBody>
          <a:bodyPr/>
          <a:lstStyle/>
          <a:p>
            <a:fld id="{9900DCD6-24C6-427E-9140-96DCB6BED86F}" type="datetime1">
              <a:rPr lang="en-US" smtClean="0"/>
              <a:pPr/>
              <a:t>3/13/2018</a:t>
            </a:fld>
            <a:endParaRPr lang="en-US" dirty="0"/>
          </a:p>
        </p:txBody>
      </p:sp>
      <p:sp>
        <p:nvSpPr>
          <p:cNvPr id="5" name="Footer Placeholder 4"/>
          <p:cNvSpPr>
            <a:spLocks noGrp="1"/>
          </p:cNvSpPr>
          <p:nvPr>
            <p:ph type="ftr" sz="quarter" idx="11"/>
          </p:nvPr>
        </p:nvSpPr>
        <p:spPr>
          <a:xfrm>
            <a:off x="1873790" y="6554533"/>
            <a:ext cx="1909138" cy="365125"/>
          </a:xfrm>
          <a:prstGeom prst="rect">
            <a:avLst/>
          </a:prstGeom>
        </p:spPr>
        <p:txBody>
          <a:bodyPr/>
          <a:lstStyle/>
          <a:p>
            <a:endParaRPr lang="en-US" dirty="0"/>
          </a:p>
        </p:txBody>
      </p:sp>
      <p:pic>
        <p:nvPicPr>
          <p:cNvPr id="8" name="Picture 7"/>
          <p:cNvPicPr>
            <a:picLocks noChangeAspect="1"/>
          </p:cNvPicPr>
          <p:nvPr userDrawn="1"/>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xmlns="" val="0"/>
              </a:ext>
            </a:extLst>
          </a:blip>
          <a:stretch>
            <a:fillRect/>
          </a:stretch>
        </p:blipFill>
        <p:spPr>
          <a:xfrm>
            <a:off x="68702" y="9537"/>
            <a:ext cx="232365" cy="518891"/>
          </a:xfrm>
          <a:prstGeom prst="rect">
            <a:avLst/>
          </a:prstGeom>
          <a:effectLst>
            <a:glow rad="63500">
              <a:schemeClr val="bg1">
                <a:alpha val="40000"/>
              </a:schemeClr>
            </a:glow>
          </a:effectLst>
        </p:spPr>
      </p:pic>
      <p:sp>
        <p:nvSpPr>
          <p:cNvPr id="9" name="TextBox 8"/>
          <p:cNvSpPr txBox="1"/>
          <p:nvPr userDrawn="1"/>
        </p:nvSpPr>
        <p:spPr>
          <a:xfrm>
            <a:off x="19972" y="472702"/>
            <a:ext cx="319432" cy="1061829"/>
          </a:xfrm>
          <a:prstGeom prst="rect">
            <a:avLst/>
          </a:prstGeom>
          <a:noFill/>
        </p:spPr>
        <p:txBody>
          <a:bodyPr wrap="square" rtlCol="0">
            <a:spAutoFit/>
          </a:bodyPr>
          <a:lstStyle/>
          <a:p>
            <a:pPr algn="ctr"/>
            <a:r>
              <a:rPr lang="en-US" sz="700" b="1" dirty="0">
                <a:solidFill>
                  <a:schemeClr val="accent4">
                    <a:lumMod val="50000"/>
                  </a:schemeClr>
                </a:solidFill>
                <a:effectLst>
                  <a:glow rad="63500">
                    <a:schemeClr val="bg1">
                      <a:alpha val="40000"/>
                    </a:schemeClr>
                  </a:glow>
                </a:effectLst>
                <a:latin typeface="Arial" panose="020B0604020202020204" pitchFamily="34" charset="0"/>
                <a:cs typeface="Arial" panose="020B0604020202020204" pitchFamily="34" charset="0"/>
              </a:rPr>
              <a:t>REPUBLIK INDONESIA</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5285976" y="9539"/>
            <a:ext cx="366004" cy="780163"/>
          </a:xfrm>
          <a:prstGeom prst="rect">
            <a:avLst/>
          </a:prstGeom>
        </p:spPr>
      </p:pic>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t="51527"/>
          <a:stretch/>
        </p:blipFill>
        <p:spPr>
          <a:xfrm>
            <a:off x="-2075" y="6720902"/>
            <a:ext cx="5658781" cy="124913"/>
          </a:xfrm>
          <a:prstGeom prst="rect">
            <a:avLst/>
          </a:prstGeom>
        </p:spPr>
      </p:pic>
      <p:sp>
        <p:nvSpPr>
          <p:cNvPr id="12" name="Rounded Rectangle 11"/>
          <p:cNvSpPr/>
          <p:nvPr userDrawn="1"/>
        </p:nvSpPr>
        <p:spPr>
          <a:xfrm>
            <a:off x="5171241" y="6503626"/>
            <a:ext cx="473940" cy="338173"/>
          </a:xfrm>
          <a:prstGeom prst="roundRect">
            <a:avLst/>
          </a:prstGeom>
          <a:solidFill>
            <a:srgbClr val="D09E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5171239" y="6511158"/>
            <a:ext cx="473940" cy="330641"/>
          </a:xfrm>
        </p:spPr>
        <p:txBody>
          <a:bodyPr/>
          <a:lstStyle>
            <a:lvl1pPr algn="r">
              <a:defRPr b="1">
                <a:solidFill>
                  <a:schemeClr val="bg1"/>
                </a:solidFill>
                <a:latin typeface="Calibri" panose="020F0502020204030204" pitchFamily="34" charset="0"/>
                <a:ea typeface="Tahoma" panose="020B0604030504040204" pitchFamily="34" charset="0"/>
                <a:cs typeface="Tahoma" panose="020B0604030504040204" pitchFamily="34" charset="0"/>
              </a:defRPr>
            </a:lvl1pPr>
          </a:lstStyle>
          <a:p>
            <a:fld id="{FEDA7C93-9141-4A12-827E-60EB1BD797E1}" type="slidenum">
              <a:rPr lang="en-US" smtClean="0"/>
              <a:pPr/>
              <a:t>‹#›</a:t>
            </a:fld>
            <a:endParaRPr lang="en-US" dirty="0"/>
          </a:p>
        </p:txBody>
      </p:sp>
    </p:spTree>
    <p:extLst>
      <p:ext uri="{BB962C8B-B14F-4D97-AF65-F5344CB8AC3E}">
        <p14:creationId xmlns:p14="http://schemas.microsoft.com/office/powerpoint/2010/main" xmlns="" val="970737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10" name="Rectangle 9"/>
          <p:cNvSpPr/>
          <p:nvPr userDrawn="1"/>
        </p:nvSpPr>
        <p:spPr>
          <a:xfrm>
            <a:off x="88387" y="2571744"/>
            <a:ext cx="5479953" cy="2071702"/>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
        <p:nvSpPr>
          <p:cNvPr id="2" name="Title 1"/>
          <p:cNvSpPr>
            <a:spLocks noGrp="1"/>
          </p:cNvSpPr>
          <p:nvPr>
            <p:ph type="title"/>
          </p:nvPr>
        </p:nvSpPr>
        <p:spPr>
          <a:xfrm>
            <a:off x="1060621" y="2857496"/>
            <a:ext cx="4463526" cy="1500198"/>
          </a:xfrm>
        </p:spPr>
        <p:txBody>
          <a:bodyPr anchor="ctr"/>
          <a:lstStyle>
            <a:lvl1pPr algn="l">
              <a:defRPr sz="4000" b="1" cap="all">
                <a:solidFill>
                  <a:schemeClr val="tx1"/>
                </a:solidFill>
              </a:defRPr>
            </a:lvl1pPr>
          </a:lstStyle>
          <a:p>
            <a:r>
              <a:rPr lang="en-US" dirty="0" smtClean="0"/>
              <a:t>Click to edit Master title style</a:t>
            </a:r>
            <a:endParaRPr lang="id-ID" dirty="0"/>
          </a:p>
        </p:txBody>
      </p:sp>
      <p:sp>
        <p:nvSpPr>
          <p:cNvPr id="3" name="Text Placeholder 2"/>
          <p:cNvSpPr>
            <a:spLocks noGrp="1"/>
          </p:cNvSpPr>
          <p:nvPr>
            <p:ph type="body" idx="1" hasCustomPrompt="1"/>
          </p:nvPr>
        </p:nvSpPr>
        <p:spPr>
          <a:xfrm>
            <a:off x="176755" y="2857496"/>
            <a:ext cx="795480" cy="1500187"/>
          </a:xfrm>
        </p:spPr>
        <p:style>
          <a:lnRef idx="0">
            <a:schemeClr val="accent3"/>
          </a:lnRef>
          <a:fillRef idx="3">
            <a:schemeClr val="accent3"/>
          </a:fillRef>
          <a:effectRef idx="3">
            <a:schemeClr val="accent3"/>
          </a:effectRef>
          <a:fontRef idx="none"/>
        </p:style>
        <p:txBody>
          <a:bodyPr anchor="ctr">
            <a:noAutofit/>
          </a:bodyPr>
          <a:lstStyle>
            <a:lvl1pPr marL="0" indent="0" algn="ctr">
              <a:buNone/>
              <a:defRPr sz="72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d-ID" dirty="0" smtClean="0"/>
              <a:t>I</a:t>
            </a:r>
            <a:endParaRPr lang="en-US" dirty="0" smtClean="0"/>
          </a:p>
        </p:txBody>
      </p:sp>
      <p:sp>
        <p:nvSpPr>
          <p:cNvPr id="4" name="Date Placeholder 3"/>
          <p:cNvSpPr>
            <a:spLocks noGrp="1"/>
          </p:cNvSpPr>
          <p:nvPr>
            <p:ph type="dt" sz="half" idx="10"/>
          </p:nvPr>
        </p:nvSpPr>
        <p:spPr/>
        <p:txBody>
          <a:bodyPr/>
          <a:lstStyle/>
          <a:p>
            <a:fld id="{D9416856-EA2E-43DB-8542-E7EB832F1433}" type="datetime1">
              <a:rPr lang="id-ID" smtClean="0">
                <a:solidFill>
                  <a:prstClr val="black">
                    <a:tint val="75000"/>
                  </a:prstClr>
                </a:solidFill>
              </a:rPr>
              <a:pPr/>
              <a:t>13/03/2018</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p>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p>
            <a:fld id="{BCEC6223-48AB-4AAB-9BBD-9A97D12BA105}" type="slidenum">
              <a:rPr lang="id-ID" smtClean="0">
                <a:solidFill>
                  <a:prstClr val="black"/>
                </a:solidFill>
              </a:rPr>
              <a:pPr/>
              <a:t>‹#›</a:t>
            </a:fld>
            <a:endParaRPr lang="id-ID">
              <a:solidFill>
                <a:prstClr val="black"/>
              </a:solidFill>
            </a:endParaRPr>
          </a:p>
        </p:txBody>
      </p:sp>
      <p:pic>
        <p:nvPicPr>
          <p:cNvPr id="9" name="Picture 3" descr="E:\Yanuar\Dropbox\Kerjaan\ppt_template_bappenas_newLogo\logo_Bappenas2-01.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38024" y="71438"/>
            <a:ext cx="580663" cy="100010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Rectangle 10"/>
          <p:cNvSpPr/>
          <p:nvPr userDrawn="1"/>
        </p:nvSpPr>
        <p:spPr>
          <a:xfrm>
            <a:off x="88387" y="4786322"/>
            <a:ext cx="5479953" cy="142876"/>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
        <p:nvSpPr>
          <p:cNvPr id="12" name="Rectangle 11"/>
          <p:cNvSpPr/>
          <p:nvPr userDrawn="1"/>
        </p:nvSpPr>
        <p:spPr>
          <a:xfrm>
            <a:off x="88387" y="2285992"/>
            <a:ext cx="5479953" cy="142876"/>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Tree>
    <p:extLst>
      <p:ext uri="{BB962C8B-B14F-4D97-AF65-F5344CB8AC3E}">
        <p14:creationId xmlns:p14="http://schemas.microsoft.com/office/powerpoint/2010/main" xmlns="" val="3057266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1" y="18"/>
            <a:ext cx="5656705" cy="1071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pic>
        <p:nvPicPr>
          <p:cNvPr id="5" name="Picture 3" descr="E:\Yanuar\Dropbox\Kerjaan\ppt_template_bappenas_newLogo\logo_Bappenas2-01.png"/>
          <p:cNvPicPr>
            <a:picLocks noChangeAspect="1" noChangeArrowheads="1"/>
          </p:cNvPicPr>
          <p:nvPr/>
        </p:nvPicPr>
        <p:blipFill>
          <a:blip r:embed="rId2" cstate="print"/>
          <a:srcRect/>
          <a:stretch>
            <a:fillRect/>
          </a:stretch>
        </p:blipFill>
        <p:spPr bwMode="auto">
          <a:xfrm>
            <a:off x="6876" y="-24730"/>
            <a:ext cx="676692" cy="717426"/>
          </a:xfrm>
          <a:prstGeom prst="rect">
            <a:avLst/>
          </a:prstGeom>
          <a:noFill/>
          <a:ln w="9525">
            <a:noFill/>
            <a:miter lim="800000"/>
            <a:headEnd/>
            <a:tailEnd/>
          </a:ln>
        </p:spPr>
      </p:pic>
      <p:pic>
        <p:nvPicPr>
          <p:cNvPr id="6" name="Picture 2" descr="E:\Yanuar\Dropbox\Kerjaan\ppt_template_bappenas_newLogo\gradient-01.png"/>
          <p:cNvPicPr>
            <a:picLocks noChangeArrowheads="1"/>
          </p:cNvPicPr>
          <p:nvPr/>
        </p:nvPicPr>
        <p:blipFill>
          <a:blip r:embed="rId3" cstate="print"/>
          <a:srcRect/>
          <a:stretch>
            <a:fillRect/>
          </a:stretch>
        </p:blipFill>
        <p:spPr bwMode="auto">
          <a:xfrm>
            <a:off x="0" y="718252"/>
            <a:ext cx="9144000" cy="108000"/>
          </a:xfrm>
          <a:prstGeom prst="rect">
            <a:avLst/>
          </a:prstGeom>
          <a:noFill/>
          <a:ln w="9525">
            <a:noFill/>
            <a:miter lim="800000"/>
            <a:headEnd/>
            <a:tailEnd/>
          </a:ln>
        </p:spPr>
      </p:pic>
      <p:sp>
        <p:nvSpPr>
          <p:cNvPr id="7" name="Rectangle 6"/>
          <p:cNvSpPr/>
          <p:nvPr/>
        </p:nvSpPr>
        <p:spPr>
          <a:xfrm rot="9088777">
            <a:off x="27503" y="670676"/>
            <a:ext cx="156150" cy="252413"/>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a:xfrm rot="9088777">
            <a:off x="160092" y="670676"/>
            <a:ext cx="156149" cy="252413"/>
          </a:xfrm>
          <a:prstGeom prst="rect">
            <a:avLst/>
          </a:prstGeom>
        </p:spPr>
        <p:style>
          <a:lnRef idx="1">
            <a:schemeClr val="accent3"/>
          </a:lnRef>
          <a:fillRef idx="3">
            <a:schemeClr val="accent3"/>
          </a:fillRef>
          <a:effectRef idx="2">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Rectangle 8"/>
          <p:cNvSpPr/>
          <p:nvPr/>
        </p:nvSpPr>
        <p:spPr>
          <a:xfrm rot="9088777">
            <a:off x="275973" y="670676"/>
            <a:ext cx="156149" cy="2524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755576" y="71438"/>
            <a:ext cx="8208912" cy="477242"/>
          </a:xfr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114482" y="1268767"/>
            <a:ext cx="8160430" cy="48574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p:txBody>
          <a:bodyPr/>
          <a:lstStyle>
            <a:lvl1pPr>
              <a:defRPr/>
            </a:lvl1pPr>
          </a:lstStyle>
          <a:p>
            <a:fld id="{46E710EC-885D-4DC7-8088-D5981D4E486E}" type="datetime1">
              <a:rPr lang="id-ID" smtClean="0"/>
              <a:pPr/>
              <a:t>13/03/2018</a:t>
            </a:fld>
            <a:endParaRPr lang="id-ID"/>
          </a:p>
        </p:txBody>
      </p:sp>
      <p:sp>
        <p:nvSpPr>
          <p:cNvPr id="11" name="Footer Placeholder 4"/>
          <p:cNvSpPr>
            <a:spLocks noGrp="1"/>
          </p:cNvSpPr>
          <p:nvPr>
            <p:ph type="ftr" sz="quarter" idx="11"/>
          </p:nvPr>
        </p:nvSpPr>
        <p:spPr/>
        <p:txBody>
          <a:bodyPr/>
          <a:lstStyle>
            <a:lvl1pPr>
              <a:defRPr/>
            </a:lvl1pPr>
          </a:lstStyle>
          <a:p>
            <a:endParaRPr lang="id-ID"/>
          </a:p>
        </p:txBody>
      </p:sp>
      <p:sp>
        <p:nvSpPr>
          <p:cNvPr id="12"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1149811615"/>
      </p:ext>
    </p:extLst>
  </p:cSld>
  <p:clrMapOvr>
    <a:masterClrMapping/>
  </p:clrMapOvr>
  <p:transition>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9" name="Rectangle 8"/>
          <p:cNvSpPr/>
          <p:nvPr userDrawn="1"/>
        </p:nvSpPr>
        <p:spPr>
          <a:xfrm>
            <a:off x="0" y="3722146"/>
            <a:ext cx="5656707" cy="3135854"/>
          </a:xfrm>
          <a:prstGeom prst="rect">
            <a:avLst/>
          </a:prstGeom>
          <a:gradFill flip="none" rotWithShape="1">
            <a:gsLst>
              <a:gs pos="43000">
                <a:srgbClr val="569835"/>
              </a:gs>
              <a:gs pos="26000">
                <a:srgbClr val="D61621"/>
              </a:gs>
              <a:gs pos="0">
                <a:srgbClr val="FAA634"/>
              </a:gs>
              <a:gs pos="100000">
                <a:srgbClr val="00508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7"/>
          <p:cNvGrpSpPr/>
          <p:nvPr userDrawn="1"/>
        </p:nvGrpSpPr>
        <p:grpSpPr>
          <a:xfrm>
            <a:off x="5303162" y="-12799"/>
            <a:ext cx="385767" cy="1232433"/>
            <a:chOff x="11429999" y="-12799"/>
            <a:chExt cx="831448" cy="1232433"/>
          </a:xfrm>
        </p:grpSpPr>
        <p:sp>
          <p:nvSpPr>
            <p:cNvPr id="14" name="Rectangle 13"/>
            <p:cNvSpPr/>
            <p:nvPr userDrawn="1"/>
          </p:nvSpPr>
          <p:spPr>
            <a:xfrm>
              <a:off x="11679943" y="-12799"/>
              <a:ext cx="484826" cy="1067540"/>
            </a:xfrm>
            <a:prstGeom prst="rect">
              <a:avLst/>
            </a:prstGeom>
            <a:solidFill>
              <a:srgbClr val="00508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a:p>
          </p:txBody>
        </p:sp>
        <p:sp>
          <p:nvSpPr>
            <p:cNvPr id="5" name="Isosceles Triangle 4"/>
            <p:cNvSpPr/>
            <p:nvPr userDrawn="1"/>
          </p:nvSpPr>
          <p:spPr>
            <a:xfrm>
              <a:off x="11429999" y="766556"/>
              <a:ext cx="831448" cy="45307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Flowchart: Manual Input 6"/>
          <p:cNvSpPr/>
          <p:nvPr userDrawn="1"/>
        </p:nvSpPr>
        <p:spPr>
          <a:xfrm flipV="1">
            <a:off x="-786" y="3420958"/>
            <a:ext cx="5657493" cy="3263943"/>
          </a:xfrm>
          <a:prstGeom prst="trapezoid">
            <a:avLst>
              <a:gd name="adj" fmla="val 1416"/>
            </a:avLst>
          </a:prstGeom>
          <a:solidFill>
            <a:schemeClr val="bg1"/>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Slide Number Placeholder 5"/>
          <p:cNvSpPr>
            <a:spLocks noGrp="1"/>
          </p:cNvSpPr>
          <p:nvPr>
            <p:ph type="sldNum" sz="quarter" idx="12"/>
          </p:nvPr>
        </p:nvSpPr>
        <p:spPr>
          <a:xfrm>
            <a:off x="5421409" y="255810"/>
            <a:ext cx="224945" cy="198805"/>
          </a:xfrm>
        </p:spPr>
        <p:txBody>
          <a:bodyPr/>
          <a:lstStyle>
            <a:lvl1pPr algn="ctr">
              <a:defRPr sz="1400" b="1">
                <a:solidFill>
                  <a:schemeClr val="bg1"/>
                </a:solidFill>
              </a:defRPr>
            </a:lvl1pPr>
          </a:lstStyle>
          <a:p>
            <a:fld id="{192C646E-8A71-4229-9321-274B093DFD02}" type="slidenum">
              <a:rPr lang="en-US" smtClean="0"/>
              <a:pPr/>
              <a:t>‹#›</a:t>
            </a:fld>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80" y="-54856"/>
            <a:ext cx="452896" cy="904710"/>
          </a:xfrm>
          <a:prstGeom prst="rect">
            <a:avLst/>
          </a:prstGeom>
        </p:spPr>
      </p:pic>
    </p:spTree>
    <p:extLst>
      <p:ext uri="{BB962C8B-B14F-4D97-AF65-F5344CB8AC3E}">
        <p14:creationId xmlns:p14="http://schemas.microsoft.com/office/powerpoint/2010/main" xmlns="" val="48107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xmlns="" val="0"/>
              </a:ext>
            </a:extLst>
          </a:blip>
          <a:stretch>
            <a:fillRect/>
          </a:stretch>
        </p:blipFill>
        <p:spPr>
          <a:xfrm>
            <a:off x="-2075" y="1"/>
            <a:ext cx="5658781" cy="789680"/>
          </a:xfrm>
          <a:prstGeom prst="rect">
            <a:avLst/>
          </a:prstGeom>
        </p:spPr>
      </p:pic>
      <p:sp>
        <p:nvSpPr>
          <p:cNvPr id="4" name="Date Placeholder 3"/>
          <p:cNvSpPr>
            <a:spLocks noGrp="1"/>
          </p:cNvSpPr>
          <p:nvPr>
            <p:ph type="dt" sz="half" idx="10"/>
          </p:nvPr>
        </p:nvSpPr>
        <p:spPr>
          <a:xfrm>
            <a:off x="388901" y="6554526"/>
            <a:ext cx="1272758" cy="365125"/>
          </a:xfrm>
          <a:prstGeom prst="rect">
            <a:avLst/>
          </a:prstGeom>
        </p:spPr>
        <p:txBody>
          <a:bodyPr lIns="91384" tIns="45692" rIns="91384" bIns="45692"/>
          <a:lstStyle/>
          <a:p>
            <a:fld id="{9D2BFDA1-50DF-4D4A-9212-2F721608782E}" type="datetimeFigureOut">
              <a:rPr lang="id-ID" smtClean="0"/>
              <a:pPr/>
              <a:t>13/03/2018</a:t>
            </a:fld>
            <a:endParaRPr lang="id-ID"/>
          </a:p>
        </p:txBody>
      </p:sp>
      <p:sp>
        <p:nvSpPr>
          <p:cNvPr id="5" name="Footer Placeholder 4"/>
          <p:cNvSpPr>
            <a:spLocks noGrp="1"/>
          </p:cNvSpPr>
          <p:nvPr>
            <p:ph type="ftr" sz="quarter" idx="11"/>
          </p:nvPr>
        </p:nvSpPr>
        <p:spPr>
          <a:xfrm>
            <a:off x="3476387" y="4959"/>
            <a:ext cx="1909138" cy="365125"/>
          </a:xfrm>
          <a:prstGeom prst="rect">
            <a:avLst/>
          </a:prstGeom>
        </p:spPr>
        <p:txBody>
          <a:bodyPr lIns="91384" tIns="45692" rIns="91384" bIns="45692"/>
          <a:lstStyle>
            <a:lvl1pPr algn="r">
              <a:defRPr sz="1100" b="1" i="1">
                <a:solidFill>
                  <a:srgbClr val="0070C0"/>
                </a:solidFill>
              </a:defRPr>
            </a:lvl1pPr>
          </a:lstStyle>
          <a:p>
            <a:endParaRPr lang="id-ID"/>
          </a:p>
        </p:txBody>
      </p:sp>
      <p:pic>
        <p:nvPicPr>
          <p:cNvPr id="10" name="Picture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70604" y="-1210"/>
            <a:ext cx="481380" cy="780163"/>
          </a:xfrm>
          <a:prstGeom prst="rect">
            <a:avLst/>
          </a:prstGeom>
        </p:spPr>
      </p:pic>
      <p:sp>
        <p:nvSpPr>
          <p:cNvPr id="12" name="Rounded Rectangle 11"/>
          <p:cNvSpPr/>
          <p:nvPr/>
        </p:nvSpPr>
        <p:spPr>
          <a:xfrm>
            <a:off x="5385521" y="6554500"/>
            <a:ext cx="259655" cy="287266"/>
          </a:xfrm>
          <a:prstGeom prst="roundRect">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384" tIns="45692" rIns="91384" bIns="45692"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5171239" y="6511150"/>
            <a:ext cx="473940" cy="330641"/>
          </a:xfrm>
        </p:spPr>
        <p:txBody>
          <a:bodyPr/>
          <a:lstStyle>
            <a:lvl1pPr algn="r">
              <a:defRPr b="1">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fld id="{D55389AA-5B49-436A-905E-965AE4B35156}" type="slidenum">
              <a:rPr lang="id-ID" smtClean="0"/>
              <a:pPr/>
              <a:t>‹#›</a:t>
            </a:fld>
            <a:endParaRPr lang="id-ID"/>
          </a:p>
        </p:txBody>
      </p:sp>
    </p:spTree>
    <p:extLst>
      <p:ext uri="{BB962C8B-B14F-4D97-AF65-F5344CB8AC3E}">
        <p14:creationId xmlns:p14="http://schemas.microsoft.com/office/powerpoint/2010/main" xmlns="" val="97073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2" name="Picture 3" descr="E:\Yanuar\Dropbox\Kerjaan\ppt_template_bappenas_newLogo\logo_Bappenas2-01.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4950356" y="0"/>
            <a:ext cx="529580" cy="1104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3175">
                <a:solidFill>
                  <a:srgbClr val="000000"/>
                </a:solidFill>
                <a:miter lim="800000"/>
                <a:headEnd/>
                <a:tailEnd/>
              </a14:hiddenLine>
            </a:ext>
          </a:extLst>
        </p:spPr>
      </p:pic>
      <p:pic>
        <p:nvPicPr>
          <p:cNvPr id="3" name="Picture 8"/>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218757" y="-27384"/>
            <a:ext cx="225831" cy="4804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userDrawn="1"/>
        </p:nvSpPr>
        <p:spPr>
          <a:xfrm>
            <a:off x="-77678" y="791634"/>
            <a:ext cx="933171" cy="338554"/>
          </a:xfrm>
          <a:prstGeom prst="rect">
            <a:avLst/>
          </a:prstGeom>
          <a:noFill/>
        </p:spPr>
        <p:txBody>
          <a:bodyPr>
            <a:spAutoFit/>
          </a:bodyPr>
          <a:lstStyle/>
          <a:p>
            <a:pPr algn="ctr" defTabSz="913986">
              <a:defRPr/>
            </a:pPr>
            <a:r>
              <a:rPr lang="en-US" sz="800" b="1" dirty="0">
                <a:solidFill>
                  <a:srgbClr val="FFC000">
                    <a:lumMod val="50000"/>
                  </a:srgbClr>
                </a:solidFill>
                <a:effectLst>
                  <a:glow rad="63500">
                    <a:prstClr val="white">
                      <a:alpha val="40000"/>
                    </a:prstClr>
                  </a:glow>
                </a:effectLst>
                <a:latin typeface="Arial" panose="020B0604020202020204" pitchFamily="34" charset="0"/>
                <a:cs typeface="Arial" panose="020B0604020202020204" pitchFamily="34" charset="0"/>
              </a:rPr>
              <a:t>REPUBLIK INDONESIA</a:t>
            </a:r>
          </a:p>
        </p:txBody>
      </p:sp>
      <p:sp>
        <p:nvSpPr>
          <p:cNvPr id="5" name="Slide Number Placeholder 5"/>
          <p:cNvSpPr>
            <a:spLocks noGrp="1"/>
          </p:cNvSpPr>
          <p:nvPr>
            <p:ph type="sldNum" sz="quarter" idx="10"/>
          </p:nvPr>
        </p:nvSpPr>
        <p:spPr>
          <a:xfrm>
            <a:off x="5011491" y="6494477"/>
            <a:ext cx="640062" cy="363537"/>
          </a:xfrm>
        </p:spPr>
        <p:txBody>
          <a:bodyPr wrap="square" numCol="1" anchorCtr="0" compatLnSpc="1">
            <a:prstTxWarp prst="textNoShape">
              <a:avLst/>
            </a:prstTxWarp>
          </a:bodyPr>
          <a:lstStyle>
            <a:lvl1pPr defTabSz="912813" eaLnBrk="0" fontAlgn="base" hangingPunct="0">
              <a:spcBef>
                <a:spcPct val="0"/>
              </a:spcBef>
              <a:spcAft>
                <a:spcPct val="0"/>
              </a:spcAft>
              <a:defRPr>
                <a:solidFill>
                  <a:srgbClr val="898989"/>
                </a:solidFill>
                <a:cs typeface="Arial" panose="020B0604020202020204" pitchFamily="34" charset="0"/>
              </a:defRPr>
            </a:lvl1pPr>
          </a:lstStyle>
          <a:p>
            <a:pPr>
              <a:defRPr/>
            </a:pPr>
            <a:r>
              <a:rPr lang="id-ID" altLang="id-ID"/>
              <a:t>Slide - </a:t>
            </a:r>
            <a:fld id="{144BB056-56C9-4038-BF27-8625FCEEDDF6}" type="slidenum">
              <a:rPr lang="id-ID" altLang="id-ID"/>
              <a:pPr>
                <a:defRPr/>
              </a:pPr>
              <a:t>‹#›</a:t>
            </a:fld>
            <a:endParaRPr lang="id-ID" altLang="id-ID"/>
          </a:p>
        </p:txBody>
      </p:sp>
      <p:cxnSp>
        <p:nvCxnSpPr>
          <p:cNvPr id="7" name="Straight Connector 6"/>
          <p:cNvCxnSpPr/>
          <p:nvPr userDrawn="1"/>
        </p:nvCxnSpPr>
        <p:spPr>
          <a:xfrm>
            <a:off x="-91118" y="692696"/>
            <a:ext cx="591230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3583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1" y="1399046"/>
            <a:ext cx="5656705" cy="3145981"/>
          </a:xfrm>
        </p:spPr>
        <p:txBody>
          <a:bodyPr/>
          <a:lstStyle>
            <a:lvl1pPr marL="0" indent="0" algn="ctr">
              <a:buNone/>
              <a:defRPr/>
            </a:lvl1pPr>
          </a:lstStyle>
          <a:p>
            <a:endParaRPr lang="id-ID"/>
          </a:p>
        </p:txBody>
      </p:sp>
      <p:sp>
        <p:nvSpPr>
          <p:cNvPr id="14" name="Rounded Rectangle 13"/>
          <p:cNvSpPr/>
          <p:nvPr userDrawn="1"/>
        </p:nvSpPr>
        <p:spPr>
          <a:xfrm>
            <a:off x="5322449" y="372778"/>
            <a:ext cx="200007"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50000"/>
                </a:schemeClr>
              </a:solidFill>
            </a:endParaRPr>
          </a:p>
        </p:txBody>
      </p:sp>
      <p:sp>
        <p:nvSpPr>
          <p:cNvPr id="11" name="Text Placeholder 10"/>
          <p:cNvSpPr>
            <a:spLocks noGrp="1"/>
          </p:cNvSpPr>
          <p:nvPr>
            <p:ph type="body" sz="quarter" idx="13"/>
          </p:nvPr>
        </p:nvSpPr>
        <p:spPr>
          <a:xfrm>
            <a:off x="154677" y="397249"/>
            <a:ext cx="5059690" cy="444500"/>
          </a:xfrm>
        </p:spPr>
        <p:txBody>
          <a:bodyPr lIns="0" tIns="0" rIns="0" bIns="0">
            <a:normAutofit/>
          </a:bodyPr>
          <a:lstStyle>
            <a:lvl1pPr marL="0" indent="0">
              <a:buNone/>
              <a:defRPr sz="2000">
                <a:solidFill>
                  <a:schemeClr val="tx1">
                    <a:lumMod val="75000"/>
                    <a:lumOff val="25000"/>
                  </a:schemeClr>
                </a:solidFill>
                <a:latin typeface="Lato" panose="020F0502020204030203" pitchFamily="34" charset="0"/>
              </a:defRPr>
            </a:lvl1pPr>
          </a:lstStyle>
          <a:p>
            <a:pPr lvl="0"/>
            <a:endParaRPr lang="id-ID" dirty="0"/>
          </a:p>
        </p:txBody>
      </p:sp>
      <p:sp>
        <p:nvSpPr>
          <p:cNvPr id="6" name="Slide Number Placeholder 5"/>
          <p:cNvSpPr>
            <a:spLocks noGrp="1"/>
          </p:cNvSpPr>
          <p:nvPr>
            <p:ph type="sldNum" sz="quarter" idx="12"/>
          </p:nvPr>
        </p:nvSpPr>
        <p:spPr>
          <a:xfrm>
            <a:off x="5322449" y="327462"/>
            <a:ext cx="200007" cy="389083"/>
          </a:xfrm>
        </p:spPr>
        <p:txBody>
          <a:bodyPr lIns="0" tIns="0" rIns="0" bIns="0"/>
          <a:lstStyle>
            <a:lvl1pPr algn="ctr">
              <a:defRPr sz="1000">
                <a:solidFill>
                  <a:schemeClr val="bg1">
                    <a:lumMod val="50000"/>
                  </a:schemeClr>
                </a:solidFill>
                <a:latin typeface="Lato" panose="020F0502020204030203" pitchFamily="34" charset="0"/>
              </a:defRPr>
            </a:lvl1pPr>
          </a:lstStyle>
          <a:p>
            <a:fld id="{FCEE2C88-6C8F-484D-AF69-578F576B1F44}" type="slidenum">
              <a:rPr lang="en-US" smtClean="0"/>
              <a:pPr/>
              <a:t>‹#›</a:t>
            </a:fld>
            <a:endParaRPr lang="en-US" dirty="0"/>
          </a:p>
        </p:txBody>
      </p:sp>
      <p:sp>
        <p:nvSpPr>
          <p:cNvPr id="12" name="Text Placeholder 10"/>
          <p:cNvSpPr>
            <a:spLocks noGrp="1"/>
          </p:cNvSpPr>
          <p:nvPr>
            <p:ph type="body" sz="quarter" idx="14"/>
          </p:nvPr>
        </p:nvSpPr>
        <p:spPr>
          <a:xfrm>
            <a:off x="154677" y="790433"/>
            <a:ext cx="5059690" cy="280985"/>
          </a:xfrm>
        </p:spPr>
        <p:txBody>
          <a:bodyPr lIns="0" tIns="0" rIns="0" bIns="0">
            <a:normAutofit/>
          </a:bodyPr>
          <a:lstStyle>
            <a:lvl1pPr marL="0" indent="0">
              <a:buNone/>
              <a:defRPr sz="1000">
                <a:solidFill>
                  <a:schemeClr val="bg1">
                    <a:lumMod val="50000"/>
                  </a:schemeClr>
                </a:solidFill>
                <a:latin typeface="+mn-lt"/>
              </a:defRPr>
            </a:lvl1pPr>
          </a:lstStyle>
          <a:p>
            <a:pPr lvl="0"/>
            <a:endParaRPr lang="id-ID" dirty="0"/>
          </a:p>
        </p:txBody>
      </p:sp>
      <p:sp>
        <p:nvSpPr>
          <p:cNvPr id="8" name="Rounded Rectangle 7"/>
          <p:cNvSpPr/>
          <p:nvPr userDrawn="1"/>
        </p:nvSpPr>
        <p:spPr>
          <a:xfrm>
            <a:off x="-190373" y="372778"/>
            <a:ext cx="303618" cy="298739"/>
          </a:xfrm>
          <a:prstGeom prst="roundRect">
            <a:avLst>
              <a:gd name="adj" fmla="val 50000"/>
            </a:avLst>
          </a:prstGeom>
          <a:solidFill>
            <a:srgbClr val="00B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8771119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7_Custom Layout">
    <p:spTree>
      <p:nvGrpSpPr>
        <p:cNvPr id="1" name=""/>
        <p:cNvGrpSpPr/>
        <p:nvPr/>
      </p:nvGrpSpPr>
      <p:grpSpPr>
        <a:xfrm>
          <a:off x="0" y="0"/>
          <a:ext cx="0" cy="0"/>
          <a:chOff x="0" y="0"/>
          <a:chExt cx="0" cy="0"/>
        </a:xfrm>
      </p:grpSpPr>
      <p:pic>
        <p:nvPicPr>
          <p:cNvPr id="4" name="Picture 9" descr="E:\Yanuar\Dropbox\Kerjaan\ppt_template_bappenas_newLogo\logo_Bappenas2-01.png"/>
          <p:cNvPicPr>
            <a:picLocks noChangeAspect="1" noChangeArrowheads="1"/>
          </p:cNvPicPr>
          <p:nvPr/>
        </p:nvPicPr>
        <p:blipFill>
          <a:blip r:embed="rId2" cstate="print"/>
          <a:srcRect/>
          <a:stretch>
            <a:fillRect/>
          </a:stretch>
        </p:blipFill>
        <p:spPr bwMode="auto">
          <a:xfrm>
            <a:off x="176776" y="3"/>
            <a:ext cx="583348" cy="942975"/>
          </a:xfrm>
          <a:prstGeom prst="rect">
            <a:avLst/>
          </a:prstGeom>
          <a:noFill/>
          <a:ln w="9525">
            <a:noFill/>
            <a:miter lim="800000"/>
            <a:headEnd/>
            <a:tailEnd/>
          </a:ln>
        </p:spPr>
      </p:pic>
      <p:pic>
        <p:nvPicPr>
          <p:cNvPr id="5" name="Picture 2" descr="E:\Yanuar\Dropbox\Kerjaan\ppt_template_bappenas_newLogo\gradient-01.png"/>
          <p:cNvPicPr>
            <a:picLocks noChangeAspect="1" noChangeArrowheads="1"/>
          </p:cNvPicPr>
          <p:nvPr/>
        </p:nvPicPr>
        <p:blipFill>
          <a:blip r:embed="rId3" cstate="print"/>
          <a:srcRect/>
          <a:stretch>
            <a:fillRect/>
          </a:stretch>
        </p:blipFill>
        <p:spPr bwMode="auto">
          <a:xfrm>
            <a:off x="1" y="919166"/>
            <a:ext cx="5656705" cy="46037"/>
          </a:xfrm>
          <a:prstGeom prst="rect">
            <a:avLst/>
          </a:prstGeom>
          <a:noFill/>
          <a:ln w="9525">
            <a:noFill/>
            <a:miter lim="800000"/>
            <a:headEnd/>
            <a:tailEnd/>
          </a:ln>
        </p:spPr>
      </p:pic>
      <p:sp>
        <p:nvSpPr>
          <p:cNvPr id="2" name="Title 1"/>
          <p:cNvSpPr>
            <a:spLocks noGrp="1"/>
          </p:cNvSpPr>
          <p:nvPr>
            <p:ph type="title"/>
          </p:nvPr>
        </p:nvSpPr>
        <p:spPr>
          <a:xfrm>
            <a:off x="1131343" y="71414"/>
            <a:ext cx="4242530" cy="842946"/>
          </a:xfrm>
        </p:spPr>
        <p:txBody>
          <a:bodyPr>
            <a:normAutofit/>
          </a:bodyPr>
          <a:lstStyle>
            <a:lvl1pPr>
              <a:defRPr sz="4000">
                <a:latin typeface="Cambria" pitchFamily="18" charset="0"/>
              </a:defRPr>
            </a:lvl1pPr>
          </a:lstStyle>
          <a:p>
            <a:r>
              <a:rPr lang="en-US"/>
              <a:t>Click to edit Master title style</a:t>
            </a:r>
            <a:endParaRPr lang="en-US" dirty="0"/>
          </a:p>
        </p:txBody>
      </p:sp>
      <p:sp>
        <p:nvSpPr>
          <p:cNvPr id="6" name="Date Placeholder 2"/>
          <p:cNvSpPr>
            <a:spLocks noGrp="1"/>
          </p:cNvSpPr>
          <p:nvPr>
            <p:ph type="dt" sz="half" idx="10"/>
          </p:nvPr>
        </p:nvSpPr>
        <p:spPr/>
        <p:txBody>
          <a:bodyPr/>
          <a:lstStyle>
            <a:lvl1pPr>
              <a:defRPr/>
            </a:lvl1pPr>
          </a:lstStyle>
          <a:p>
            <a:fld id="{2F2F13BF-4D3D-4CD3-A7F4-13DF6295E2FE}" type="datetime1">
              <a:rPr lang="id-ID" smtClean="0"/>
              <a:pPr/>
              <a:t>13/03/2018</a:t>
            </a:fld>
            <a:endParaRPr lang="id-ID"/>
          </a:p>
        </p:txBody>
      </p:sp>
      <p:sp>
        <p:nvSpPr>
          <p:cNvPr id="7" name="Footer Placeholder 3"/>
          <p:cNvSpPr>
            <a:spLocks noGrp="1"/>
          </p:cNvSpPr>
          <p:nvPr>
            <p:ph type="ftr" sz="quarter" idx="11"/>
          </p:nvPr>
        </p:nvSpPr>
        <p:spPr/>
        <p:txBody>
          <a:bodyPr/>
          <a:lstStyle>
            <a:lvl1pPr>
              <a:defRPr/>
            </a:lvl1pPr>
          </a:lstStyle>
          <a:p>
            <a:endParaRPr lang="id-ID"/>
          </a:p>
        </p:txBody>
      </p:sp>
      <p:sp>
        <p:nvSpPr>
          <p:cNvPr id="8" name="Slide Number Placeholder 4"/>
          <p:cNvSpPr>
            <a:spLocks noGrp="1"/>
          </p:cNvSpPr>
          <p:nvPr>
            <p:ph type="sldNum" sz="quarter" idx="12"/>
          </p:nvPr>
        </p:nvSpPr>
        <p:spPr>
          <a:xfrm>
            <a:off x="4336809" y="6492940"/>
            <a:ext cx="1319898" cy="365125"/>
          </a:xfrm>
        </p:spPr>
        <p:txBody>
          <a:bodyPr/>
          <a:lstStyle>
            <a:lvl1pPr>
              <a:defRPr/>
            </a:lvl1pPr>
          </a:lstStyle>
          <a:p>
            <a:fld id="{FB05F9C7-6D2C-44D0-B8C3-A1C09B61E934}" type="slidenum">
              <a:rPr lang="id-ID" smtClean="0"/>
              <a:pPr/>
              <a:t>‹#›</a:t>
            </a:fld>
            <a:endParaRPr lang="id-ID"/>
          </a:p>
        </p:txBody>
      </p:sp>
      <p:sp>
        <p:nvSpPr>
          <p:cNvPr id="9" name="Content Placeholder 2"/>
          <p:cNvSpPr>
            <a:spLocks noGrp="1"/>
          </p:cNvSpPr>
          <p:nvPr>
            <p:ph idx="1"/>
          </p:nvPr>
        </p:nvSpPr>
        <p:spPr>
          <a:xfrm>
            <a:off x="265142" y="1071581"/>
            <a:ext cx="5091036" cy="4525963"/>
          </a:xfrm>
        </p:spPr>
        <p:txBody>
          <a:bodyPr/>
          <a:lstStyle>
            <a:lvl1pPr>
              <a:defRPr>
                <a:latin typeface="Cambria" pitchFamily="18" charset="0"/>
              </a:defRPr>
            </a:lvl1pPr>
            <a:lvl2pPr>
              <a:defRPr>
                <a:latin typeface="Cambria" pitchFamily="18" charset="0"/>
              </a:defRPr>
            </a:lvl2pPr>
            <a:lvl3pPr>
              <a:defRPr>
                <a:latin typeface="Cambria" pitchFamily="18" charset="0"/>
              </a:defRPr>
            </a:lvl3pPr>
            <a:lvl4pPr>
              <a:defRPr>
                <a:latin typeface="Cambria" pitchFamily="18" charset="0"/>
              </a:defRPr>
            </a:lvl4pPr>
            <a:lvl5pPr>
              <a:defRPr>
                <a:latin typeface="Cambria"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xmlns="" val="333019294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1" y="2928938"/>
            <a:ext cx="9143999" cy="1571625"/>
          </a:xfrm>
          <a:prstGeom prst="rect">
            <a:avLst/>
          </a:prstGeom>
          <a:gradFill flip="none" rotWithShape="1">
            <a:gsLst>
              <a:gs pos="0">
                <a:schemeClr val="accent6">
                  <a:lumMod val="20000"/>
                  <a:lumOff val="80000"/>
                </a:schemeClr>
              </a:gs>
              <a:gs pos="64999">
                <a:schemeClr val="accent6">
                  <a:lumMod val="60000"/>
                  <a:lumOff val="40000"/>
                </a:schemeClr>
              </a:gs>
              <a:gs pos="100000">
                <a:schemeClr val="accent6">
                  <a:lumMod val="50000"/>
                </a:schemeClr>
              </a:gs>
            </a:gsLst>
            <a:path path="shape">
              <a:fillToRect l="50000" t="50000" r="50000" b="50000"/>
            </a:path>
            <a:tileRect/>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fontAlgn="base">
              <a:spcBef>
                <a:spcPct val="0"/>
              </a:spcBef>
              <a:spcAft>
                <a:spcPct val="0"/>
              </a:spcAft>
              <a:defRPr/>
            </a:pPr>
            <a:endParaRPr lang="id-ID">
              <a:solidFill>
                <a:srgbClr val="000000"/>
              </a:solidFill>
              <a:ea typeface="ＭＳ Ｐゴシック" pitchFamily="34" charset="-128"/>
            </a:endParaRPr>
          </a:p>
        </p:txBody>
      </p:sp>
      <p:pic>
        <p:nvPicPr>
          <p:cNvPr id="4" name="Picture 7" descr="logo_Bappenas-01.png"/>
          <p:cNvPicPr>
            <a:picLocks noChangeAspect="1"/>
          </p:cNvPicPr>
          <p:nvPr/>
        </p:nvPicPr>
        <p:blipFill>
          <a:blip r:embed="rId2" cstate="print"/>
          <a:srcRect/>
          <a:stretch>
            <a:fillRect/>
          </a:stretch>
        </p:blipFill>
        <p:spPr bwMode="auto">
          <a:xfrm>
            <a:off x="1502578" y="1000125"/>
            <a:ext cx="2430616" cy="1546225"/>
          </a:xfrm>
          <a:prstGeom prst="rect">
            <a:avLst/>
          </a:prstGeom>
          <a:noFill/>
          <a:ln w="9525">
            <a:noFill/>
            <a:miter lim="800000"/>
            <a:headEnd/>
            <a:tailEnd/>
          </a:ln>
        </p:spPr>
      </p:pic>
      <p:sp>
        <p:nvSpPr>
          <p:cNvPr id="2" name="Title 1"/>
          <p:cNvSpPr>
            <a:spLocks noGrp="1"/>
          </p:cNvSpPr>
          <p:nvPr>
            <p:ph type="title"/>
          </p:nvPr>
        </p:nvSpPr>
        <p:spPr>
          <a:xfrm>
            <a:off x="301733" y="3000376"/>
            <a:ext cx="8446731" cy="1362075"/>
          </a:xfrm>
        </p:spPr>
        <p:txBody>
          <a:bodyPr anchor="t"/>
          <a:lstStyle>
            <a:lvl1pPr algn="ctr">
              <a:defRPr sz="4000" b="1" cap="all">
                <a:ln w="19050">
                  <a:solidFill>
                    <a:schemeClr val="accent6">
                      <a:lumMod val="50000"/>
                    </a:schemeClr>
                  </a:solidFill>
                </a:ln>
                <a:solidFill>
                  <a:srgbClr val="FFFF00"/>
                </a:solidFill>
                <a:latin typeface="+mj-lt"/>
              </a:defRPr>
            </a:lvl1pPr>
          </a:lstStyle>
          <a:p>
            <a:r>
              <a:rPr lang="en-US" dirty="0"/>
              <a:t>Click to edit Master title style</a:t>
            </a:r>
          </a:p>
        </p:txBody>
      </p:sp>
      <p:sp>
        <p:nvSpPr>
          <p:cNvPr id="8" name="Date Placeholder 3"/>
          <p:cNvSpPr>
            <a:spLocks noGrp="1"/>
          </p:cNvSpPr>
          <p:nvPr>
            <p:ph type="dt" sz="half" idx="10"/>
          </p:nvPr>
        </p:nvSpPr>
        <p:spPr/>
        <p:txBody>
          <a:bodyPr/>
          <a:lstStyle>
            <a:lvl1pPr>
              <a:defRPr/>
            </a:lvl1pPr>
          </a:lstStyle>
          <a:p>
            <a:fld id="{809D833A-CBE5-4BC3-A9CA-6B427CEAE0BE}"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2193036208"/>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2835" y="1600206"/>
            <a:ext cx="249837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875492" y="1600206"/>
            <a:ext cx="249837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21FC425E-ED5B-4851-8BCA-4C55ACEAFCDE}"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1605168120"/>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82838" y="1535113"/>
            <a:ext cx="249936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82838" y="2174875"/>
            <a:ext cx="24993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873533" y="1535113"/>
            <a:ext cx="250034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873533" y="2174875"/>
            <a:ext cx="250034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F151ECEA-FFBF-4E96-844B-21491B937F6E}" type="datetime1">
              <a:rPr lang="id-ID" smtClean="0"/>
              <a:pPr/>
              <a:t>13/03/2018</a:t>
            </a:fld>
            <a:endParaRPr lang="id-ID"/>
          </a:p>
        </p:txBody>
      </p:sp>
      <p:sp>
        <p:nvSpPr>
          <p:cNvPr id="8" name="Footer Placeholder 4"/>
          <p:cNvSpPr>
            <a:spLocks noGrp="1"/>
          </p:cNvSpPr>
          <p:nvPr>
            <p:ph type="ftr" sz="quarter" idx="11"/>
          </p:nvPr>
        </p:nvSpPr>
        <p:spPr/>
        <p:txBody>
          <a:bodyPr/>
          <a:lstStyle>
            <a:lvl1pPr>
              <a:defRPr/>
            </a:lvl1pPr>
          </a:lstStyle>
          <a:p>
            <a:endParaRPr lang="id-ID"/>
          </a:p>
        </p:txBody>
      </p:sp>
      <p:sp>
        <p:nvSpPr>
          <p:cNvPr id="9"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2720177628"/>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DFC4E232-AC36-49C0-BE8E-082F64B9F309}" type="datetime1">
              <a:rPr lang="id-ID" smtClean="0"/>
              <a:pPr/>
              <a:t>13/03/2018</a:t>
            </a:fld>
            <a:endParaRPr lang="id-ID"/>
          </a:p>
        </p:txBody>
      </p:sp>
      <p:sp>
        <p:nvSpPr>
          <p:cNvPr id="4" name="Footer Placeholder 4"/>
          <p:cNvSpPr>
            <a:spLocks noGrp="1"/>
          </p:cNvSpPr>
          <p:nvPr>
            <p:ph type="ftr" sz="quarter" idx="11"/>
          </p:nvPr>
        </p:nvSpPr>
        <p:spPr/>
        <p:txBody>
          <a:bodyPr/>
          <a:lstStyle>
            <a:lvl1pPr>
              <a:defRPr/>
            </a:lvl1pPr>
          </a:lstStyle>
          <a:p>
            <a:endParaRPr lang="id-ID"/>
          </a:p>
        </p:txBody>
      </p:sp>
      <p:sp>
        <p:nvSpPr>
          <p:cNvPr id="5"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989912923"/>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D79F16F-56EA-4A60-B2DE-5E61F367824F}" type="datetime1">
              <a:rPr lang="id-ID" smtClean="0"/>
              <a:pPr/>
              <a:t>13/03/2018</a:t>
            </a:fld>
            <a:endParaRPr lang="id-ID"/>
          </a:p>
        </p:txBody>
      </p:sp>
      <p:sp>
        <p:nvSpPr>
          <p:cNvPr id="3" name="Footer Placeholder 4"/>
          <p:cNvSpPr>
            <a:spLocks noGrp="1"/>
          </p:cNvSpPr>
          <p:nvPr>
            <p:ph type="ftr" sz="quarter" idx="11"/>
          </p:nvPr>
        </p:nvSpPr>
        <p:spPr/>
        <p:txBody>
          <a:bodyPr/>
          <a:lstStyle>
            <a:lvl1pPr>
              <a:defRPr/>
            </a:lvl1pPr>
          </a:lstStyle>
          <a:p>
            <a:endParaRPr lang="id-ID"/>
          </a:p>
        </p:txBody>
      </p:sp>
      <p:sp>
        <p:nvSpPr>
          <p:cNvPr id="4"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4141782132"/>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841" y="273050"/>
            <a:ext cx="1861017"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211622" y="273072"/>
            <a:ext cx="316225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2841" y="1435103"/>
            <a:ext cx="186101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C717A8B-F4B6-47C8-A15C-D50C1B5B731D}"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108947255"/>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08755" y="4800600"/>
            <a:ext cx="3394023"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108755" y="612775"/>
            <a:ext cx="3394023"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108755" y="5367338"/>
            <a:ext cx="339402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A752C38-35DC-4D52-B406-04BFEA07054B}"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442420557"/>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82839" y="274638"/>
            <a:ext cx="5091036"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282839" y="1600206"/>
            <a:ext cx="5091036"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2836" y="6356413"/>
            <a:ext cx="1319898" cy="365125"/>
          </a:xfrm>
          <a:prstGeom prst="rect">
            <a:avLst/>
          </a:prstGeom>
        </p:spPr>
        <p:txBody>
          <a:bodyPr vert="horz" wrap="square" lIns="91440" tIns="45720" rIns="91440" bIns="45720" numCol="1" anchor="ctr" anchorCtr="0" compatLnSpc="1">
            <a:prstTxWarp prst="textNoShape">
              <a:avLst/>
            </a:prstTxWarp>
          </a:bodyPr>
          <a:lstStyle>
            <a:lvl1pPr>
              <a:defRPr sz="1200">
                <a:latin typeface="Cambria" pitchFamily="18" charset="0"/>
                <a:ea typeface="ＭＳ Ｐゴシック" pitchFamily="34" charset="-128"/>
                <a:cs typeface="Arial" charset="0"/>
              </a:defRPr>
            </a:lvl1pPr>
          </a:lstStyle>
          <a:p>
            <a:fld id="{F361A536-FFC6-49D3-BEEF-03ED11568CF7}" type="datetime1">
              <a:rPr lang="id-ID" smtClean="0"/>
              <a:pPr/>
              <a:t>13/03/2018</a:t>
            </a:fld>
            <a:endParaRPr lang="id-ID"/>
          </a:p>
        </p:txBody>
      </p:sp>
      <p:sp>
        <p:nvSpPr>
          <p:cNvPr id="5" name="Footer Placeholder 4"/>
          <p:cNvSpPr>
            <a:spLocks noGrp="1"/>
          </p:cNvSpPr>
          <p:nvPr>
            <p:ph type="ftr" sz="quarter" idx="3"/>
          </p:nvPr>
        </p:nvSpPr>
        <p:spPr>
          <a:xfrm>
            <a:off x="1932708" y="6356413"/>
            <a:ext cx="179129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solidFill>
                <a:latin typeface="Cambria" pitchFamily="18" charset="0"/>
                <a:ea typeface="+mn-ea"/>
                <a:cs typeface="+mn-cs"/>
              </a:defRPr>
            </a:lvl1pPr>
          </a:lstStyle>
          <a:p>
            <a:endParaRPr lang="id-ID"/>
          </a:p>
        </p:txBody>
      </p:sp>
      <p:sp>
        <p:nvSpPr>
          <p:cNvPr id="6" name="Slide Number Placeholder 5"/>
          <p:cNvSpPr>
            <a:spLocks noGrp="1"/>
          </p:cNvSpPr>
          <p:nvPr>
            <p:ph type="sldNum" sz="quarter" idx="4"/>
          </p:nvPr>
        </p:nvSpPr>
        <p:spPr>
          <a:xfrm>
            <a:off x="4317168" y="6461188"/>
            <a:ext cx="1319898" cy="365125"/>
          </a:xfrm>
          <a:prstGeom prst="rect">
            <a:avLst/>
          </a:prstGeom>
        </p:spPr>
        <p:txBody>
          <a:bodyPr vert="horz" wrap="square" lIns="91440" tIns="45720" rIns="91440" bIns="45720" numCol="1" anchor="ctr" anchorCtr="0" compatLnSpc="1">
            <a:prstTxWarp prst="textNoShape">
              <a:avLst/>
            </a:prstTxWarp>
          </a:bodyPr>
          <a:lstStyle>
            <a:lvl1pPr algn="r">
              <a:defRPr sz="1100" b="1">
                <a:latin typeface="Cambria" pitchFamily="18" charset="0"/>
                <a:ea typeface="ＭＳ Ｐゴシック" pitchFamily="34" charset="-128"/>
                <a:cs typeface="Arial" charset="0"/>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xmlns="" val="6440465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92" r:id="rId15"/>
    <p:sldLayoutId id="2147483693" r:id="rId16"/>
    <p:sldLayoutId id="2147483709" r:id="rId17"/>
    <p:sldLayoutId id="2147483711" r:id="rId18"/>
    <p:sldLayoutId id="2147483715" r:id="rId19"/>
    <p:sldLayoutId id="2147483718" r:id="rId20"/>
    <p:sldLayoutId id="2147483727" r:id="rId21"/>
    <p:sldLayoutId id="2147483729" r:id="rId22"/>
    <p:sldLayoutId id="2147483730" r:id="rId23"/>
    <p:sldLayoutId id="2147483731" r:id="rId24"/>
  </p:sldLayoutIdLst>
  <p:transition>
    <p:wipe dir="d"/>
  </p:transition>
  <p:hf hdr="0" ftr="0" dt="0"/>
  <p:txStyles>
    <p:titleStyle>
      <a:lvl1pPr algn="ctr" rtl="0" eaLnBrk="1" fontAlgn="base" hangingPunct="1">
        <a:spcBef>
          <a:spcPct val="0"/>
        </a:spcBef>
        <a:spcAft>
          <a:spcPct val="0"/>
        </a:spcAft>
        <a:defRPr sz="4400" b="1" kern="1200">
          <a:solidFill>
            <a:schemeClr val="tx1"/>
          </a:solidFill>
          <a:latin typeface="Cambria" pitchFamily="18" charset="0"/>
          <a:ea typeface="MS PGothic" pitchFamily="34" charset="-128"/>
          <a:cs typeface="ＭＳ Ｐゴシック" charset="0"/>
        </a:defRPr>
      </a:lvl1pPr>
      <a:lvl2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2pPr>
      <a:lvl3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3pPr>
      <a:lvl4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4pPr>
      <a:lvl5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5pPr>
      <a:lvl6pPr marL="457200" algn="ctr" rtl="0" eaLnBrk="1" fontAlgn="base" hangingPunct="1">
        <a:spcBef>
          <a:spcPct val="0"/>
        </a:spcBef>
        <a:spcAft>
          <a:spcPct val="0"/>
        </a:spcAft>
        <a:defRPr sz="4400" b="1">
          <a:solidFill>
            <a:schemeClr val="tx1"/>
          </a:solidFill>
          <a:latin typeface="Cambria" pitchFamily="18" charset="0"/>
        </a:defRPr>
      </a:lvl6pPr>
      <a:lvl7pPr marL="914400" algn="ctr" rtl="0" eaLnBrk="1" fontAlgn="base" hangingPunct="1">
        <a:spcBef>
          <a:spcPct val="0"/>
        </a:spcBef>
        <a:spcAft>
          <a:spcPct val="0"/>
        </a:spcAft>
        <a:defRPr sz="4400" b="1">
          <a:solidFill>
            <a:schemeClr val="tx1"/>
          </a:solidFill>
          <a:latin typeface="Cambria" pitchFamily="18" charset="0"/>
        </a:defRPr>
      </a:lvl7pPr>
      <a:lvl8pPr marL="1371600" algn="ctr" rtl="0" eaLnBrk="1" fontAlgn="base" hangingPunct="1">
        <a:spcBef>
          <a:spcPct val="0"/>
        </a:spcBef>
        <a:spcAft>
          <a:spcPct val="0"/>
        </a:spcAft>
        <a:defRPr sz="4400" b="1">
          <a:solidFill>
            <a:schemeClr val="tx1"/>
          </a:solidFill>
          <a:latin typeface="Cambria" pitchFamily="18" charset="0"/>
        </a:defRPr>
      </a:lvl8pPr>
      <a:lvl9pPr marL="1828800" algn="ctr" rtl="0" eaLnBrk="1" fontAlgn="base" hangingPunct="1">
        <a:spcBef>
          <a:spcPct val="0"/>
        </a:spcBef>
        <a:spcAft>
          <a:spcPct val="0"/>
        </a:spcAft>
        <a:defRPr sz="4400" b="1">
          <a:solidFill>
            <a:schemeClr val="tx1"/>
          </a:solidFill>
          <a:latin typeface="Cambria" pitchFamily="18"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Cambria" pitchFamily="18" charset="0"/>
          <a:ea typeface="MS PGothic" pitchFamily="34" charset="-128"/>
          <a:cs typeface="ＭＳ Ｐゴシック" charset="0"/>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Cambria" pitchFamily="18" charset="0"/>
          <a:ea typeface="MS PGothic" pitchFamily="34" charset="-128"/>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Cambria" pitchFamily="18" charset="0"/>
          <a:ea typeface="MS PGothic" pitchFamily="34" charset="-128"/>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7.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1628800"/>
            <a:ext cx="7456458" cy="1214446"/>
          </a:xfrm>
        </p:spPr>
        <p:txBody>
          <a:bodyPr/>
          <a:lstStyle/>
          <a:p>
            <a:r>
              <a:rPr lang="id-ID" sz="3200" dirty="0" smtClean="0">
                <a:solidFill>
                  <a:srgbClr val="3333FF"/>
                </a:solidFill>
              </a:rPr>
              <a:t>Perencanaan </a:t>
            </a:r>
            <a:r>
              <a:rPr lang="en-US" sz="3200" dirty="0" smtClean="0">
                <a:solidFill>
                  <a:srgbClr val="3333FF"/>
                </a:solidFill>
              </a:rPr>
              <a:t>D</a:t>
            </a:r>
            <a:r>
              <a:rPr lang="id-ID" sz="3200" dirty="0" smtClean="0">
                <a:solidFill>
                  <a:srgbClr val="3333FF"/>
                </a:solidFill>
              </a:rPr>
              <a:t>AK Fisik Bidang Pendidikan Tahun 2019</a:t>
            </a:r>
            <a:endParaRPr lang="id-ID" sz="3200" dirty="0">
              <a:solidFill>
                <a:srgbClr val="3333FF"/>
              </a:solidFill>
            </a:endParaRPr>
          </a:p>
        </p:txBody>
      </p:sp>
      <p:sp>
        <p:nvSpPr>
          <p:cNvPr id="4" name="Slide Number Placeholder 3"/>
          <p:cNvSpPr>
            <a:spLocks noGrp="1"/>
          </p:cNvSpPr>
          <p:nvPr>
            <p:ph type="sldNum" sz="quarter" idx="4294967295"/>
          </p:nvPr>
        </p:nvSpPr>
        <p:spPr>
          <a:xfrm>
            <a:off x="3729954" y="6461188"/>
            <a:ext cx="1319898" cy="365125"/>
          </a:xfrm>
        </p:spPr>
        <p:txBody>
          <a:bodyPr/>
          <a:lstStyle/>
          <a:p>
            <a:fld id="{FB05F9C7-6D2C-44D0-B8C3-A1C09B61E934}" type="slidenum">
              <a:rPr lang="id-ID" smtClean="0"/>
              <a:pPr/>
              <a:t>1</a:t>
            </a:fld>
            <a:endParaRPr lang="id-ID"/>
          </a:p>
        </p:txBody>
      </p:sp>
      <p:sp>
        <p:nvSpPr>
          <p:cNvPr id="5" name="Rectangle 4"/>
          <p:cNvSpPr/>
          <p:nvPr/>
        </p:nvSpPr>
        <p:spPr>
          <a:xfrm>
            <a:off x="1185205" y="3861061"/>
            <a:ext cx="6699163" cy="1508105"/>
          </a:xfrm>
          <a:prstGeom prst="rect">
            <a:avLst/>
          </a:prstGeom>
        </p:spPr>
        <p:txBody>
          <a:bodyPr wrap="square">
            <a:spAutoFit/>
          </a:bodyPr>
          <a:lstStyle/>
          <a:p>
            <a:pPr algn="ctr"/>
            <a:r>
              <a:rPr lang="en-US" sz="2000" b="1" dirty="0" smtClean="0"/>
              <a:t>D</a:t>
            </a:r>
            <a:r>
              <a:rPr lang="id-ID" sz="2000" b="1" dirty="0" smtClean="0"/>
              <a:t>irektorat Pendidikan dan Agama</a:t>
            </a:r>
          </a:p>
          <a:p>
            <a:pPr algn="ctr"/>
            <a:endParaRPr lang="id-ID" b="1" dirty="0" smtClean="0"/>
          </a:p>
          <a:p>
            <a:pPr algn="ctr"/>
            <a:endParaRPr lang="id-ID" b="1" dirty="0" smtClean="0"/>
          </a:p>
          <a:p>
            <a:pPr algn="ctr"/>
            <a:r>
              <a:rPr lang="id-ID" b="1" dirty="0" smtClean="0"/>
              <a:t>Jakarta, 12 Maret 2018</a:t>
            </a:r>
            <a:br>
              <a:rPr lang="id-ID" b="1" dirty="0" smtClean="0"/>
            </a:br>
            <a:endParaRPr lang="id-ID" dirty="0" smtClean="0"/>
          </a:p>
        </p:txBody>
      </p:sp>
    </p:spTree>
    <p:extLst>
      <p:ext uri="{BB962C8B-B14F-4D97-AF65-F5344CB8AC3E}">
        <p14:creationId xmlns:p14="http://schemas.microsoft.com/office/powerpoint/2010/main" xmlns="" val="2612020386"/>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SD</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10</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xmlns="" val="1748841452"/>
              </p:ext>
            </p:extLst>
          </p:nvPr>
        </p:nvGraphicFramePr>
        <p:xfrm>
          <a:off x="185051" y="1124745"/>
          <a:ext cx="8773898" cy="4882887"/>
        </p:xfrm>
        <a:graphic>
          <a:graphicData uri="http://schemas.openxmlformats.org/drawingml/2006/table">
            <a:tbl>
              <a:tblPr>
                <a:tableStyleId>{793D81CF-94F2-401A-BA57-92F5A7B2D0C5}</a:tableStyleId>
              </a:tblPr>
              <a:tblGrid>
                <a:gridCol w="1661723"/>
                <a:gridCol w="7112175"/>
              </a:tblGrid>
              <a:tr h="398517">
                <a:tc>
                  <a:txBody>
                    <a:bodyPr/>
                    <a:lstStyle/>
                    <a:p>
                      <a:pPr algn="ctr" fontAlgn="ctr"/>
                      <a:r>
                        <a:rPr lang="id-ID" sz="1800" b="1" u="none" strike="noStrike" dirty="0" smtClean="0">
                          <a:effectLst/>
                        </a:rPr>
                        <a:t>MENU</a:t>
                      </a:r>
                      <a:endParaRPr lang="id-ID" sz="1800" b="1"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800" b="1" u="none" strike="noStrike" dirty="0" smtClean="0">
                          <a:effectLst/>
                        </a:rPr>
                        <a:t>SUBMENU</a:t>
                      </a:r>
                      <a:endParaRPr lang="en-US" sz="1800" b="1" u="none" strike="noStrike" dirty="0" smtClean="0">
                        <a:effectLst/>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44016">
                <a:tc rowSpan="3">
                  <a:txBody>
                    <a:bodyPr/>
                    <a:lstStyle/>
                    <a:p>
                      <a:pPr algn="l" fontAlgn="ctr"/>
                      <a:r>
                        <a:rPr lang="id-ID" sz="1800" u="none" strike="noStrike" dirty="0">
                          <a:effectLst/>
                        </a:rPr>
                        <a:t>Pembangunan Prasarana Belajar SD</a:t>
                      </a:r>
                      <a:endParaRPr lang="id-ID" sz="1800" b="0" i="0" u="none" strike="noStrike" dirty="0">
                        <a:solidFill>
                          <a:srgbClr val="000000"/>
                        </a:solidFill>
                        <a:effectLst/>
                        <a:latin typeface="Cambria"/>
                      </a:endParaRPr>
                    </a:p>
                  </a:txBody>
                  <a:tcPr marL="8792" marR="8792" marT="9525"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en-US" sz="1800" u="none" strike="noStrike" dirty="0" smtClean="0">
                          <a:effectLst/>
                        </a:rPr>
                        <a:t>P</a:t>
                      </a:r>
                      <a:r>
                        <a:rPr lang="id-ID" sz="1800" u="none" strike="noStrike" dirty="0" smtClean="0">
                          <a:effectLst/>
                        </a:rPr>
                        <a:t>embangunan </a:t>
                      </a:r>
                      <a:r>
                        <a:rPr lang="id-ID" sz="1800" u="none" strike="noStrike" dirty="0">
                          <a:effectLst/>
                        </a:rPr>
                        <a:t>ruang kelas baru (RKB) beserta perabotnya</a:t>
                      </a:r>
                      <a:endParaRPr lang="id-ID" sz="1800" b="0" i="0" u="none" strike="noStrike" dirty="0">
                        <a:solidFill>
                          <a:srgbClr val="000000"/>
                        </a:solidFill>
                        <a:effectLst/>
                        <a:latin typeface="Cambria"/>
                      </a:endParaRPr>
                    </a:p>
                  </a:txBody>
                  <a:tcPr marL="8792" marR="8792" marT="9525" marB="0" anchor="ctr">
                    <a:lnT w="12700" cap="flat" cmpd="sng" algn="ctr">
                      <a:solidFill>
                        <a:schemeClr val="tx1"/>
                      </a:solidFill>
                      <a:prstDash val="solid"/>
                      <a:round/>
                      <a:headEnd type="none" w="med" len="med"/>
                      <a:tailEnd type="none" w="med" len="med"/>
                    </a:lnT>
                  </a:tcPr>
                </a:tc>
              </a:tr>
              <a:tr h="63237">
                <a:tc vMerge="1">
                  <a:txBody>
                    <a:bodyPr/>
                    <a:lstStyle/>
                    <a:p>
                      <a:endParaRPr lang="id-ID"/>
                    </a:p>
                  </a:txBody>
                  <a:tcPr/>
                </a:tc>
                <a:tc>
                  <a:txBody>
                    <a:bodyPr/>
                    <a:lstStyle/>
                    <a:p>
                      <a:pPr marL="285750" indent="-285750" algn="l" fontAlgn="ctr">
                        <a:buFont typeface="Arial" panose="020B0604020202020204" pitchFamily="34" charset="0"/>
                        <a:buChar char="•"/>
                      </a:pPr>
                      <a:r>
                        <a:rPr lang="fi-FI" sz="1800" u="none" strike="noStrike" dirty="0">
                          <a:effectLst/>
                        </a:rPr>
                        <a:t>Pembangunan toilet (jamban) beserta sanitasinya</a:t>
                      </a:r>
                      <a:endParaRPr lang="fi-FI" sz="1800" b="0" i="0" u="none" strike="noStrike" dirty="0">
                        <a:solidFill>
                          <a:srgbClr val="000000"/>
                        </a:solidFill>
                        <a:effectLst/>
                        <a:latin typeface="Cambria"/>
                      </a:endParaRPr>
                    </a:p>
                  </a:txBody>
                  <a:tcPr marL="8792" marR="8792" marT="9525" marB="0" anchor="ctr"/>
                </a:tc>
              </a:tr>
              <a:tr h="56376">
                <a:tc vMerge="1">
                  <a:txBody>
                    <a:bodyPr/>
                    <a:lstStyle/>
                    <a:p>
                      <a:endParaRPr lang="id-ID"/>
                    </a:p>
                  </a:txBody>
                  <a:tcPr/>
                </a:tc>
                <a:tc>
                  <a:txBody>
                    <a:bodyPr/>
                    <a:lstStyle/>
                    <a:p>
                      <a:pPr marL="285750" indent="-285750" algn="l" fontAlgn="ctr">
                        <a:buFont typeface="Arial" panose="020B0604020202020204" pitchFamily="34" charset="0"/>
                        <a:buChar char="•"/>
                      </a:pPr>
                      <a:r>
                        <a:rPr lang="en-US" sz="1800" u="none" strike="noStrike" dirty="0" smtClean="0">
                          <a:effectLst/>
                        </a:rPr>
                        <a:t>P</a:t>
                      </a:r>
                      <a:r>
                        <a:rPr lang="id-ID" sz="1800" u="none" strike="noStrike" dirty="0" smtClean="0">
                          <a:effectLst/>
                        </a:rPr>
                        <a:t>embangunan </a:t>
                      </a:r>
                      <a:r>
                        <a:rPr lang="id-ID" sz="1800" u="none" strike="noStrike" dirty="0">
                          <a:effectLst/>
                        </a:rPr>
                        <a:t>ruang pusat sumber pendidikan inklusif beserta perabotnya</a:t>
                      </a:r>
                      <a:endParaRPr lang="id-ID" sz="1800" b="0" i="0" u="none" strike="noStrike" dirty="0">
                        <a:solidFill>
                          <a:srgbClr val="000000"/>
                        </a:solidFill>
                        <a:effectLst/>
                        <a:latin typeface="Cambria"/>
                      </a:endParaRPr>
                    </a:p>
                  </a:txBody>
                  <a:tcPr marL="8792" marR="8792" marT="9525" marB="0" anchor="ctr"/>
                </a:tc>
              </a:tr>
              <a:tr h="49515">
                <a:tc rowSpan="4">
                  <a:txBody>
                    <a:bodyPr/>
                    <a:lstStyle/>
                    <a:p>
                      <a:pPr algn="l" fontAlgn="ctr"/>
                      <a:r>
                        <a:rPr lang="id-ID" sz="1800" u="none" strike="noStrike">
                          <a:effectLst/>
                        </a:rPr>
                        <a:t>Rehabilitasi Prasarana Belajar SD</a:t>
                      </a:r>
                      <a:endParaRPr lang="id-ID" sz="1800" b="0" i="0" u="none" strike="noStrike">
                        <a:solidFill>
                          <a:srgbClr val="000000"/>
                        </a:solidFill>
                        <a:effectLst/>
                        <a:latin typeface="Cambria"/>
                      </a:endParaRPr>
                    </a:p>
                  </a:txBody>
                  <a:tcPr marL="8792" marR="8792" marT="9525" marB="0" anchor="ctr"/>
                </a:tc>
                <a:tc>
                  <a:txBody>
                    <a:bodyPr/>
                    <a:lstStyle/>
                    <a:p>
                      <a:pPr marL="285750" indent="-285750" algn="l" fontAlgn="ctr">
                        <a:buFont typeface="Arial" panose="020B0604020202020204" pitchFamily="34" charset="0"/>
                        <a:buChar char="•"/>
                      </a:pPr>
                      <a:r>
                        <a:rPr lang="en-US" sz="1800" u="none" strike="noStrike" dirty="0" smtClean="0">
                          <a:effectLst/>
                        </a:rPr>
                        <a:t>R</a:t>
                      </a:r>
                      <a:r>
                        <a:rPr lang="id-ID" sz="1800" u="none" strike="noStrike" dirty="0" smtClean="0">
                          <a:effectLst/>
                        </a:rPr>
                        <a:t>ehabilitasi </a:t>
                      </a:r>
                      <a:r>
                        <a:rPr lang="id-ID" sz="1800" u="none" strike="noStrike" dirty="0">
                          <a:effectLst/>
                        </a:rPr>
                        <a:t>ruang kelas dengan tingkat kerusakan sedang atau berat, beserta perabotnya</a:t>
                      </a:r>
                      <a:endParaRPr lang="id-ID" sz="1800" b="0" i="0" u="none" strike="noStrike" dirty="0">
                        <a:solidFill>
                          <a:srgbClr val="000000"/>
                        </a:solidFill>
                        <a:effectLst/>
                        <a:latin typeface="Cambria"/>
                      </a:endParaRPr>
                    </a:p>
                  </a:txBody>
                  <a:tcPr marL="8792" marR="8792" marT="9525" marB="0" anchor="ctr"/>
                </a:tc>
              </a:tr>
              <a:tr h="42654">
                <a:tc vMerge="1">
                  <a:txBody>
                    <a:bodyPr/>
                    <a:lstStyle/>
                    <a:p>
                      <a:endParaRPr lang="id-ID"/>
                    </a:p>
                  </a:txBody>
                  <a:tcPr/>
                </a:tc>
                <a:tc>
                  <a:txBody>
                    <a:bodyPr/>
                    <a:lstStyle/>
                    <a:p>
                      <a:pPr marL="285750" indent="-285750" algn="l" fontAlgn="ctr">
                        <a:buFont typeface="Arial" panose="020B0604020202020204" pitchFamily="34" charset="0"/>
                        <a:buChar char="•"/>
                      </a:pPr>
                      <a:r>
                        <a:rPr lang="id-ID" sz="1800" u="none" strike="noStrike" dirty="0">
                          <a:effectLst/>
                        </a:rPr>
                        <a:t>Rehabilitasi Ruang Perpustakaan dengan tingkat kerusakan sedang/berat, beserta perabotnya</a:t>
                      </a:r>
                      <a:endParaRPr lang="id-ID" sz="1800" b="0" i="0" u="none" strike="noStrike" dirty="0">
                        <a:solidFill>
                          <a:srgbClr val="000000"/>
                        </a:solidFill>
                        <a:effectLst/>
                        <a:latin typeface="Cambria"/>
                      </a:endParaRPr>
                    </a:p>
                  </a:txBody>
                  <a:tcPr marL="8792" marR="8792" marT="9525" marB="0" anchor="ctr"/>
                </a:tc>
              </a:tr>
              <a:tr h="35793">
                <a:tc vMerge="1">
                  <a:txBody>
                    <a:bodyPr/>
                    <a:lstStyle/>
                    <a:p>
                      <a:endParaRPr lang="id-ID"/>
                    </a:p>
                  </a:txBody>
                  <a:tcPr/>
                </a:tc>
                <a:tc>
                  <a:txBody>
                    <a:bodyPr/>
                    <a:lstStyle/>
                    <a:p>
                      <a:pPr marL="285750" indent="-285750" algn="l" fontAlgn="ctr">
                        <a:buFont typeface="Arial" panose="020B0604020202020204" pitchFamily="34" charset="0"/>
                        <a:buChar char="•"/>
                      </a:pPr>
                      <a:r>
                        <a:rPr lang="id-ID" sz="1800" u="none" strike="noStrike" dirty="0">
                          <a:effectLst/>
                        </a:rPr>
                        <a:t>Rehabilitasi Ruang Guru dengan tingkat kerusakan sedang/berat, beserta perabotnya</a:t>
                      </a:r>
                      <a:endParaRPr lang="id-ID" sz="1800" b="0" i="0" u="none" strike="noStrike" dirty="0">
                        <a:solidFill>
                          <a:srgbClr val="000000"/>
                        </a:solidFill>
                        <a:effectLst/>
                        <a:latin typeface="Cambria"/>
                      </a:endParaRPr>
                    </a:p>
                  </a:txBody>
                  <a:tcPr marL="8792" marR="8792" marT="9525" marB="0" anchor="ctr"/>
                </a:tc>
              </a:tr>
              <a:tr h="0">
                <a:tc vMerge="1">
                  <a:txBody>
                    <a:bodyPr/>
                    <a:lstStyle/>
                    <a:p>
                      <a:endParaRPr lang="id-ID"/>
                    </a:p>
                  </a:txBody>
                  <a:tcPr/>
                </a:tc>
                <a:tc>
                  <a:txBody>
                    <a:bodyPr/>
                    <a:lstStyle/>
                    <a:p>
                      <a:pPr marL="285750" indent="-285750" algn="l" fontAlgn="ctr">
                        <a:buFont typeface="Arial" panose="020B0604020202020204" pitchFamily="34" charset="0"/>
                        <a:buChar char="•"/>
                      </a:pPr>
                      <a:r>
                        <a:rPr lang="sv-SE" sz="1800" u="none" strike="noStrike" dirty="0">
                          <a:effectLst/>
                        </a:rPr>
                        <a:t>Rehabilitasi Toilet (Jamban) Siswa dengan tingkat kerusakan sedang/berat, beserta sanitasinya</a:t>
                      </a:r>
                      <a:endParaRPr lang="sv-SE" sz="1800" b="0" i="0" u="none" strike="noStrike" dirty="0">
                        <a:solidFill>
                          <a:srgbClr val="000000"/>
                        </a:solidFill>
                        <a:effectLst/>
                        <a:latin typeface="Cambria"/>
                      </a:endParaRPr>
                    </a:p>
                  </a:txBody>
                  <a:tcPr marL="8792" marR="8792" marT="9525" marB="0" anchor="ctr"/>
                </a:tc>
              </a:tr>
              <a:tr h="262850">
                <a:tc rowSpan="3">
                  <a:txBody>
                    <a:bodyPr/>
                    <a:lstStyle/>
                    <a:p>
                      <a:pPr algn="l" fontAlgn="ctr"/>
                      <a:r>
                        <a:rPr lang="sv-SE" sz="1800" u="none" strike="noStrike">
                          <a:effectLst/>
                        </a:rPr>
                        <a:t>Pengadaan Alat dan Peralatan Belajar SD</a:t>
                      </a:r>
                      <a:endParaRPr lang="sv-SE" sz="1800" b="0" i="0" u="none" strike="noStrike">
                        <a:solidFill>
                          <a:srgbClr val="000000"/>
                        </a:solidFill>
                        <a:effectLst/>
                        <a:latin typeface="Cambria"/>
                      </a:endParaRPr>
                    </a:p>
                  </a:txBody>
                  <a:tcPr marL="8792" marR="8792" marT="9525" marB="0" anchor="ctr"/>
                </a:tc>
                <a:tc>
                  <a:txBody>
                    <a:bodyPr/>
                    <a:lstStyle/>
                    <a:p>
                      <a:pPr marL="285750" indent="-285750" algn="l" fontAlgn="t">
                        <a:buFont typeface="Arial" panose="020B0604020202020204" pitchFamily="34" charset="0"/>
                        <a:buChar char="•"/>
                      </a:pPr>
                      <a:r>
                        <a:rPr lang="id-ID" sz="1800" u="none" strike="noStrike" dirty="0">
                          <a:effectLst/>
                        </a:rPr>
                        <a:t>Pengadaan buku koleksi perpustakaan (buku pengayaan, buku referensi dan buku panduan pendidik)</a:t>
                      </a:r>
                      <a:endParaRPr lang="id-ID" sz="1800" b="0" i="0" u="none" strike="noStrike" dirty="0">
                        <a:solidFill>
                          <a:srgbClr val="000000"/>
                        </a:solidFill>
                        <a:effectLst/>
                        <a:latin typeface="Cambria"/>
                      </a:endParaRPr>
                    </a:p>
                  </a:txBody>
                  <a:tcPr marL="8792" marR="8792" marT="9525" marB="0"/>
                </a:tc>
              </a:tr>
              <a:tr h="190500">
                <a:tc vMerge="1">
                  <a:txBody>
                    <a:bodyPr/>
                    <a:lstStyle/>
                    <a:p>
                      <a:endParaRPr lang="id-ID"/>
                    </a:p>
                  </a:txBody>
                  <a:tcPr/>
                </a:tc>
                <a:tc>
                  <a:txBody>
                    <a:bodyPr/>
                    <a:lstStyle/>
                    <a:p>
                      <a:pPr marL="285750" indent="-285750" algn="l" fontAlgn="ctr">
                        <a:buFont typeface="Arial" panose="020B0604020202020204" pitchFamily="34" charset="0"/>
                        <a:buChar char="•"/>
                      </a:pPr>
                      <a:r>
                        <a:rPr lang="id-ID" sz="1800" u="none" strike="noStrike" dirty="0">
                          <a:effectLst/>
                        </a:rPr>
                        <a:t>Pengadaan peralatan PJOK dan/atau seni budaya</a:t>
                      </a:r>
                      <a:endParaRPr lang="id-ID" sz="1800" b="0" i="0" u="none" strike="noStrike" dirty="0">
                        <a:solidFill>
                          <a:srgbClr val="000000"/>
                        </a:solidFill>
                        <a:effectLst/>
                        <a:latin typeface="Cambria"/>
                      </a:endParaRPr>
                    </a:p>
                  </a:txBody>
                  <a:tcPr marL="8792" marR="8792" marT="9525" marB="0" anchor="ctr"/>
                </a:tc>
              </a:tr>
              <a:tr h="190500">
                <a:tc vMerge="1">
                  <a:txBody>
                    <a:bodyPr/>
                    <a:lstStyle/>
                    <a:p>
                      <a:endParaRPr lang="id-ID"/>
                    </a:p>
                  </a:txBody>
                  <a:tcPr/>
                </a:tc>
                <a:tc>
                  <a:txBody>
                    <a:bodyPr/>
                    <a:lstStyle/>
                    <a:p>
                      <a:pPr marL="285750" indent="-285750" algn="l" fontAlgn="b">
                        <a:buFont typeface="Arial" panose="020B0604020202020204" pitchFamily="34" charset="0"/>
                        <a:buChar char="•"/>
                      </a:pPr>
                      <a:r>
                        <a:rPr lang="id-ID" sz="1800" u="none" strike="noStrike" dirty="0">
                          <a:effectLst/>
                        </a:rPr>
                        <a:t>Pengadaan alat kesenian tradisional</a:t>
                      </a:r>
                      <a:endParaRPr lang="id-ID" sz="1800" b="0" i="0" u="none" strike="noStrike" dirty="0">
                        <a:solidFill>
                          <a:srgbClr val="000000"/>
                        </a:solidFill>
                        <a:effectLst/>
                        <a:latin typeface="Cambria"/>
                      </a:endParaRPr>
                    </a:p>
                  </a:txBody>
                  <a:tcPr marL="8792" marR="8792" marT="9525" marB="0" anchor="b"/>
                </a:tc>
              </a:tr>
            </a:tbl>
          </a:graphicData>
        </a:graphic>
      </p:graphicFrame>
    </p:spTree>
    <p:extLst>
      <p:ext uri="{BB962C8B-B14F-4D97-AF65-F5344CB8AC3E}">
        <p14:creationId xmlns:p14="http://schemas.microsoft.com/office/powerpoint/2010/main" xmlns="" val="337305027"/>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SMP</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11</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xmlns="" val="3662244681"/>
              </p:ext>
            </p:extLst>
          </p:nvPr>
        </p:nvGraphicFramePr>
        <p:xfrm>
          <a:off x="77547" y="620688"/>
          <a:ext cx="8958949" cy="5816836"/>
        </p:xfrm>
        <a:graphic>
          <a:graphicData uri="http://schemas.openxmlformats.org/drawingml/2006/table">
            <a:tbl>
              <a:tblPr>
                <a:tableStyleId>{793D81CF-94F2-401A-BA57-92F5A7B2D0C5}</a:tableStyleId>
              </a:tblPr>
              <a:tblGrid>
                <a:gridCol w="1289546"/>
                <a:gridCol w="7669403"/>
              </a:tblGrid>
              <a:tr h="432048">
                <a:tc>
                  <a:txBody>
                    <a:bodyPr/>
                    <a:lstStyle/>
                    <a:p>
                      <a:pPr algn="ctr" fontAlgn="ctr"/>
                      <a:r>
                        <a:rPr lang="id-ID" sz="1500" b="1" u="none" strike="noStrike" dirty="0" smtClean="0">
                          <a:effectLst/>
                        </a:rPr>
                        <a:t>MENU</a:t>
                      </a:r>
                      <a:endParaRPr lang="id-ID" sz="1500" b="1" i="0" u="none" strike="noStrike" dirty="0">
                        <a:solidFill>
                          <a:srgbClr val="000000"/>
                        </a:solidFill>
                        <a:effectLst/>
                        <a:latin typeface="Cambria"/>
                      </a:endParaRPr>
                    </a:p>
                  </a:txBody>
                  <a:tcPr marL="4706" marR="4706" marT="50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d-ID" sz="1500" b="1" u="none" strike="noStrike" dirty="0" smtClean="0">
                          <a:effectLst/>
                        </a:rPr>
                        <a:t>SUBMENU</a:t>
                      </a:r>
                    </a:p>
                  </a:txBody>
                  <a:tcPr marL="4706" marR="4706" marT="50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93722">
                <a:tc rowSpan="5">
                  <a:txBody>
                    <a:bodyPr/>
                    <a:lstStyle/>
                    <a:p>
                      <a:pPr algn="l" fontAlgn="ctr"/>
                      <a:r>
                        <a:rPr lang="id-ID" sz="1500" u="none" strike="noStrike" dirty="0">
                          <a:effectLst/>
                        </a:rPr>
                        <a:t>Pembangunan Prasarana Belajar SMP</a:t>
                      </a:r>
                      <a:endParaRPr lang="id-ID" sz="1500" b="0" i="0" u="none" strike="noStrike" dirty="0">
                        <a:solidFill>
                          <a:srgbClr val="000000"/>
                        </a:solidFill>
                        <a:effectLst/>
                        <a:latin typeface="Cambria"/>
                      </a:endParaRPr>
                    </a:p>
                  </a:txBody>
                  <a:tcPr marL="4706" marR="4706" marT="5098"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id-ID" sz="1500" u="none" strike="noStrike" dirty="0">
                          <a:effectLst/>
                        </a:rPr>
                        <a:t>Pembangunan ruang kelas baru (RKB) beserta perabotnya</a:t>
                      </a:r>
                      <a:endParaRPr lang="id-ID" sz="1500" b="0" i="0" u="none" strike="noStrike" dirty="0">
                        <a:solidFill>
                          <a:srgbClr val="000000"/>
                        </a:solidFill>
                        <a:effectLst/>
                        <a:latin typeface="Cambria"/>
                      </a:endParaRPr>
                    </a:p>
                  </a:txBody>
                  <a:tcPr marL="4706" marR="4706" marT="5098" marB="0" anchor="ctr">
                    <a:lnT w="12700" cap="flat" cmpd="sng" algn="ctr">
                      <a:solidFill>
                        <a:schemeClr val="tx1"/>
                      </a:solidFill>
                      <a:prstDash val="solid"/>
                      <a:round/>
                      <a:headEnd type="none" w="med" len="med"/>
                      <a:tailEnd type="none" w="med" len="med"/>
                    </a:lnT>
                  </a:tcPr>
                </a:tc>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dirty="0">
                          <a:effectLst/>
                        </a:rPr>
                        <a:t>Pembangunan Laboratorium Ilmu Pengetahuan Alam (IPA) beserta perabotnya</a:t>
                      </a:r>
                      <a:endParaRPr lang="id-ID" sz="1500" b="0" i="0" u="none" strike="noStrike" dirty="0">
                        <a:solidFill>
                          <a:srgbClr val="000000"/>
                        </a:solidFill>
                        <a:effectLst/>
                        <a:latin typeface="Cambria"/>
                      </a:endParaRPr>
                    </a:p>
                  </a:txBody>
                  <a:tcPr marL="4706" marR="4706" marT="5098" marB="0" anchor="ctr"/>
                </a:tc>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a:effectLst/>
                        </a:rPr>
                        <a:t>Pembangunan ruang perpustakaan beserta perabotnya</a:t>
                      </a:r>
                      <a:endParaRPr lang="id-ID" sz="1500" b="0" i="0" u="none" strike="noStrike">
                        <a:solidFill>
                          <a:srgbClr val="000000"/>
                        </a:solidFill>
                        <a:effectLst/>
                        <a:latin typeface="Cambria"/>
                      </a:endParaRPr>
                    </a:p>
                  </a:txBody>
                  <a:tcPr marL="4706" marR="4706" marT="5098" marB="0" anchor="ctr"/>
                </a:tc>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a:effectLst/>
                        </a:rPr>
                        <a:t>Pembangunan jamban siswa/guru beserta sanitasinya</a:t>
                      </a:r>
                      <a:endParaRPr lang="id-ID" sz="1500" b="0" i="0" u="none" strike="noStrike">
                        <a:solidFill>
                          <a:srgbClr val="000000"/>
                        </a:solidFill>
                        <a:effectLst/>
                        <a:latin typeface="Cambria"/>
                      </a:endParaRPr>
                    </a:p>
                  </a:txBody>
                  <a:tcPr marL="4706" marR="4706" marT="5098" marB="0" anchor="ctr"/>
                </a:tc>
              </a:tr>
              <a:tr h="184546">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dirty="0">
                          <a:effectLst/>
                        </a:rPr>
                        <a:t>Pembangunan pusat sumber pendidikan </a:t>
                      </a:r>
                      <a:r>
                        <a:rPr lang="id-ID" sz="1500" u="none" strike="noStrike" dirty="0" smtClean="0">
                          <a:effectLst/>
                        </a:rPr>
                        <a:t>inklusif</a:t>
                      </a:r>
                      <a:r>
                        <a:rPr lang="en-US" sz="1500" u="none" strike="noStrike" dirty="0" smtClean="0">
                          <a:effectLst/>
                        </a:rPr>
                        <a:t> </a:t>
                      </a:r>
                      <a:r>
                        <a:rPr lang="en-US" sz="1500" u="none" strike="noStrike" dirty="0" err="1" smtClean="0">
                          <a:effectLst/>
                        </a:rPr>
                        <a:t>beserta</a:t>
                      </a:r>
                      <a:r>
                        <a:rPr lang="en-US" sz="1500" u="none" strike="noStrike" dirty="0" smtClean="0">
                          <a:effectLst/>
                        </a:rPr>
                        <a:t> </a:t>
                      </a:r>
                      <a:r>
                        <a:rPr lang="en-US" sz="1500" u="none" strike="noStrike" dirty="0" err="1" smtClean="0">
                          <a:effectLst/>
                        </a:rPr>
                        <a:t>perabotnya</a:t>
                      </a:r>
                      <a:endParaRPr lang="id-ID" sz="1500" b="0" i="0" u="none" strike="noStrike" dirty="0">
                        <a:solidFill>
                          <a:srgbClr val="000000"/>
                        </a:solidFill>
                        <a:effectLst/>
                        <a:latin typeface="Cambria"/>
                      </a:endParaRPr>
                    </a:p>
                  </a:txBody>
                  <a:tcPr marL="4706" marR="4706" marT="5098" marB="0" anchor="ctr"/>
                </a:tc>
              </a:tr>
              <a:tr h="274270">
                <a:tc rowSpan="7">
                  <a:txBody>
                    <a:bodyPr/>
                    <a:lstStyle/>
                    <a:p>
                      <a:pPr algn="l" fontAlgn="ctr"/>
                      <a:r>
                        <a:rPr lang="id-ID" sz="1500" u="none" strike="noStrike" dirty="0">
                          <a:effectLst/>
                        </a:rPr>
                        <a:t>Rehabilitasi Prasarana Belajar SMP</a:t>
                      </a:r>
                      <a:endParaRPr lang="id-ID" sz="1500" b="0" i="0" u="none" strike="noStrike" dirty="0">
                        <a:solidFill>
                          <a:srgbClr val="000000"/>
                        </a:solidFill>
                        <a:effectLst/>
                        <a:latin typeface="Cambria"/>
                      </a:endParaRPr>
                    </a:p>
                  </a:txBody>
                  <a:tcPr marL="4706" marR="4706" marT="5098" marB="0" anchor="ctr"/>
                </a:tc>
                <a:tc>
                  <a:txBody>
                    <a:bodyPr/>
                    <a:lstStyle/>
                    <a:p>
                      <a:pPr marL="285750" indent="-285750" algn="l" fontAlgn="ctr">
                        <a:buFont typeface="Arial" panose="020B0604020202020204" pitchFamily="34" charset="0"/>
                        <a:buChar char="•"/>
                      </a:pPr>
                      <a:r>
                        <a:rPr lang="id-ID" sz="1500" u="none" strike="noStrike" dirty="0">
                          <a:effectLst/>
                        </a:rPr>
                        <a:t>Rehabilitasi ruang kelas dengan tingkat kerusakan minimal sedang beserta perabotnya</a:t>
                      </a:r>
                      <a:endParaRPr lang="id-ID" sz="1500" b="0" i="0" u="none" strike="noStrike" dirty="0">
                        <a:solidFill>
                          <a:srgbClr val="000000"/>
                        </a:solidFill>
                        <a:effectLst/>
                        <a:latin typeface="Cambria"/>
                      </a:endParaRPr>
                    </a:p>
                  </a:txBody>
                  <a:tcPr marL="4706" marR="4706" marT="5098" marB="0" anchor="ctr"/>
                </a:tc>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a:effectLst/>
                        </a:rPr>
                        <a:t>Rehabilitasi ruang laboratorium Ilmu pengetahuan alam (IPA) beserta perabotnya</a:t>
                      </a:r>
                      <a:endParaRPr lang="id-ID" sz="1500" b="0" i="0" u="none" strike="noStrike">
                        <a:solidFill>
                          <a:srgbClr val="000000"/>
                        </a:solidFill>
                        <a:effectLst/>
                        <a:latin typeface="Cambria"/>
                      </a:endParaRPr>
                    </a:p>
                  </a:txBody>
                  <a:tcPr marL="4706" marR="4706" marT="5098" marB="0" anchor="ctr"/>
                </a:tc>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dirty="0">
                          <a:effectLst/>
                        </a:rPr>
                        <a:t>Rehabilitasi ruang  laboratorium komputer beserta perabotnya</a:t>
                      </a:r>
                      <a:endParaRPr lang="id-ID" sz="1500" b="0" i="0" u="none" strike="noStrike" dirty="0">
                        <a:solidFill>
                          <a:srgbClr val="000000"/>
                        </a:solidFill>
                        <a:effectLst/>
                        <a:latin typeface="Cambria"/>
                      </a:endParaRPr>
                    </a:p>
                  </a:txBody>
                  <a:tcPr marL="4706" marR="4706" marT="5098" marB="0" anchor="ctr"/>
                </a:tc>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sv-SE" sz="1500" u="none" strike="noStrike">
                          <a:effectLst/>
                        </a:rPr>
                        <a:t>Rehabilitasi ruang perpustakaan dengan tingkat kerusakan minimal sedang beserta perabotnya</a:t>
                      </a:r>
                      <a:endParaRPr lang="sv-SE" sz="1500" b="0" i="0" u="none" strike="noStrike">
                        <a:solidFill>
                          <a:srgbClr val="000000"/>
                        </a:solidFill>
                        <a:effectLst/>
                        <a:latin typeface="Cambria"/>
                      </a:endParaRPr>
                    </a:p>
                  </a:txBody>
                  <a:tcPr marL="4706" marR="4706" marT="5098" marB="0" anchor="ctr"/>
                </a:tc>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en-US" sz="1500" u="none" strike="noStrike" dirty="0" smtClean="0">
                          <a:effectLst/>
                        </a:rPr>
                        <a:t>R</a:t>
                      </a:r>
                      <a:r>
                        <a:rPr lang="id-ID" sz="1500" u="none" strike="noStrike" dirty="0" smtClean="0">
                          <a:effectLst/>
                        </a:rPr>
                        <a:t>ehabilitasi </a:t>
                      </a:r>
                      <a:r>
                        <a:rPr lang="id-ID" sz="1500" u="none" strike="noStrike" dirty="0">
                          <a:effectLst/>
                        </a:rPr>
                        <a:t>ruang guru dengan tingkat kerusakan minimal sedang beserta perabotnya</a:t>
                      </a:r>
                      <a:endParaRPr lang="id-ID" sz="1500" b="0" i="0" u="none" strike="noStrike" dirty="0">
                        <a:solidFill>
                          <a:srgbClr val="000000"/>
                        </a:solidFill>
                        <a:effectLst/>
                        <a:latin typeface="Cambria"/>
                      </a:endParaRPr>
                    </a:p>
                  </a:txBody>
                  <a:tcPr marL="4706" marR="4706" marT="5098" marB="0" anchor="ctr"/>
                </a:tc>
              </a:tr>
              <a:tr h="184546">
                <a:tc vMerge="1">
                  <a:txBody>
                    <a:bodyPr/>
                    <a:lstStyle/>
                    <a:p>
                      <a:endParaRPr lang="id-ID"/>
                    </a:p>
                  </a:txBody>
                  <a:tcPr/>
                </a:tc>
                <a:tc>
                  <a:txBody>
                    <a:bodyPr/>
                    <a:lstStyle/>
                    <a:p>
                      <a:pPr marL="285750" indent="-285750" algn="l" fontAlgn="ctr">
                        <a:buFont typeface="Arial" panose="020B0604020202020204" pitchFamily="34" charset="0"/>
                        <a:buChar char="•"/>
                      </a:pPr>
                      <a:r>
                        <a:rPr lang="id-ID" sz="1500" u="none" strike="noStrike">
                          <a:effectLst/>
                        </a:rPr>
                        <a:t>Rehabilitasi ruang  kantor beserta perabot</a:t>
                      </a:r>
                      <a:endParaRPr lang="id-ID" sz="1500" b="0" i="0" u="none" strike="noStrike">
                        <a:solidFill>
                          <a:srgbClr val="000000"/>
                        </a:solidFill>
                        <a:effectLst/>
                        <a:latin typeface="Cambria"/>
                      </a:endParaRPr>
                    </a:p>
                  </a:txBody>
                  <a:tcPr marL="4706" marR="4706" marT="5098" marB="0" anchor="ctr"/>
                </a:tc>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sv-SE" sz="1500" u="none" strike="noStrike" dirty="0">
                          <a:effectLst/>
                        </a:rPr>
                        <a:t>Rehabilitasi jamban siswa/guru dengan tingkat kerusakan minimal sedang beserta sanitasinya</a:t>
                      </a:r>
                      <a:endParaRPr lang="sv-SE" sz="1500" b="0" i="0" u="none" strike="noStrike" dirty="0">
                        <a:solidFill>
                          <a:srgbClr val="000000"/>
                        </a:solidFill>
                        <a:effectLst/>
                        <a:latin typeface="Cambria"/>
                      </a:endParaRPr>
                    </a:p>
                  </a:txBody>
                  <a:tcPr marL="4706" marR="4706" marT="5098" marB="0" anchor="ctr"/>
                </a:tc>
              </a:tr>
              <a:tr h="193722">
                <a:tc rowSpan="10">
                  <a:txBody>
                    <a:bodyPr/>
                    <a:lstStyle/>
                    <a:p>
                      <a:pPr algn="l" fontAlgn="ctr"/>
                      <a:r>
                        <a:rPr lang="sv-SE" sz="1500" u="none" strike="noStrike" dirty="0">
                          <a:effectLst/>
                        </a:rPr>
                        <a:t>Pengadaan Alat dan Peralatan Belajar SMP</a:t>
                      </a:r>
                      <a:endParaRPr lang="sv-SE" sz="1500" b="0" i="0" u="none" strike="noStrike" dirty="0">
                        <a:solidFill>
                          <a:srgbClr val="000000"/>
                        </a:solidFill>
                        <a:effectLst/>
                        <a:latin typeface="Cambria"/>
                      </a:endParaRPr>
                    </a:p>
                  </a:txBody>
                  <a:tcPr marL="4706" marR="4706" marT="5098" marB="0" anchor="ctr"/>
                </a:tc>
                <a:tc>
                  <a:txBody>
                    <a:bodyPr/>
                    <a:lstStyle/>
                    <a:p>
                      <a:pPr marL="285750" indent="-285750" algn="l" fontAlgn="t">
                        <a:buFont typeface="Arial" panose="020B0604020202020204" pitchFamily="34" charset="0"/>
                        <a:buChar char="•"/>
                      </a:pPr>
                      <a:r>
                        <a:rPr lang="id-ID" sz="1500" u="none" strike="noStrike">
                          <a:effectLst/>
                        </a:rPr>
                        <a:t>Pengadaan peralatan laboratorium ilmu pengetahuan alam (IPA) Fisika</a:t>
                      </a:r>
                      <a:endParaRPr lang="id-ID" sz="1500" b="0" i="0" u="none" strike="noStrike">
                        <a:solidFill>
                          <a:srgbClr val="000000"/>
                        </a:solidFill>
                        <a:effectLst/>
                        <a:latin typeface="Cambria"/>
                      </a:endParaRPr>
                    </a:p>
                  </a:txBody>
                  <a:tcPr marL="4706" marR="4706" marT="5098" marB="0"/>
                </a:tc>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peralatan laboratorium ilmu pengetahuan alam (IPA) Biologi</a:t>
                      </a:r>
                      <a:endParaRPr lang="id-ID" sz="1500" b="0" i="0" u="none" strike="noStrike">
                        <a:solidFill>
                          <a:srgbClr val="000000"/>
                        </a:solidFill>
                        <a:effectLst/>
                        <a:latin typeface="Cambria"/>
                      </a:endParaRPr>
                    </a:p>
                  </a:txBody>
                  <a:tcPr marL="4706" marR="4706" marT="5098" marB="0"/>
                </a:tc>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peralatan laboratorium komputer</a:t>
                      </a:r>
                      <a:endParaRPr lang="id-ID" sz="1500" b="0" i="0" u="none" strike="noStrike">
                        <a:solidFill>
                          <a:srgbClr val="000000"/>
                        </a:solidFill>
                        <a:effectLst/>
                        <a:latin typeface="Cambria"/>
                      </a:endParaRPr>
                    </a:p>
                  </a:txBody>
                  <a:tcPr marL="4706" marR="4706" marT="5098" marB="0"/>
                </a:tc>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peralatan alat peraga matematika</a:t>
                      </a:r>
                      <a:endParaRPr lang="id-ID" sz="1500" b="0" i="0" u="none" strike="noStrike">
                        <a:solidFill>
                          <a:srgbClr val="000000"/>
                        </a:solidFill>
                        <a:effectLst/>
                        <a:latin typeface="Cambria"/>
                      </a:endParaRPr>
                    </a:p>
                  </a:txBody>
                  <a:tcPr marL="4706" marR="4706" marT="5098" marB="0"/>
                </a:tc>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fi-FI" sz="1500" u="none" strike="noStrike">
                          <a:effectLst/>
                        </a:rPr>
                        <a:t>Pengadaan peralatan alat peraga ilmu pengetahuan sosial (IPS)</a:t>
                      </a:r>
                      <a:endParaRPr lang="fi-FI" sz="1500" b="0" i="0" u="none" strike="noStrike">
                        <a:solidFill>
                          <a:srgbClr val="000000"/>
                        </a:solidFill>
                        <a:effectLst/>
                        <a:latin typeface="Cambria"/>
                      </a:endParaRPr>
                    </a:p>
                  </a:txBody>
                  <a:tcPr marL="4706" marR="4706" marT="5098" marB="0"/>
                </a:tc>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Media Pendidikan</a:t>
                      </a:r>
                      <a:endParaRPr lang="id-ID" sz="1500" b="0" i="0" u="none" strike="noStrike">
                        <a:solidFill>
                          <a:srgbClr val="000000"/>
                        </a:solidFill>
                        <a:effectLst/>
                        <a:latin typeface="Cambria"/>
                      </a:endParaRPr>
                    </a:p>
                  </a:txBody>
                  <a:tcPr marL="4706" marR="4706" marT="5098" marB="0"/>
                </a:tc>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Sarana Pendidikan Jasmani Olahraga dan Kesehatan (PJOK)</a:t>
                      </a:r>
                      <a:endParaRPr lang="id-ID" sz="1500" b="0" i="0" u="none" strike="noStrike">
                        <a:solidFill>
                          <a:srgbClr val="000000"/>
                        </a:solidFill>
                        <a:effectLst/>
                        <a:latin typeface="Cambria"/>
                      </a:endParaRPr>
                    </a:p>
                  </a:txBody>
                  <a:tcPr marL="4706" marR="4706" marT="5098" marB="0"/>
                </a:tc>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a:effectLst/>
                        </a:rPr>
                        <a:t>Pengadaan Sarana Seni Budaya</a:t>
                      </a:r>
                      <a:endParaRPr lang="id-ID" sz="1500" b="0" i="0" u="none" strike="noStrike">
                        <a:solidFill>
                          <a:srgbClr val="000000"/>
                        </a:solidFill>
                        <a:effectLst/>
                        <a:latin typeface="Cambria"/>
                      </a:endParaRPr>
                    </a:p>
                  </a:txBody>
                  <a:tcPr marL="4706" marR="4706" marT="5098" marB="0"/>
                </a:tc>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fi-FI" sz="1500" u="none" strike="noStrike">
                          <a:effectLst/>
                        </a:rPr>
                        <a:t>Pengadaan Buku Koleksi Perpustakaan Sekolah</a:t>
                      </a:r>
                      <a:endParaRPr lang="fi-FI" sz="1500" b="0" i="0" u="none" strike="noStrike">
                        <a:solidFill>
                          <a:srgbClr val="000000"/>
                        </a:solidFill>
                        <a:effectLst/>
                        <a:latin typeface="Cambria"/>
                      </a:endParaRPr>
                    </a:p>
                  </a:txBody>
                  <a:tcPr marL="4706" marR="4706" marT="5098" marB="0"/>
                </a:tc>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500" u="none" strike="noStrike" dirty="0">
                          <a:effectLst/>
                        </a:rPr>
                        <a:t>Pengadaan Alat Kesenian Tradisional</a:t>
                      </a:r>
                      <a:endParaRPr lang="id-ID" sz="1500" b="0" i="0" u="none" strike="noStrike" dirty="0">
                        <a:solidFill>
                          <a:srgbClr val="000000"/>
                        </a:solidFill>
                        <a:effectLst/>
                        <a:latin typeface="Cambria"/>
                      </a:endParaRPr>
                    </a:p>
                  </a:txBody>
                  <a:tcPr marL="4706" marR="4706" marT="5098" marB="0"/>
                </a:tc>
              </a:tr>
            </a:tbl>
          </a:graphicData>
        </a:graphic>
      </p:graphicFrame>
    </p:spTree>
    <p:extLst>
      <p:ext uri="{BB962C8B-B14F-4D97-AF65-F5344CB8AC3E}">
        <p14:creationId xmlns:p14="http://schemas.microsoft.com/office/powerpoint/2010/main" xmlns="" val="1694757526"/>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SMA</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12</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xmlns="" val="3088475761"/>
              </p:ext>
            </p:extLst>
          </p:nvPr>
        </p:nvGraphicFramePr>
        <p:xfrm>
          <a:off x="107504" y="692696"/>
          <a:ext cx="8856984" cy="6110608"/>
        </p:xfrm>
        <a:graphic>
          <a:graphicData uri="http://schemas.openxmlformats.org/drawingml/2006/table">
            <a:tbl>
              <a:tblPr>
                <a:tableStyleId>{793D81CF-94F2-401A-BA57-92F5A7B2D0C5}</a:tableStyleId>
              </a:tblPr>
              <a:tblGrid>
                <a:gridCol w="1555043"/>
                <a:gridCol w="7301941"/>
              </a:tblGrid>
              <a:tr h="432048">
                <a:tc>
                  <a:txBody>
                    <a:bodyPr/>
                    <a:lstStyle/>
                    <a:p>
                      <a:pPr algn="ctr" fontAlgn="ctr"/>
                      <a:r>
                        <a:rPr lang="id-ID" sz="1600" b="1" u="none" strike="noStrike" dirty="0" smtClean="0">
                          <a:effectLst/>
                        </a:rPr>
                        <a:t>MENU</a:t>
                      </a:r>
                      <a:endParaRPr lang="id-ID" sz="1600" b="1" i="0" u="none" strike="noStrike" dirty="0">
                        <a:solidFill>
                          <a:srgbClr val="000000"/>
                        </a:solidFill>
                        <a:effectLst/>
                        <a:latin typeface="Cambria"/>
                      </a:endParaRPr>
                    </a:p>
                  </a:txBody>
                  <a:tcPr marL="4052" marR="4052" marT="4390" marB="0"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ctr"/>
                      <a:r>
                        <a:rPr lang="id-ID" sz="1600" b="1" u="none" strike="noStrike" dirty="0" smtClean="0">
                          <a:effectLst/>
                        </a:rPr>
                        <a:t>SUB</a:t>
                      </a:r>
                      <a:r>
                        <a:rPr lang="en-US" sz="1600" b="1" u="none" strike="noStrike" dirty="0" smtClean="0">
                          <a:effectLst/>
                        </a:rPr>
                        <a:t>MENU</a:t>
                      </a:r>
                      <a:endParaRPr lang="id-ID" sz="1600" b="1" i="0" u="none" strike="noStrike" dirty="0">
                        <a:solidFill>
                          <a:srgbClr val="000000"/>
                        </a:solidFill>
                        <a:effectLst/>
                        <a:latin typeface="Cambria"/>
                      </a:endParaRPr>
                    </a:p>
                  </a:txBody>
                  <a:tcPr marL="4052" marR="4052"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66815">
                <a:tc rowSpan="4">
                  <a:txBody>
                    <a:bodyPr/>
                    <a:lstStyle/>
                    <a:p>
                      <a:pPr algn="l" fontAlgn="ctr"/>
                      <a:r>
                        <a:rPr lang="id-ID" sz="1600" u="none" strike="noStrike" dirty="0">
                          <a:effectLst/>
                        </a:rPr>
                        <a:t>Pembangunan Prasarana Belajar SMA</a:t>
                      </a:r>
                      <a:endParaRPr lang="id-ID" sz="1600" b="0" i="0" u="none" strike="noStrike" dirty="0">
                        <a:solidFill>
                          <a:srgbClr val="000000"/>
                        </a:solidFill>
                        <a:effectLst/>
                        <a:latin typeface="Cambria"/>
                      </a:endParaRPr>
                    </a:p>
                  </a:txBody>
                  <a:tcPr marL="4052" marR="4052" marT="4390" marB="0" anchor="ctr"/>
                </a:tc>
                <a:tc>
                  <a:txBody>
                    <a:bodyPr/>
                    <a:lstStyle/>
                    <a:p>
                      <a:pPr marL="285750" indent="-285750" algn="l" fontAlgn="ctr">
                        <a:buFont typeface="Arial" panose="020B0604020202020204" pitchFamily="34" charset="0"/>
                        <a:buChar char="•"/>
                      </a:pPr>
                      <a:r>
                        <a:rPr lang="en-US" sz="1600" u="none" strike="noStrike" dirty="0" smtClean="0">
                          <a:effectLst/>
                        </a:rPr>
                        <a:t>P</a:t>
                      </a:r>
                      <a:r>
                        <a:rPr lang="id-ID" sz="1600" u="none" strike="noStrike" dirty="0" smtClean="0">
                          <a:effectLst/>
                        </a:rPr>
                        <a:t>embangunan </a:t>
                      </a:r>
                      <a:r>
                        <a:rPr lang="id-ID" sz="1600" u="none" strike="noStrike" dirty="0">
                          <a:effectLst/>
                        </a:rPr>
                        <a:t>ruang kelas baru (RKB) beserta perabotnya</a:t>
                      </a:r>
                      <a:endParaRPr lang="id-ID" sz="1600" b="0" i="0" u="none" strike="noStrike" dirty="0">
                        <a:solidFill>
                          <a:srgbClr val="000000"/>
                        </a:solidFill>
                        <a:effectLst/>
                        <a:latin typeface="Cambria"/>
                      </a:endParaRPr>
                    </a:p>
                  </a:txBody>
                  <a:tcPr marL="4052" marR="4052" marT="4390" marB="0" anchor="ctr">
                    <a:lnT w="12700" cap="flat" cmpd="sng" algn="ctr">
                      <a:solidFill>
                        <a:schemeClr val="tx1"/>
                      </a:solidFill>
                      <a:prstDash val="solid"/>
                      <a:round/>
                      <a:headEnd type="none" w="med" len="med"/>
                      <a:tailEnd type="none" w="med" len="med"/>
                    </a:lnT>
                  </a:tcPr>
                </a:tc>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en-US" sz="1600" u="none" strike="noStrike" dirty="0" smtClean="0">
                          <a:effectLst/>
                        </a:rPr>
                        <a:t>P</a:t>
                      </a:r>
                      <a:r>
                        <a:rPr lang="id-ID" sz="1600" u="none" strike="noStrike" dirty="0" smtClean="0">
                          <a:effectLst/>
                        </a:rPr>
                        <a:t>embangunan </a:t>
                      </a:r>
                      <a:r>
                        <a:rPr lang="id-ID" sz="1600" u="none" strike="noStrike" dirty="0">
                          <a:effectLst/>
                        </a:rPr>
                        <a:t>ruang laboratorium IPA beserta perabotnya</a:t>
                      </a:r>
                      <a:endParaRPr lang="id-ID" sz="1600" b="0" i="0" u="none" strike="noStrike" dirty="0">
                        <a:solidFill>
                          <a:srgbClr val="000000"/>
                        </a:solidFill>
                        <a:effectLst/>
                        <a:latin typeface="Cambria"/>
                      </a:endParaRPr>
                    </a:p>
                  </a:txBody>
                  <a:tcPr marL="4052" marR="4052" marT="4390" marB="0" anchor="ctr"/>
                </a:tc>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id-ID" sz="1600" u="none" strike="noStrike" dirty="0">
                          <a:effectLst/>
                        </a:rPr>
                        <a:t>Pembangunan toilet (jamban) siswa/guru beserta sanitasinya</a:t>
                      </a:r>
                      <a:endParaRPr lang="id-ID" sz="1600" b="0" i="0" u="none" strike="noStrike" dirty="0">
                        <a:solidFill>
                          <a:srgbClr val="000000"/>
                        </a:solidFill>
                        <a:effectLst/>
                        <a:latin typeface="Cambria"/>
                      </a:endParaRPr>
                    </a:p>
                  </a:txBody>
                  <a:tcPr marL="4052" marR="4052" marT="4390" marB="0" anchor="ctr"/>
                </a:tc>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en-US" sz="1600" u="none" strike="noStrike" dirty="0" smtClean="0">
                          <a:effectLst/>
                        </a:rPr>
                        <a:t>P</a:t>
                      </a:r>
                      <a:r>
                        <a:rPr lang="id-ID" sz="1600" u="none" strike="noStrike" dirty="0" smtClean="0">
                          <a:effectLst/>
                        </a:rPr>
                        <a:t>embangunan </a:t>
                      </a:r>
                      <a:r>
                        <a:rPr lang="id-ID" sz="1600" u="none" strike="noStrike" dirty="0">
                          <a:effectLst/>
                        </a:rPr>
                        <a:t>pusat sumber pendidikan inklusif beserta perabotnya</a:t>
                      </a:r>
                      <a:endParaRPr lang="id-ID" sz="1600" b="0" i="0" u="none" strike="noStrike" dirty="0">
                        <a:solidFill>
                          <a:srgbClr val="000000"/>
                        </a:solidFill>
                        <a:effectLst/>
                        <a:latin typeface="Cambria"/>
                      </a:endParaRPr>
                    </a:p>
                  </a:txBody>
                  <a:tcPr marL="4052" marR="4052" marT="4390" marB="0" anchor="ctr"/>
                </a:tc>
              </a:tr>
              <a:tr h="236175">
                <a:tc rowSpan="7">
                  <a:txBody>
                    <a:bodyPr/>
                    <a:lstStyle/>
                    <a:p>
                      <a:pPr algn="l" fontAlgn="ctr"/>
                      <a:r>
                        <a:rPr lang="id-ID" sz="1600" u="none" strike="noStrike" dirty="0">
                          <a:effectLst/>
                        </a:rPr>
                        <a:t>Rehabilitasi Prasarana Belajar SMA</a:t>
                      </a:r>
                      <a:endParaRPr lang="id-ID" sz="1600" b="0" i="0" u="none" strike="noStrike" dirty="0">
                        <a:solidFill>
                          <a:srgbClr val="000000"/>
                        </a:solidFill>
                        <a:effectLst/>
                        <a:latin typeface="Cambria"/>
                      </a:endParaRPr>
                    </a:p>
                  </a:txBody>
                  <a:tcPr marL="4052" marR="4052" marT="4390" marB="0" anchor="ctr"/>
                </a:tc>
                <a:tc>
                  <a:txBody>
                    <a:bodyPr/>
                    <a:lstStyle/>
                    <a:p>
                      <a:pPr marL="285750" indent="-285750" algn="l" fontAlgn="ctr">
                        <a:buFont typeface="Arial" panose="020B0604020202020204" pitchFamily="34" charset="0"/>
                        <a:buChar char="•"/>
                      </a:pPr>
                      <a:r>
                        <a:rPr lang="id-ID" sz="1600" u="none" strike="noStrike" dirty="0">
                          <a:effectLst/>
                        </a:rPr>
                        <a:t>Rehabilitasi Ruang Kelas dengan tingkat kerusakan sedang atau berat beserta perabotnya</a:t>
                      </a:r>
                      <a:endParaRPr lang="id-ID" sz="1600" b="0" i="0" u="none" strike="noStrike" dirty="0">
                        <a:solidFill>
                          <a:srgbClr val="000000"/>
                        </a:solidFill>
                        <a:effectLst/>
                        <a:latin typeface="Cambria"/>
                      </a:endParaRPr>
                    </a:p>
                  </a:txBody>
                  <a:tcPr marL="4052" marR="4052" marT="4390" marB="0" anchor="ctr"/>
                </a:tc>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Rehabilitasi ruang laboratorium IPA dengan tingkat kerusakan sedang atau berat beserta perabotnya</a:t>
                      </a:r>
                      <a:endParaRPr lang="id-ID" sz="1600" b="0" i="0" u="none" strike="noStrike" dirty="0">
                        <a:solidFill>
                          <a:srgbClr val="000000"/>
                        </a:solidFill>
                        <a:effectLst/>
                        <a:latin typeface="Cambria"/>
                      </a:endParaRPr>
                    </a:p>
                  </a:txBody>
                  <a:tcPr marL="4052" marR="4052" marT="4390" marB="0" anchor="b"/>
                </a:tc>
              </a:tr>
              <a:tr h="236175">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Rehabilitasi ruang guru dengan tingkat kerusakan sedang atau berat beserta perabotnya</a:t>
                      </a:r>
                      <a:endParaRPr lang="id-ID" sz="1600" b="0" i="0" u="none" strike="noStrike" dirty="0">
                        <a:solidFill>
                          <a:srgbClr val="000000"/>
                        </a:solidFill>
                        <a:effectLst/>
                        <a:latin typeface="Cambria"/>
                      </a:endParaRPr>
                    </a:p>
                  </a:txBody>
                  <a:tcPr marL="4052" marR="4052" marT="4390" marB="0" anchor="b"/>
                </a:tc>
              </a:tr>
              <a:tr h="236175">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Rehabilitasi ruang Perpustakaan dengan tingkat kerusakan sedang atau berat beserta perabotnya</a:t>
                      </a:r>
                      <a:endParaRPr lang="id-ID" sz="1600" b="0" i="0" u="none" strike="noStrike" dirty="0">
                        <a:solidFill>
                          <a:srgbClr val="000000"/>
                        </a:solidFill>
                        <a:effectLst/>
                        <a:latin typeface="Cambria"/>
                      </a:endParaRPr>
                    </a:p>
                  </a:txBody>
                  <a:tcPr marL="4052" marR="4052" marT="4390" marB="0" anchor="b"/>
                </a:tc>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Rehabilitasi ruang Laboratorium Komputer dengan tingkat kerusakan sedang atau berat beserta perabotnya</a:t>
                      </a:r>
                      <a:endParaRPr lang="id-ID" sz="1600" b="0" i="0" u="none" strike="noStrike" dirty="0">
                        <a:solidFill>
                          <a:srgbClr val="000000"/>
                        </a:solidFill>
                        <a:effectLst/>
                        <a:latin typeface="Cambria"/>
                      </a:endParaRPr>
                    </a:p>
                  </a:txBody>
                  <a:tcPr marL="4052" marR="4052" marT="4390" marB="0" anchor="b"/>
                </a:tc>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Rehabilitasi ruang Laboratorium Bahasa dengan tingkat kerusakan sedang atau berat beserta perabotnya</a:t>
                      </a:r>
                      <a:endParaRPr lang="id-ID" sz="1600" b="0" i="0" u="none" strike="noStrike" dirty="0">
                        <a:solidFill>
                          <a:srgbClr val="000000"/>
                        </a:solidFill>
                        <a:effectLst/>
                        <a:latin typeface="Cambria"/>
                      </a:endParaRPr>
                    </a:p>
                  </a:txBody>
                  <a:tcPr marL="4052" marR="4052" marT="4390" marB="0" anchor="b"/>
                </a:tc>
              </a:tr>
              <a:tr h="236175">
                <a:tc vMerge="1">
                  <a:txBody>
                    <a:bodyPr/>
                    <a:lstStyle/>
                    <a:p>
                      <a:endParaRPr lang="id-ID"/>
                    </a:p>
                  </a:txBody>
                  <a:tcPr/>
                </a:tc>
                <a:tc>
                  <a:txBody>
                    <a:bodyPr/>
                    <a:lstStyle/>
                    <a:p>
                      <a:pPr marL="285750" indent="-285750" algn="l" fontAlgn="ctr">
                        <a:buFont typeface="Arial" panose="020B0604020202020204" pitchFamily="34" charset="0"/>
                        <a:buChar char="•"/>
                      </a:pPr>
                      <a:r>
                        <a:rPr lang="sv-SE" sz="1600" u="none" strike="noStrike" dirty="0">
                          <a:effectLst/>
                        </a:rPr>
                        <a:t>Rehabilitasi toilet (jamban) siswa/guru dengan tingkat kerusakan sedang atau berat beserta sanitasinya</a:t>
                      </a:r>
                      <a:endParaRPr lang="sv-SE" sz="1600" b="0" i="0" u="none" strike="noStrike" dirty="0">
                        <a:solidFill>
                          <a:srgbClr val="000000"/>
                        </a:solidFill>
                        <a:effectLst/>
                        <a:latin typeface="Cambria"/>
                      </a:endParaRPr>
                    </a:p>
                  </a:txBody>
                  <a:tcPr marL="4052" marR="4052" marT="4390" marB="0" anchor="ctr"/>
                </a:tc>
              </a:tr>
              <a:tr h="87798">
                <a:tc rowSpan="5">
                  <a:txBody>
                    <a:bodyPr/>
                    <a:lstStyle/>
                    <a:p>
                      <a:pPr algn="l" fontAlgn="ctr"/>
                      <a:r>
                        <a:rPr lang="sv-SE" sz="1600" u="none" strike="noStrike">
                          <a:effectLst/>
                        </a:rPr>
                        <a:t>Pengadaan Alat dan Peralatan Belajar SMA</a:t>
                      </a:r>
                      <a:endParaRPr lang="sv-SE" sz="1600" b="0" i="0" u="none" strike="noStrike">
                        <a:solidFill>
                          <a:srgbClr val="000000"/>
                        </a:solidFill>
                        <a:effectLst/>
                        <a:latin typeface="Cambria"/>
                      </a:endParaRPr>
                    </a:p>
                  </a:txBody>
                  <a:tcPr marL="4052" marR="4052" marT="4390" marB="0" anchor="ctr"/>
                </a:tc>
                <a:tc>
                  <a:txBody>
                    <a:bodyPr/>
                    <a:lstStyle/>
                    <a:p>
                      <a:pPr marL="285750" indent="-285750" algn="l" fontAlgn="ctr">
                        <a:buFont typeface="Arial" panose="020B0604020202020204" pitchFamily="34" charset="0"/>
                        <a:buChar char="•"/>
                      </a:pPr>
                      <a:r>
                        <a:rPr lang="en-US" sz="1600" u="none" strike="noStrike" dirty="0" smtClean="0">
                          <a:effectLst/>
                        </a:rPr>
                        <a:t>P</a:t>
                      </a:r>
                      <a:r>
                        <a:rPr lang="id-ID" sz="1600" u="none" strike="noStrike" dirty="0" smtClean="0">
                          <a:effectLst/>
                        </a:rPr>
                        <a:t>engadaan </a:t>
                      </a:r>
                      <a:r>
                        <a:rPr lang="id-ID" sz="1600" u="none" strike="noStrike" dirty="0">
                          <a:effectLst/>
                        </a:rPr>
                        <a:t>peralatan pendidikan</a:t>
                      </a:r>
                      <a:endParaRPr lang="id-ID" sz="1600" b="0" i="0" u="none" strike="noStrike" dirty="0">
                        <a:solidFill>
                          <a:srgbClr val="000000"/>
                        </a:solidFill>
                        <a:effectLst/>
                        <a:latin typeface="Cambria"/>
                      </a:endParaRPr>
                    </a:p>
                  </a:txBody>
                  <a:tcPr marL="4052" marR="4052" marT="4390" marB="0" anchor="ctr"/>
                </a:tc>
              </a:tr>
              <a:tr h="87798">
                <a:tc vMerge="1">
                  <a:txBody>
                    <a:bodyPr/>
                    <a:lstStyle/>
                    <a:p>
                      <a:endParaRPr lang="id-ID"/>
                    </a:p>
                  </a:txBody>
                  <a:tcPr/>
                </a:tc>
                <a:tc>
                  <a:txBody>
                    <a:bodyPr/>
                    <a:lstStyle/>
                    <a:p>
                      <a:pPr marL="285750" indent="-285750" algn="l" fontAlgn="ctr">
                        <a:buFont typeface="Arial" panose="020B0604020202020204" pitchFamily="34" charset="0"/>
                        <a:buChar char="•"/>
                      </a:pPr>
                      <a:r>
                        <a:rPr lang="en-US" sz="1600" u="none" strike="noStrike" dirty="0" smtClean="0">
                          <a:effectLst/>
                        </a:rPr>
                        <a:t>P</a:t>
                      </a:r>
                      <a:r>
                        <a:rPr lang="id-ID" sz="1600" u="none" strike="noStrike" dirty="0" smtClean="0">
                          <a:effectLst/>
                        </a:rPr>
                        <a:t>engadaan </a:t>
                      </a:r>
                      <a:r>
                        <a:rPr lang="id-ID" sz="1600" u="none" strike="noStrike" dirty="0">
                          <a:effectLst/>
                        </a:rPr>
                        <a:t>media pendidikan</a:t>
                      </a:r>
                      <a:endParaRPr lang="id-ID" sz="1600" b="0" i="0" u="none" strike="noStrike" dirty="0">
                        <a:solidFill>
                          <a:srgbClr val="000000"/>
                        </a:solidFill>
                        <a:effectLst/>
                        <a:latin typeface="Cambria"/>
                      </a:endParaRPr>
                    </a:p>
                  </a:txBody>
                  <a:tcPr marL="4052" marR="4052" marT="4390" marB="0" anchor="ctr"/>
                </a:tc>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id-ID" sz="1600" u="none" strike="noStrike" dirty="0">
                          <a:effectLst/>
                        </a:rPr>
                        <a:t>Pengadaan Sarana Pendidikan Jasmani Olahraga dan Kesehatan (PJOK)</a:t>
                      </a:r>
                      <a:endParaRPr lang="id-ID" sz="1600" b="0" i="0" u="none" strike="noStrike" dirty="0">
                        <a:solidFill>
                          <a:srgbClr val="000000"/>
                        </a:solidFill>
                        <a:effectLst/>
                        <a:latin typeface="Cambria"/>
                      </a:endParaRPr>
                    </a:p>
                  </a:txBody>
                  <a:tcPr marL="4052" marR="4052" marT="4390" marB="0" anchor="ctr"/>
                </a:tc>
              </a:tr>
              <a:tr h="87798">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Pengadaan Sarana Seni Budaya</a:t>
                      </a:r>
                      <a:endParaRPr lang="id-ID" sz="1600" b="0" i="0" u="none" strike="noStrike" dirty="0">
                        <a:solidFill>
                          <a:srgbClr val="000000"/>
                        </a:solidFill>
                        <a:effectLst/>
                        <a:latin typeface="Cambria"/>
                      </a:endParaRPr>
                    </a:p>
                  </a:txBody>
                  <a:tcPr marL="4052" marR="4052" marT="4390" marB="0" anchor="b"/>
                </a:tc>
              </a:tr>
              <a:tr h="87798">
                <a:tc vMerge="1">
                  <a:txBody>
                    <a:bodyPr/>
                    <a:lstStyle/>
                    <a:p>
                      <a:endParaRPr lang="id-ID"/>
                    </a:p>
                  </a:txBody>
                  <a:tcPr/>
                </a:tc>
                <a:tc>
                  <a:txBody>
                    <a:bodyPr/>
                    <a:lstStyle/>
                    <a:p>
                      <a:pPr marL="285750" indent="-285750" algn="l" fontAlgn="b">
                        <a:buFont typeface="Arial" panose="020B0604020202020204" pitchFamily="34" charset="0"/>
                        <a:buChar char="•"/>
                      </a:pPr>
                      <a:r>
                        <a:rPr lang="id-ID" sz="1600" u="none" strike="noStrike" dirty="0">
                          <a:effectLst/>
                        </a:rPr>
                        <a:t>Pengadaan alat kesenian tradisional</a:t>
                      </a:r>
                      <a:endParaRPr lang="id-ID" sz="1600" b="0" i="0" u="none" strike="noStrike" dirty="0">
                        <a:solidFill>
                          <a:srgbClr val="000000"/>
                        </a:solidFill>
                        <a:effectLst/>
                        <a:latin typeface="Cambria"/>
                      </a:endParaRPr>
                    </a:p>
                  </a:txBody>
                  <a:tcPr marL="4052" marR="4052" marT="4390" marB="0" anchor="b">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10944000"/>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B05F9C7-6D2C-44D0-B8C3-A1C09B61E934}" type="slidenum">
              <a:rPr lang="id-ID" smtClean="0"/>
              <a:pPr/>
              <a:t>13</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xmlns="" val="1862475419"/>
              </p:ext>
            </p:extLst>
          </p:nvPr>
        </p:nvGraphicFramePr>
        <p:xfrm>
          <a:off x="33932" y="476672"/>
          <a:ext cx="9077531" cy="6130006"/>
        </p:xfrm>
        <a:graphic>
          <a:graphicData uri="http://schemas.openxmlformats.org/drawingml/2006/table">
            <a:tbl>
              <a:tblPr>
                <a:tableStyleId>{793D81CF-94F2-401A-BA57-92F5A7B2D0C5}</a:tableStyleId>
              </a:tblPr>
              <a:tblGrid>
                <a:gridCol w="1355413"/>
                <a:gridCol w="7722118"/>
              </a:tblGrid>
              <a:tr h="187721">
                <a:tc>
                  <a:txBody>
                    <a:bodyPr/>
                    <a:lstStyle/>
                    <a:p>
                      <a:pPr algn="ctr" fontAlgn="ctr"/>
                      <a:r>
                        <a:rPr lang="id-ID" sz="1400" b="1" u="none" strike="noStrike" dirty="0" smtClean="0">
                          <a:effectLst/>
                          <a:latin typeface="Calibri" pitchFamily="34" charset="0"/>
                        </a:rPr>
                        <a:t>MENU</a:t>
                      </a:r>
                      <a:endParaRPr lang="id-ID" sz="1400" b="1" i="0" u="none" strike="noStrike" dirty="0">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smtClean="0">
                          <a:effectLst/>
                          <a:latin typeface="Calibri" pitchFamily="34" charset="0"/>
                        </a:rPr>
                        <a:t>SUB</a:t>
                      </a:r>
                      <a:r>
                        <a:rPr lang="en-US" sz="1400" b="1" u="none" strike="noStrike" dirty="0" smtClean="0">
                          <a:effectLst/>
                          <a:latin typeface="Calibri" pitchFamily="34" charset="0"/>
                        </a:rPr>
                        <a:t>MENU</a:t>
                      </a:r>
                      <a:endParaRPr lang="id-ID" sz="1400" b="1" i="0" u="none" strike="noStrike" dirty="0">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87721">
                <a:tc rowSpan="3">
                  <a:txBody>
                    <a:bodyPr/>
                    <a:lstStyle/>
                    <a:p>
                      <a:pPr algn="l" fontAlgn="ctr"/>
                      <a:r>
                        <a:rPr lang="id-ID" sz="1400" u="none" strike="noStrike">
                          <a:effectLst/>
                          <a:latin typeface="Calibri" pitchFamily="34" charset="0"/>
                        </a:rPr>
                        <a:t>Pembangunan Prasarana Belajar SKB</a:t>
                      </a:r>
                      <a:endParaRPr lang="id-ID" sz="1400" b="0" i="0" u="none" strike="noStrike">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sv-SE" sz="1400" u="none" strike="noStrike" dirty="0" smtClean="0">
                          <a:effectLst/>
                          <a:latin typeface="Calibri" pitchFamily="34" charset="0"/>
                        </a:rPr>
                        <a:t>Pembangunan </a:t>
                      </a:r>
                      <a:r>
                        <a:rPr lang="sv-SE" sz="1400" u="none" strike="noStrike" dirty="0">
                          <a:effectLst/>
                          <a:latin typeface="Calibri" pitchFamily="34" charset="0"/>
                        </a:rPr>
                        <a:t>ruang kelas baru beserta perabotnya</a:t>
                      </a:r>
                      <a:endParaRPr lang="sv-SE"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en-US" sz="1400" u="none" strike="noStrike" dirty="0" smtClean="0">
                          <a:effectLst/>
                          <a:latin typeface="Calibri" pitchFamily="34" charset="0"/>
                        </a:rPr>
                        <a:t>P</a:t>
                      </a:r>
                      <a:r>
                        <a:rPr lang="id-ID" sz="1400" u="none" strike="noStrike" dirty="0" smtClean="0">
                          <a:effectLst/>
                          <a:latin typeface="Calibri" pitchFamily="34" charset="0"/>
                        </a:rPr>
                        <a:t>embangunan </a:t>
                      </a:r>
                      <a:r>
                        <a:rPr lang="id-ID" sz="1400" u="none" strike="noStrike" dirty="0">
                          <a:effectLst/>
                          <a:latin typeface="Calibri" pitchFamily="34" charset="0"/>
                        </a:rPr>
                        <a:t>ruang praktik/bengkel kerja baru beserta perabotnya</a:t>
                      </a: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id-ID" sz="1400" u="none" strike="noStrike" dirty="0">
                          <a:effectLst/>
                          <a:latin typeface="Calibri" pitchFamily="34" charset="0"/>
                        </a:rPr>
                        <a:t>Pembangunan jamban beserta sanitasinya</a:t>
                      </a:r>
                      <a:endParaRPr lang="id-ID" sz="1400" b="0" i="0" u="none" strike="noStrike" dirty="0">
                        <a:solidFill>
                          <a:srgbClr val="000000"/>
                        </a:solidFill>
                        <a:effectLst/>
                        <a:latin typeface="Calibri" pitchFamily="34" charset="0"/>
                      </a:endParaRPr>
                    </a:p>
                  </a:txBody>
                  <a:tcPr marL="4052" marR="4052"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rowSpan="3">
                  <a:txBody>
                    <a:bodyPr/>
                    <a:lstStyle/>
                    <a:p>
                      <a:pPr algn="l" fontAlgn="ctr"/>
                      <a:r>
                        <a:rPr lang="id-ID" sz="1400" u="none" strike="noStrike" dirty="0">
                          <a:effectLst/>
                          <a:latin typeface="Calibri" pitchFamily="34" charset="0"/>
                        </a:rPr>
                        <a:t>Rehabilitasi Prasarana Belajar SKB</a:t>
                      </a:r>
                      <a:endParaRPr lang="id-ID" sz="1400" b="0" i="0" u="none" strike="noStrike" dirty="0">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id-ID" sz="1400" u="none" strike="noStrike" dirty="0">
                          <a:effectLst/>
                          <a:latin typeface="Calibri" pitchFamily="34" charset="0"/>
                        </a:rPr>
                        <a:t>Rehabilitasi ruang kelas/ruang praktik/bengkel kerja dengan tingkat kerusakan minimal sedang beserta perabotnya</a:t>
                      </a: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sv-SE" sz="1400" u="none" strike="noStrike" dirty="0">
                          <a:effectLst/>
                          <a:latin typeface="Calibri" pitchFamily="34" charset="0"/>
                        </a:rPr>
                        <a:t>Rehabilitasi ruang penunjang lainnya, beserta perabotnya</a:t>
                      </a:r>
                      <a:endParaRPr lang="sv-SE" sz="1400" b="0" i="0" u="none" strike="noStrike" dirty="0">
                        <a:solidFill>
                          <a:srgbClr val="000000"/>
                        </a:solidFill>
                        <a:effectLst/>
                        <a:latin typeface="Calibri" pitchFamily="34" charset="0"/>
                      </a:endParaRPr>
                    </a:p>
                  </a:txBody>
                  <a:tcPr marL="4052" marR="4052"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fi-FI" sz="1400" u="none" strike="noStrike" dirty="0">
                          <a:effectLst/>
                          <a:latin typeface="Calibri" pitchFamily="34" charset="0"/>
                        </a:rPr>
                        <a:t>Rehabilitasi toilet (jamban), beserta sanitasinya</a:t>
                      </a:r>
                      <a:endParaRPr lang="fi-FI" sz="1400" b="0" i="0" u="none" strike="noStrike" dirty="0">
                        <a:solidFill>
                          <a:srgbClr val="000000"/>
                        </a:solidFill>
                        <a:effectLst/>
                        <a:latin typeface="Calibri" pitchFamily="34" charset="0"/>
                      </a:endParaRPr>
                    </a:p>
                  </a:txBody>
                  <a:tcPr marL="4052" marR="4052"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rowSpan="3">
                  <a:txBody>
                    <a:bodyPr/>
                    <a:lstStyle/>
                    <a:p>
                      <a:pPr algn="l" fontAlgn="ctr"/>
                      <a:r>
                        <a:rPr lang="sv-SE" sz="1400" u="none" strike="noStrike">
                          <a:effectLst/>
                          <a:latin typeface="Calibri" pitchFamily="34" charset="0"/>
                        </a:rPr>
                        <a:t>Pengadaan Alat dan Peralatan Belajar SKB</a:t>
                      </a:r>
                      <a:endParaRPr lang="sv-SE" sz="1400" b="0" i="0" u="none" strike="noStrike">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id-ID" sz="1400" u="none" strike="noStrike" dirty="0">
                          <a:effectLst/>
                          <a:latin typeface="Calibri" pitchFamily="34" charset="0"/>
                        </a:rPr>
                        <a:t>Pengadaan Buku Koleksi Perpustakaan (Buku Referensi, Buku Pengayaan, Buku Panduan Pendidik)</a:t>
                      </a: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id-ID" sz="1400" u="none" strike="noStrike" dirty="0">
                          <a:effectLst/>
                          <a:latin typeface="Calibri" pitchFamily="34" charset="0"/>
                        </a:rPr>
                        <a:t>Pengadaan peralatan pendidikan</a:t>
                      </a: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id-ID" sz="1400" u="none" strike="noStrike" dirty="0">
                          <a:effectLst/>
                          <a:latin typeface="Calibri" pitchFamily="34" charset="0"/>
                        </a:rPr>
                        <a:t>Pengadaan media pendidikan</a:t>
                      </a: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7721">
                <a:tc>
                  <a:txBody>
                    <a:bodyPr/>
                    <a:lstStyle/>
                    <a:p>
                      <a:pPr algn="l" fontAlgn="ctr"/>
                      <a:endParaRPr lang="sv-SE" sz="1400" b="0" i="0" u="none" strike="noStrike">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fontAlgn="ctr">
                        <a:buFont typeface="Arial" panose="020B0604020202020204" pitchFamily="34" charset="0"/>
                        <a:buChar char="•"/>
                      </a:pPr>
                      <a:endParaRPr lang="id-ID" sz="1400" b="0" i="0" u="none" strike="noStrike" dirty="0">
                        <a:solidFill>
                          <a:srgbClr val="000000"/>
                        </a:solidFill>
                        <a:effectLst/>
                        <a:latin typeface="Calibri" pitchFamily="34" charset="0"/>
                      </a:endParaRPr>
                    </a:p>
                  </a:txBody>
                  <a:tcPr marL="4052" marR="4052" marT="439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87721">
                <a:tc>
                  <a:txBody>
                    <a:bodyPr/>
                    <a:lstStyle/>
                    <a:p>
                      <a:pPr algn="ctr" fontAlgn="ctr"/>
                      <a:r>
                        <a:rPr lang="id-ID" sz="1400" b="1" u="none" strike="noStrike" dirty="0" smtClean="0">
                          <a:effectLst/>
                          <a:latin typeface="Calibri" pitchFamily="34" charset="0"/>
                        </a:rPr>
                        <a:t>MENU</a:t>
                      </a:r>
                      <a:endParaRPr lang="id-ID" sz="1400" b="1" i="0" u="none" strike="noStrike" dirty="0">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smtClean="0">
                          <a:effectLst/>
                          <a:latin typeface="Calibri" pitchFamily="34" charset="0"/>
                        </a:rPr>
                        <a:t>SUB</a:t>
                      </a:r>
                      <a:r>
                        <a:rPr lang="en-US" sz="1400" b="1" u="none" strike="noStrike" dirty="0" smtClean="0">
                          <a:effectLst/>
                          <a:latin typeface="Calibri" pitchFamily="34" charset="0"/>
                        </a:rPr>
                        <a:t>MENU</a:t>
                      </a:r>
                      <a:endParaRPr lang="id-ID" sz="1400" b="1" i="0" u="none" strike="noStrike" dirty="0">
                        <a:solidFill>
                          <a:srgbClr val="000000"/>
                        </a:solidFill>
                        <a:effectLst/>
                        <a:latin typeface="Calibri" pitchFamily="34" charset="0"/>
                      </a:endParaRPr>
                    </a:p>
                  </a:txBody>
                  <a:tcPr marL="4052" marR="4052"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65286">
                <a:tc rowSpan="2">
                  <a:txBody>
                    <a:bodyPr/>
                    <a:lstStyle/>
                    <a:p>
                      <a:pPr algn="l" fontAlgn="ctr"/>
                      <a:r>
                        <a:rPr lang="id-ID" sz="1400" u="none" strike="noStrike">
                          <a:effectLst/>
                          <a:latin typeface="Calibri" pitchFamily="34" charset="0"/>
                        </a:rPr>
                        <a:t>Pembangunan Prasarana Belajar SLB</a:t>
                      </a:r>
                      <a:endParaRPr lang="id-ID" sz="1400" b="0" i="0" u="none" strike="noStrike">
                        <a:solidFill>
                          <a:srgbClr val="000000"/>
                        </a:solidFill>
                        <a:effectLst/>
                        <a:latin typeface="Calibri" pitchFamily="34" charset="0"/>
                      </a:endParaRPr>
                    </a:p>
                  </a:txBody>
                  <a:tcPr marL="8664" marR="8664" marT="9386"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en-US" sz="1400" u="none" strike="noStrike" dirty="0" smtClean="0">
                          <a:effectLst/>
                          <a:latin typeface="Calibri" pitchFamily="34" charset="0"/>
                        </a:rPr>
                        <a:t>P</a:t>
                      </a:r>
                      <a:r>
                        <a:rPr lang="id-ID" sz="1400" u="none" strike="noStrike" dirty="0" smtClean="0">
                          <a:effectLst/>
                          <a:latin typeface="Calibri" pitchFamily="34" charset="0"/>
                        </a:rPr>
                        <a:t>embangunan </a:t>
                      </a:r>
                      <a:r>
                        <a:rPr lang="id-ID" sz="1400" u="none" strike="noStrike" dirty="0">
                          <a:effectLst/>
                          <a:latin typeface="Calibri" pitchFamily="34" charset="0"/>
                        </a:rPr>
                        <a:t>ruang kelas baru (RKB) beserta perabotnya</a:t>
                      </a:r>
                      <a:endParaRPr lang="id-ID" sz="1400" b="0" i="0" u="none" strike="noStrike" dirty="0">
                        <a:solidFill>
                          <a:srgbClr val="000000"/>
                        </a:solidFill>
                        <a:effectLst/>
                        <a:latin typeface="Calibri" pitchFamily="34" charset="0"/>
                      </a:endParaRPr>
                    </a:p>
                  </a:txBody>
                  <a:tcPr marL="8664" marR="8664" marT="9386" marB="0" anchor="ctr">
                    <a:lnT w="12700" cap="flat" cmpd="sng" algn="ctr">
                      <a:solidFill>
                        <a:schemeClr val="tx1"/>
                      </a:solidFill>
                      <a:prstDash val="solid"/>
                      <a:round/>
                      <a:headEnd type="none" w="med" len="med"/>
                      <a:tailEnd type="none" w="med" len="med"/>
                    </a:lnT>
                  </a:tcPr>
                </a:tc>
              </a:tr>
              <a:tr h="58564">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latin typeface="Calibri" pitchFamily="34" charset="0"/>
                        </a:rPr>
                        <a:t>Pembangunan Toilet (Jamban) Siswa/Guru beserta sanitasinya</a:t>
                      </a:r>
                      <a:endParaRPr lang="id-ID" sz="1400" b="0" i="0" u="none" strike="noStrike" dirty="0">
                        <a:solidFill>
                          <a:srgbClr val="000000"/>
                        </a:solidFill>
                        <a:effectLst/>
                        <a:latin typeface="Calibri" pitchFamily="34" charset="0"/>
                      </a:endParaRPr>
                    </a:p>
                  </a:txBody>
                  <a:tcPr marL="8664" marR="8664" marT="9386" marB="0" anchor="ctr"/>
                </a:tc>
              </a:tr>
              <a:tr h="51842">
                <a:tc rowSpan="5">
                  <a:txBody>
                    <a:bodyPr/>
                    <a:lstStyle/>
                    <a:p>
                      <a:pPr algn="l" fontAlgn="ctr"/>
                      <a:r>
                        <a:rPr lang="id-ID" sz="1400" u="none" strike="noStrike" dirty="0">
                          <a:effectLst/>
                          <a:latin typeface="Calibri" pitchFamily="34" charset="0"/>
                        </a:rPr>
                        <a:t>Rehabilitasi Prasarana Belajar SLB</a:t>
                      </a:r>
                      <a:endParaRPr lang="id-ID" sz="1400" b="0" i="0" u="none" strike="noStrike" dirty="0">
                        <a:solidFill>
                          <a:srgbClr val="000000"/>
                        </a:solidFill>
                        <a:effectLst/>
                        <a:latin typeface="Calibri" pitchFamily="34" charset="0"/>
                      </a:endParaRPr>
                    </a:p>
                  </a:txBody>
                  <a:tcPr marL="8664" marR="8664" marT="9386" marB="0" anchor="ctr"/>
                </a:tc>
                <a:tc>
                  <a:txBody>
                    <a:bodyPr/>
                    <a:lstStyle/>
                    <a:p>
                      <a:pPr marL="285750" indent="-285750" algn="l" fontAlgn="t">
                        <a:buFont typeface="Arial" panose="020B0604020202020204" pitchFamily="34" charset="0"/>
                        <a:buChar char="•"/>
                      </a:pPr>
                      <a:r>
                        <a:rPr lang="id-ID" sz="1400" u="none" strike="noStrike" dirty="0">
                          <a:effectLst/>
                          <a:latin typeface="Calibri" pitchFamily="34" charset="0"/>
                        </a:rPr>
                        <a:t>Rehabilitasi Ruang Kelas Dengan Tingkat Kerusakan Sedang Atau Berat, Beserta Perabotnya</a:t>
                      </a:r>
                      <a:endParaRPr lang="id-ID" sz="1400" b="0" i="0" u="none" strike="noStrike" dirty="0">
                        <a:solidFill>
                          <a:srgbClr val="000000"/>
                        </a:solidFill>
                        <a:effectLst/>
                        <a:latin typeface="Calibri" pitchFamily="34" charset="0"/>
                      </a:endParaRPr>
                    </a:p>
                  </a:txBody>
                  <a:tcPr marL="8664" marR="8664" marT="9386" marB="0"/>
                </a:tc>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latin typeface="Calibri" pitchFamily="34" charset="0"/>
                        </a:rPr>
                        <a:t>Rehabilitasi Ruang Penunjang Lainnya Dengan Tingkat Kerusakan Sedang Atau Berat, Beserta Perabotnya</a:t>
                      </a:r>
                      <a:endParaRPr lang="id-ID" sz="1400" b="0" i="0" u="none" strike="noStrike" dirty="0">
                        <a:solidFill>
                          <a:srgbClr val="000000"/>
                        </a:solidFill>
                        <a:effectLst/>
                        <a:latin typeface="Calibri" pitchFamily="34" charset="0"/>
                      </a:endParaRPr>
                    </a:p>
                  </a:txBody>
                  <a:tcPr marL="8664" marR="8664" marT="9386" marB="0"/>
                </a:tc>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latin typeface="Calibri" pitchFamily="34" charset="0"/>
                        </a:rPr>
                        <a:t>Rehabilitasi Ruang Perpustakaan Dengan Tingkat Kerusakan Sedang Atau Berat, Beserta Perabotnya</a:t>
                      </a:r>
                      <a:endParaRPr lang="id-ID" sz="1400" b="0" i="0" u="none" strike="noStrike" dirty="0">
                        <a:solidFill>
                          <a:srgbClr val="000000"/>
                        </a:solidFill>
                        <a:effectLst/>
                        <a:latin typeface="Calibri" pitchFamily="34" charset="0"/>
                      </a:endParaRPr>
                    </a:p>
                  </a:txBody>
                  <a:tcPr marL="8664" marR="8664" marT="9386" marB="0"/>
                </a:tc>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latin typeface="Calibri" pitchFamily="34" charset="0"/>
                        </a:rPr>
                        <a:t>Rehabilitasi Ruang Guru Dengan Tingkat Kerusakan Sedang Atau Berat, Beserta Perabotnya</a:t>
                      </a:r>
                      <a:endParaRPr lang="id-ID" sz="1400" b="0" i="0" u="none" strike="noStrike" dirty="0">
                        <a:solidFill>
                          <a:srgbClr val="000000"/>
                        </a:solidFill>
                        <a:effectLst/>
                        <a:latin typeface="Calibri" pitchFamily="34" charset="0"/>
                      </a:endParaRPr>
                    </a:p>
                  </a:txBody>
                  <a:tcPr marL="8664" marR="8664" marT="9386" marB="0"/>
                </a:tc>
              </a:tr>
              <a:tr h="0">
                <a:tc vMerge="1">
                  <a:txBody>
                    <a:bodyPr/>
                    <a:lstStyle/>
                    <a:p>
                      <a:endParaRPr lang="id-ID"/>
                    </a:p>
                  </a:txBody>
                  <a:tcPr/>
                </a:tc>
                <a:tc>
                  <a:txBody>
                    <a:bodyPr/>
                    <a:lstStyle/>
                    <a:p>
                      <a:pPr marL="285750" indent="-285750" algn="l" fontAlgn="t">
                        <a:buFont typeface="Arial" panose="020B0604020202020204" pitchFamily="34" charset="0"/>
                        <a:buChar char="•"/>
                      </a:pPr>
                      <a:r>
                        <a:rPr lang="sv-SE" sz="1400" u="none" strike="noStrike" dirty="0">
                          <a:effectLst/>
                          <a:latin typeface="Calibri" pitchFamily="34" charset="0"/>
                        </a:rPr>
                        <a:t>Rehabilitasi toilet (jamban) siswa/guru dengan tingkat kerusakan sedang atau berat beserta sanitasinya</a:t>
                      </a:r>
                      <a:endParaRPr lang="sv-SE" sz="1400" b="0" i="0" u="none" strike="noStrike" dirty="0">
                        <a:solidFill>
                          <a:srgbClr val="000000"/>
                        </a:solidFill>
                        <a:effectLst/>
                        <a:latin typeface="Calibri" pitchFamily="34" charset="0"/>
                      </a:endParaRPr>
                    </a:p>
                  </a:txBody>
                  <a:tcPr marL="8664" marR="8664" marT="9386" marB="0"/>
                </a:tc>
              </a:tr>
              <a:tr h="187721">
                <a:tc rowSpan="5">
                  <a:txBody>
                    <a:bodyPr/>
                    <a:lstStyle/>
                    <a:p>
                      <a:pPr algn="l" fontAlgn="ctr"/>
                      <a:r>
                        <a:rPr lang="sv-SE" sz="1400" u="none" strike="noStrike">
                          <a:effectLst/>
                          <a:latin typeface="Calibri" pitchFamily="34" charset="0"/>
                        </a:rPr>
                        <a:t>Pengadaan Alat dan Peralatan Belajar SLB</a:t>
                      </a:r>
                      <a:endParaRPr lang="sv-SE" sz="1400" b="0" i="0" u="none" strike="noStrike">
                        <a:solidFill>
                          <a:srgbClr val="000000"/>
                        </a:solidFill>
                        <a:effectLst/>
                        <a:latin typeface="Calibri" pitchFamily="34" charset="0"/>
                      </a:endParaRPr>
                    </a:p>
                  </a:txBody>
                  <a:tcPr marL="8664" marR="8664" marT="9386" marB="0" anchor="ctr"/>
                </a:tc>
                <a:tc>
                  <a:txBody>
                    <a:bodyPr/>
                    <a:lstStyle/>
                    <a:p>
                      <a:pPr marL="285750" indent="-285750" algn="l" fontAlgn="ctr">
                        <a:buFont typeface="Arial" panose="020B0604020202020204" pitchFamily="34" charset="0"/>
                        <a:buChar char="•"/>
                      </a:pPr>
                      <a:r>
                        <a:rPr lang="en-US" sz="1400" u="none" strike="noStrike" dirty="0" smtClean="0">
                          <a:effectLst/>
                          <a:latin typeface="Calibri" pitchFamily="34" charset="0"/>
                        </a:rPr>
                        <a:t>P</a:t>
                      </a:r>
                      <a:r>
                        <a:rPr lang="id-ID" sz="1400" u="none" strike="noStrike" dirty="0" smtClean="0">
                          <a:effectLst/>
                          <a:latin typeface="Calibri" pitchFamily="34" charset="0"/>
                        </a:rPr>
                        <a:t>engadaan </a:t>
                      </a:r>
                      <a:r>
                        <a:rPr lang="id-ID" sz="1400" u="none" strike="noStrike" dirty="0">
                          <a:effectLst/>
                          <a:latin typeface="Calibri" pitchFamily="34" charset="0"/>
                        </a:rPr>
                        <a:t>peralatan pendidikan</a:t>
                      </a:r>
                      <a:endParaRPr lang="id-ID" sz="1400" b="0" i="0" u="none" strike="noStrike" dirty="0">
                        <a:solidFill>
                          <a:srgbClr val="000000"/>
                        </a:solidFill>
                        <a:effectLst/>
                        <a:latin typeface="Calibri" pitchFamily="34" charset="0"/>
                      </a:endParaRPr>
                    </a:p>
                  </a:txBody>
                  <a:tcPr marL="8664" marR="8664" marT="9386" marB="0" anchor="ctr"/>
                </a:tc>
              </a:tr>
              <a:tr h="48587">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latin typeface="Calibri" pitchFamily="34" charset="0"/>
                        </a:rPr>
                        <a:t>P</a:t>
                      </a:r>
                      <a:r>
                        <a:rPr lang="id-ID" sz="1400" u="none" strike="noStrike" dirty="0" smtClean="0">
                          <a:effectLst/>
                          <a:latin typeface="Calibri" pitchFamily="34" charset="0"/>
                        </a:rPr>
                        <a:t>engadaan </a:t>
                      </a:r>
                      <a:r>
                        <a:rPr lang="id-ID" sz="1400" u="none" strike="noStrike" dirty="0">
                          <a:effectLst/>
                          <a:latin typeface="Calibri" pitchFamily="34" charset="0"/>
                        </a:rPr>
                        <a:t>media pendidikan</a:t>
                      </a:r>
                      <a:endParaRPr lang="id-ID" sz="1400" b="0" i="0" u="none" strike="noStrike" dirty="0">
                        <a:solidFill>
                          <a:srgbClr val="000000"/>
                        </a:solidFill>
                        <a:effectLst/>
                        <a:latin typeface="Calibri" pitchFamily="34" charset="0"/>
                      </a:endParaRPr>
                    </a:p>
                  </a:txBody>
                  <a:tcPr marL="8664" marR="8664" marT="9386" marB="0" anchor="ctr"/>
                </a:tc>
              </a:tr>
              <a:tr h="0">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latin typeface="Calibri" pitchFamily="34" charset="0"/>
                        </a:rPr>
                        <a:t>Pengadaan Peralatan Pendidikan Jasmani, Olah Raga dan Kesehatan (PJOK)</a:t>
                      </a:r>
                      <a:endParaRPr lang="id-ID" sz="1400" b="0" i="0" u="none" strike="noStrike" dirty="0">
                        <a:solidFill>
                          <a:srgbClr val="000000"/>
                        </a:solidFill>
                        <a:effectLst/>
                        <a:latin typeface="Calibri" pitchFamily="34" charset="0"/>
                      </a:endParaRPr>
                    </a:p>
                  </a:txBody>
                  <a:tcPr marL="8664" marR="8664" marT="9386" marB="0" anchor="b"/>
                </a:tc>
              </a:tr>
              <a:tr h="35848">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a:effectLst/>
                          <a:latin typeface="Calibri" pitchFamily="34" charset="0"/>
                        </a:rPr>
                        <a:t>Pengadaan Peralatan Seni Budaya</a:t>
                      </a:r>
                      <a:endParaRPr lang="id-ID" sz="1400" b="0" i="0" u="none" strike="noStrike">
                        <a:solidFill>
                          <a:srgbClr val="000000"/>
                        </a:solidFill>
                        <a:effectLst/>
                        <a:latin typeface="Calibri" pitchFamily="34" charset="0"/>
                      </a:endParaRPr>
                    </a:p>
                  </a:txBody>
                  <a:tcPr marL="8664" marR="8664" marT="9386" marB="0" anchor="b"/>
                </a:tc>
              </a:tr>
              <a:tr h="0">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latin typeface="Calibri" pitchFamily="34" charset="0"/>
                        </a:rPr>
                        <a:t>Pengadaan Alat Kesenian Tradisional</a:t>
                      </a:r>
                      <a:endParaRPr lang="id-ID" sz="1400" b="0" i="0" u="none" strike="noStrike" dirty="0">
                        <a:solidFill>
                          <a:srgbClr val="000000"/>
                        </a:solidFill>
                        <a:effectLst/>
                        <a:latin typeface="Calibri" pitchFamily="34" charset="0"/>
                      </a:endParaRPr>
                    </a:p>
                  </a:txBody>
                  <a:tcPr marL="8664" marR="8664" marT="9386" marB="0" anchor="b"/>
                </a:tc>
              </a:tr>
            </a:tbl>
          </a:graphicData>
        </a:graphic>
      </p:graphicFrame>
      <p:sp>
        <p:nvSpPr>
          <p:cNvPr id="6" name="Title 1"/>
          <p:cNvSpPr txBox="1">
            <a:spLocks/>
          </p:cNvSpPr>
          <p:nvPr/>
        </p:nvSpPr>
        <p:spPr bwMode="auto">
          <a:xfrm>
            <a:off x="0" y="-27384"/>
            <a:ext cx="9099626" cy="36004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b="1" kern="1200">
                <a:solidFill>
                  <a:schemeClr val="tx2"/>
                </a:solidFill>
                <a:latin typeface="Cambria" pitchFamily="18" charset="0"/>
                <a:ea typeface="MS PGothic" pitchFamily="34" charset="-128"/>
                <a:cs typeface="ＭＳ Ｐゴシック" charset="0"/>
              </a:defRPr>
            </a:lvl1pPr>
            <a:lvl2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2pPr>
            <a:lvl3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3pPr>
            <a:lvl4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4pPr>
            <a:lvl5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5pPr>
            <a:lvl6pPr marL="457200" algn="ctr" rtl="0" eaLnBrk="1" fontAlgn="base" hangingPunct="1">
              <a:spcBef>
                <a:spcPct val="0"/>
              </a:spcBef>
              <a:spcAft>
                <a:spcPct val="0"/>
              </a:spcAft>
              <a:defRPr sz="4400" b="1">
                <a:solidFill>
                  <a:schemeClr val="tx1"/>
                </a:solidFill>
                <a:latin typeface="Cambria" pitchFamily="18" charset="0"/>
              </a:defRPr>
            </a:lvl6pPr>
            <a:lvl7pPr marL="914400" algn="ctr" rtl="0" eaLnBrk="1" fontAlgn="base" hangingPunct="1">
              <a:spcBef>
                <a:spcPct val="0"/>
              </a:spcBef>
              <a:spcAft>
                <a:spcPct val="0"/>
              </a:spcAft>
              <a:defRPr sz="4400" b="1">
                <a:solidFill>
                  <a:schemeClr val="tx1"/>
                </a:solidFill>
                <a:latin typeface="Cambria" pitchFamily="18" charset="0"/>
              </a:defRPr>
            </a:lvl7pPr>
            <a:lvl8pPr marL="1371600" algn="ctr" rtl="0" eaLnBrk="1" fontAlgn="base" hangingPunct="1">
              <a:spcBef>
                <a:spcPct val="0"/>
              </a:spcBef>
              <a:spcAft>
                <a:spcPct val="0"/>
              </a:spcAft>
              <a:defRPr sz="4400" b="1">
                <a:solidFill>
                  <a:schemeClr val="tx1"/>
                </a:solidFill>
                <a:latin typeface="Cambria" pitchFamily="18" charset="0"/>
              </a:defRPr>
            </a:lvl8pPr>
            <a:lvl9pPr marL="1828800" algn="ctr" rtl="0" eaLnBrk="1" fontAlgn="base" hangingPunct="1">
              <a:spcBef>
                <a:spcPct val="0"/>
              </a:spcBef>
              <a:spcAft>
                <a:spcPct val="0"/>
              </a:spcAft>
              <a:defRPr sz="4400" b="1">
                <a:solidFill>
                  <a:schemeClr val="tx1"/>
                </a:solidFill>
                <a:latin typeface="Cambria" pitchFamily="18" charset="0"/>
              </a:defRPr>
            </a:lvl9pPr>
          </a:lstStyle>
          <a:p>
            <a:r>
              <a:rPr lang="id-ID" sz="3200" dirty="0" smtClean="0"/>
              <a:t>SubBidang SKB dan SLB</a:t>
            </a:r>
            <a:endParaRPr lang="id-ID" sz="3200" dirty="0"/>
          </a:p>
        </p:txBody>
      </p:sp>
    </p:spTree>
    <p:extLst>
      <p:ext uri="{BB962C8B-B14F-4D97-AF65-F5344CB8AC3E}">
        <p14:creationId xmlns:p14="http://schemas.microsoft.com/office/powerpoint/2010/main" xmlns="" val="3132492034"/>
      </p:ext>
    </p:extLst>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AFIRMASI BIDANG 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14</a:t>
            </a:fld>
            <a:endParaRPr lang="id-ID"/>
          </a:p>
        </p:txBody>
      </p:sp>
    </p:spTree>
    <p:extLst>
      <p:ext uri="{BB962C8B-B14F-4D97-AF65-F5344CB8AC3E}">
        <p14:creationId xmlns:p14="http://schemas.microsoft.com/office/powerpoint/2010/main" xmlns="" val="1917975759"/>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15</a:t>
            </a:fld>
            <a:endParaRPr lang="id-ID"/>
          </a:p>
        </p:txBody>
      </p:sp>
      <p:sp>
        <p:nvSpPr>
          <p:cNvPr id="6" name="Content Placeholder 5"/>
          <p:cNvSpPr>
            <a:spLocks noGrp="1"/>
          </p:cNvSpPr>
          <p:nvPr>
            <p:ph idx="1"/>
          </p:nvPr>
        </p:nvSpPr>
        <p:spPr/>
        <p:txBody>
          <a:bodyPr/>
          <a:lstStyle/>
          <a:p>
            <a:pPr>
              <a:spcAft>
                <a:spcPct val="35000"/>
              </a:spcAft>
            </a:pPr>
            <a:r>
              <a:rPr lang="id-ID" dirty="0" smtClean="0"/>
              <a:t>Memberikan bantuan kepada pemerintah daerah untuk pemenuhan sarana dan prasarana penunjang pendidikan dalam rangka mendorong pemerataan pelayanan pendidikan berkualitas antarkelompok masyarakat dan antarwilayah.</a:t>
            </a:r>
          </a:p>
          <a:p>
            <a:pPr>
              <a:buNone/>
            </a:pPr>
            <a:endParaRPr lang="en-US" dirty="0"/>
          </a:p>
        </p:txBody>
      </p:sp>
    </p:spTree>
    <p:extLst>
      <p:ext uri="{BB962C8B-B14F-4D97-AF65-F5344CB8AC3E}">
        <p14:creationId xmlns:p14="http://schemas.microsoft.com/office/powerpoint/2010/main" xmlns="" val="3472767811"/>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16</a:t>
            </a:fld>
            <a:endParaRPr lang="id-ID"/>
          </a:p>
        </p:txBody>
      </p:sp>
      <p:graphicFrame>
        <p:nvGraphicFramePr>
          <p:cNvPr id="6" name="Table 5"/>
          <p:cNvGraphicFramePr>
            <a:graphicFrameLocks noGrp="1"/>
          </p:cNvGraphicFramePr>
          <p:nvPr>
            <p:extLst>
              <p:ext uri="{D42A27DB-BD31-4B8C-83A1-F6EECF244321}">
                <p14:modId xmlns:p14="http://schemas.microsoft.com/office/powerpoint/2010/main" xmlns="" val="2485175138"/>
              </p:ext>
            </p:extLst>
          </p:nvPr>
        </p:nvGraphicFramePr>
        <p:xfrm>
          <a:off x="118582" y="1750344"/>
          <a:ext cx="8826011" cy="3642706"/>
        </p:xfrm>
        <a:graphic>
          <a:graphicData uri="http://schemas.openxmlformats.org/drawingml/2006/table">
            <a:tbl>
              <a:tblPr>
                <a:tableStyleId>{793D81CF-94F2-401A-BA57-92F5A7B2D0C5}</a:tableStyleId>
              </a:tblPr>
              <a:tblGrid>
                <a:gridCol w="2658757"/>
                <a:gridCol w="6167254"/>
              </a:tblGrid>
              <a:tr h="382512">
                <a:tc>
                  <a:txBody>
                    <a:bodyPr/>
                    <a:lstStyle/>
                    <a:p>
                      <a:pPr algn="ctr" fontAlgn="ctr"/>
                      <a:r>
                        <a:rPr lang="id-ID" sz="2000" b="1" u="none" strike="noStrike" dirty="0" smtClean="0">
                          <a:effectLst/>
                        </a:rPr>
                        <a:t>MENU</a:t>
                      </a:r>
                      <a:r>
                        <a:rPr lang="id-ID" sz="2000" b="1" u="none" strike="noStrike" baseline="0" dirty="0" smtClean="0">
                          <a:effectLst/>
                        </a:rPr>
                        <a:t> </a:t>
                      </a:r>
                      <a:r>
                        <a:rPr lang="id-ID" sz="2000" b="1" u="none" strike="noStrike" dirty="0" smtClean="0">
                          <a:effectLst/>
                        </a:rPr>
                        <a:t>SUBBIDANG </a:t>
                      </a:r>
                      <a:r>
                        <a:rPr lang="id-ID" sz="2000" b="1" u="none" strike="noStrike" dirty="0">
                          <a:effectLst/>
                        </a:rPr>
                        <a:t>SD</a:t>
                      </a:r>
                      <a:endParaRPr lang="id-ID" sz="2000" b="1"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2000" b="1" u="none" strike="noStrike" dirty="0">
                          <a:effectLst/>
                        </a:rPr>
                        <a:t>MENU</a:t>
                      </a:r>
                      <a:endParaRPr lang="id-ID" sz="2000" b="1"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94162">
                <a:tc>
                  <a:txBody>
                    <a:bodyPr/>
                    <a:lstStyle/>
                    <a:p>
                      <a:pPr algn="l" fontAlgn="ctr"/>
                      <a:r>
                        <a:rPr lang="id-ID" sz="2000" u="none" strike="noStrike">
                          <a:effectLst/>
                        </a:rPr>
                        <a:t>Pembangunan Prasarana Belajar SD</a:t>
                      </a:r>
                      <a:endParaRPr lang="id-ID" sz="2000" b="0" i="0" u="none" strike="noStrike">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fontAlgn="t">
                        <a:buFont typeface="Arial" panose="020B0604020202020204" pitchFamily="34" charset="0"/>
                        <a:buChar char="•"/>
                      </a:pPr>
                      <a:r>
                        <a:rPr lang="id-ID" sz="2000" u="none" strike="noStrike" dirty="0">
                          <a:effectLst/>
                        </a:rPr>
                        <a:t>Pembangunan rumah dinas guru  beserta perabotnya</a:t>
                      </a:r>
                      <a:endParaRPr lang="id-ID" sz="2000" b="0" i="0" u="none" strike="noStrike" dirty="0">
                        <a:solidFill>
                          <a:srgbClr val="000000"/>
                        </a:solidFill>
                        <a:effectLst/>
                        <a:latin typeface="Cambria"/>
                      </a:endParaRPr>
                    </a:p>
                  </a:txBody>
                  <a:tcPr marL="8792" marR="8792"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4162">
                <a:tc>
                  <a:txBody>
                    <a:bodyPr/>
                    <a:lstStyle/>
                    <a:p>
                      <a:pPr algn="l" fontAlgn="ctr"/>
                      <a:endParaRPr lang="id-ID" sz="2000" b="0" i="0" u="none" strike="noStrike">
                        <a:solidFill>
                          <a:srgbClr val="000000"/>
                        </a:solidFill>
                        <a:effectLst/>
                        <a:latin typeface="Cambria"/>
                      </a:endParaRPr>
                    </a:p>
                  </a:txBody>
                  <a:tcPr marL="8792" marR="8792" marT="9525" marB="0" anchor="ct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id-ID" sz="2000" b="0" i="0" u="none" strike="noStrike" dirty="0">
                        <a:solidFill>
                          <a:srgbClr val="000000"/>
                        </a:solidFill>
                        <a:effectLst/>
                        <a:latin typeface="Cambria"/>
                      </a:endParaRPr>
                    </a:p>
                  </a:txBody>
                  <a:tcPr marL="8792" marR="8792" marT="9525" marB="0" anchor="ctr">
                    <a:lnL>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8326">
                <a:tc>
                  <a:txBody>
                    <a:bodyPr/>
                    <a:lstStyle/>
                    <a:p>
                      <a:pPr algn="ctr" fontAlgn="ctr"/>
                      <a:r>
                        <a:rPr lang="id-ID" sz="2000" b="1" u="none" strike="noStrike" dirty="0" smtClean="0">
                          <a:effectLst/>
                        </a:rPr>
                        <a:t>MENU</a:t>
                      </a:r>
                      <a:r>
                        <a:rPr lang="id-ID" sz="2000" b="1" u="none" strike="noStrike" baseline="0" dirty="0" smtClean="0">
                          <a:effectLst/>
                        </a:rPr>
                        <a:t> </a:t>
                      </a:r>
                      <a:r>
                        <a:rPr lang="id-ID" sz="2000" b="1" u="none" strike="noStrike" dirty="0" smtClean="0">
                          <a:effectLst/>
                        </a:rPr>
                        <a:t>SUBBIDANG </a:t>
                      </a:r>
                      <a:r>
                        <a:rPr lang="id-ID" sz="2000" b="1" u="none" strike="noStrike" dirty="0">
                          <a:effectLst/>
                        </a:rPr>
                        <a:t>SMP</a:t>
                      </a:r>
                      <a:endParaRPr lang="id-ID" sz="2000" b="1"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id-ID" sz="2000" u="none" strike="noStrike" dirty="0">
                          <a:effectLst/>
                        </a:rPr>
                        <a:t> </a:t>
                      </a:r>
                      <a:r>
                        <a:rPr lang="id-ID" sz="2000" b="1" u="none" strike="noStrike" dirty="0" smtClean="0">
                          <a:effectLst/>
                        </a:rPr>
                        <a:t>MENU</a:t>
                      </a:r>
                      <a:endParaRPr lang="id-ID" sz="2000" b="1" i="0" u="none" strike="noStrike" dirty="0" smtClean="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94162">
                <a:tc>
                  <a:txBody>
                    <a:bodyPr/>
                    <a:lstStyle/>
                    <a:p>
                      <a:pPr algn="l" fontAlgn="ctr"/>
                      <a:r>
                        <a:rPr lang="id-ID" sz="2000" u="none" strike="noStrike">
                          <a:effectLst/>
                        </a:rPr>
                        <a:t>Pembangunan Prasarana Belajar SMP </a:t>
                      </a:r>
                      <a:endParaRPr lang="id-ID" sz="2000" b="0" i="0" u="none" strike="noStrike">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fontAlgn="t">
                        <a:buFont typeface="Arial" panose="020B0604020202020204" pitchFamily="34" charset="0"/>
                        <a:buChar char="•"/>
                      </a:pPr>
                      <a:r>
                        <a:rPr lang="id-ID" sz="2000" u="none" strike="noStrike" dirty="0">
                          <a:effectLst/>
                        </a:rPr>
                        <a:t>Pembangunan rumah dinas guru  beserta </a:t>
                      </a:r>
                      <a:r>
                        <a:rPr lang="id-ID" sz="2000" u="none" strike="noStrike" dirty="0" smtClean="0">
                          <a:effectLst/>
                        </a:rPr>
                        <a:t>perabotnya</a:t>
                      </a:r>
                      <a:endParaRPr lang="id-ID" sz="2000" b="0" i="0" u="none" strike="noStrike" dirty="0">
                        <a:solidFill>
                          <a:srgbClr val="000000"/>
                        </a:solidFill>
                        <a:effectLst/>
                        <a:latin typeface="Cambria"/>
                      </a:endParaRPr>
                    </a:p>
                  </a:txBody>
                  <a:tcPr marL="8792" marR="8792"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94162">
                <a:tc>
                  <a:txBody>
                    <a:bodyPr/>
                    <a:lstStyle/>
                    <a:p>
                      <a:pPr algn="l" fontAlgn="ctr"/>
                      <a:endParaRPr lang="id-ID" sz="2000" b="0" i="0" u="none" strike="noStrike" dirty="0">
                        <a:solidFill>
                          <a:srgbClr val="000000"/>
                        </a:solidFill>
                        <a:effectLst/>
                        <a:latin typeface="Cambria"/>
                      </a:endParaRPr>
                    </a:p>
                  </a:txBody>
                  <a:tcPr marL="8792" marR="8792" marT="9525"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id-ID" sz="2000" b="0" i="0" u="none" strike="noStrike" dirty="0">
                        <a:solidFill>
                          <a:srgbClr val="000000"/>
                        </a:solidFill>
                        <a:effectLst/>
                        <a:latin typeface="Cambria"/>
                      </a:endParaRPr>
                    </a:p>
                  </a:txBody>
                  <a:tcPr marL="8792" marR="8792"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46318">
                <a:tc>
                  <a:txBody>
                    <a:bodyPr/>
                    <a:lstStyle/>
                    <a:p>
                      <a:pPr algn="ctr" fontAlgn="ctr"/>
                      <a:r>
                        <a:rPr lang="id-ID" sz="2000" b="1" u="none" strike="noStrike" dirty="0" smtClean="0">
                          <a:effectLst/>
                        </a:rPr>
                        <a:t>MENU</a:t>
                      </a:r>
                      <a:r>
                        <a:rPr lang="id-ID" sz="2000" b="1" u="none" strike="noStrike" baseline="0" dirty="0" smtClean="0">
                          <a:effectLst/>
                        </a:rPr>
                        <a:t> </a:t>
                      </a:r>
                      <a:r>
                        <a:rPr lang="id-ID" sz="2000" b="1" u="none" strike="noStrike" dirty="0" smtClean="0">
                          <a:effectLst/>
                        </a:rPr>
                        <a:t>SUBBIDANG </a:t>
                      </a:r>
                      <a:r>
                        <a:rPr lang="id-ID" sz="2000" b="1" u="none" strike="noStrike" dirty="0">
                          <a:effectLst/>
                        </a:rPr>
                        <a:t>SMA</a:t>
                      </a:r>
                      <a:endParaRPr lang="id-ID" sz="2000" b="1"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id-ID" sz="2000" u="none" strike="noStrike" dirty="0">
                          <a:effectLst/>
                        </a:rPr>
                        <a:t> </a:t>
                      </a:r>
                      <a:r>
                        <a:rPr lang="id-ID" sz="2000" b="1" u="none" strike="noStrike" dirty="0" smtClean="0">
                          <a:effectLst/>
                        </a:rPr>
                        <a:t>MENU</a:t>
                      </a:r>
                      <a:endParaRPr lang="id-ID" sz="2000" b="1" i="0" u="none" strike="noStrike" dirty="0" smtClean="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144015">
                <a:tc rowSpan="2">
                  <a:txBody>
                    <a:bodyPr/>
                    <a:lstStyle/>
                    <a:p>
                      <a:pPr algn="l" fontAlgn="ctr"/>
                      <a:r>
                        <a:rPr lang="id-ID" sz="2000" u="none" strike="noStrike" dirty="0">
                          <a:effectLst/>
                        </a:rPr>
                        <a:t>Pembangunan Prasarana Belajar SMA:</a:t>
                      </a:r>
                      <a:endParaRPr lang="id-ID" sz="2000" b="0" i="0" u="none" strike="noStrike" dirty="0">
                        <a:solidFill>
                          <a:srgbClr val="000000"/>
                        </a:solidFill>
                        <a:effectLst/>
                        <a:latin typeface="Cambria"/>
                      </a:endParaRPr>
                    </a:p>
                  </a:txBody>
                  <a:tcPr marL="8792" marR="8792"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fontAlgn="t">
                        <a:buFont typeface="Arial" panose="020B0604020202020204" pitchFamily="34" charset="0"/>
                        <a:buChar char="•"/>
                      </a:pPr>
                      <a:r>
                        <a:rPr lang="id-ID" sz="2000" u="none" strike="noStrike" dirty="0">
                          <a:effectLst/>
                        </a:rPr>
                        <a:t>Pembangunan rumah dinas guru  beserta perabotnya</a:t>
                      </a:r>
                      <a:endParaRPr lang="id-ID" sz="2000" b="0" i="0" u="none" strike="noStrike" dirty="0">
                        <a:solidFill>
                          <a:srgbClr val="000000"/>
                        </a:solidFill>
                        <a:effectLst/>
                        <a:latin typeface="Cambria"/>
                      </a:endParaRPr>
                    </a:p>
                  </a:txBody>
                  <a:tcPr marL="8792" marR="8792"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412">
                <a:tc vMerge="1">
                  <a:txBody>
                    <a:bodyPr/>
                    <a:lstStyle/>
                    <a:p>
                      <a:endParaRPr lang="id-ID"/>
                    </a:p>
                  </a:txBody>
                  <a:tcPr/>
                </a:tc>
                <a:tc>
                  <a:txBody>
                    <a:bodyPr/>
                    <a:lstStyle/>
                    <a:p>
                      <a:pPr marL="285750" indent="-285750" algn="l" fontAlgn="t">
                        <a:buFont typeface="Arial" panose="020B0604020202020204" pitchFamily="34" charset="0"/>
                        <a:buChar char="•"/>
                      </a:pPr>
                      <a:r>
                        <a:rPr lang="id-ID" sz="2000" u="none" strike="noStrike" dirty="0">
                          <a:effectLst/>
                        </a:rPr>
                        <a:t>Pembangunan asrama siswa  beserta perabotnya</a:t>
                      </a:r>
                      <a:endParaRPr lang="id-ID" sz="2000" b="0" i="0" u="none" strike="noStrike" dirty="0">
                        <a:solidFill>
                          <a:srgbClr val="000000"/>
                        </a:solidFill>
                        <a:effectLst/>
                        <a:latin typeface="Cambria"/>
                      </a:endParaRPr>
                    </a:p>
                  </a:txBody>
                  <a:tcPr marL="8792" marR="8792"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472767811"/>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3200" dirty="0">
                <a:cs typeface="Arial" pitchFamily="34" charset="0"/>
              </a:rPr>
              <a:t>Lokasi </a:t>
            </a:r>
            <a:r>
              <a:rPr lang="id-ID" sz="3200" dirty="0" smtClean="0">
                <a:cs typeface="Arial" pitchFamily="34" charset="0"/>
              </a:rPr>
              <a:t>Prioritas DAK </a:t>
            </a:r>
            <a:r>
              <a:rPr lang="id-ID" sz="3200" dirty="0">
                <a:cs typeface="Arial" pitchFamily="34" charset="0"/>
              </a:rPr>
              <a:t>Afirmasi</a:t>
            </a:r>
          </a:p>
        </p:txBody>
      </p:sp>
      <p:sp>
        <p:nvSpPr>
          <p:cNvPr id="3" name="Content Placeholder 2"/>
          <p:cNvSpPr>
            <a:spLocks noGrp="1"/>
          </p:cNvSpPr>
          <p:nvPr>
            <p:ph idx="1"/>
          </p:nvPr>
        </p:nvSpPr>
        <p:spPr/>
        <p:txBody>
          <a:bodyPr/>
          <a:lstStyle/>
          <a:p>
            <a:r>
              <a:rPr lang="id-ID" sz="2800" dirty="0">
                <a:cs typeface="Arial" pitchFamily="34" charset="0"/>
              </a:rPr>
              <a:t>122 Kabupaten Tertinggal</a:t>
            </a:r>
          </a:p>
          <a:p>
            <a:pPr>
              <a:tabLst>
                <a:tab pos="95250" algn="l"/>
              </a:tabLst>
            </a:pPr>
            <a:r>
              <a:rPr lang="id-ID" sz="2800" dirty="0">
                <a:cs typeface="Arial" pitchFamily="34" charset="0"/>
              </a:rPr>
              <a:t>10 PKSN, dan 187 Kecamatan Lokpri di 43 Kabupaten/Kota Perbatasan Negara</a:t>
            </a:r>
          </a:p>
          <a:p>
            <a:r>
              <a:rPr lang="id-ID" sz="2800" dirty="0">
                <a:cs typeface="Arial" pitchFamily="34" charset="0"/>
              </a:rPr>
              <a:t>111 Pulau-pulau Kecil Terluar (PKT)</a:t>
            </a:r>
          </a:p>
          <a:p>
            <a:r>
              <a:rPr lang="id-ID" sz="2800" dirty="0" smtClean="0">
                <a:cs typeface="Arial" pitchFamily="34" charset="0"/>
              </a:rPr>
              <a:t>9</a:t>
            </a:r>
            <a:r>
              <a:rPr lang="en-US" sz="2800" dirty="0" smtClean="0">
                <a:cs typeface="Arial" pitchFamily="34" charset="0"/>
              </a:rPr>
              <a:t>1</a:t>
            </a:r>
            <a:r>
              <a:rPr lang="id-ID" sz="2800" dirty="0" smtClean="0">
                <a:cs typeface="Arial" pitchFamily="34" charset="0"/>
              </a:rPr>
              <a:t> </a:t>
            </a:r>
            <a:r>
              <a:rPr lang="id-ID" sz="2800" dirty="0">
                <a:cs typeface="Arial" pitchFamily="34" charset="0"/>
              </a:rPr>
              <a:t>dari 144 Kawasan Transmigrasi di 84 Kabupaten/Kota</a:t>
            </a:r>
          </a:p>
          <a:p>
            <a:r>
              <a:rPr lang="id-ID" sz="2800" dirty="0">
                <a:cs typeface="Arial" pitchFamily="34" charset="0"/>
              </a:rPr>
              <a:t>Seluruh Kabupaten di </a:t>
            </a:r>
            <a:r>
              <a:rPr lang="id-ID" sz="2800" b="1" dirty="0">
                <a:cs typeface="Arial" pitchFamily="34" charset="0"/>
              </a:rPr>
              <a:t>Provinsi Papua </a:t>
            </a:r>
            <a:r>
              <a:rPr lang="id-ID" sz="2800" dirty="0">
                <a:cs typeface="Arial" pitchFamily="34" charset="0"/>
              </a:rPr>
              <a:t>dan </a:t>
            </a:r>
            <a:r>
              <a:rPr lang="id-ID" sz="2800" b="1" dirty="0" smtClean="0">
                <a:cs typeface="Arial" pitchFamily="34" charset="0"/>
              </a:rPr>
              <a:t>Papua Barat</a:t>
            </a:r>
            <a:endParaRPr lang="id-ID" sz="2800" b="1" dirty="0">
              <a:cs typeface="Arial" pitchFamily="34" charset="0"/>
            </a:endParaRPr>
          </a:p>
        </p:txBody>
      </p:sp>
    </p:spTree>
    <p:extLst>
      <p:ext uri="{BB962C8B-B14F-4D97-AF65-F5344CB8AC3E}">
        <p14:creationId xmlns:p14="http://schemas.microsoft.com/office/powerpoint/2010/main" xmlns="" val="3833647919"/>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PENUGASAN BIDANG</a:t>
            </a:r>
            <a:r>
              <a:rPr lang="en-US" dirty="0" smtClean="0"/>
              <a:t> </a:t>
            </a:r>
            <a:r>
              <a:rPr lang="id-ID" dirty="0" smtClean="0"/>
              <a:t>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18</a:t>
            </a:fld>
            <a:endParaRPr lang="id-ID"/>
          </a:p>
        </p:txBody>
      </p:sp>
    </p:spTree>
    <p:extLst>
      <p:ext uri="{BB962C8B-B14F-4D97-AF65-F5344CB8AC3E}">
        <p14:creationId xmlns:p14="http://schemas.microsoft.com/office/powerpoint/2010/main" xmlns="" val="1917975759"/>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19</a:t>
            </a:fld>
            <a:endParaRPr lang="id-ID"/>
          </a:p>
        </p:txBody>
      </p:sp>
      <p:sp>
        <p:nvSpPr>
          <p:cNvPr id="6" name="Content Placeholder 5"/>
          <p:cNvSpPr>
            <a:spLocks noGrp="1"/>
          </p:cNvSpPr>
          <p:nvPr>
            <p:ph idx="1"/>
          </p:nvPr>
        </p:nvSpPr>
        <p:spPr>
          <a:xfrm>
            <a:off x="114482" y="1268767"/>
            <a:ext cx="8777998" cy="4857409"/>
          </a:xfrm>
        </p:spPr>
        <p:txBody>
          <a:bodyPr/>
          <a:lstStyle/>
          <a:p>
            <a:pPr lvl="0">
              <a:spcAft>
                <a:spcPct val="35000"/>
              </a:spcAft>
            </a:pPr>
            <a:r>
              <a:rPr lang="id-ID" dirty="0" smtClean="0"/>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dirty="0" smtClean="0"/>
              <a:t>SMK </a:t>
            </a:r>
            <a:r>
              <a:rPr lang="id-ID" dirty="0" smtClean="0"/>
              <a:t>antarwilayah.</a:t>
            </a:r>
            <a:endParaRPr lang="id-ID" b="1" dirty="0" smtClean="0"/>
          </a:p>
          <a:p>
            <a:pPr>
              <a:buNone/>
            </a:pPr>
            <a:endParaRPr lang="en-US" dirty="0"/>
          </a:p>
        </p:txBody>
      </p:sp>
    </p:spTree>
    <p:extLst>
      <p:ext uri="{BB962C8B-B14F-4D97-AF65-F5344CB8AC3E}">
        <p14:creationId xmlns:p14="http://schemas.microsoft.com/office/powerpoint/2010/main" xmlns="" val="3472767811"/>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TANTANGAN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2</a:t>
            </a:fld>
            <a:endParaRPr lang="id-ID"/>
          </a:p>
        </p:txBody>
      </p:sp>
    </p:spTree>
    <p:extLst>
      <p:ext uri="{BB962C8B-B14F-4D97-AF65-F5344CB8AC3E}">
        <p14:creationId xmlns:p14="http://schemas.microsoft.com/office/powerpoint/2010/main" xmlns="" val="1917975759"/>
      </p:ext>
    </p:extLst>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20</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xmlns="" val="4157525449"/>
              </p:ext>
            </p:extLst>
          </p:nvPr>
        </p:nvGraphicFramePr>
        <p:xfrm>
          <a:off x="185051" y="764704"/>
          <a:ext cx="8773898" cy="5280128"/>
        </p:xfrm>
        <a:graphic>
          <a:graphicData uri="http://schemas.openxmlformats.org/drawingml/2006/table">
            <a:tbl>
              <a:tblPr>
                <a:tableStyleId>{793D81CF-94F2-401A-BA57-92F5A7B2D0C5}</a:tableStyleId>
              </a:tblPr>
              <a:tblGrid>
                <a:gridCol w="3655791"/>
                <a:gridCol w="5118107"/>
              </a:tblGrid>
              <a:tr h="360040">
                <a:tc>
                  <a:txBody>
                    <a:bodyPr/>
                    <a:lstStyle/>
                    <a:p>
                      <a:pPr algn="ctr" fontAlgn="ctr"/>
                      <a:r>
                        <a:rPr lang="id-ID" sz="1500" b="1" u="none" strike="noStrike" dirty="0" smtClean="0">
                          <a:effectLst/>
                        </a:rPr>
                        <a:t>MENU</a:t>
                      </a:r>
                      <a:endParaRPr lang="id-ID" sz="1500" b="1" i="0" u="none" strike="noStrike" dirty="0">
                        <a:solidFill>
                          <a:srgbClr val="000000"/>
                        </a:solidFill>
                        <a:effectLst/>
                        <a:latin typeface="Cambria"/>
                      </a:endParaRPr>
                    </a:p>
                  </a:txBody>
                  <a:tcPr marL="6117" marR="6117" marT="6627" marB="0"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ctr"/>
                      <a:r>
                        <a:rPr lang="id-ID" sz="1500" b="1" u="none" strike="noStrike" dirty="0" smtClean="0">
                          <a:effectLst/>
                        </a:rPr>
                        <a:t>SUBMENU</a:t>
                      </a:r>
                      <a:endParaRPr lang="id-ID" sz="1500" b="1" i="0" u="none" strike="noStrike" dirty="0">
                        <a:solidFill>
                          <a:srgbClr val="000000"/>
                        </a:solidFill>
                        <a:effectLst/>
                        <a:latin typeface="Cambria"/>
                      </a:endParaRPr>
                    </a:p>
                  </a:txBody>
                  <a:tcPr marL="6117" marR="6117" marT="66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258437">
                <a:tc rowSpan="2">
                  <a:txBody>
                    <a:bodyPr/>
                    <a:lstStyle/>
                    <a:p>
                      <a:pPr algn="l" fontAlgn="ctr"/>
                      <a:r>
                        <a:rPr lang="id-ID" sz="1500" u="none" strike="noStrike" dirty="0">
                          <a:effectLst/>
                        </a:rPr>
                        <a:t>Pembangunan Prasarana dan Pengadaan Sarana SMK Sektor Unggulan - Kelautan dan Perikanan</a:t>
                      </a:r>
                      <a:endParaRPr lang="id-ID" sz="1500" b="0" i="0" u="none" strike="noStrike" dirty="0">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lnT w="12700" cap="flat" cmpd="sng" algn="ctr">
                      <a:solidFill>
                        <a:schemeClr val="tx1"/>
                      </a:solidFill>
                      <a:prstDash val="solid"/>
                      <a:round/>
                      <a:headEnd type="none" w="med" len="med"/>
                      <a:tailEnd type="none" w="med" len="med"/>
                    </a:lnT>
                  </a:tcPr>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2">
                  <a:txBody>
                    <a:bodyPr/>
                    <a:lstStyle/>
                    <a:p>
                      <a:pPr algn="l" fontAlgn="ctr"/>
                      <a:r>
                        <a:rPr lang="id-ID" sz="1500" u="none" strike="noStrike" dirty="0">
                          <a:effectLst/>
                        </a:rPr>
                        <a:t>Pembangunan Prasarana dan Pengadaan Sarana SMK Sektor Unggulan - Sektor Industri</a:t>
                      </a:r>
                      <a:endParaRPr lang="id-ID" sz="1500" b="0" i="0" u="none" strike="noStrike" dirty="0">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2">
                  <a:txBody>
                    <a:bodyPr/>
                    <a:lstStyle/>
                    <a:p>
                      <a:pPr algn="l" fontAlgn="ctr"/>
                      <a:r>
                        <a:rPr lang="id-ID" sz="1500" u="none" strike="noStrike">
                          <a:effectLst/>
                        </a:rPr>
                        <a:t>Pembangunan Prasarana dan Pengadaan Sarana SMK Sektor Unggulan - Ketahanan Pangan</a:t>
                      </a:r>
                      <a:endParaRPr lang="id-ID" sz="1500" b="0" i="0" u="none" strike="noStrike">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2">
                  <a:txBody>
                    <a:bodyPr/>
                    <a:lstStyle/>
                    <a:p>
                      <a:pPr algn="l" fontAlgn="ctr"/>
                      <a:r>
                        <a:rPr lang="id-ID" sz="1500" u="none" strike="noStrike" dirty="0">
                          <a:effectLst/>
                        </a:rPr>
                        <a:t>Pembangunan Prasarana dan Pengadaan Sarana SMK Sektor Unggulan - Pariwisata</a:t>
                      </a:r>
                      <a:endParaRPr lang="id-ID" sz="1500" b="0" i="0" u="none" strike="noStrike" dirty="0">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2">
                  <a:txBody>
                    <a:bodyPr/>
                    <a:lstStyle/>
                    <a:p>
                      <a:pPr algn="l" fontAlgn="ctr"/>
                      <a:r>
                        <a:rPr lang="id-ID" sz="1500" u="none" strike="noStrike">
                          <a:effectLst/>
                        </a:rPr>
                        <a:t>Pembangunan Prasarana dan Pengadaan Sarana SMK Sektor Unggulan - Industri Kreatif</a:t>
                      </a:r>
                      <a:endParaRPr lang="id-ID" sz="1500" b="0" i="0" u="none" strike="noStrike">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2">
                  <a:txBody>
                    <a:bodyPr/>
                    <a:lstStyle/>
                    <a:p>
                      <a:pPr algn="l" fontAlgn="ctr"/>
                      <a:r>
                        <a:rPr lang="id-ID" sz="1500" u="none" strike="noStrike">
                          <a:effectLst/>
                        </a:rPr>
                        <a:t>Pembangunan Prasarana dan Pengadaan Sarana SMK Sektor Unggulan - Ketahanan Energi</a:t>
                      </a:r>
                      <a:endParaRPr lang="id-ID" sz="1500" b="0" i="0" u="none" strike="noStrike">
                        <a:solidFill>
                          <a:srgbClr val="000000"/>
                        </a:solidFill>
                        <a:effectLst/>
                        <a:latin typeface="Cambria"/>
                      </a:endParaRPr>
                    </a:p>
                  </a:txBody>
                  <a:tcPr marL="6117" marR="6117" marT="6627" marB="0" anchor="ct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rowSpan="5">
                  <a:txBody>
                    <a:bodyPr/>
                    <a:lstStyle/>
                    <a:p>
                      <a:pPr algn="l" fontAlgn="ctr"/>
                      <a:r>
                        <a:rPr lang="id-ID" sz="1500" b="1" u="none" strike="noStrike" dirty="0">
                          <a:effectLst/>
                        </a:rPr>
                        <a:t>Pembangunan dan pengembangan Prasarana SMK dalam rangka pemerataan kualitas layanan SMK antarwilayah</a:t>
                      </a:r>
                      <a:endParaRPr lang="id-ID" sz="1500" b="1" i="0" u="none" strike="noStrike" dirty="0">
                        <a:solidFill>
                          <a:srgbClr val="000000"/>
                        </a:solidFill>
                        <a:effectLst/>
                        <a:latin typeface="Cambria"/>
                      </a:endParaRPr>
                    </a:p>
                  </a:txBody>
                  <a:tcPr marL="6117" marR="6117" marT="6627" marB="0" anchor="ctr">
                    <a:solidFill>
                      <a:srgbClr val="FFFF00"/>
                    </a:solidFill>
                  </a:tcPr>
                </a:tc>
                <a:tc>
                  <a:txBody>
                    <a:bodyPr/>
                    <a:lstStyle/>
                    <a:p>
                      <a:pPr marL="285750" indent="-285750" algn="l" fontAlgn="b">
                        <a:buFont typeface="Arial" panose="020B0604020202020204" pitchFamily="34" charset="0"/>
                        <a:buChar char="•"/>
                      </a:pPr>
                      <a:r>
                        <a:rPr lang="id-ID" sz="1500" u="none" strike="noStrike" dirty="0">
                          <a:effectLst/>
                        </a:rPr>
                        <a:t>Pembangunan Ruang Praktik Siswa (RPS)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500" u="none" strike="noStrike" dirty="0">
                          <a:effectLst/>
                        </a:rPr>
                        <a:t>Pengadaan Peralatan Praktik Utama/Praktik Produksi</a:t>
                      </a:r>
                      <a:endParaRPr lang="sv-SE"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id-ID" sz="1500" u="none" strike="noStrike" dirty="0">
                          <a:effectLst/>
                        </a:rPr>
                        <a:t>Pembangunan Ruang Kelas Baru (RKB)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id-ID" sz="1500" u="none" strike="noStrike" dirty="0">
                          <a:effectLst/>
                        </a:rPr>
                        <a:t>Pembangunan Ruang Laboratorium Beserta Perabotnya</a:t>
                      </a:r>
                      <a:endParaRPr lang="id-ID" sz="1500" b="0" i="0" u="none" strike="noStrike" dirty="0">
                        <a:solidFill>
                          <a:srgbClr val="000000"/>
                        </a:solidFill>
                        <a:effectLst/>
                        <a:latin typeface="Cambria"/>
                      </a:endParaRPr>
                    </a:p>
                  </a:txBody>
                  <a:tcPr marL="6117" marR="6117" marT="6627" marB="0"/>
                </a:tc>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fi-FI" sz="1500" u="none" strike="noStrike" dirty="0">
                          <a:effectLst/>
                        </a:rPr>
                        <a:t>Pembangunan toilet (jamban) beserta sanitasinya</a:t>
                      </a:r>
                      <a:endParaRPr lang="fi-FI" sz="1500" b="0" i="0" u="none" strike="noStrike" dirty="0">
                        <a:solidFill>
                          <a:srgbClr val="000000"/>
                        </a:solidFill>
                        <a:effectLst/>
                        <a:latin typeface="Cambria"/>
                      </a:endParaRPr>
                    </a:p>
                  </a:txBody>
                  <a:tcPr marL="6117" marR="6117" marT="6627" marB="0"/>
                </a:tc>
              </a:tr>
            </a:tbl>
          </a:graphicData>
        </a:graphic>
      </p:graphicFrame>
    </p:spTree>
    <p:extLst>
      <p:ext uri="{BB962C8B-B14F-4D97-AF65-F5344CB8AC3E}">
        <p14:creationId xmlns:p14="http://schemas.microsoft.com/office/powerpoint/2010/main" xmlns="" val="3472767811"/>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200" dirty="0" smtClean="0"/>
              <a:t>Lokasi DAK Penugasan</a:t>
            </a:r>
            <a:endParaRPr lang="id-ID" sz="32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21</a:t>
            </a:fld>
            <a:endParaRPr lang="id-ID"/>
          </a:p>
        </p:txBody>
      </p:sp>
      <p:sp>
        <p:nvSpPr>
          <p:cNvPr id="3" name="Content Placeholder 2"/>
          <p:cNvSpPr>
            <a:spLocks noGrp="1"/>
          </p:cNvSpPr>
          <p:nvPr>
            <p:ph idx="1"/>
          </p:nvPr>
        </p:nvSpPr>
        <p:spPr/>
        <p:txBody>
          <a:bodyPr/>
          <a:lstStyle/>
          <a:p>
            <a:pPr lvl="0"/>
            <a:r>
              <a:rPr lang="en-US" sz="2000" dirty="0"/>
              <a:t>3 </a:t>
            </a:r>
            <a:r>
              <a:rPr lang="en-US" sz="2000" dirty="0" err="1"/>
              <a:t>Kawasan</a:t>
            </a:r>
            <a:r>
              <a:rPr lang="en-US" sz="2000" dirty="0"/>
              <a:t> </a:t>
            </a:r>
            <a:r>
              <a:rPr lang="en-US" sz="2000" dirty="0" err="1"/>
              <a:t>Strategis</a:t>
            </a:r>
            <a:r>
              <a:rPr lang="en-US" sz="2000" dirty="0"/>
              <a:t> </a:t>
            </a:r>
            <a:r>
              <a:rPr lang="en-US" sz="2000" dirty="0" err="1"/>
              <a:t>Pariwisata</a:t>
            </a:r>
            <a:r>
              <a:rPr lang="en-US" sz="2000" dirty="0"/>
              <a:t> </a:t>
            </a:r>
            <a:r>
              <a:rPr lang="en-US" sz="2000" dirty="0" err="1"/>
              <a:t>Nasional</a:t>
            </a:r>
            <a:r>
              <a:rPr lang="en-US" sz="2000" dirty="0"/>
              <a:t> (KSPN) </a:t>
            </a:r>
            <a:endParaRPr lang="id-ID" sz="2000" dirty="0"/>
          </a:p>
          <a:p>
            <a:pPr lvl="0"/>
            <a:r>
              <a:rPr lang="en-US" sz="2000" dirty="0"/>
              <a:t>5 </a:t>
            </a:r>
            <a:r>
              <a:rPr lang="en-US" sz="2000" dirty="0" err="1"/>
              <a:t>Kawasan</a:t>
            </a:r>
            <a:r>
              <a:rPr lang="en-US" sz="2000" dirty="0"/>
              <a:t> </a:t>
            </a:r>
            <a:r>
              <a:rPr lang="en-US" sz="2000" dirty="0" err="1"/>
              <a:t>Ekonomi</a:t>
            </a:r>
            <a:r>
              <a:rPr lang="en-US" sz="2000" dirty="0"/>
              <a:t> </a:t>
            </a:r>
            <a:r>
              <a:rPr lang="en-US" sz="2000" dirty="0" err="1"/>
              <a:t>Khusus</a:t>
            </a:r>
            <a:r>
              <a:rPr lang="en-US" sz="2000" dirty="0"/>
              <a:t> (KEK)</a:t>
            </a:r>
            <a:endParaRPr lang="id-ID" sz="2000" dirty="0"/>
          </a:p>
          <a:p>
            <a:pPr lvl="0"/>
            <a:r>
              <a:rPr lang="en-US" sz="2000" dirty="0"/>
              <a:t>3 </a:t>
            </a:r>
            <a:r>
              <a:rPr lang="en-US" sz="2000" dirty="0" err="1"/>
              <a:t>Kawasan</a:t>
            </a:r>
            <a:r>
              <a:rPr lang="en-US" sz="2000" dirty="0"/>
              <a:t> </a:t>
            </a:r>
            <a:r>
              <a:rPr lang="en-US" sz="2000" dirty="0" err="1"/>
              <a:t>Industri</a:t>
            </a:r>
            <a:r>
              <a:rPr lang="en-US" sz="2000" dirty="0"/>
              <a:t> (KI)</a:t>
            </a:r>
            <a:endParaRPr lang="id-ID" sz="2000" dirty="0"/>
          </a:p>
          <a:p>
            <a:pPr lvl="0"/>
            <a:r>
              <a:rPr lang="en-US" sz="2000" dirty="0"/>
              <a:t>11 </a:t>
            </a:r>
            <a:r>
              <a:rPr lang="en-US" sz="2000" dirty="0" err="1"/>
              <a:t>Provinsi</a:t>
            </a:r>
            <a:r>
              <a:rPr lang="en-US" sz="2000" dirty="0"/>
              <a:t> </a:t>
            </a:r>
            <a:r>
              <a:rPr lang="en-US" sz="2000" dirty="0" err="1"/>
              <a:t>memiliki</a:t>
            </a:r>
            <a:r>
              <a:rPr lang="en-US" sz="2000" dirty="0"/>
              <a:t> Sentra </a:t>
            </a:r>
            <a:r>
              <a:rPr lang="en-US" sz="2000" dirty="0" err="1"/>
              <a:t>Keluatan</a:t>
            </a:r>
            <a:r>
              <a:rPr lang="en-US" sz="2000" dirty="0"/>
              <a:t> </a:t>
            </a:r>
            <a:r>
              <a:rPr lang="en-US" sz="2000" dirty="0" err="1"/>
              <a:t>Perikanan</a:t>
            </a:r>
            <a:r>
              <a:rPr lang="en-US" sz="2000" dirty="0"/>
              <a:t> </a:t>
            </a:r>
            <a:r>
              <a:rPr lang="en-US" sz="2000" dirty="0" err="1"/>
              <a:t>Terpadu</a:t>
            </a:r>
            <a:r>
              <a:rPr lang="en-US" sz="2000" dirty="0"/>
              <a:t> (SKPT) </a:t>
            </a:r>
            <a:endParaRPr lang="id-ID" sz="2000" dirty="0"/>
          </a:p>
          <a:p>
            <a:pPr lvl="0"/>
            <a:r>
              <a:rPr lang="en-US" sz="2000" dirty="0"/>
              <a:t>30 </a:t>
            </a:r>
            <a:r>
              <a:rPr lang="en-US" sz="2000" dirty="0" err="1"/>
              <a:t>Provinsi</a:t>
            </a:r>
            <a:r>
              <a:rPr lang="en-US" sz="2000" dirty="0"/>
              <a:t> </a:t>
            </a:r>
            <a:r>
              <a:rPr lang="en-US" sz="2000" dirty="0" err="1"/>
              <a:t>memiliki</a:t>
            </a:r>
            <a:r>
              <a:rPr lang="en-US" sz="2000" dirty="0"/>
              <a:t> </a:t>
            </a:r>
            <a:r>
              <a:rPr lang="en-US" sz="2000" dirty="0" err="1"/>
              <a:t>Ketahanan</a:t>
            </a:r>
            <a:r>
              <a:rPr lang="en-US" sz="2000" dirty="0"/>
              <a:t> </a:t>
            </a:r>
            <a:r>
              <a:rPr lang="en-US" sz="2000" dirty="0" err="1"/>
              <a:t>Energi</a:t>
            </a:r>
            <a:r>
              <a:rPr lang="en-US" sz="2000" dirty="0"/>
              <a:t> (</a:t>
            </a:r>
            <a:r>
              <a:rPr lang="en-US" sz="2000" dirty="0" err="1"/>
              <a:t>skala</a:t>
            </a:r>
            <a:r>
              <a:rPr lang="en-US" sz="2000" dirty="0"/>
              <a:t> </a:t>
            </a:r>
            <a:r>
              <a:rPr lang="en-US" sz="2000" dirty="0" err="1"/>
              <a:t>kecil</a:t>
            </a:r>
            <a:r>
              <a:rPr lang="en-US" sz="2000" dirty="0"/>
              <a:t>) </a:t>
            </a:r>
            <a:endParaRPr lang="id-ID" sz="2000" dirty="0"/>
          </a:p>
          <a:p>
            <a:pPr lvl="0"/>
            <a:r>
              <a:rPr lang="en-US" sz="2000" dirty="0"/>
              <a:t>33 </a:t>
            </a:r>
            <a:r>
              <a:rPr lang="en-US" sz="2000" dirty="0" err="1"/>
              <a:t>Provinsi</a:t>
            </a:r>
            <a:r>
              <a:rPr lang="en-US" sz="2000" dirty="0"/>
              <a:t> </a:t>
            </a:r>
            <a:r>
              <a:rPr lang="en-US" sz="2000" dirty="0" err="1"/>
              <a:t>memiliki</a:t>
            </a:r>
            <a:r>
              <a:rPr lang="en-US" sz="2000" dirty="0"/>
              <a:t> </a:t>
            </a:r>
            <a:r>
              <a:rPr lang="en-US" sz="2000" dirty="0" err="1"/>
              <a:t>Kawasan</a:t>
            </a:r>
            <a:r>
              <a:rPr lang="en-US" sz="2000" dirty="0"/>
              <a:t> </a:t>
            </a:r>
            <a:r>
              <a:rPr lang="en-US" sz="2000" dirty="0" err="1"/>
              <a:t>Pertanian</a:t>
            </a:r>
            <a:r>
              <a:rPr lang="en-US" sz="2000" dirty="0"/>
              <a:t> </a:t>
            </a:r>
            <a:r>
              <a:rPr lang="en-US" sz="2000" dirty="0" err="1"/>
              <a:t>Nasional</a:t>
            </a:r>
            <a:r>
              <a:rPr lang="en-US" sz="2000" dirty="0"/>
              <a:t> </a:t>
            </a:r>
            <a:endParaRPr lang="id-ID" sz="2000" dirty="0"/>
          </a:p>
          <a:p>
            <a:pPr lvl="0"/>
            <a:r>
              <a:rPr lang="en-US" sz="2000" dirty="0"/>
              <a:t>27 </a:t>
            </a:r>
            <a:r>
              <a:rPr lang="en-US" sz="2000" dirty="0" err="1"/>
              <a:t>Provinsi</a:t>
            </a:r>
            <a:r>
              <a:rPr lang="en-US" sz="2000" dirty="0"/>
              <a:t> yang </a:t>
            </a:r>
            <a:r>
              <a:rPr lang="en-US" sz="2000" dirty="0" err="1"/>
              <a:t>memiliki</a:t>
            </a:r>
            <a:r>
              <a:rPr lang="en-US" sz="2000" dirty="0"/>
              <a:t> </a:t>
            </a:r>
            <a:r>
              <a:rPr lang="en-US" sz="2000" dirty="0" err="1"/>
              <a:t>daerah</a:t>
            </a:r>
            <a:r>
              <a:rPr lang="en-US" sz="2000" dirty="0"/>
              <a:t> </a:t>
            </a:r>
            <a:r>
              <a:rPr lang="en-US" sz="2000" dirty="0" err="1"/>
              <a:t>tertinggal</a:t>
            </a:r>
            <a:r>
              <a:rPr lang="en-US" sz="2000" dirty="0"/>
              <a:t>, </a:t>
            </a:r>
            <a:r>
              <a:rPr lang="en-US" sz="2000" dirty="0" err="1"/>
              <a:t>terluar</a:t>
            </a:r>
            <a:r>
              <a:rPr lang="en-US" sz="2000" dirty="0"/>
              <a:t>, </a:t>
            </a:r>
            <a:r>
              <a:rPr lang="en-US" sz="2000" dirty="0" err="1"/>
              <a:t>terdepan</a:t>
            </a:r>
            <a:r>
              <a:rPr lang="en-US" sz="2000" dirty="0"/>
              <a:t> </a:t>
            </a:r>
            <a:r>
              <a:rPr lang="id-ID" sz="2000" dirty="0"/>
              <a:t>(</a:t>
            </a:r>
            <a:r>
              <a:rPr lang="en-US" sz="2000" dirty="0"/>
              <a:t>3T</a:t>
            </a:r>
            <a:r>
              <a:rPr lang="id-ID" sz="2000" dirty="0"/>
              <a:t>), dan kawasan prioritas transmigrasi, dengan rincian lokpri sebagai berikut:</a:t>
            </a:r>
          </a:p>
          <a:p>
            <a:pPr lvl="1"/>
            <a:r>
              <a:rPr lang="en-US" sz="1600" dirty="0"/>
              <a:t>122 </a:t>
            </a:r>
            <a:r>
              <a:rPr lang="en-US" sz="1600" dirty="0" err="1"/>
              <a:t>kabupaten</a:t>
            </a:r>
            <a:r>
              <a:rPr lang="en-US" sz="1600" dirty="0"/>
              <a:t> </a:t>
            </a:r>
            <a:r>
              <a:rPr lang="en-US" sz="1600" dirty="0" err="1"/>
              <a:t>tertinggal</a:t>
            </a:r>
            <a:r>
              <a:rPr lang="id-ID" sz="1600" dirty="0"/>
              <a:t> (pada kecamatan yang memiliki desa tertinggal lebih dari 50% atau merupakan kecamatan prioritas daerah tertinggal)</a:t>
            </a:r>
          </a:p>
          <a:p>
            <a:pPr lvl="1"/>
            <a:r>
              <a:rPr lang="en-US" sz="1600" dirty="0"/>
              <a:t>10</a:t>
            </a:r>
            <a:r>
              <a:rPr lang="id-ID" sz="1600" dirty="0"/>
              <a:t>7</a:t>
            </a:r>
            <a:r>
              <a:rPr lang="en-US" sz="1600" dirty="0"/>
              <a:t> </a:t>
            </a:r>
            <a:r>
              <a:rPr lang="en-US" sz="1600" dirty="0" err="1"/>
              <a:t>Kabupaten</a:t>
            </a:r>
            <a:r>
              <a:rPr lang="en-US" sz="1600" dirty="0"/>
              <a:t>/Kota </a:t>
            </a:r>
            <a:r>
              <a:rPr lang="en-US" sz="1600" dirty="0" err="1"/>
              <a:t>dan</a:t>
            </a:r>
            <a:r>
              <a:rPr lang="en-US" sz="1600" dirty="0"/>
              <a:t> 23 </a:t>
            </a:r>
            <a:r>
              <a:rPr lang="en-US" sz="1600" dirty="0" err="1"/>
              <a:t>Provinsi</a:t>
            </a:r>
            <a:r>
              <a:rPr lang="en-US" sz="1600" dirty="0"/>
              <a:t> </a:t>
            </a:r>
            <a:r>
              <a:rPr lang="en-US" sz="1600" dirty="0" err="1"/>
              <a:t>daerah</a:t>
            </a:r>
            <a:r>
              <a:rPr lang="en-US" sz="1600" dirty="0"/>
              <a:t> </a:t>
            </a:r>
            <a:r>
              <a:rPr lang="id-ID" sz="1600" dirty="0"/>
              <a:t>i</a:t>
            </a:r>
            <a:r>
              <a:rPr lang="en-US" sz="1600" dirty="0" err="1"/>
              <a:t>nklusif</a:t>
            </a:r>
            <a:r>
              <a:rPr lang="en-US" sz="1600" dirty="0"/>
              <a:t> </a:t>
            </a:r>
            <a:r>
              <a:rPr lang="en-US" sz="1600" dirty="0" err="1"/>
              <a:t>pendidikan</a:t>
            </a:r>
            <a:endParaRPr lang="id-ID" sz="1600" dirty="0"/>
          </a:p>
          <a:p>
            <a:pPr lvl="1"/>
            <a:r>
              <a:rPr lang="id-ID" sz="1600" dirty="0"/>
              <a:t>Kecamatan yang termasuk dalam </a:t>
            </a:r>
            <a:r>
              <a:rPr lang="en-US" sz="1600" dirty="0"/>
              <a:t>187 </a:t>
            </a:r>
            <a:r>
              <a:rPr lang="en-US" sz="1600" dirty="0" err="1"/>
              <a:t>lokpri</a:t>
            </a:r>
            <a:r>
              <a:rPr lang="en-US" sz="1600" dirty="0"/>
              <a:t> </a:t>
            </a:r>
            <a:r>
              <a:rPr lang="en-US" sz="1600" dirty="0" err="1"/>
              <a:t>perbatasan</a:t>
            </a:r>
            <a:r>
              <a:rPr lang="en-US" sz="1600" dirty="0"/>
              <a:t> Negara</a:t>
            </a:r>
            <a:endParaRPr lang="id-ID" sz="1600" dirty="0"/>
          </a:p>
          <a:p>
            <a:pPr lvl="1"/>
            <a:r>
              <a:rPr lang="id-ID" sz="1600" dirty="0"/>
              <a:t>Kecamatan yang termasuk dalam </a:t>
            </a:r>
            <a:r>
              <a:rPr lang="en-US" sz="1600" dirty="0"/>
              <a:t>144 </a:t>
            </a:r>
            <a:r>
              <a:rPr lang="en-US" sz="1600" dirty="0" err="1"/>
              <a:t>kawasan</a:t>
            </a:r>
            <a:r>
              <a:rPr lang="en-US" sz="1600" dirty="0"/>
              <a:t> </a:t>
            </a:r>
            <a:r>
              <a:rPr lang="id-ID" sz="1600" dirty="0"/>
              <a:t>prioritas</a:t>
            </a:r>
            <a:r>
              <a:rPr lang="en-US" sz="1600" dirty="0"/>
              <a:t> </a:t>
            </a:r>
            <a:r>
              <a:rPr lang="en-US" sz="1600" dirty="0" err="1"/>
              <a:t>transmigrasi</a:t>
            </a:r>
            <a:endParaRPr lang="id-ID" sz="1600" dirty="0"/>
          </a:p>
          <a:p>
            <a:pPr lvl="1"/>
            <a:r>
              <a:rPr lang="en-US" sz="1600" dirty="0" err="1"/>
              <a:t>Provinsi</a:t>
            </a:r>
            <a:r>
              <a:rPr lang="en-US" sz="1600" dirty="0"/>
              <a:t> Papua </a:t>
            </a:r>
            <a:r>
              <a:rPr lang="en-US" sz="1600" dirty="0" err="1"/>
              <a:t>dan</a:t>
            </a:r>
            <a:r>
              <a:rPr lang="en-US" sz="1600" dirty="0"/>
              <a:t> Papua Barat</a:t>
            </a:r>
            <a:endParaRPr lang="id-ID" sz="1600" dirty="0"/>
          </a:p>
        </p:txBody>
      </p:sp>
    </p:spTree>
    <p:extLst>
      <p:ext uri="{BB962C8B-B14F-4D97-AF65-F5344CB8AC3E}">
        <p14:creationId xmlns:p14="http://schemas.microsoft.com/office/powerpoint/2010/main" xmlns="" val="2139102689"/>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sz="3600" dirty="0" smtClean="0"/>
              <a:t>ALOKASI DAK UNTUK DAERAH AFIRMASI</a:t>
            </a:r>
            <a:endParaRPr lang="id-ID" sz="3600"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22</a:t>
            </a:fld>
            <a:endParaRPr lang="id-ID"/>
          </a:p>
        </p:txBody>
      </p:sp>
    </p:spTree>
    <p:extLst>
      <p:ext uri="{BB962C8B-B14F-4D97-AF65-F5344CB8AC3E}">
        <p14:creationId xmlns:p14="http://schemas.microsoft.com/office/powerpoint/2010/main" xmlns="" val="482777783"/>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B05F9C7-6D2C-44D0-B8C3-A1C09B61E934}" type="slidenum">
              <a:rPr lang="id-ID" smtClean="0"/>
              <a:pPr/>
              <a:t>23</a:t>
            </a:fld>
            <a:endParaRPr lang="id-ID"/>
          </a:p>
        </p:txBody>
      </p:sp>
      <p:graphicFrame>
        <p:nvGraphicFramePr>
          <p:cNvPr id="4" name="Table 3"/>
          <p:cNvGraphicFramePr>
            <a:graphicFrameLocks noGrp="1"/>
          </p:cNvGraphicFramePr>
          <p:nvPr/>
        </p:nvGraphicFramePr>
        <p:xfrm>
          <a:off x="251522" y="692696"/>
          <a:ext cx="8574490" cy="1852786"/>
        </p:xfrm>
        <a:graphic>
          <a:graphicData uri="http://schemas.openxmlformats.org/drawingml/2006/table">
            <a:tbl>
              <a:tblPr>
                <a:tableStyleId>{10A1B5D5-9B99-4C35-A422-299274C87663}</a:tableStyleId>
              </a:tblPr>
              <a:tblGrid>
                <a:gridCol w="1285169"/>
                <a:gridCol w="1285169"/>
                <a:gridCol w="3433814"/>
                <a:gridCol w="1285169"/>
                <a:gridCol w="1285169"/>
              </a:tblGrid>
              <a:tr h="190500">
                <a:tc>
                  <a:txBody>
                    <a:bodyPr/>
                    <a:lstStyle/>
                    <a:p>
                      <a:pPr algn="ctr" fontAlgn="b">
                        <a:spcBef>
                          <a:spcPts val="600"/>
                        </a:spcBef>
                        <a:spcAft>
                          <a:spcPts val="600"/>
                        </a:spcAft>
                      </a:pPr>
                      <a:r>
                        <a:rPr lang="id-ID" sz="1800" b="1" u="none" strike="noStrike" dirty="0" smtClean="0">
                          <a:latin typeface="Calibri" pitchFamily="34" charset="0"/>
                        </a:rPr>
                        <a:t>Jenis DAK</a:t>
                      </a:r>
                      <a:endParaRPr lang="en-AU" sz="1800" b="1" i="0" u="none" strike="noStrike" dirty="0">
                        <a:solidFill>
                          <a:srgbClr val="000000"/>
                        </a:solidFill>
                        <a:latin typeface="Calibri" pitchFamily="34" charset="0"/>
                      </a:endParaRPr>
                    </a:p>
                  </a:txBody>
                  <a:tcPr marL="8792" marR="8792" marT="9525" marB="0" anchor="b">
                    <a:solidFill>
                      <a:schemeClr val="accent6">
                        <a:lumMod val="20000"/>
                        <a:lumOff val="80000"/>
                      </a:schemeClr>
                    </a:solidFill>
                  </a:tcPr>
                </a:tc>
                <a:tc>
                  <a:txBody>
                    <a:bodyPr/>
                    <a:lstStyle/>
                    <a:p>
                      <a:pPr algn="ctr" fontAlgn="b">
                        <a:spcBef>
                          <a:spcPts val="600"/>
                        </a:spcBef>
                        <a:spcAft>
                          <a:spcPts val="600"/>
                        </a:spcAft>
                      </a:pPr>
                      <a:r>
                        <a:rPr lang="en-AU" sz="1800" b="1" u="none" strike="noStrike" dirty="0">
                          <a:latin typeface="Calibri" pitchFamily="34" charset="0"/>
                        </a:rPr>
                        <a:t>Subbidang</a:t>
                      </a:r>
                      <a:endParaRPr lang="en-AU" sz="1800" b="1" i="0" u="none" strike="noStrike" dirty="0">
                        <a:solidFill>
                          <a:srgbClr val="000000"/>
                        </a:solidFill>
                        <a:latin typeface="Calibri" pitchFamily="34" charset="0"/>
                      </a:endParaRPr>
                    </a:p>
                  </a:txBody>
                  <a:tcPr marL="8792" marR="8792" marT="9525" marB="0" anchor="b">
                    <a:solidFill>
                      <a:schemeClr val="accent6">
                        <a:lumMod val="20000"/>
                        <a:lumOff val="80000"/>
                      </a:schemeClr>
                    </a:solidFill>
                  </a:tcPr>
                </a:tc>
                <a:tc>
                  <a:txBody>
                    <a:bodyPr/>
                    <a:lstStyle/>
                    <a:p>
                      <a:pPr algn="ctr" fontAlgn="b">
                        <a:spcBef>
                          <a:spcPts val="600"/>
                        </a:spcBef>
                        <a:spcAft>
                          <a:spcPts val="600"/>
                        </a:spcAft>
                      </a:pPr>
                      <a:r>
                        <a:rPr lang="en-AU" sz="1800" b="1" u="none" strike="noStrike" dirty="0" err="1">
                          <a:latin typeface="Calibri" pitchFamily="34" charset="0"/>
                        </a:rPr>
                        <a:t>SubMenu</a:t>
                      </a:r>
                      <a:endParaRPr lang="en-AU" sz="1800" b="1" i="0" u="none" strike="noStrike" dirty="0">
                        <a:solidFill>
                          <a:srgbClr val="000000"/>
                        </a:solidFill>
                        <a:latin typeface="Calibri" pitchFamily="34" charset="0"/>
                      </a:endParaRPr>
                    </a:p>
                  </a:txBody>
                  <a:tcPr marL="8792" marR="8792" marT="9525" marB="0" anchor="b">
                    <a:solidFill>
                      <a:schemeClr val="accent6">
                        <a:lumMod val="20000"/>
                        <a:lumOff val="80000"/>
                      </a:schemeClr>
                    </a:solidFill>
                  </a:tcPr>
                </a:tc>
                <a:tc gridSpan="2">
                  <a:txBody>
                    <a:bodyPr/>
                    <a:lstStyle/>
                    <a:p>
                      <a:pPr algn="ctr" fontAlgn="b">
                        <a:spcBef>
                          <a:spcPts val="600"/>
                        </a:spcBef>
                        <a:spcAft>
                          <a:spcPts val="600"/>
                        </a:spcAft>
                      </a:pPr>
                      <a:r>
                        <a:rPr lang="en-AU" sz="1800" b="1" u="none" strike="noStrike" dirty="0" err="1">
                          <a:latin typeface="Calibri" pitchFamily="34" charset="0"/>
                        </a:rPr>
                        <a:t>Jumlah</a:t>
                      </a:r>
                      <a:endParaRPr lang="en-AU" sz="1800" b="1" i="0" u="none" strike="noStrike" dirty="0">
                        <a:solidFill>
                          <a:srgbClr val="000000"/>
                        </a:solidFill>
                        <a:latin typeface="Calibri" pitchFamily="34" charset="0"/>
                      </a:endParaRPr>
                    </a:p>
                  </a:txBody>
                  <a:tcPr marL="8792" marR="8792" marT="9525" marB="0" anchor="b">
                    <a:solidFill>
                      <a:schemeClr val="accent6">
                        <a:lumMod val="20000"/>
                        <a:lumOff val="80000"/>
                      </a:schemeClr>
                    </a:solidFill>
                  </a:tcPr>
                </a:tc>
                <a:tc hMerge="1">
                  <a:txBody>
                    <a:bodyPr/>
                    <a:lstStyle/>
                    <a:p>
                      <a:endParaRPr lang="en-US"/>
                    </a:p>
                  </a:txBody>
                  <a:tcPr/>
                </a:tc>
              </a:tr>
              <a:tr h="353179">
                <a:tc rowSpan="4">
                  <a:txBody>
                    <a:bodyPr/>
                    <a:lstStyle/>
                    <a:p>
                      <a:pPr algn="l" fontAlgn="b">
                        <a:spcBef>
                          <a:spcPts val="600"/>
                        </a:spcBef>
                        <a:spcAft>
                          <a:spcPts val="600"/>
                        </a:spcAft>
                      </a:pPr>
                      <a:r>
                        <a:rPr lang="id-ID" sz="1800" u="none" strike="noStrike" dirty="0" smtClean="0">
                          <a:latin typeface="Calibri" pitchFamily="34" charset="0"/>
                        </a:rPr>
                        <a:t>Afirmasi</a:t>
                      </a:r>
                      <a:endParaRPr lang="en-AU" sz="1800" b="1"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a:latin typeface="Calibri" pitchFamily="34" charset="0"/>
                        </a:rPr>
                        <a:t>SD</a:t>
                      </a:r>
                      <a:endParaRPr lang="en-AU" sz="1800" b="0" i="0" u="none" strike="noStrike">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Pembangunan </a:t>
                      </a:r>
                      <a:r>
                        <a:rPr lang="en-AU" sz="1800" u="none" strike="noStrike" dirty="0" err="1">
                          <a:latin typeface="Calibri" pitchFamily="34" charset="0"/>
                        </a:rPr>
                        <a:t>Rumah</a:t>
                      </a:r>
                      <a:r>
                        <a:rPr lang="en-AU" sz="1800" u="none" strike="noStrike" dirty="0">
                          <a:latin typeface="Calibri" pitchFamily="34" charset="0"/>
                        </a:rPr>
                        <a:t> </a:t>
                      </a:r>
                      <a:r>
                        <a:rPr lang="en-AU" sz="1800" u="none" strike="noStrike" dirty="0" err="1">
                          <a:latin typeface="Calibri" pitchFamily="34" charset="0"/>
                        </a:rPr>
                        <a:t>Dinas</a:t>
                      </a:r>
                      <a:r>
                        <a:rPr lang="en-AU" sz="1800" u="none" strike="noStrike" dirty="0">
                          <a:latin typeface="Calibri" pitchFamily="34" charset="0"/>
                        </a:rPr>
                        <a:t> Guru</a:t>
                      </a:r>
                      <a:endParaRPr lang="en-AU" sz="1800" b="0" i="0" u="none" strike="noStrike" dirty="0">
                        <a:solidFill>
                          <a:srgbClr val="000000"/>
                        </a:solidFill>
                        <a:latin typeface="Calibri" pitchFamily="34" charset="0"/>
                      </a:endParaRPr>
                    </a:p>
                  </a:txBody>
                  <a:tcPr marL="8792" marR="8792" marT="9525" marB="0"/>
                </a:tc>
                <a:tc>
                  <a:txBody>
                    <a:bodyPr/>
                    <a:lstStyle/>
                    <a:p>
                      <a:pPr algn="r" fontAlgn="b">
                        <a:spcBef>
                          <a:spcPts val="600"/>
                        </a:spcBef>
                        <a:spcAft>
                          <a:spcPts val="600"/>
                        </a:spcAft>
                      </a:pPr>
                      <a:r>
                        <a:rPr lang="en-AU" sz="1800" u="none" strike="noStrike" dirty="0">
                          <a:latin typeface="Calibri" pitchFamily="34" charset="0"/>
                        </a:rPr>
                        <a:t>2297</a:t>
                      </a:r>
                      <a:endParaRPr lang="en-AU" sz="1800" b="0"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a:latin typeface="Calibri" pitchFamily="34" charset="0"/>
                        </a:rPr>
                        <a:t>Unit</a:t>
                      </a:r>
                      <a:endParaRPr lang="en-AU" sz="1800" b="0" i="0" u="none" strike="noStrike">
                        <a:solidFill>
                          <a:srgbClr val="000000"/>
                        </a:solidFill>
                        <a:latin typeface="Calibri" pitchFamily="34" charset="0"/>
                      </a:endParaRPr>
                    </a:p>
                  </a:txBody>
                  <a:tcPr marL="8792" marR="8792" marT="9525" marB="0"/>
                </a:tc>
              </a:tr>
              <a:tr h="94094">
                <a:tc vMerge="1">
                  <a:txBody>
                    <a:bodyPr/>
                    <a:lstStyle/>
                    <a:p>
                      <a:pPr algn="l" fontAlgn="b">
                        <a:spcBef>
                          <a:spcPts val="600"/>
                        </a:spcBef>
                        <a:spcAft>
                          <a:spcPts val="600"/>
                        </a:spcAft>
                      </a:pPr>
                      <a:endParaRPr lang="en-AU" sz="1400" b="1" i="0" u="none" strike="noStrike" dirty="0">
                        <a:solidFill>
                          <a:srgbClr val="000000"/>
                        </a:solidFill>
                        <a:latin typeface="Calibri"/>
                      </a:endParaRPr>
                    </a:p>
                  </a:txBody>
                  <a:tcPr marL="9525" marR="9525" marT="9525" marB="0"/>
                </a:tc>
                <a:tc>
                  <a:txBody>
                    <a:bodyPr/>
                    <a:lstStyle/>
                    <a:p>
                      <a:pPr algn="l" fontAlgn="b">
                        <a:spcBef>
                          <a:spcPts val="600"/>
                        </a:spcBef>
                        <a:spcAft>
                          <a:spcPts val="600"/>
                        </a:spcAft>
                      </a:pPr>
                      <a:r>
                        <a:rPr lang="en-AU" sz="1800" u="none" strike="noStrike" dirty="0">
                          <a:latin typeface="Calibri" pitchFamily="34" charset="0"/>
                        </a:rPr>
                        <a:t>SMP</a:t>
                      </a:r>
                      <a:endParaRPr lang="en-AU" sz="1800" b="0"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a:latin typeface="Calibri" pitchFamily="34" charset="0"/>
                        </a:rPr>
                        <a:t>Pembangunan Rumah Dinas Guru</a:t>
                      </a:r>
                      <a:endParaRPr lang="en-AU" sz="1800" b="0" i="0" u="none" strike="noStrike">
                        <a:solidFill>
                          <a:srgbClr val="000000"/>
                        </a:solidFill>
                        <a:latin typeface="Calibri" pitchFamily="34" charset="0"/>
                      </a:endParaRPr>
                    </a:p>
                  </a:txBody>
                  <a:tcPr marL="8792" marR="8792" marT="9525" marB="0"/>
                </a:tc>
                <a:tc>
                  <a:txBody>
                    <a:bodyPr/>
                    <a:lstStyle/>
                    <a:p>
                      <a:pPr algn="r" fontAlgn="b">
                        <a:spcBef>
                          <a:spcPts val="600"/>
                        </a:spcBef>
                        <a:spcAft>
                          <a:spcPts val="600"/>
                        </a:spcAft>
                      </a:pPr>
                      <a:r>
                        <a:rPr lang="en-AU" sz="1800" u="none" strike="noStrike" dirty="0">
                          <a:latin typeface="Calibri" pitchFamily="34" charset="0"/>
                        </a:rPr>
                        <a:t>1989</a:t>
                      </a:r>
                      <a:endParaRPr lang="en-AU" sz="1800" b="0"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Unit</a:t>
                      </a:r>
                      <a:endParaRPr lang="en-AU" sz="1800" b="0" i="0" u="none" strike="noStrike" dirty="0">
                        <a:solidFill>
                          <a:srgbClr val="000000"/>
                        </a:solidFill>
                        <a:latin typeface="Calibri" pitchFamily="34" charset="0"/>
                      </a:endParaRPr>
                    </a:p>
                  </a:txBody>
                  <a:tcPr marL="8792" marR="8792" marT="9525" marB="0"/>
                </a:tc>
              </a:tr>
              <a:tr h="39985">
                <a:tc vMerge="1">
                  <a:txBody>
                    <a:bodyPr/>
                    <a:lstStyle/>
                    <a:p>
                      <a:pPr algn="l" fontAlgn="b">
                        <a:spcBef>
                          <a:spcPts val="600"/>
                        </a:spcBef>
                        <a:spcAft>
                          <a:spcPts val="600"/>
                        </a:spcAft>
                      </a:pPr>
                      <a:endParaRPr lang="en-AU" sz="1400" b="1" i="0" u="none" strike="noStrike" dirty="0">
                        <a:solidFill>
                          <a:srgbClr val="000000"/>
                        </a:solidFill>
                        <a:latin typeface="Calibri"/>
                      </a:endParaRPr>
                    </a:p>
                  </a:txBody>
                  <a:tcPr marL="9525" marR="9525" marT="9525" marB="0"/>
                </a:tc>
                <a:tc>
                  <a:txBody>
                    <a:bodyPr/>
                    <a:lstStyle/>
                    <a:p>
                      <a:pPr algn="l" fontAlgn="b">
                        <a:spcBef>
                          <a:spcPts val="600"/>
                        </a:spcBef>
                        <a:spcAft>
                          <a:spcPts val="600"/>
                        </a:spcAft>
                      </a:pPr>
                      <a:r>
                        <a:rPr lang="en-AU" sz="1800" u="none" strike="noStrike" dirty="0">
                          <a:latin typeface="Calibri" pitchFamily="34" charset="0"/>
                        </a:rPr>
                        <a:t>SMA</a:t>
                      </a:r>
                      <a:endParaRPr lang="en-AU" sz="1800" b="0"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Pembangunan </a:t>
                      </a:r>
                      <a:r>
                        <a:rPr lang="en-AU" sz="1800" u="none" strike="noStrike" dirty="0" err="1">
                          <a:latin typeface="Calibri" pitchFamily="34" charset="0"/>
                        </a:rPr>
                        <a:t>Rumah</a:t>
                      </a:r>
                      <a:r>
                        <a:rPr lang="en-AU" sz="1800" u="none" strike="noStrike" dirty="0">
                          <a:latin typeface="Calibri" pitchFamily="34" charset="0"/>
                        </a:rPr>
                        <a:t> </a:t>
                      </a:r>
                      <a:r>
                        <a:rPr lang="en-AU" sz="1800" u="none" strike="noStrike" dirty="0" err="1">
                          <a:latin typeface="Calibri" pitchFamily="34" charset="0"/>
                        </a:rPr>
                        <a:t>Dinas</a:t>
                      </a:r>
                      <a:r>
                        <a:rPr lang="en-AU" sz="1800" u="none" strike="noStrike" dirty="0">
                          <a:latin typeface="Calibri" pitchFamily="34" charset="0"/>
                        </a:rPr>
                        <a:t> Guru</a:t>
                      </a:r>
                      <a:endParaRPr lang="en-AU" sz="1800" b="0" i="0" u="none" strike="noStrike" dirty="0">
                        <a:solidFill>
                          <a:srgbClr val="000000"/>
                        </a:solidFill>
                        <a:latin typeface="Calibri" pitchFamily="34" charset="0"/>
                      </a:endParaRPr>
                    </a:p>
                  </a:txBody>
                  <a:tcPr marL="8792" marR="8792" marT="9525" marB="0"/>
                </a:tc>
                <a:tc>
                  <a:txBody>
                    <a:bodyPr/>
                    <a:lstStyle/>
                    <a:p>
                      <a:pPr algn="r" fontAlgn="b">
                        <a:spcBef>
                          <a:spcPts val="600"/>
                        </a:spcBef>
                        <a:spcAft>
                          <a:spcPts val="600"/>
                        </a:spcAft>
                      </a:pPr>
                      <a:r>
                        <a:rPr lang="en-AU" sz="1800" u="none" strike="noStrike">
                          <a:latin typeface="Calibri" pitchFamily="34" charset="0"/>
                        </a:rPr>
                        <a:t>396</a:t>
                      </a:r>
                      <a:endParaRPr lang="en-AU" sz="1800" b="0" i="0" u="none" strike="noStrike">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Unit</a:t>
                      </a:r>
                      <a:endParaRPr lang="en-AU" sz="1800" b="0" i="0" u="none" strike="noStrike" dirty="0">
                        <a:solidFill>
                          <a:srgbClr val="000000"/>
                        </a:solidFill>
                        <a:latin typeface="Calibri" pitchFamily="34" charset="0"/>
                      </a:endParaRPr>
                    </a:p>
                  </a:txBody>
                  <a:tcPr marL="8792" marR="8792" marT="9525" marB="0"/>
                </a:tc>
              </a:tr>
              <a:tr h="360040">
                <a:tc vMerge="1">
                  <a:txBody>
                    <a:bodyPr/>
                    <a:lstStyle/>
                    <a:p>
                      <a:pPr algn="l" fontAlgn="b">
                        <a:spcBef>
                          <a:spcPts val="600"/>
                        </a:spcBef>
                        <a:spcAft>
                          <a:spcPts val="600"/>
                        </a:spcAft>
                      </a:pPr>
                      <a:endParaRPr lang="en-AU" sz="1400" b="1" i="0" u="none" strike="noStrike" dirty="0">
                        <a:solidFill>
                          <a:srgbClr val="000000"/>
                        </a:solidFill>
                        <a:latin typeface="Calibri"/>
                      </a:endParaRPr>
                    </a:p>
                  </a:txBody>
                  <a:tcPr marL="9525" marR="9525" marT="9525" marB="0"/>
                </a:tc>
                <a:tc>
                  <a:txBody>
                    <a:bodyPr/>
                    <a:lstStyle/>
                    <a:p>
                      <a:pPr algn="l" fontAlgn="b">
                        <a:spcBef>
                          <a:spcPts val="600"/>
                        </a:spcBef>
                        <a:spcAft>
                          <a:spcPts val="600"/>
                        </a:spcAft>
                      </a:pPr>
                      <a:endParaRPr lang="en-AU" sz="1800" b="0" i="0" u="none" strike="noStrike">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err="1">
                          <a:latin typeface="Calibri" pitchFamily="34" charset="0"/>
                        </a:rPr>
                        <a:t>Asrama</a:t>
                      </a:r>
                      <a:r>
                        <a:rPr lang="en-AU" sz="1800" u="none" strike="noStrike" dirty="0">
                          <a:latin typeface="Calibri" pitchFamily="34" charset="0"/>
                        </a:rPr>
                        <a:t> </a:t>
                      </a:r>
                      <a:r>
                        <a:rPr lang="en-AU" sz="1800" u="none" strike="noStrike" dirty="0" err="1">
                          <a:latin typeface="Calibri" pitchFamily="34" charset="0"/>
                        </a:rPr>
                        <a:t>Siswa</a:t>
                      </a:r>
                      <a:endParaRPr lang="en-AU" sz="1800" b="0" i="0" u="none" strike="noStrike" dirty="0">
                        <a:solidFill>
                          <a:srgbClr val="000000"/>
                        </a:solidFill>
                        <a:latin typeface="Calibri" pitchFamily="34" charset="0"/>
                      </a:endParaRPr>
                    </a:p>
                  </a:txBody>
                  <a:tcPr marL="8792" marR="8792" marT="9525" marB="0"/>
                </a:tc>
                <a:tc>
                  <a:txBody>
                    <a:bodyPr/>
                    <a:lstStyle/>
                    <a:p>
                      <a:pPr algn="r" fontAlgn="b">
                        <a:spcBef>
                          <a:spcPts val="600"/>
                        </a:spcBef>
                        <a:spcAft>
                          <a:spcPts val="600"/>
                        </a:spcAft>
                      </a:pPr>
                      <a:r>
                        <a:rPr lang="en-AU" sz="1800" u="none" strike="noStrike">
                          <a:latin typeface="Calibri" pitchFamily="34" charset="0"/>
                        </a:rPr>
                        <a:t>106</a:t>
                      </a:r>
                      <a:endParaRPr lang="en-AU" sz="1800" b="0" i="0" u="none" strike="noStrike">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Unit</a:t>
                      </a:r>
                      <a:endParaRPr lang="en-AU" sz="1800" b="0" i="0" u="none" strike="noStrike" dirty="0">
                        <a:solidFill>
                          <a:srgbClr val="000000"/>
                        </a:solidFill>
                        <a:latin typeface="Calibri" pitchFamily="34" charset="0"/>
                      </a:endParaRPr>
                    </a:p>
                  </a:txBody>
                  <a:tcPr marL="8792" marR="8792" marT="9525" marB="0"/>
                </a:tc>
              </a:tr>
              <a:tr h="288032">
                <a:tc>
                  <a:txBody>
                    <a:bodyPr/>
                    <a:lstStyle/>
                    <a:p>
                      <a:pPr algn="l" fontAlgn="b">
                        <a:spcBef>
                          <a:spcPts val="600"/>
                        </a:spcBef>
                        <a:spcAft>
                          <a:spcPts val="600"/>
                        </a:spcAft>
                      </a:pPr>
                      <a:r>
                        <a:rPr lang="id-ID" sz="1800" u="none" strike="noStrike" dirty="0" smtClean="0">
                          <a:latin typeface="Calibri" pitchFamily="34" charset="0"/>
                        </a:rPr>
                        <a:t>Penugasan</a:t>
                      </a:r>
                      <a:endParaRPr lang="en-AU" sz="1800" b="1"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a:latin typeface="Calibri" pitchFamily="34" charset="0"/>
                        </a:rPr>
                        <a:t>SMK</a:t>
                      </a:r>
                      <a:endParaRPr lang="en-AU" sz="1800" b="0" i="0" u="none" strike="noStrike">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Pembangunan </a:t>
                      </a:r>
                      <a:r>
                        <a:rPr lang="en-AU" sz="1800" u="none" strike="noStrike" dirty="0" err="1">
                          <a:latin typeface="Calibri" pitchFamily="34" charset="0"/>
                        </a:rPr>
                        <a:t>Rumah</a:t>
                      </a:r>
                      <a:r>
                        <a:rPr lang="en-AU" sz="1800" u="none" strike="noStrike" dirty="0">
                          <a:latin typeface="Calibri" pitchFamily="34" charset="0"/>
                        </a:rPr>
                        <a:t> </a:t>
                      </a:r>
                      <a:r>
                        <a:rPr lang="en-AU" sz="1800" u="none" strike="noStrike" dirty="0" err="1">
                          <a:latin typeface="Calibri" pitchFamily="34" charset="0"/>
                        </a:rPr>
                        <a:t>Dinas</a:t>
                      </a:r>
                      <a:r>
                        <a:rPr lang="en-AU" sz="1800" u="none" strike="noStrike" dirty="0">
                          <a:latin typeface="Calibri" pitchFamily="34" charset="0"/>
                        </a:rPr>
                        <a:t> Guru</a:t>
                      </a:r>
                      <a:endParaRPr lang="en-AU" sz="1800" b="0" i="0" u="none" strike="noStrike" dirty="0">
                        <a:solidFill>
                          <a:srgbClr val="000000"/>
                        </a:solidFill>
                        <a:latin typeface="Calibri" pitchFamily="34" charset="0"/>
                      </a:endParaRPr>
                    </a:p>
                  </a:txBody>
                  <a:tcPr marL="8792" marR="8792" marT="9525" marB="0"/>
                </a:tc>
                <a:tc>
                  <a:txBody>
                    <a:bodyPr/>
                    <a:lstStyle/>
                    <a:p>
                      <a:pPr algn="r" fontAlgn="b">
                        <a:spcBef>
                          <a:spcPts val="600"/>
                        </a:spcBef>
                        <a:spcAft>
                          <a:spcPts val="600"/>
                        </a:spcAft>
                      </a:pPr>
                      <a:r>
                        <a:rPr lang="en-AU" sz="1800" u="none" strike="noStrike" dirty="0">
                          <a:latin typeface="Calibri" pitchFamily="34" charset="0"/>
                        </a:rPr>
                        <a:t>76</a:t>
                      </a:r>
                      <a:endParaRPr lang="en-AU" sz="1800" b="0" i="0" u="none" strike="noStrike" dirty="0">
                        <a:solidFill>
                          <a:srgbClr val="000000"/>
                        </a:solidFill>
                        <a:latin typeface="Calibri" pitchFamily="34" charset="0"/>
                      </a:endParaRPr>
                    </a:p>
                  </a:txBody>
                  <a:tcPr marL="8792" marR="8792" marT="9525" marB="0"/>
                </a:tc>
                <a:tc>
                  <a:txBody>
                    <a:bodyPr/>
                    <a:lstStyle/>
                    <a:p>
                      <a:pPr algn="l" fontAlgn="b">
                        <a:spcBef>
                          <a:spcPts val="600"/>
                        </a:spcBef>
                        <a:spcAft>
                          <a:spcPts val="600"/>
                        </a:spcAft>
                      </a:pPr>
                      <a:r>
                        <a:rPr lang="en-AU" sz="1800" u="none" strike="noStrike" dirty="0">
                          <a:latin typeface="Calibri" pitchFamily="34" charset="0"/>
                        </a:rPr>
                        <a:t>Unit</a:t>
                      </a:r>
                      <a:endParaRPr lang="en-AU" sz="1800" b="0" i="0" u="none" strike="noStrike" dirty="0">
                        <a:solidFill>
                          <a:srgbClr val="000000"/>
                        </a:solidFill>
                        <a:latin typeface="Calibri" pitchFamily="34" charset="0"/>
                      </a:endParaRPr>
                    </a:p>
                  </a:txBody>
                  <a:tcPr marL="8792" marR="8792" marT="9525" marB="0"/>
                </a:tc>
              </a:tr>
            </a:tbl>
          </a:graphicData>
        </a:graphic>
      </p:graphicFrame>
      <p:graphicFrame>
        <p:nvGraphicFramePr>
          <p:cNvPr id="5" name="Table 4"/>
          <p:cNvGraphicFramePr>
            <a:graphicFrameLocks noGrp="1"/>
          </p:cNvGraphicFramePr>
          <p:nvPr/>
        </p:nvGraphicFramePr>
        <p:xfrm>
          <a:off x="185052" y="3212976"/>
          <a:ext cx="8707428" cy="3466448"/>
        </p:xfrm>
        <a:graphic>
          <a:graphicData uri="http://schemas.openxmlformats.org/drawingml/2006/table">
            <a:tbl>
              <a:tblPr>
                <a:tableStyleId>{10A1B5D5-9B99-4C35-A422-299274C87663}</a:tableStyleId>
              </a:tblPr>
              <a:tblGrid>
                <a:gridCol w="664688"/>
                <a:gridCol w="1196441"/>
                <a:gridCol w="531751"/>
                <a:gridCol w="664689"/>
                <a:gridCol w="465282"/>
                <a:gridCol w="664689"/>
                <a:gridCol w="598220"/>
                <a:gridCol w="664689"/>
                <a:gridCol w="598220"/>
                <a:gridCol w="398814"/>
                <a:gridCol w="398814"/>
                <a:gridCol w="598220"/>
                <a:gridCol w="664689"/>
                <a:gridCol w="598222"/>
              </a:tblGrid>
              <a:tr h="131729">
                <a:tc rowSpan="2">
                  <a:txBody>
                    <a:bodyPr/>
                    <a:lstStyle/>
                    <a:p>
                      <a:pPr algn="ctr" fontAlgn="ctr"/>
                      <a:r>
                        <a:rPr lang="en-AU" sz="1600" u="none" strike="noStrike" dirty="0" err="1"/>
                        <a:t>Prov</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rowSpan="2">
                  <a:txBody>
                    <a:bodyPr/>
                    <a:lstStyle/>
                    <a:p>
                      <a:pPr algn="ctr" fontAlgn="ctr"/>
                      <a:r>
                        <a:rPr lang="en-AU" sz="1600" u="none" strike="noStrike" dirty="0" err="1"/>
                        <a:t>Kabupaten</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gridSpan="6">
                  <a:txBody>
                    <a:bodyPr/>
                    <a:lstStyle/>
                    <a:p>
                      <a:pPr algn="ctr" fontAlgn="ctr"/>
                      <a:r>
                        <a:rPr lang="en-AU" sz="1600" u="none" strike="noStrike" dirty="0"/>
                        <a:t>SUBBIDANG SD</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fontAlgn="ctr"/>
                      <a:r>
                        <a:rPr lang="en-AU" sz="1600" u="none" strike="noStrike" dirty="0"/>
                        <a:t>SUBBIDANG SMA</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5186">
                <a:tc vMerge="1">
                  <a:txBody>
                    <a:bodyPr/>
                    <a:lstStyle/>
                    <a:p>
                      <a:endParaRPr lang="en-US"/>
                    </a:p>
                  </a:txBody>
                  <a:tcPr/>
                </a:tc>
                <a:tc vMerge="1">
                  <a:txBody>
                    <a:bodyPr/>
                    <a:lstStyle/>
                    <a:p>
                      <a:endParaRPr lang="en-US"/>
                    </a:p>
                  </a:txBody>
                  <a:tcPr/>
                </a:tc>
                <a:tc>
                  <a:txBody>
                    <a:bodyPr/>
                    <a:lstStyle/>
                    <a:p>
                      <a:pPr algn="ctr" fontAlgn="ctr"/>
                      <a:r>
                        <a:rPr lang="en-AU" sz="1600" u="none" strike="noStrike" dirty="0"/>
                        <a:t>Rehab </a:t>
                      </a:r>
                      <a:r>
                        <a:rPr lang="en-AU" sz="1600" u="none" strike="noStrike" dirty="0" err="1"/>
                        <a:t>Ruang</a:t>
                      </a:r>
                      <a:r>
                        <a:rPr lang="en-AU" sz="1600" u="none" strike="noStrike" dirty="0"/>
                        <a:t> </a:t>
                      </a:r>
                      <a:r>
                        <a:rPr lang="en-AU" sz="1600" u="none" strike="noStrike" dirty="0" err="1"/>
                        <a:t>Kelas</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Rehab </a:t>
                      </a:r>
                      <a:r>
                        <a:rPr lang="en-AU" sz="1600" u="none" strike="noStrike" dirty="0" err="1"/>
                        <a:t>Jamban</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RKB</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err="1"/>
                        <a:t>Jamban</a:t>
                      </a:r>
                      <a:r>
                        <a:rPr lang="en-AU" sz="1600" u="none" strike="noStrike" dirty="0"/>
                        <a:t> </a:t>
                      </a:r>
                      <a:r>
                        <a:rPr lang="en-AU" sz="1600" u="none" strike="noStrike" dirty="0" err="1"/>
                        <a:t>Baru</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err="1"/>
                        <a:t>Buku</a:t>
                      </a:r>
                      <a:r>
                        <a:rPr lang="en-AU" sz="1600" u="none" strike="noStrike" dirty="0"/>
                        <a:t> </a:t>
                      </a:r>
                      <a:r>
                        <a:rPr lang="en-AU" sz="1600" u="none" strike="noStrike" dirty="0" err="1"/>
                        <a:t>Perpus</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err="1"/>
                        <a:t>Rumah</a:t>
                      </a:r>
                      <a:r>
                        <a:rPr lang="en-AU" sz="1600" u="none" strike="noStrike" dirty="0"/>
                        <a:t> </a:t>
                      </a:r>
                      <a:r>
                        <a:rPr lang="en-AU" sz="1600" u="none" strike="noStrike" dirty="0" err="1"/>
                        <a:t>Dinas</a:t>
                      </a:r>
                      <a:r>
                        <a:rPr lang="en-AU" sz="1600" u="none" strike="noStrike" dirty="0"/>
                        <a:t> Guru</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Rehab </a:t>
                      </a:r>
                      <a:r>
                        <a:rPr lang="en-AU" sz="1600" u="none" strike="noStrike" dirty="0" err="1"/>
                        <a:t>Ruang</a:t>
                      </a:r>
                      <a:r>
                        <a:rPr lang="en-AU" sz="1600" u="none" strike="noStrike" dirty="0"/>
                        <a:t> </a:t>
                      </a:r>
                      <a:r>
                        <a:rPr lang="en-AU" sz="1600" u="none" strike="noStrike" dirty="0" err="1"/>
                        <a:t>Belajar</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RKB</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Lab IPA</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a:t>Media </a:t>
                      </a:r>
                      <a:r>
                        <a:rPr lang="en-AU" sz="1600" u="none" strike="noStrike" dirty="0" err="1"/>
                        <a:t>Belajar</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err="1"/>
                        <a:t>Asrama</a:t>
                      </a:r>
                      <a:r>
                        <a:rPr lang="en-AU" sz="1600" u="none" strike="noStrike" dirty="0"/>
                        <a:t> </a:t>
                      </a:r>
                      <a:r>
                        <a:rPr lang="en-AU" sz="1600" u="none" strike="noStrike" dirty="0" err="1"/>
                        <a:t>Siswa</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c>
                  <a:txBody>
                    <a:bodyPr/>
                    <a:lstStyle/>
                    <a:p>
                      <a:pPr algn="ctr" fontAlgn="ctr"/>
                      <a:r>
                        <a:rPr lang="en-AU" sz="1600" u="none" strike="noStrike" dirty="0" err="1"/>
                        <a:t>Rumah</a:t>
                      </a:r>
                      <a:r>
                        <a:rPr lang="en-AU" sz="1600" u="none" strike="noStrike" dirty="0"/>
                        <a:t> </a:t>
                      </a:r>
                      <a:r>
                        <a:rPr lang="en-AU" sz="1600" u="none" strike="noStrike" dirty="0" err="1"/>
                        <a:t>Dinas</a:t>
                      </a:r>
                      <a:r>
                        <a:rPr lang="en-AU" sz="1600" u="none" strike="noStrike" dirty="0"/>
                        <a:t> Guru</a:t>
                      </a:r>
                      <a:endParaRPr lang="en-AU" sz="1600" b="1" i="0" u="none" strike="noStrike" dirty="0">
                        <a:solidFill>
                          <a:srgbClr val="000000"/>
                        </a:solidFill>
                        <a:latin typeface="Calibri"/>
                      </a:endParaRPr>
                    </a:p>
                  </a:txBody>
                  <a:tcPr marL="6079" marR="6079" marT="6586" marB="0" anchor="ctr">
                    <a:solidFill>
                      <a:schemeClr val="accent6">
                        <a:lumMod val="20000"/>
                        <a:lumOff val="80000"/>
                      </a:schemeClr>
                    </a:solidFill>
                  </a:tcPr>
                </a:tc>
              </a:tr>
              <a:tr h="131729">
                <a:tc>
                  <a:txBody>
                    <a:bodyPr/>
                    <a:lstStyle/>
                    <a:p>
                      <a:pPr algn="l" fontAlgn="t"/>
                      <a:r>
                        <a:rPr lang="en-AU" sz="1600" u="none" strike="noStrike"/>
                        <a:t>Aceh</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Kab. Aceh Singkil</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71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27</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6</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4</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3</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17</a:t>
                      </a:r>
                      <a:endParaRPr lang="en-AU" sz="1600" b="0" i="0" u="none" strike="noStrike">
                        <a:solidFill>
                          <a:srgbClr val="000000"/>
                        </a:solidFill>
                        <a:latin typeface="Calibri"/>
                      </a:endParaRPr>
                    </a:p>
                  </a:txBody>
                  <a:tcPr marL="6079" marR="6079" marT="6586" marB="0"/>
                </a:tc>
              </a:tr>
              <a:tr h="131729">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c>
                  <a:txBody>
                    <a:bodyPr/>
                    <a:lstStyle/>
                    <a:p>
                      <a:pPr algn="l" fontAlgn="t"/>
                      <a:r>
                        <a:rPr lang="en-AU" sz="1600" u="none" strike="noStrike"/>
                        <a:t> </a:t>
                      </a:r>
                      <a:endParaRPr lang="en-AU" sz="1600" b="0" i="0" u="none" strike="noStrike">
                        <a:solidFill>
                          <a:srgbClr val="000000"/>
                        </a:solidFill>
                        <a:latin typeface="Calibri"/>
                      </a:endParaRPr>
                    </a:p>
                  </a:txBody>
                  <a:tcPr marL="6079" marR="6079" marT="6586" marB="0"/>
                </a:tc>
              </a:tr>
              <a:tr h="131729">
                <a:tc rowSpan="4">
                  <a:txBody>
                    <a:bodyPr/>
                    <a:lstStyle/>
                    <a:p>
                      <a:pPr algn="l" fontAlgn="t"/>
                      <a:r>
                        <a:rPr lang="en-AU" sz="1600" u="none" strike="noStrike" dirty="0" err="1"/>
                        <a:t>Jawa</a:t>
                      </a:r>
                      <a:r>
                        <a:rPr lang="en-AU" sz="1600" u="none" strike="noStrike" dirty="0"/>
                        <a:t> </a:t>
                      </a:r>
                      <a:r>
                        <a:rPr lang="en-AU" sz="1600" u="none" strike="noStrike" dirty="0" err="1"/>
                        <a:t>Timur</a:t>
                      </a:r>
                      <a:endParaRPr lang="en-AU" sz="1600" b="0" i="0" u="none" strike="noStrike" dirty="0">
                        <a:solidFill>
                          <a:srgbClr val="000000"/>
                        </a:solidFill>
                        <a:latin typeface="Calibri"/>
                      </a:endParaRPr>
                    </a:p>
                  </a:txBody>
                  <a:tcPr marL="6079" marR="6079" marT="6586" marB="0"/>
                </a:tc>
                <a:tc>
                  <a:txBody>
                    <a:bodyPr/>
                    <a:lstStyle/>
                    <a:p>
                      <a:pPr algn="l" fontAlgn="t"/>
                      <a:r>
                        <a:rPr lang="en-AU" sz="1600" u="none" strike="noStrike"/>
                        <a:t>Kab. Bangkalan</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61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32</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4</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13</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75</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29</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3</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r>
              <a:tr h="131729">
                <a:tc vMerge="1">
                  <a:txBody>
                    <a:bodyPr/>
                    <a:lstStyle/>
                    <a:p>
                      <a:endParaRPr lang="en-US"/>
                    </a:p>
                  </a:txBody>
                  <a:tcPr/>
                </a:tc>
                <a:tc>
                  <a:txBody>
                    <a:bodyPr/>
                    <a:lstStyle/>
                    <a:p>
                      <a:pPr algn="l" fontAlgn="t"/>
                      <a:r>
                        <a:rPr lang="en-AU" sz="1600" u="none" strike="noStrike"/>
                        <a:t>Kab. Bondowoso</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71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5</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12</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70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6</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r>
              <a:tr h="131729">
                <a:tc vMerge="1">
                  <a:txBody>
                    <a:bodyPr/>
                    <a:lstStyle/>
                    <a:p>
                      <a:endParaRPr lang="en-US"/>
                    </a:p>
                  </a:txBody>
                  <a:tcPr/>
                </a:tc>
                <a:tc>
                  <a:txBody>
                    <a:bodyPr/>
                    <a:lstStyle/>
                    <a:p>
                      <a:pPr algn="l" fontAlgn="t"/>
                      <a:r>
                        <a:rPr lang="en-AU" sz="1600" u="none" strike="noStrike"/>
                        <a:t>Kab. Sampang</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105</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34</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40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5</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r>
              <a:tr h="131729">
                <a:tc vMerge="1">
                  <a:txBody>
                    <a:bodyPr/>
                    <a:lstStyle/>
                    <a:p>
                      <a:endParaRPr lang="en-US"/>
                    </a:p>
                  </a:txBody>
                  <a:tcPr/>
                </a:tc>
                <a:tc>
                  <a:txBody>
                    <a:bodyPr/>
                    <a:lstStyle/>
                    <a:p>
                      <a:pPr algn="l" fontAlgn="t"/>
                      <a:r>
                        <a:rPr lang="en-AU" sz="1600" u="none" strike="noStrike"/>
                        <a:t>Kab. Situbondo</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67</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4</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1</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a:t>0</a:t>
                      </a:r>
                      <a:endParaRPr lang="en-AU" sz="1600" b="0" i="0" u="none" strike="noStrike">
                        <a:solidFill>
                          <a:srgbClr val="000000"/>
                        </a:solidFill>
                        <a:latin typeface="Calibri"/>
                      </a:endParaRPr>
                    </a:p>
                  </a:txBody>
                  <a:tcPr marL="6079" marR="6079" marT="6586" marB="0"/>
                </a:tc>
                <a:tc>
                  <a:txBody>
                    <a:bodyPr/>
                    <a:lstStyle/>
                    <a:p>
                      <a:pPr algn="r" fontAlgn="t"/>
                      <a:r>
                        <a:rPr lang="en-AU" sz="1600" u="none" strike="noStrike" dirty="0"/>
                        <a:t>0</a:t>
                      </a:r>
                      <a:endParaRPr lang="en-AU" sz="1600" b="0" i="0" u="none" strike="noStrike" dirty="0">
                        <a:solidFill>
                          <a:srgbClr val="000000"/>
                        </a:solidFill>
                        <a:latin typeface="Calibri"/>
                      </a:endParaRPr>
                    </a:p>
                  </a:txBody>
                  <a:tcPr marL="6079" marR="6079" marT="6586" marB="0"/>
                </a:tc>
              </a:tr>
            </a:tbl>
          </a:graphicData>
        </a:graphic>
      </p:graphicFrame>
    </p:spTree>
  </p:cSld>
  <p:clrMapOvr>
    <a:masterClrMapping/>
  </p:clrMapOvr>
  <p:transition>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2800" dirty="0" smtClean="0"/>
              <a:t>Hal-hal yang Perlu Mendapatkan Perhatian</a:t>
            </a:r>
            <a:endParaRPr lang="id-ID" sz="2800" dirty="0"/>
          </a:p>
        </p:txBody>
      </p:sp>
      <p:sp>
        <p:nvSpPr>
          <p:cNvPr id="3" name="Content Placeholder 2"/>
          <p:cNvSpPr>
            <a:spLocks noGrp="1"/>
          </p:cNvSpPr>
          <p:nvPr>
            <p:ph idx="1"/>
          </p:nvPr>
        </p:nvSpPr>
        <p:spPr>
          <a:xfrm>
            <a:off x="35496" y="692696"/>
            <a:ext cx="9029518" cy="5073440"/>
          </a:xfrm>
        </p:spPr>
        <p:txBody>
          <a:bodyPr/>
          <a:lstStyle/>
          <a:p>
            <a:pPr lvl="0"/>
            <a:r>
              <a:rPr lang="id-ID" sz="2000" dirty="0" smtClean="0"/>
              <a:t>Sinkronisasi perencanaan melalui Belanja K/L (Kemdikbud) dengan Belanja melalui DAK, pendekatan harus bersifat komprehensif untuk setiap satuan pendidikan:</a:t>
            </a:r>
          </a:p>
          <a:p>
            <a:pPr lvl="1"/>
            <a:r>
              <a:rPr lang="id-ID" sz="1600" dirty="0" smtClean="0"/>
              <a:t>Seiring pemenuhan ketentuan UU 23/2014, belanja sarpras Kemdikbud direncanakan untuk pemenuhan kebutuhan satuan pendidikan di daerah 3T</a:t>
            </a:r>
          </a:p>
          <a:p>
            <a:pPr lvl="1"/>
            <a:r>
              <a:rPr lang="id-ID" sz="1600" dirty="0" smtClean="0"/>
              <a:t>DAK Pendidikan pada prinsipnya menekankan pada upaya keberpihakan pada satuan pendidikan di daerah 3T</a:t>
            </a:r>
          </a:p>
          <a:p>
            <a:pPr lvl="0"/>
            <a:r>
              <a:rPr lang="id-ID" sz="2000" dirty="0" smtClean="0"/>
              <a:t>Strategi pemilihan menu yang tepat sesuai kebutuhan dan kondisi pada DAK Afirmasi Pendidikan:</a:t>
            </a:r>
          </a:p>
          <a:p>
            <a:pPr lvl="1"/>
            <a:r>
              <a:rPr lang="id-ID" sz="1600" dirty="0" smtClean="0"/>
              <a:t>Menu asrama dan rumah dinas guru menjadi penunjang penting untuk memastikan layanan pendidikan berjalan di daerah 3T</a:t>
            </a:r>
          </a:p>
          <a:p>
            <a:pPr lvl="1"/>
            <a:r>
              <a:rPr lang="id-ID" sz="1600" dirty="0" smtClean="0"/>
              <a:t>Namun demikian upaya keberpihakan untuk sarpras pembelajaran perlu mendapatkan perhatian</a:t>
            </a:r>
            <a:endParaRPr lang="id-ID" sz="1600" dirty="0" smtClean="0"/>
          </a:p>
          <a:p>
            <a:pPr lvl="0"/>
            <a:r>
              <a:rPr lang="id-ID" sz="2000" dirty="0" smtClean="0"/>
              <a:t>Daerah perlu memiliki rencana yang baik mengenai strategi sekolah pola asrama</a:t>
            </a:r>
            <a:r>
              <a:rPr lang="id-ID" sz="2000" dirty="0" smtClean="0"/>
              <a:t>:</a:t>
            </a:r>
          </a:p>
          <a:p>
            <a:pPr lvl="1"/>
            <a:r>
              <a:rPr lang="id-ID" sz="1600" dirty="0" smtClean="0"/>
              <a:t>Keberhasilan pengelolaan asrama bukan hanya keberhasilan pembangunan prasarananya, namun sistem pengelolaan merupakan prasyarat utama, sehingga asrama dapat berfungsi sesuai peruntukkan;</a:t>
            </a:r>
          </a:p>
          <a:p>
            <a:pPr lvl="1"/>
            <a:r>
              <a:rPr lang="id-ID" sz="1600" dirty="0" smtClean="0"/>
              <a:t>Belanja DAK memastikan terbangunnya asrama, namun menjadi tanggung jawab Provinsi dan Kab/Kota untuk penyediaan belanja operasrional asrama untuk siswa, penyediaan pengelola asrama, dan menjamin pengelolaan berjalan dengan baik</a:t>
            </a:r>
            <a:endParaRPr lang="id-ID" sz="1600" dirty="0"/>
          </a:p>
        </p:txBody>
      </p:sp>
    </p:spTree>
    <p:extLst>
      <p:ext uri="{BB962C8B-B14F-4D97-AF65-F5344CB8AC3E}">
        <p14:creationId xmlns:p14="http://schemas.microsoft.com/office/powerpoint/2010/main" xmlns="" val="2139102689"/>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ormAutofit/>
          </a:bodyPr>
          <a:lstStyle/>
          <a:p>
            <a:r>
              <a:rPr lang="id-ID" sz="6600" dirty="0"/>
              <a:t>TERIMA KASIH</a:t>
            </a:r>
            <a:endParaRPr lang="en-AU" sz="6600" dirty="0"/>
          </a:p>
        </p:txBody>
      </p:sp>
      <p:sp>
        <p:nvSpPr>
          <p:cNvPr id="4" name="Slide Number Placeholder 3"/>
          <p:cNvSpPr>
            <a:spLocks noGrp="1"/>
          </p:cNvSpPr>
          <p:nvPr>
            <p:ph type="sldNum" sz="quarter" idx="12"/>
          </p:nvPr>
        </p:nvSpPr>
        <p:spPr/>
        <p:txBody>
          <a:bodyPr/>
          <a:lstStyle/>
          <a:p>
            <a:fld id="{BCEC6223-48AB-4AAB-9BBD-9A97D12BA105}" type="slidenum">
              <a:rPr lang="id-ID" smtClean="0">
                <a:solidFill>
                  <a:prstClr val="black"/>
                </a:solidFill>
              </a:rPr>
              <a:pPr/>
              <a:t>25</a:t>
            </a:fld>
            <a:endParaRPr lang="id-ID">
              <a:solidFill>
                <a:prstClr val="black"/>
              </a:solidFill>
            </a:endParaRPr>
          </a:p>
        </p:txBody>
      </p:sp>
    </p:spTree>
    <p:extLst>
      <p:ext uri="{BB962C8B-B14F-4D97-AF65-F5344CB8AC3E}">
        <p14:creationId xmlns:p14="http://schemas.microsoft.com/office/powerpoint/2010/main" xmlns="" val="1691854474"/>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62F1D00-BD13-4404-86B0-79703945A0A7}" type="slidenum">
              <a:rPr lang="en-US" smtClean="0"/>
              <a:pPr/>
              <a:t>3</a:t>
            </a:fld>
            <a:endParaRPr lang="en-US"/>
          </a:p>
        </p:txBody>
      </p:sp>
      <p:sp>
        <p:nvSpPr>
          <p:cNvPr id="2" name="Title 1"/>
          <p:cNvSpPr>
            <a:spLocks noGrp="1"/>
          </p:cNvSpPr>
          <p:nvPr>
            <p:ph type="title" idx="4294967295"/>
          </p:nvPr>
        </p:nvSpPr>
        <p:spPr>
          <a:xfrm>
            <a:off x="683570" y="66354"/>
            <a:ext cx="7848872" cy="592435"/>
          </a:xfrm>
        </p:spPr>
        <p:txBody>
          <a:bodyPr>
            <a:noAutofit/>
          </a:bodyPr>
          <a:lstStyle/>
          <a:p>
            <a:r>
              <a:rPr lang="id-ID" sz="2200" dirty="0" smtClean="0">
                <a:solidFill>
                  <a:srgbClr val="0000CC"/>
                </a:solidFill>
              </a:rPr>
              <a:t>Akreditasi Sekolah/ Madrasah/ Sederajat Tahun 2016</a:t>
            </a:r>
            <a:endParaRPr lang="en-US" sz="2200" dirty="0">
              <a:solidFill>
                <a:srgbClr val="0000CC"/>
              </a:solidFill>
            </a:endParaRPr>
          </a:p>
        </p:txBody>
      </p:sp>
      <p:graphicFrame>
        <p:nvGraphicFramePr>
          <p:cNvPr id="5" name="Chart 4"/>
          <p:cNvGraphicFramePr>
            <a:graphicFrameLocks/>
          </p:cNvGraphicFramePr>
          <p:nvPr>
            <p:extLst>
              <p:ext uri="{D42A27DB-BD31-4B8C-83A1-F6EECF244321}">
                <p14:modId xmlns:p14="http://schemas.microsoft.com/office/powerpoint/2010/main" xmlns="" val="3204564742"/>
              </p:ext>
            </p:extLst>
          </p:nvPr>
        </p:nvGraphicFramePr>
        <p:xfrm>
          <a:off x="504056" y="836715"/>
          <a:ext cx="3900570" cy="26742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xmlns="" val="647905203"/>
              </p:ext>
            </p:extLst>
          </p:nvPr>
        </p:nvGraphicFramePr>
        <p:xfrm>
          <a:off x="504056" y="3501008"/>
          <a:ext cx="3923928" cy="244827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xmlns="" val="2566301911"/>
              </p:ext>
            </p:extLst>
          </p:nvPr>
        </p:nvGraphicFramePr>
        <p:xfrm>
          <a:off x="4427989" y="836712"/>
          <a:ext cx="3744416" cy="2664296"/>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5" y="6381328"/>
            <a:ext cx="3015569" cy="338554"/>
          </a:xfrm>
          <a:prstGeom prst="rect">
            <a:avLst/>
          </a:prstGeom>
        </p:spPr>
        <p:txBody>
          <a:bodyPr wrap="none">
            <a:spAutoFit/>
          </a:bodyPr>
          <a:lstStyle/>
          <a:p>
            <a:r>
              <a:rPr lang="id-ID" sz="1600" dirty="0" smtClean="0"/>
              <a:t>Sumber: diolah dari Dapodik 2016</a:t>
            </a:r>
            <a:endParaRPr lang="en-US" sz="1600" dirty="0"/>
          </a:p>
        </p:txBody>
      </p:sp>
      <p:sp>
        <p:nvSpPr>
          <p:cNvPr id="9" name="Rectangle 8"/>
          <p:cNvSpPr/>
          <p:nvPr/>
        </p:nvSpPr>
        <p:spPr>
          <a:xfrm>
            <a:off x="4572000" y="3645024"/>
            <a:ext cx="3600400" cy="2304256"/>
          </a:xfrm>
          <a:prstGeom prst="rect">
            <a:avLst/>
          </a:prstGeom>
          <a:ln>
            <a:solidFill>
              <a:srgbClr val="3333FF"/>
            </a:solidFill>
          </a:ln>
        </p:spPr>
        <p:txBody>
          <a:bodyPr wrap="square">
            <a:noAutofit/>
          </a:bodyPr>
          <a:lstStyle/>
          <a:p>
            <a:pPr marL="180975" indent="-180975">
              <a:buFont typeface="Arial" pitchFamily="34" charset="0"/>
              <a:buChar char="•"/>
            </a:pPr>
            <a:r>
              <a:rPr lang="id-ID" sz="2000" dirty="0" smtClean="0"/>
              <a:t>Masih diperlukan upaya kerja keras dalam peningkatan akreditasi sekolah/madrasah, mengingat masih besarnya sekolah/madrasah yang akreditasinya &lt; B</a:t>
            </a:r>
            <a:endParaRPr lang="en-US" sz="2000" dirty="0" smtClean="0"/>
          </a:p>
        </p:txBody>
      </p:sp>
    </p:spTree>
    <p:extLst>
      <p:ext uri="{BB962C8B-B14F-4D97-AF65-F5344CB8AC3E}">
        <p14:creationId xmlns="" xmlns:p14="http://schemas.microsoft.com/office/powerpoint/2010/main" val="2303744079"/>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5456463" y="6511158"/>
            <a:ext cx="473940" cy="330641"/>
          </a:xfrm>
        </p:spPr>
        <p:txBody>
          <a:bodyPr/>
          <a:lstStyle/>
          <a:p>
            <a:fld id="{162F1D00-BD13-4404-86B0-79703945A0A7}" type="slidenum">
              <a:rPr lang="en-US" smtClean="0"/>
              <a:pPr/>
              <a:t>4</a:t>
            </a:fld>
            <a:endParaRPr lang="en-US"/>
          </a:p>
        </p:txBody>
      </p:sp>
      <p:sp>
        <p:nvSpPr>
          <p:cNvPr id="2" name="Title 1"/>
          <p:cNvSpPr>
            <a:spLocks noGrp="1"/>
          </p:cNvSpPr>
          <p:nvPr>
            <p:ph type="title" idx="4294967295"/>
          </p:nvPr>
        </p:nvSpPr>
        <p:spPr>
          <a:xfrm>
            <a:off x="683570" y="66354"/>
            <a:ext cx="7848872" cy="592435"/>
          </a:xfrm>
        </p:spPr>
        <p:txBody>
          <a:bodyPr>
            <a:noAutofit/>
          </a:bodyPr>
          <a:lstStyle/>
          <a:p>
            <a:r>
              <a:rPr lang="id-ID" sz="2200" dirty="0" smtClean="0">
                <a:solidFill>
                  <a:srgbClr val="0000CC"/>
                </a:solidFill>
              </a:rPr>
              <a:t>KETERSEDIAAN DAN KONDISI SARPRAS DI SEKOLAH</a:t>
            </a:r>
            <a:endParaRPr lang="en-US" sz="2200" dirty="0" smtClean="0">
              <a:solidFill>
                <a:srgbClr val="0000CC"/>
              </a:solidFill>
            </a:endParaRPr>
          </a:p>
        </p:txBody>
      </p:sp>
      <p:graphicFrame>
        <p:nvGraphicFramePr>
          <p:cNvPr id="21" name="Table 20"/>
          <p:cNvGraphicFramePr>
            <a:graphicFrameLocks noGrp="1"/>
          </p:cNvGraphicFramePr>
          <p:nvPr>
            <p:extLst>
              <p:ext uri="{D42A27DB-BD31-4B8C-83A1-F6EECF244321}">
                <p14:modId xmlns:p14="http://schemas.microsoft.com/office/powerpoint/2010/main" xmlns="" val="2501945656"/>
              </p:ext>
            </p:extLst>
          </p:nvPr>
        </p:nvGraphicFramePr>
        <p:xfrm>
          <a:off x="251520" y="751131"/>
          <a:ext cx="8712968" cy="5948680"/>
        </p:xfrm>
        <a:graphic>
          <a:graphicData uri="http://schemas.openxmlformats.org/drawingml/2006/table">
            <a:tbl>
              <a:tblPr firstRow="1" bandRow="1">
                <a:tableStyleId>{5940675A-B579-460E-94D1-54222C63F5DA}</a:tableStyleId>
              </a:tblPr>
              <a:tblGrid>
                <a:gridCol w="1265755"/>
                <a:gridCol w="2461271"/>
                <a:gridCol w="2508265"/>
                <a:gridCol w="2477677"/>
              </a:tblGrid>
              <a:tr h="370840">
                <a:tc>
                  <a:txBody>
                    <a:bodyPr/>
                    <a:lstStyle/>
                    <a:p>
                      <a:pPr algn="ctr"/>
                      <a:r>
                        <a:rPr lang="id-ID" b="1" dirty="0" smtClean="0"/>
                        <a:t>Sarpras</a:t>
                      </a:r>
                      <a:endParaRPr lang="id-ID" b="1" dirty="0"/>
                    </a:p>
                  </a:txBody>
                  <a:tcPr marL="84406" marR="84406"/>
                </a:tc>
                <a:tc>
                  <a:txBody>
                    <a:bodyPr/>
                    <a:lstStyle/>
                    <a:p>
                      <a:pPr algn="ctr"/>
                      <a:r>
                        <a:rPr lang="id-ID" b="1" dirty="0" smtClean="0"/>
                        <a:t>Jenjang SD</a:t>
                      </a:r>
                      <a:endParaRPr lang="id-ID" b="1" dirty="0"/>
                    </a:p>
                  </a:txBody>
                  <a:tcPr marL="84406" marR="84406"/>
                </a:tc>
                <a:tc>
                  <a:txBody>
                    <a:bodyPr/>
                    <a:lstStyle/>
                    <a:p>
                      <a:pPr algn="ctr"/>
                      <a:r>
                        <a:rPr lang="id-ID" b="1" dirty="0" smtClean="0"/>
                        <a:t>Jenjang SMP</a:t>
                      </a:r>
                      <a:endParaRPr lang="id-ID" b="1" dirty="0"/>
                    </a:p>
                  </a:txBody>
                  <a:tcPr marL="84406" marR="84406"/>
                </a:tc>
                <a:tc>
                  <a:txBody>
                    <a:bodyPr/>
                    <a:lstStyle/>
                    <a:p>
                      <a:pPr algn="ctr"/>
                      <a:r>
                        <a:rPr lang="id-ID" b="1" dirty="0" smtClean="0"/>
                        <a:t>Jenjang SMA/SMK</a:t>
                      </a:r>
                      <a:endParaRPr lang="id-ID" b="1" dirty="0"/>
                    </a:p>
                  </a:txBody>
                  <a:tcPr marL="84406" marR="84406"/>
                </a:tc>
              </a:tr>
              <a:tr h="370840">
                <a:tc>
                  <a:txBody>
                    <a:bodyPr/>
                    <a:lstStyle/>
                    <a:p>
                      <a:endParaRPr lang="id-ID" dirty="0" smtClean="0"/>
                    </a:p>
                    <a:p>
                      <a:endParaRPr lang="id-ID" dirty="0" smtClean="0"/>
                    </a:p>
                  </a:txBody>
                  <a:tcPr marL="84406" marR="8440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148,697</a:t>
                      </a:r>
                      <a:r>
                        <a:rPr lang="id-ID" sz="1400" b="1" baseline="0" dirty="0" smtClean="0"/>
                        <a:t> </a:t>
                      </a:r>
                      <a:r>
                        <a:rPr lang="id-ID" sz="1400" baseline="0" dirty="0" smtClean="0"/>
                        <a:t>Satuan Pendidikan jenjang </a:t>
                      </a:r>
                      <a:r>
                        <a:rPr lang="id-ID" sz="1400" b="1" baseline="0" dirty="0" smtClean="0"/>
                        <a:t>SD</a:t>
                      </a:r>
                      <a:endParaRPr lang="id-ID" sz="1000" b="1"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kern="1200" baseline="0" dirty="0" smtClean="0">
                          <a:solidFill>
                            <a:schemeClr val="tx1"/>
                          </a:solidFill>
                          <a:latin typeface="+mn-lt"/>
                          <a:ea typeface="+mn-ea"/>
                          <a:cs typeface="+mn-cs"/>
                        </a:rPr>
                        <a:t>Terdapat </a:t>
                      </a:r>
                      <a:r>
                        <a:rPr lang="id-ID" sz="1800" b="1" kern="1200" baseline="0" dirty="0" smtClean="0">
                          <a:solidFill>
                            <a:schemeClr val="tx1"/>
                          </a:solidFill>
                          <a:latin typeface="+mn-lt"/>
                          <a:ea typeface="+mn-ea"/>
                          <a:cs typeface="+mn-cs"/>
                        </a:rPr>
                        <a:t>39.184</a:t>
                      </a:r>
                      <a:r>
                        <a:rPr lang="id-ID" sz="1400" kern="1200" baseline="0" dirty="0" smtClean="0">
                          <a:solidFill>
                            <a:schemeClr val="tx1"/>
                          </a:solidFill>
                          <a:latin typeface="+mn-lt"/>
                          <a:ea typeface="+mn-ea"/>
                          <a:cs typeface="+mn-cs"/>
                        </a:rPr>
                        <a:t> Satuan Pendidikan jenjang </a:t>
                      </a:r>
                      <a:r>
                        <a:rPr lang="id-ID" sz="1400" b="1" kern="1200" baseline="0" dirty="0" smtClean="0">
                          <a:solidFill>
                            <a:schemeClr val="tx1"/>
                          </a:solidFill>
                          <a:latin typeface="+mn-lt"/>
                          <a:ea typeface="+mn-ea"/>
                          <a:cs typeface="+mn-cs"/>
                        </a:rPr>
                        <a:t>SMP</a:t>
                      </a:r>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kern="1200" baseline="0" dirty="0" smtClean="0">
                          <a:solidFill>
                            <a:schemeClr val="tx1"/>
                          </a:solidFill>
                          <a:latin typeface="+mn-lt"/>
                          <a:ea typeface="+mn-ea"/>
                          <a:cs typeface="+mn-cs"/>
                        </a:rPr>
                        <a:t>Terdapat </a:t>
                      </a:r>
                      <a:r>
                        <a:rPr lang="id-ID" sz="1800" b="1" kern="1200" baseline="0" dirty="0" smtClean="0">
                          <a:solidFill>
                            <a:schemeClr val="tx1"/>
                          </a:solidFill>
                          <a:latin typeface="+mn-lt"/>
                          <a:ea typeface="+mn-ea"/>
                          <a:cs typeface="+mn-cs"/>
                        </a:rPr>
                        <a:t>27.535</a:t>
                      </a:r>
                      <a:r>
                        <a:rPr lang="id-ID" sz="1400" kern="1200" baseline="0" dirty="0" smtClean="0">
                          <a:solidFill>
                            <a:schemeClr val="tx1"/>
                          </a:solidFill>
                          <a:latin typeface="+mn-lt"/>
                          <a:ea typeface="+mn-ea"/>
                          <a:cs typeface="+mn-cs"/>
                        </a:rPr>
                        <a:t> Satuan Pendidikan jenjang </a:t>
                      </a:r>
                      <a:r>
                        <a:rPr lang="id-ID" sz="1400" b="1" kern="1200" baseline="0" dirty="0" smtClean="0">
                          <a:solidFill>
                            <a:schemeClr val="tx1"/>
                          </a:solidFill>
                          <a:latin typeface="+mn-lt"/>
                          <a:ea typeface="+mn-ea"/>
                          <a:cs typeface="+mn-cs"/>
                        </a:rPr>
                        <a:t>SMA/SMK</a:t>
                      </a:r>
                    </a:p>
                  </a:txBody>
                  <a:tcPr marL="84406" marR="84406">
                    <a:noFill/>
                  </a:tcPr>
                </a:tc>
              </a:tr>
              <a:tr h="370840">
                <a:tc>
                  <a:txBody>
                    <a:bodyPr/>
                    <a:lstStyle/>
                    <a:p>
                      <a:endParaRPr lang="id-ID" dirty="0" smtClean="0"/>
                    </a:p>
                    <a:p>
                      <a:endParaRPr lang="id-ID" dirty="0"/>
                    </a:p>
                  </a:txBody>
                  <a:tcPr marL="84406" marR="84406"/>
                </a:tc>
                <a:tc>
                  <a:txBody>
                    <a:bodyPr/>
                    <a:lstStyle/>
                    <a:p>
                      <a:pPr algn="ctr"/>
                      <a:r>
                        <a:rPr lang="id-ID" sz="1400" dirty="0" smtClean="0"/>
                        <a:t>Terdapat </a:t>
                      </a:r>
                      <a:r>
                        <a:rPr lang="id-ID" sz="1800" b="1" dirty="0" smtClean="0"/>
                        <a:t>21,49</a:t>
                      </a:r>
                      <a:r>
                        <a:rPr lang="id-ID" sz="1800" b="1" baseline="0" dirty="0" smtClean="0"/>
                        <a:t> % </a:t>
                      </a:r>
                      <a:r>
                        <a:rPr lang="id-ID" sz="1400" baseline="0" dirty="0" smtClean="0"/>
                        <a:t>Sekolah yang belum memiliki </a:t>
                      </a:r>
                      <a:r>
                        <a:rPr lang="id-ID" sz="1400" b="1" baseline="0" dirty="0" smtClean="0"/>
                        <a:t>Jamban</a:t>
                      </a:r>
                      <a:endParaRPr lang="id-ID" sz="1400" b="1" dirty="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18,52</a:t>
                      </a:r>
                      <a:r>
                        <a:rPr lang="id-ID" sz="1800" b="1" baseline="0" dirty="0" smtClean="0"/>
                        <a:t> % </a:t>
                      </a:r>
                      <a:r>
                        <a:rPr lang="id-ID" sz="1400" baseline="0" dirty="0" smtClean="0"/>
                        <a:t>Sekolah yang belum memiliki </a:t>
                      </a:r>
                      <a:r>
                        <a:rPr lang="id-ID" sz="1400" b="1" baseline="0" dirty="0" smtClean="0"/>
                        <a:t>Jamban</a:t>
                      </a:r>
                      <a:endParaRPr lang="id-ID" sz="1400" b="1" dirty="0" smtClean="0"/>
                    </a:p>
                  </a:txBody>
                  <a:tcPr marL="84406" marR="84406">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24,48</a:t>
                      </a:r>
                      <a:r>
                        <a:rPr lang="id-ID" sz="1800" b="1" baseline="0" dirty="0" smtClean="0"/>
                        <a:t> % </a:t>
                      </a:r>
                      <a:r>
                        <a:rPr lang="id-ID" sz="1400" baseline="0" dirty="0" smtClean="0"/>
                        <a:t>Sekolah yang belum memiliki </a:t>
                      </a:r>
                      <a:r>
                        <a:rPr lang="id-ID" sz="1400" b="1" baseline="0" dirty="0" smtClean="0"/>
                        <a:t>Jamban</a:t>
                      </a:r>
                      <a:endParaRPr lang="id-ID" sz="1400" b="1" dirty="0" smtClean="0"/>
                    </a:p>
                  </a:txBody>
                  <a:tcPr marL="84406" marR="84406">
                    <a:noFill/>
                  </a:tcPr>
                </a:tc>
              </a:tr>
              <a:tr h="370840">
                <a:tc>
                  <a:txBody>
                    <a:bodyPr/>
                    <a:lstStyle/>
                    <a:p>
                      <a:endParaRPr lang="id-ID" dirty="0" smtClean="0"/>
                    </a:p>
                    <a:p>
                      <a:endParaRPr lang="id-ID" dirty="0"/>
                    </a:p>
                  </a:txBody>
                  <a:tcPr marL="84406" marR="84406"/>
                </a:tc>
                <a:tc>
                  <a:txBody>
                    <a:bodyPr/>
                    <a:lstStyle/>
                    <a:p>
                      <a:pPr algn="ctr"/>
                      <a:r>
                        <a:rPr lang="id-ID" sz="1400" dirty="0" smtClean="0"/>
                        <a:t>Terdapat </a:t>
                      </a:r>
                      <a:r>
                        <a:rPr lang="id-ID" sz="1800" b="1" dirty="0" smtClean="0"/>
                        <a:t>37,73</a:t>
                      </a:r>
                      <a:r>
                        <a:rPr lang="id-ID" sz="1800" b="1" baseline="0" dirty="0" smtClean="0"/>
                        <a:t> % </a:t>
                      </a:r>
                      <a:r>
                        <a:rPr lang="id-ID" sz="1400" baseline="0" dirty="0" smtClean="0"/>
                        <a:t>Sekolah yang belum memiliki </a:t>
                      </a:r>
                      <a:r>
                        <a:rPr lang="id-ID" sz="1400" b="1" baseline="0" dirty="0" smtClean="0"/>
                        <a:t>Perpus</a:t>
                      </a:r>
                      <a:endParaRPr lang="id-ID" sz="1400" dirty="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26,34</a:t>
                      </a:r>
                      <a:r>
                        <a:rPr lang="id-ID" sz="1800" b="1" baseline="0" dirty="0" smtClean="0"/>
                        <a:t> % </a:t>
                      </a:r>
                      <a:r>
                        <a:rPr lang="id-ID" sz="1400" baseline="0" dirty="0" smtClean="0"/>
                        <a:t>Sekolah yang belum memiliki </a:t>
                      </a:r>
                      <a:r>
                        <a:rPr lang="id-ID" sz="1400" b="1" baseline="0" dirty="0" smtClean="0"/>
                        <a:t>Perpus</a:t>
                      </a:r>
                      <a:endParaRPr lang="id-ID" sz="1400" dirty="0" smtClean="0"/>
                    </a:p>
                  </a:txBody>
                  <a:tcPr marL="84406" marR="84406">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31,10</a:t>
                      </a:r>
                      <a:r>
                        <a:rPr lang="id-ID" sz="1800" b="1" baseline="0" dirty="0" smtClean="0"/>
                        <a:t> % </a:t>
                      </a:r>
                      <a:r>
                        <a:rPr lang="id-ID" sz="1400" baseline="0" dirty="0" smtClean="0"/>
                        <a:t>Sekolah yang belum memiliki </a:t>
                      </a:r>
                      <a:r>
                        <a:rPr lang="id-ID" sz="1400" b="1" baseline="0" dirty="0" smtClean="0"/>
                        <a:t>Perpus</a:t>
                      </a:r>
                      <a:endParaRPr lang="id-ID" sz="1400" dirty="0" smtClean="0"/>
                    </a:p>
                  </a:txBody>
                  <a:tcPr marL="84406" marR="84406">
                    <a:noFill/>
                  </a:tcPr>
                </a:tc>
              </a:tr>
              <a:tr h="370840">
                <a:tc>
                  <a:txBody>
                    <a:bodyPr/>
                    <a:lstStyle/>
                    <a:p>
                      <a:endParaRPr lang="id-ID" dirty="0" smtClean="0"/>
                    </a:p>
                    <a:p>
                      <a:endParaRPr lang="id-ID" dirty="0"/>
                    </a:p>
                  </a:txBody>
                  <a:tcPr marL="84406" marR="8440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28,13</a:t>
                      </a:r>
                      <a:r>
                        <a:rPr lang="id-ID" sz="1800" b="1" baseline="0" dirty="0" smtClean="0"/>
                        <a:t> % </a:t>
                      </a:r>
                      <a:r>
                        <a:rPr lang="id-ID" sz="1400" baseline="0" dirty="0" smtClean="0"/>
                        <a:t>Sekolah yang belum memiliki </a:t>
                      </a:r>
                      <a:r>
                        <a:rPr lang="id-ID" sz="1400" b="1" baseline="0" dirty="0" smtClean="0"/>
                        <a:t>Ruang Guru</a:t>
                      </a:r>
                      <a:endParaRPr lang="id-ID" sz="1400"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20,33</a:t>
                      </a:r>
                      <a:r>
                        <a:rPr lang="id-ID" sz="1800" b="1" baseline="0" dirty="0" smtClean="0"/>
                        <a:t> % </a:t>
                      </a:r>
                      <a:r>
                        <a:rPr lang="id-ID" sz="1400" baseline="0" dirty="0" smtClean="0"/>
                        <a:t>Sekolah yang belum memiliki </a:t>
                      </a:r>
                      <a:r>
                        <a:rPr lang="id-ID" sz="1400" b="1" baseline="0" dirty="0" smtClean="0"/>
                        <a:t>Ruang Guru</a:t>
                      </a:r>
                      <a:endParaRPr lang="id-ID" sz="1400"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23,84</a:t>
                      </a:r>
                      <a:r>
                        <a:rPr lang="id-ID" sz="1800" b="1" baseline="0" dirty="0" smtClean="0"/>
                        <a:t> % </a:t>
                      </a:r>
                      <a:r>
                        <a:rPr lang="id-ID" sz="1400" baseline="0" dirty="0" smtClean="0"/>
                        <a:t>Sekolah yang belum memiliki </a:t>
                      </a:r>
                      <a:r>
                        <a:rPr lang="id-ID" sz="1400" b="1" baseline="0" dirty="0" smtClean="0"/>
                        <a:t>Ruang Guru</a:t>
                      </a:r>
                      <a:endParaRPr lang="id-ID" sz="1400" dirty="0" smtClean="0"/>
                    </a:p>
                  </a:txBody>
                  <a:tcPr marL="84406" marR="84406">
                    <a:noFill/>
                  </a:tcPr>
                </a:tc>
              </a:tr>
              <a:tr h="370840">
                <a:tc>
                  <a:txBody>
                    <a:bodyPr/>
                    <a:lstStyle/>
                    <a:p>
                      <a:endParaRPr lang="id-ID" dirty="0" smtClean="0"/>
                    </a:p>
                    <a:p>
                      <a:endParaRPr lang="id-ID" dirty="0" smtClean="0"/>
                    </a:p>
                  </a:txBody>
                  <a:tcPr marL="84406" marR="8440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97,24</a:t>
                      </a:r>
                      <a:r>
                        <a:rPr lang="id-ID" sz="1800" b="1" baseline="0" dirty="0" smtClean="0"/>
                        <a:t> % </a:t>
                      </a:r>
                      <a:r>
                        <a:rPr lang="id-ID" sz="1400" baseline="0" dirty="0" smtClean="0"/>
                        <a:t>Sekolah yang belum memiliki </a:t>
                      </a:r>
                      <a:r>
                        <a:rPr lang="id-ID" sz="1400" b="1" baseline="0" dirty="0" smtClean="0"/>
                        <a:t>Lab IPA</a:t>
                      </a:r>
                      <a:endParaRPr lang="id-ID" sz="1400"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44,21</a:t>
                      </a:r>
                      <a:r>
                        <a:rPr lang="id-ID" sz="1800" b="1" baseline="0" dirty="0" smtClean="0"/>
                        <a:t> % </a:t>
                      </a:r>
                      <a:r>
                        <a:rPr lang="id-ID" sz="1400" baseline="0" dirty="0" smtClean="0"/>
                        <a:t>Sekolah yang belum memiliki </a:t>
                      </a:r>
                      <a:r>
                        <a:rPr lang="id-ID" sz="1400" b="1" baseline="0" dirty="0" smtClean="0"/>
                        <a:t>Lab IPA</a:t>
                      </a:r>
                      <a:endParaRPr lang="id-ID" sz="1400"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51,84</a:t>
                      </a:r>
                      <a:r>
                        <a:rPr lang="id-ID" sz="1800" b="1" baseline="0" dirty="0" smtClean="0"/>
                        <a:t> %</a:t>
                      </a:r>
                      <a:r>
                        <a:rPr lang="id-ID" sz="1400" b="1" baseline="0" dirty="0" smtClean="0"/>
                        <a:t> </a:t>
                      </a:r>
                      <a:r>
                        <a:rPr lang="id-ID" sz="1400" baseline="0" dirty="0" smtClean="0"/>
                        <a:t>Sekolah yang belum memiliki </a:t>
                      </a:r>
                      <a:r>
                        <a:rPr lang="id-ID" sz="1400" b="1" baseline="0" dirty="0" smtClean="0"/>
                        <a:t>Lab IPA</a:t>
                      </a:r>
                      <a:endParaRPr lang="id-ID" sz="1800" dirty="0" smtClean="0"/>
                    </a:p>
                  </a:txBody>
                  <a:tcPr marL="84406" marR="84406">
                    <a:noFill/>
                  </a:tcPr>
                </a:tc>
              </a:tr>
              <a:tr h="370840">
                <a:tc>
                  <a:txBody>
                    <a:bodyPr/>
                    <a:lstStyle/>
                    <a:p>
                      <a:endParaRPr lang="id-ID" dirty="0" smtClean="0"/>
                    </a:p>
                    <a:p>
                      <a:endParaRPr lang="id-ID" dirty="0"/>
                    </a:p>
                  </a:txBody>
                  <a:tcPr marL="84406" marR="84406"/>
                </a:tc>
                <a:tc>
                  <a:txBody>
                    <a:bodyPr/>
                    <a:lstStyle/>
                    <a:p>
                      <a:r>
                        <a:rPr lang="id-ID" sz="1400" dirty="0" smtClean="0"/>
                        <a:t>Kondisi Kerusakan</a:t>
                      </a:r>
                    </a:p>
                    <a:p>
                      <a:r>
                        <a:rPr lang="id-ID" sz="1400" dirty="0" smtClean="0"/>
                        <a:t>Ringan :   </a:t>
                      </a:r>
                      <a:r>
                        <a:rPr lang="id-ID" sz="1400" b="1" dirty="0" smtClean="0"/>
                        <a:t>608.620 (53,94 %)</a:t>
                      </a:r>
                    </a:p>
                    <a:p>
                      <a:r>
                        <a:rPr lang="id-ID" sz="1400" dirty="0" smtClean="0"/>
                        <a:t>Sedang :    </a:t>
                      </a:r>
                      <a:r>
                        <a:rPr lang="id-ID" sz="1400" b="1" dirty="0" smtClean="0"/>
                        <a:t>82.188 (7,28 %)</a:t>
                      </a:r>
                    </a:p>
                    <a:p>
                      <a:r>
                        <a:rPr lang="id-ID" sz="1400" dirty="0" smtClean="0"/>
                        <a:t>Berat :     </a:t>
                      </a:r>
                      <a:r>
                        <a:rPr lang="id-ID" sz="1400" b="1" dirty="0" smtClean="0"/>
                        <a:t>151.884 (13,46 %)</a:t>
                      </a:r>
                    </a:p>
                  </a:txBody>
                  <a:tcPr marL="84406" marR="84406">
                    <a:noFill/>
                  </a:tcPr>
                </a:tc>
                <a:tc>
                  <a:txBody>
                    <a:bodyPr/>
                    <a:lstStyle/>
                    <a:p>
                      <a:r>
                        <a:rPr lang="id-ID" sz="1400" dirty="0" smtClean="0"/>
                        <a:t>Kondisi Kerusakan</a:t>
                      </a:r>
                    </a:p>
                    <a:p>
                      <a:r>
                        <a:rPr lang="id-ID" sz="1400" dirty="0" smtClean="0"/>
                        <a:t>Ringan : </a:t>
                      </a:r>
                      <a:r>
                        <a:rPr lang="id-ID" sz="1400" b="1" dirty="0" smtClean="0"/>
                        <a:t>200.799 (52,86 %)</a:t>
                      </a:r>
                    </a:p>
                    <a:p>
                      <a:r>
                        <a:rPr lang="id-ID" sz="1400" dirty="0" smtClean="0"/>
                        <a:t>Sedang :  </a:t>
                      </a:r>
                      <a:r>
                        <a:rPr lang="id-ID" sz="1400" b="1" dirty="0" smtClean="0"/>
                        <a:t>27.098 (7,13 %)</a:t>
                      </a:r>
                    </a:p>
                    <a:p>
                      <a:r>
                        <a:rPr lang="id-ID" sz="1400" dirty="0" smtClean="0"/>
                        <a:t>Berat :     </a:t>
                      </a:r>
                      <a:r>
                        <a:rPr lang="id-ID" sz="1400" baseline="0" dirty="0" smtClean="0"/>
                        <a:t> </a:t>
                      </a:r>
                      <a:r>
                        <a:rPr lang="id-ID" sz="1400" b="1" dirty="0" smtClean="0"/>
                        <a:t>43.181 (11,37 %)</a:t>
                      </a:r>
                    </a:p>
                  </a:txBody>
                  <a:tcPr marL="84406" marR="84406">
                    <a:noFill/>
                  </a:tcPr>
                </a:tc>
                <a:tc>
                  <a:txBody>
                    <a:bodyPr/>
                    <a:lstStyle/>
                    <a:p>
                      <a:r>
                        <a:rPr lang="id-ID" sz="1400" dirty="0" smtClean="0"/>
                        <a:t>Kondisi Kerusakan</a:t>
                      </a:r>
                    </a:p>
                    <a:p>
                      <a:r>
                        <a:rPr lang="id-ID" sz="1400" dirty="0" smtClean="0"/>
                        <a:t>Ringan : </a:t>
                      </a:r>
                      <a:r>
                        <a:rPr lang="id-ID" sz="1400" b="1" dirty="0" smtClean="0"/>
                        <a:t>162.119 (47,23 %)</a:t>
                      </a:r>
                    </a:p>
                    <a:p>
                      <a:r>
                        <a:rPr lang="id-ID" sz="1400" dirty="0" smtClean="0"/>
                        <a:t>Sedang :   </a:t>
                      </a:r>
                      <a:r>
                        <a:rPr lang="id-ID" sz="1400" b="1" dirty="0" smtClean="0"/>
                        <a:t>10.943 (3,19 %)</a:t>
                      </a:r>
                    </a:p>
                    <a:p>
                      <a:r>
                        <a:rPr lang="id-ID" sz="1400" dirty="0" smtClean="0"/>
                        <a:t>Berat :       </a:t>
                      </a:r>
                      <a:r>
                        <a:rPr lang="id-ID" sz="1400" b="1" dirty="0" smtClean="0"/>
                        <a:t>17.150 (5,00 %)</a:t>
                      </a:r>
                    </a:p>
                  </a:txBody>
                  <a:tcPr marL="84406" marR="84406">
                    <a:noFill/>
                  </a:tcPr>
                </a:tc>
              </a:tr>
              <a:tr h="370840">
                <a:tc>
                  <a:txBody>
                    <a:bodyPr/>
                    <a:lstStyle/>
                    <a:p>
                      <a:endParaRPr lang="id-ID" dirty="0" smtClean="0"/>
                    </a:p>
                    <a:p>
                      <a:endParaRPr lang="id-ID" dirty="0"/>
                    </a:p>
                  </a:txBody>
                  <a:tcPr marL="84406" marR="8440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6,66</a:t>
                      </a:r>
                      <a:r>
                        <a:rPr lang="id-ID" sz="1800" b="1" baseline="0" dirty="0" smtClean="0"/>
                        <a:t> % </a:t>
                      </a:r>
                      <a:r>
                        <a:rPr lang="id-ID" sz="1400" baseline="0" dirty="0" smtClean="0"/>
                        <a:t>Sekolah yang belum memiliki </a:t>
                      </a:r>
                      <a:r>
                        <a:rPr lang="id-ID" sz="1400" b="1" baseline="0" dirty="0" smtClean="0"/>
                        <a:t>Listrik</a:t>
                      </a:r>
                      <a:endParaRPr lang="id-ID" sz="1400" b="1"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4,43</a:t>
                      </a:r>
                      <a:r>
                        <a:rPr lang="id-ID" sz="1800" b="1" baseline="0" dirty="0" smtClean="0"/>
                        <a:t> % </a:t>
                      </a:r>
                      <a:r>
                        <a:rPr lang="id-ID" sz="1400" baseline="0" dirty="0" smtClean="0"/>
                        <a:t>Sekolah yang belum memiliki </a:t>
                      </a:r>
                      <a:r>
                        <a:rPr lang="id-ID" sz="1400" b="1" baseline="0" dirty="0" smtClean="0"/>
                        <a:t>Listrik</a:t>
                      </a:r>
                      <a:endParaRPr lang="id-ID" sz="1400" b="1" dirty="0" smtClean="0"/>
                    </a:p>
                  </a:txBody>
                  <a:tcPr marL="84406" marR="84406">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d-ID" sz="1400" dirty="0" smtClean="0"/>
                        <a:t>Terdapat </a:t>
                      </a:r>
                      <a:r>
                        <a:rPr lang="id-ID" sz="1800" b="1" dirty="0" smtClean="0"/>
                        <a:t>2,36</a:t>
                      </a:r>
                      <a:r>
                        <a:rPr lang="id-ID" sz="1800" b="1" baseline="0" dirty="0" smtClean="0"/>
                        <a:t> % </a:t>
                      </a:r>
                      <a:r>
                        <a:rPr lang="id-ID" sz="1400" baseline="0" dirty="0" smtClean="0"/>
                        <a:t>Sekolah yang belum memiliki </a:t>
                      </a:r>
                      <a:r>
                        <a:rPr lang="id-ID" sz="1400" b="1" baseline="0" dirty="0" smtClean="0"/>
                        <a:t>Listrik</a:t>
                      </a:r>
                      <a:endParaRPr lang="id-ID" sz="1400" b="1" dirty="0" smtClean="0"/>
                    </a:p>
                  </a:txBody>
                  <a:tcPr marL="84406" marR="84406">
                    <a:noFill/>
                  </a:tcPr>
                </a:tc>
              </a:tr>
              <a:tr h="370840">
                <a:tc>
                  <a:txBody>
                    <a:bodyPr/>
                    <a:lstStyle/>
                    <a:p>
                      <a:endParaRPr lang="id-ID" dirty="0" smtClean="0"/>
                    </a:p>
                    <a:p>
                      <a:endParaRPr lang="id-ID" dirty="0"/>
                    </a:p>
                  </a:txBody>
                  <a:tcPr marL="84406" marR="84406"/>
                </a:tc>
                <a:tc>
                  <a:txBody>
                    <a:bodyPr/>
                    <a:lstStyle/>
                    <a:p>
                      <a:pPr algn="ctr"/>
                      <a:r>
                        <a:rPr lang="id-ID" sz="1400" dirty="0" smtClean="0"/>
                        <a:t>Terdapat </a:t>
                      </a:r>
                      <a:r>
                        <a:rPr lang="id-ID" sz="1800" b="1" dirty="0" smtClean="0"/>
                        <a:t>50,84</a:t>
                      </a:r>
                      <a:r>
                        <a:rPr lang="id-ID" sz="1800" b="1" baseline="0" dirty="0" smtClean="0"/>
                        <a:t> % </a:t>
                      </a:r>
                      <a:r>
                        <a:rPr lang="id-ID" sz="1400" baseline="0" dirty="0" smtClean="0"/>
                        <a:t>Sekolah yang belum memiliki </a:t>
                      </a:r>
                      <a:r>
                        <a:rPr lang="id-ID" sz="1400" b="1" baseline="0" dirty="0" smtClean="0"/>
                        <a:t>Internet</a:t>
                      </a:r>
                      <a:endParaRPr lang="id-ID" sz="1400" b="1" dirty="0"/>
                    </a:p>
                  </a:txBody>
                  <a:tcPr marL="84406" marR="84406">
                    <a:noFill/>
                  </a:tcPr>
                </a:tc>
                <a:tc>
                  <a:txBody>
                    <a:bodyPr/>
                    <a:lstStyle/>
                    <a:p>
                      <a:pPr algn="ctr"/>
                      <a:r>
                        <a:rPr lang="id-ID" sz="1400" dirty="0" smtClean="0"/>
                        <a:t>Terdapat </a:t>
                      </a:r>
                      <a:r>
                        <a:rPr lang="id-ID" sz="1800" b="1" dirty="0" smtClean="0"/>
                        <a:t>49,62</a:t>
                      </a:r>
                      <a:r>
                        <a:rPr lang="id-ID" sz="1800" b="1" baseline="0" dirty="0" smtClean="0"/>
                        <a:t> % </a:t>
                      </a:r>
                      <a:r>
                        <a:rPr lang="id-ID" sz="1400" baseline="0" dirty="0" smtClean="0"/>
                        <a:t>Sekolah yang belum memiliki </a:t>
                      </a:r>
                      <a:r>
                        <a:rPr lang="id-ID" sz="1400" b="1" baseline="0" dirty="0" smtClean="0"/>
                        <a:t>Internet</a:t>
                      </a:r>
                      <a:endParaRPr lang="id-ID" sz="1400" b="1" dirty="0"/>
                    </a:p>
                  </a:txBody>
                  <a:tcPr marL="84406" marR="84406">
                    <a:noFill/>
                  </a:tcPr>
                </a:tc>
                <a:tc>
                  <a:txBody>
                    <a:bodyPr/>
                    <a:lstStyle/>
                    <a:p>
                      <a:pPr algn="ctr"/>
                      <a:r>
                        <a:rPr lang="id-ID" sz="1400" dirty="0" smtClean="0"/>
                        <a:t>Terdapat </a:t>
                      </a:r>
                      <a:r>
                        <a:rPr lang="id-ID" sz="1800" b="1" dirty="0" smtClean="0"/>
                        <a:t>36,56</a:t>
                      </a:r>
                      <a:r>
                        <a:rPr lang="id-ID" sz="1800" b="1" baseline="0" dirty="0" smtClean="0"/>
                        <a:t> % </a:t>
                      </a:r>
                      <a:r>
                        <a:rPr lang="id-ID" sz="1400" baseline="0" dirty="0" smtClean="0"/>
                        <a:t>Sekolah yang belum memiliki </a:t>
                      </a:r>
                      <a:r>
                        <a:rPr lang="id-ID" sz="1400" b="1" baseline="0" dirty="0" smtClean="0"/>
                        <a:t>Internet</a:t>
                      </a:r>
                      <a:endParaRPr lang="id-ID" sz="1400" b="1" dirty="0"/>
                    </a:p>
                  </a:txBody>
                  <a:tcPr marL="84406" marR="84406">
                    <a:noFill/>
                  </a:tcPr>
                </a:tc>
              </a:tr>
            </a:tbl>
          </a:graphicData>
        </a:graphic>
      </p:graphicFrame>
      <p:pic>
        <p:nvPicPr>
          <p:cNvPr id="22" name="Picture 2" descr="Image result for w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2702" y="1787392"/>
            <a:ext cx="416680" cy="469596"/>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6" descr="Image result for library ico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0023" y="2437092"/>
            <a:ext cx="446943" cy="484188"/>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2" descr="Image result for ruang guru icon"/>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25308" r="47140" b="10666"/>
          <a:stretch/>
        </p:blipFill>
        <p:spPr bwMode="auto">
          <a:xfrm>
            <a:off x="667439" y="3087708"/>
            <a:ext cx="562756" cy="611768"/>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TextBox 24"/>
          <p:cNvSpPr txBox="1"/>
          <p:nvPr/>
        </p:nvSpPr>
        <p:spPr>
          <a:xfrm>
            <a:off x="697140" y="2209649"/>
            <a:ext cx="593432" cy="246221"/>
          </a:xfrm>
          <a:prstGeom prst="rect">
            <a:avLst/>
          </a:prstGeom>
          <a:noFill/>
        </p:spPr>
        <p:txBody>
          <a:bodyPr wrap="none" rtlCol="0">
            <a:spAutoFit/>
          </a:bodyPr>
          <a:lstStyle/>
          <a:p>
            <a:r>
              <a:rPr lang="id-ID" sz="1000" b="1" smtClean="0"/>
              <a:t>Jamban</a:t>
            </a:r>
            <a:endParaRPr lang="id-ID" sz="1000" b="1" dirty="0"/>
          </a:p>
        </p:txBody>
      </p:sp>
      <p:sp>
        <p:nvSpPr>
          <p:cNvPr id="26" name="TextBox 25"/>
          <p:cNvSpPr txBox="1"/>
          <p:nvPr/>
        </p:nvSpPr>
        <p:spPr>
          <a:xfrm>
            <a:off x="579505" y="2871403"/>
            <a:ext cx="848309" cy="230832"/>
          </a:xfrm>
          <a:prstGeom prst="rect">
            <a:avLst/>
          </a:prstGeom>
          <a:noFill/>
        </p:spPr>
        <p:txBody>
          <a:bodyPr wrap="none" rtlCol="0">
            <a:spAutoFit/>
          </a:bodyPr>
          <a:lstStyle/>
          <a:p>
            <a:r>
              <a:rPr lang="id-ID" sz="900" b="1" dirty="0" smtClean="0"/>
              <a:t>Perpustakaan</a:t>
            </a:r>
            <a:endParaRPr lang="id-ID" sz="900" b="1" dirty="0"/>
          </a:p>
        </p:txBody>
      </p:sp>
      <p:sp>
        <p:nvSpPr>
          <p:cNvPr id="27" name="TextBox 26"/>
          <p:cNvSpPr txBox="1"/>
          <p:nvPr/>
        </p:nvSpPr>
        <p:spPr>
          <a:xfrm>
            <a:off x="623154" y="3635370"/>
            <a:ext cx="753732" cy="230832"/>
          </a:xfrm>
          <a:prstGeom prst="rect">
            <a:avLst/>
          </a:prstGeom>
          <a:noFill/>
        </p:spPr>
        <p:txBody>
          <a:bodyPr wrap="none" rtlCol="0">
            <a:spAutoFit/>
          </a:bodyPr>
          <a:lstStyle/>
          <a:p>
            <a:r>
              <a:rPr lang="id-ID" sz="900" b="1" dirty="0" smtClean="0"/>
              <a:t>Ruang Guru</a:t>
            </a:r>
            <a:endParaRPr lang="id-ID" sz="900" b="1" dirty="0"/>
          </a:p>
        </p:txBody>
      </p:sp>
      <p:pic>
        <p:nvPicPr>
          <p:cNvPr id="28" name="Picture 14" descr="Image result for classroom icon"/>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63330" y="4625200"/>
            <a:ext cx="501269" cy="465615"/>
          </a:xfrm>
          <a:prstGeom prst="rect">
            <a:avLst/>
          </a:prstGeom>
          <a:noFill/>
          <a:extLst>
            <a:ext uri="{909E8E84-426E-40DD-AFC4-6F175D3DCCD1}">
              <a14:hiddenFill xmlns:a14="http://schemas.microsoft.com/office/drawing/2010/main" xmlns="">
                <a:solidFill>
                  <a:srgbClr val="FFFFFF"/>
                </a:solidFill>
              </a14:hiddenFill>
            </a:ext>
          </a:extLst>
        </p:spPr>
      </p:pic>
      <p:sp>
        <p:nvSpPr>
          <p:cNvPr id="29" name="Rectangle 28"/>
          <p:cNvSpPr/>
          <p:nvPr/>
        </p:nvSpPr>
        <p:spPr>
          <a:xfrm>
            <a:off x="539552" y="5003346"/>
            <a:ext cx="859531" cy="253916"/>
          </a:xfrm>
          <a:prstGeom prst="rect">
            <a:avLst/>
          </a:prstGeom>
        </p:spPr>
        <p:txBody>
          <a:bodyPr wrap="none">
            <a:spAutoFit/>
          </a:bodyPr>
          <a:lstStyle/>
          <a:p>
            <a:r>
              <a:rPr lang="id-ID" sz="1050" b="1" dirty="0"/>
              <a:t>Ruang </a:t>
            </a:r>
            <a:r>
              <a:rPr lang="id-ID" sz="1050" b="1" dirty="0" smtClean="0"/>
              <a:t>Kelas</a:t>
            </a:r>
            <a:endParaRPr lang="id-ID" sz="1050" b="1" dirty="0"/>
          </a:p>
        </p:txBody>
      </p:sp>
      <p:pic>
        <p:nvPicPr>
          <p:cNvPr id="30" name="Picture 20" descr="Image result for sekolah icon"/>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t="12727" b="21173"/>
          <a:stretch/>
        </p:blipFill>
        <p:spPr bwMode="auto">
          <a:xfrm>
            <a:off x="589077" y="1163931"/>
            <a:ext cx="803861" cy="395744"/>
          </a:xfrm>
          <a:prstGeom prst="rect">
            <a:avLst/>
          </a:prstGeom>
          <a:noFill/>
          <a:extLst>
            <a:ext uri="{909E8E84-426E-40DD-AFC4-6F175D3DCCD1}">
              <a14:hiddenFill xmlns:a14="http://schemas.microsoft.com/office/drawing/2010/main" xmlns="">
                <a:solidFill>
                  <a:srgbClr val="FFFFFF"/>
                </a:solidFill>
              </a14:hiddenFill>
            </a:ext>
          </a:extLst>
        </p:spPr>
      </p:pic>
      <p:sp>
        <p:nvSpPr>
          <p:cNvPr id="31" name="TextBox 30"/>
          <p:cNvSpPr txBox="1"/>
          <p:nvPr/>
        </p:nvSpPr>
        <p:spPr>
          <a:xfrm>
            <a:off x="675585" y="1520494"/>
            <a:ext cx="603050" cy="246221"/>
          </a:xfrm>
          <a:prstGeom prst="rect">
            <a:avLst/>
          </a:prstGeom>
          <a:noFill/>
        </p:spPr>
        <p:txBody>
          <a:bodyPr wrap="none" rtlCol="0">
            <a:spAutoFit/>
          </a:bodyPr>
          <a:lstStyle/>
          <a:p>
            <a:r>
              <a:rPr lang="id-ID" sz="1000" b="1" dirty="0" smtClean="0"/>
              <a:t>Sekolah</a:t>
            </a:r>
            <a:endParaRPr lang="id-ID" sz="1000" b="1" dirty="0"/>
          </a:p>
        </p:txBody>
      </p:sp>
      <p:pic>
        <p:nvPicPr>
          <p:cNvPr id="32" name="Picture 31"/>
          <p:cNvPicPr>
            <a:picLocks noChangeAspect="1"/>
          </p:cNvPicPr>
          <p:nvPr/>
        </p:nvPicPr>
        <p:blipFill>
          <a:blip r:embed="rId7" cstate="print"/>
          <a:stretch>
            <a:fillRect/>
          </a:stretch>
        </p:blipFill>
        <p:spPr>
          <a:xfrm>
            <a:off x="725005" y="3884980"/>
            <a:ext cx="411155" cy="445418"/>
          </a:xfrm>
          <a:prstGeom prst="rect">
            <a:avLst/>
          </a:prstGeom>
        </p:spPr>
      </p:pic>
      <p:sp>
        <p:nvSpPr>
          <p:cNvPr id="33" name="Rectangle 32"/>
          <p:cNvSpPr/>
          <p:nvPr/>
        </p:nvSpPr>
        <p:spPr>
          <a:xfrm>
            <a:off x="675585" y="4271531"/>
            <a:ext cx="599844" cy="253916"/>
          </a:xfrm>
          <a:prstGeom prst="rect">
            <a:avLst/>
          </a:prstGeom>
        </p:spPr>
        <p:txBody>
          <a:bodyPr wrap="none">
            <a:spAutoFit/>
          </a:bodyPr>
          <a:lstStyle/>
          <a:p>
            <a:r>
              <a:rPr lang="id-ID" sz="1050" b="1" dirty="0" smtClean="0"/>
              <a:t>Lab IPA</a:t>
            </a:r>
            <a:endParaRPr lang="id-ID" sz="1050" b="1" dirty="0"/>
          </a:p>
        </p:txBody>
      </p:sp>
      <p:pic>
        <p:nvPicPr>
          <p:cNvPr id="34" name="Picture 33"/>
          <p:cNvPicPr>
            <a:picLocks noChangeAspect="1"/>
          </p:cNvPicPr>
          <p:nvPr/>
        </p:nvPicPr>
        <p:blipFill>
          <a:blip r:embed="rId8" cstate="print"/>
          <a:stretch>
            <a:fillRect/>
          </a:stretch>
        </p:blipFill>
        <p:spPr>
          <a:xfrm>
            <a:off x="690125" y="5428446"/>
            <a:ext cx="472830" cy="512233"/>
          </a:xfrm>
          <a:prstGeom prst="rect">
            <a:avLst/>
          </a:prstGeom>
        </p:spPr>
      </p:pic>
      <p:sp>
        <p:nvSpPr>
          <p:cNvPr id="35" name="Rectangle 34"/>
          <p:cNvSpPr/>
          <p:nvPr/>
        </p:nvSpPr>
        <p:spPr>
          <a:xfrm>
            <a:off x="685403" y="5862943"/>
            <a:ext cx="522900" cy="253916"/>
          </a:xfrm>
          <a:prstGeom prst="rect">
            <a:avLst/>
          </a:prstGeom>
        </p:spPr>
        <p:txBody>
          <a:bodyPr wrap="none">
            <a:spAutoFit/>
          </a:bodyPr>
          <a:lstStyle/>
          <a:p>
            <a:r>
              <a:rPr lang="id-ID" sz="1050" b="1" dirty="0" smtClean="0"/>
              <a:t>Listrik</a:t>
            </a:r>
            <a:endParaRPr lang="id-ID" sz="1050" b="1" dirty="0"/>
          </a:p>
        </p:txBody>
      </p:sp>
      <p:pic>
        <p:nvPicPr>
          <p:cNvPr id="36" name="Picture 35"/>
          <p:cNvPicPr>
            <a:picLocks noChangeAspect="1"/>
          </p:cNvPicPr>
          <p:nvPr/>
        </p:nvPicPr>
        <p:blipFill>
          <a:blip r:embed="rId9" cstate="print"/>
          <a:stretch>
            <a:fillRect/>
          </a:stretch>
        </p:blipFill>
        <p:spPr>
          <a:xfrm>
            <a:off x="684131" y="6070162"/>
            <a:ext cx="466620" cy="505505"/>
          </a:xfrm>
          <a:prstGeom prst="rect">
            <a:avLst/>
          </a:prstGeom>
        </p:spPr>
      </p:pic>
      <p:sp>
        <p:nvSpPr>
          <p:cNvPr id="37" name="Rectangle 36"/>
          <p:cNvSpPr/>
          <p:nvPr/>
        </p:nvSpPr>
        <p:spPr>
          <a:xfrm>
            <a:off x="652364" y="6495771"/>
            <a:ext cx="639919" cy="253916"/>
          </a:xfrm>
          <a:prstGeom prst="rect">
            <a:avLst/>
          </a:prstGeom>
        </p:spPr>
        <p:txBody>
          <a:bodyPr wrap="none">
            <a:spAutoFit/>
          </a:bodyPr>
          <a:lstStyle/>
          <a:p>
            <a:r>
              <a:rPr lang="id-ID" sz="1050" b="1" dirty="0" smtClean="0"/>
              <a:t>Internet</a:t>
            </a:r>
            <a:endParaRPr lang="id-ID" sz="1050" b="1" dirty="0"/>
          </a:p>
        </p:txBody>
      </p:sp>
      <p:sp>
        <p:nvSpPr>
          <p:cNvPr id="38" name="TextBox 37"/>
          <p:cNvSpPr txBox="1"/>
          <p:nvPr/>
        </p:nvSpPr>
        <p:spPr>
          <a:xfrm>
            <a:off x="718144" y="6654506"/>
            <a:ext cx="1523174" cy="261610"/>
          </a:xfrm>
          <a:prstGeom prst="rect">
            <a:avLst/>
          </a:prstGeom>
          <a:noFill/>
        </p:spPr>
        <p:txBody>
          <a:bodyPr wrap="none" rtlCol="0">
            <a:spAutoFit/>
          </a:bodyPr>
          <a:lstStyle/>
          <a:p>
            <a:r>
              <a:rPr lang="id-ID" sz="1100" dirty="0" smtClean="0"/>
              <a:t>Sumber : Dapodik 2017</a:t>
            </a:r>
            <a:endParaRPr lang="id-ID" sz="1100" dirty="0"/>
          </a:p>
        </p:txBody>
      </p:sp>
    </p:spTree>
    <p:extLst>
      <p:ext uri="{BB962C8B-B14F-4D97-AF65-F5344CB8AC3E}">
        <p14:creationId xmlns="" xmlns:p14="http://schemas.microsoft.com/office/powerpoint/2010/main" val="2303744079"/>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Brace 4"/>
          <p:cNvSpPr/>
          <p:nvPr/>
        </p:nvSpPr>
        <p:spPr>
          <a:xfrm>
            <a:off x="5303158" y="405048"/>
            <a:ext cx="465282" cy="338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a:off x="5303158" y="4041336"/>
            <a:ext cx="465282" cy="2376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28" name="Picture 4"/>
          <p:cNvPicPr>
            <a:picLocks noChangeAspect="1" noChangeArrowheads="1"/>
          </p:cNvPicPr>
          <p:nvPr/>
        </p:nvPicPr>
        <p:blipFill>
          <a:blip r:embed="rId2" cstate="print"/>
          <a:srcRect/>
          <a:stretch>
            <a:fillRect/>
          </a:stretch>
        </p:blipFill>
        <p:spPr bwMode="auto">
          <a:xfrm>
            <a:off x="2046182" y="154732"/>
            <a:ext cx="3130485" cy="6658644"/>
          </a:xfrm>
          <a:prstGeom prst="rect">
            <a:avLst/>
          </a:prstGeom>
          <a:noFill/>
          <a:ln w="28575">
            <a:solidFill>
              <a:srgbClr val="0070C0"/>
            </a:solidFill>
            <a:miter lim="800000"/>
            <a:headEnd/>
            <a:tailEnd/>
          </a:ln>
          <a:effectLst/>
        </p:spPr>
      </p:pic>
      <p:sp>
        <p:nvSpPr>
          <p:cNvPr id="10" name="Rectangle 9"/>
          <p:cNvSpPr/>
          <p:nvPr/>
        </p:nvSpPr>
        <p:spPr>
          <a:xfrm>
            <a:off x="5967847" y="1628801"/>
            <a:ext cx="2525819" cy="1200329"/>
          </a:xfrm>
          <a:prstGeom prst="rect">
            <a:avLst/>
          </a:prstGeom>
        </p:spPr>
        <p:txBody>
          <a:bodyPr wrap="square">
            <a:spAutoFit/>
          </a:bodyPr>
          <a:lstStyle/>
          <a:p>
            <a:pPr>
              <a:tabLst>
                <a:tab pos="533400" algn="l"/>
              </a:tabLst>
            </a:pPr>
            <a:r>
              <a:rPr lang="id-ID" b="1" dirty="0" smtClean="0">
                <a:latin typeface="Cambria" pitchFamily="18" charset="0"/>
              </a:rPr>
              <a:t>DAERAH TERTINGGAL</a:t>
            </a:r>
          </a:p>
          <a:p>
            <a:pPr>
              <a:tabLst>
                <a:tab pos="533400" algn="l"/>
              </a:tabLst>
            </a:pPr>
            <a:r>
              <a:rPr lang="id-ID" b="1" dirty="0" smtClean="0">
                <a:latin typeface="Cambria" pitchFamily="18" charset="0"/>
              </a:rPr>
              <a:t>930	kecamatan pada</a:t>
            </a:r>
          </a:p>
          <a:p>
            <a:pPr>
              <a:tabLst>
                <a:tab pos="533400" algn="l"/>
              </a:tabLst>
            </a:pPr>
            <a:r>
              <a:rPr lang="id-ID" b="1" dirty="0" smtClean="0">
                <a:latin typeface="Cambria" pitchFamily="18" charset="0"/>
              </a:rPr>
              <a:t>65	kabupaten di</a:t>
            </a:r>
          </a:p>
          <a:p>
            <a:pPr>
              <a:tabLst>
                <a:tab pos="533400" algn="l"/>
              </a:tabLst>
            </a:pPr>
            <a:r>
              <a:rPr lang="id-ID" b="1" dirty="0" smtClean="0">
                <a:latin typeface="Cambria" pitchFamily="18" charset="0"/>
              </a:rPr>
              <a:t>13	provinsi</a:t>
            </a:r>
            <a:endParaRPr lang="en-US" b="1" dirty="0">
              <a:latin typeface="Cambria" pitchFamily="18" charset="0"/>
            </a:endParaRPr>
          </a:p>
        </p:txBody>
      </p:sp>
      <p:sp>
        <p:nvSpPr>
          <p:cNvPr id="11" name="Rectangle 10"/>
          <p:cNvSpPr/>
          <p:nvPr/>
        </p:nvSpPr>
        <p:spPr>
          <a:xfrm>
            <a:off x="5967847" y="4581129"/>
            <a:ext cx="2525819" cy="1200329"/>
          </a:xfrm>
          <a:prstGeom prst="rect">
            <a:avLst/>
          </a:prstGeom>
        </p:spPr>
        <p:txBody>
          <a:bodyPr wrap="square">
            <a:spAutoFit/>
          </a:bodyPr>
          <a:lstStyle/>
          <a:p>
            <a:pPr>
              <a:tabLst>
                <a:tab pos="533400" algn="l"/>
              </a:tabLst>
            </a:pPr>
            <a:r>
              <a:rPr lang="id-ID" b="1" dirty="0" smtClean="0">
                <a:latin typeface="Cambria" pitchFamily="18" charset="0"/>
              </a:rPr>
              <a:t>DAERAH TERTINGGAL</a:t>
            </a:r>
          </a:p>
          <a:p>
            <a:pPr>
              <a:tabLst>
                <a:tab pos="533400" algn="l"/>
              </a:tabLst>
            </a:pPr>
            <a:r>
              <a:rPr lang="id-ID" b="1" dirty="0" smtClean="0">
                <a:latin typeface="Cambria" pitchFamily="18" charset="0"/>
              </a:rPr>
              <a:t>923	kecamatan pada</a:t>
            </a:r>
          </a:p>
          <a:p>
            <a:pPr>
              <a:tabLst>
                <a:tab pos="533400" algn="l"/>
              </a:tabLst>
            </a:pPr>
            <a:r>
              <a:rPr lang="id-ID" b="1" dirty="0" smtClean="0">
                <a:latin typeface="Cambria" pitchFamily="18" charset="0"/>
              </a:rPr>
              <a:t>57	kabupaten di</a:t>
            </a:r>
          </a:p>
          <a:p>
            <a:pPr>
              <a:tabLst>
                <a:tab pos="533400" algn="l"/>
              </a:tabLst>
            </a:pPr>
            <a:r>
              <a:rPr lang="id-ID" b="1" dirty="0" smtClean="0">
                <a:latin typeface="Cambria" pitchFamily="18" charset="0"/>
              </a:rPr>
              <a:t>11	provinsi</a:t>
            </a:r>
            <a:endParaRPr lang="en-US" b="1" dirty="0">
              <a:latin typeface="Cambria" pitchFamily="18" charset="0"/>
            </a:endParaRPr>
          </a:p>
        </p:txBody>
      </p:sp>
      <p:sp>
        <p:nvSpPr>
          <p:cNvPr id="12" name="Rectangle 11"/>
          <p:cNvSpPr/>
          <p:nvPr/>
        </p:nvSpPr>
        <p:spPr>
          <a:xfrm>
            <a:off x="583864" y="1252348"/>
            <a:ext cx="923330" cy="4336893"/>
          </a:xfrm>
          <a:prstGeom prst="rect">
            <a:avLst/>
          </a:prstGeom>
        </p:spPr>
        <p:txBody>
          <a:bodyPr vert="vert270" wrap="none">
            <a:spAutoFit/>
          </a:bodyPr>
          <a:lstStyle/>
          <a:p>
            <a:pPr>
              <a:tabLst>
                <a:tab pos="533400" algn="l"/>
              </a:tabLst>
            </a:pPr>
            <a:r>
              <a:rPr lang="id-ID" sz="2400" b="1" dirty="0" smtClean="0">
                <a:latin typeface="Cambria" pitchFamily="18" charset="0"/>
              </a:rPr>
              <a:t>ANGKA PARTISIPASI SEKOLAH</a:t>
            </a:r>
          </a:p>
          <a:p>
            <a:pPr>
              <a:tabLst>
                <a:tab pos="533400" algn="l"/>
              </a:tabLst>
            </a:pPr>
            <a:r>
              <a:rPr lang="id-ID" sz="2400" b="1" dirty="0" smtClean="0">
                <a:latin typeface="Cambria" pitchFamily="18" charset="0"/>
              </a:rPr>
              <a:t>PENDUDUK USIA 7-18 TAHUN</a:t>
            </a:r>
          </a:p>
        </p:txBody>
      </p:sp>
      <p:sp>
        <p:nvSpPr>
          <p:cNvPr id="13" name="Rectangle 12"/>
          <p:cNvSpPr/>
          <p:nvPr/>
        </p:nvSpPr>
        <p:spPr>
          <a:xfrm>
            <a:off x="5502565" y="6550224"/>
            <a:ext cx="1887504" cy="307777"/>
          </a:xfrm>
          <a:prstGeom prst="rect">
            <a:avLst/>
          </a:prstGeom>
        </p:spPr>
        <p:txBody>
          <a:bodyPr wrap="none">
            <a:spAutoFit/>
          </a:bodyPr>
          <a:lstStyle/>
          <a:p>
            <a:r>
              <a:rPr lang="id-ID" sz="1400" i="1" dirty="0" smtClean="0">
                <a:latin typeface="Cambria" pitchFamily="18" charset="0"/>
              </a:rPr>
              <a:t>Sumber: Susenas, 2017</a:t>
            </a:r>
            <a:endParaRPr lang="en-US" sz="1400" i="1" dirty="0"/>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Arah kebijakan dan rincian dak bidang pendidikan </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6</a:t>
            </a:fld>
            <a:endParaRPr lang="id-ID"/>
          </a:p>
        </p:txBody>
      </p:sp>
    </p:spTree>
    <p:extLst>
      <p:ext uri="{BB962C8B-B14F-4D97-AF65-F5344CB8AC3E}">
        <p14:creationId xmlns:p14="http://schemas.microsoft.com/office/powerpoint/2010/main" xmlns="" val="1917975759"/>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504056"/>
          </a:xfrm>
        </p:spPr>
        <p:txBody>
          <a:bodyPr>
            <a:normAutofit fontScale="90000"/>
          </a:bodyPr>
          <a:lstStyle/>
          <a:p>
            <a:r>
              <a:rPr lang="id-ID" dirty="0" smtClean="0">
                <a:solidFill>
                  <a:srgbClr val="3333FF"/>
                </a:solidFill>
              </a:rPr>
              <a:t>DAK Bidang Pendidikan</a:t>
            </a:r>
            <a:endParaRPr lang="id-ID" dirty="0">
              <a:solidFill>
                <a:srgbClr val="3333FF"/>
              </a:solidFill>
            </a:endParaRPr>
          </a:p>
        </p:txBody>
      </p:sp>
      <p:sp>
        <p:nvSpPr>
          <p:cNvPr id="4" name="Slide Number Placeholder 3"/>
          <p:cNvSpPr>
            <a:spLocks noGrp="1"/>
          </p:cNvSpPr>
          <p:nvPr>
            <p:ph type="sldNum" sz="quarter" idx="12"/>
          </p:nvPr>
        </p:nvSpPr>
        <p:spPr/>
        <p:txBody>
          <a:bodyPr/>
          <a:lstStyle/>
          <a:p>
            <a:fld id="{FB05F9C7-6D2C-44D0-B8C3-A1C09B61E934}" type="slidenum">
              <a:rPr lang="id-ID" smtClean="0"/>
              <a:pPr/>
              <a:t>7</a:t>
            </a:fld>
            <a:endParaRPr lang="id-ID"/>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294884289"/>
              </p:ext>
            </p:extLst>
          </p:nvPr>
        </p:nvGraphicFramePr>
        <p:xfrm>
          <a:off x="118582" y="548684"/>
          <a:ext cx="8845905" cy="6309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727678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REGULER BIDANG 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8</a:t>
            </a:fld>
            <a:endParaRPr lang="id-ID"/>
          </a:p>
        </p:txBody>
      </p:sp>
    </p:spTree>
    <p:extLst>
      <p:ext uri="{BB962C8B-B14F-4D97-AF65-F5344CB8AC3E}">
        <p14:creationId xmlns:p14="http://schemas.microsoft.com/office/powerpoint/2010/main" xmlns="" val="1917975759"/>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9</a:t>
            </a:fld>
            <a:endParaRPr lang="id-ID"/>
          </a:p>
        </p:txBody>
      </p:sp>
      <p:sp>
        <p:nvSpPr>
          <p:cNvPr id="6" name="Content Placeholder 5"/>
          <p:cNvSpPr>
            <a:spLocks noGrp="1"/>
          </p:cNvSpPr>
          <p:nvPr>
            <p:ph idx="1"/>
          </p:nvPr>
        </p:nvSpPr>
        <p:spPr>
          <a:xfrm>
            <a:off x="114482" y="1268767"/>
            <a:ext cx="8850006" cy="4857409"/>
          </a:xfrm>
        </p:spPr>
        <p:txBody>
          <a:bodyPr/>
          <a:lstStyle/>
          <a:p>
            <a:pPr lvl="0">
              <a:spcAft>
                <a:spcPts val="0"/>
              </a:spcAft>
            </a:pPr>
            <a:r>
              <a:rPr lang="id-ID" dirty="0" smtClean="0"/>
              <a:t>Memberikan bantuan kepada pemerintah daerah untuk menyediakan sarana dan prasarana pendidikan dalam rangka pemenuhan secara bertahap standar pelayanan minimal (SPM) pendidikan</a:t>
            </a:r>
          </a:p>
          <a:p>
            <a:pPr lvl="0">
              <a:spcAft>
                <a:spcPts val="0"/>
              </a:spcAft>
            </a:pPr>
            <a:r>
              <a:rPr lang="id-ID" dirty="0" smtClean="0"/>
              <a:t>Meningkatkan ketersediaan/keterjaminan akses, dan mutu layanan pada pendidikan dasar dan pendidikan menengah dalam rangka pelaksanaan Wajib Belajar Pendidikan 12 Tahun yang berkualitas.</a:t>
            </a:r>
          </a:p>
          <a:p>
            <a:pPr>
              <a:buNone/>
            </a:pPr>
            <a:endParaRPr lang="en-US" dirty="0"/>
          </a:p>
        </p:txBody>
      </p:sp>
    </p:spTree>
    <p:extLst>
      <p:ext uri="{BB962C8B-B14F-4D97-AF65-F5344CB8AC3E}">
        <p14:creationId xmlns:p14="http://schemas.microsoft.com/office/powerpoint/2010/main" xmlns="" val="802744358"/>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14257</TotalTime>
  <Words>2123</Words>
  <Application>Microsoft Office PowerPoint</Application>
  <PresentationFormat>On-screen Show (4:3)</PresentationFormat>
  <Paragraphs>421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1_Office Theme</vt:lpstr>
      <vt:lpstr>Perencanaan DAK Fisik Bidang Pendidikan Tahun 2019</vt:lpstr>
      <vt:lpstr>TANTANGAN</vt:lpstr>
      <vt:lpstr>Akreditasi Sekolah/ Madrasah/ Sederajat Tahun 2016</vt:lpstr>
      <vt:lpstr>KETERSEDIAAN DAN KONDISI SARPRAS DI SEKOLAH</vt:lpstr>
      <vt:lpstr>Slide 5</vt:lpstr>
      <vt:lpstr>Arah kebijakan dan rincian dak bidang pendidikan </vt:lpstr>
      <vt:lpstr>DAK Bidang Pendidikan</vt:lpstr>
      <vt:lpstr>Dak REGULER BIDANG PENDIDIKAN</vt:lpstr>
      <vt:lpstr>Arah Kebijakan</vt:lpstr>
      <vt:lpstr>SubBidang SD</vt:lpstr>
      <vt:lpstr>SubBidang SMP</vt:lpstr>
      <vt:lpstr>SubBidang SMA</vt:lpstr>
      <vt:lpstr>Slide 13</vt:lpstr>
      <vt:lpstr>Dak AFIRMASI BIDANG PENDIDIKAN</vt:lpstr>
      <vt:lpstr>Arah Kebijakan</vt:lpstr>
      <vt:lpstr>SubBidang, Menu dan SubMenu</vt:lpstr>
      <vt:lpstr>Lokasi Prioritas DAK Afirmasi</vt:lpstr>
      <vt:lpstr>Dak PENUGASAN BIDANG PENDIDIKAN</vt:lpstr>
      <vt:lpstr>Arah Kebijakan</vt:lpstr>
      <vt:lpstr>SubBidang, Menu dan SubMenu</vt:lpstr>
      <vt:lpstr>Lokasi DAK Penugasan</vt:lpstr>
      <vt:lpstr>ALOKASI DAK UNTUK DAERAH AFIRMASI</vt:lpstr>
      <vt:lpstr>Slide 23</vt:lpstr>
      <vt:lpstr>Hal-hal yang Perlu Mendapatkan Perhatian</vt:lpstr>
      <vt:lpstr>TERIMA KASIH</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Pelaksanaan Wajib Belajar Pendidikan 12 Tahun</dc:title>
  <dc:creator>User</dc:creator>
  <cp:lastModifiedBy>User</cp:lastModifiedBy>
  <cp:revision>1126</cp:revision>
  <cp:lastPrinted>2018-02-12T05:19:26Z</cp:lastPrinted>
  <dcterms:created xsi:type="dcterms:W3CDTF">2015-12-08T07:33:07Z</dcterms:created>
  <dcterms:modified xsi:type="dcterms:W3CDTF">2018-03-13T02:23:03Z</dcterms:modified>
</cp:coreProperties>
</file>