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3" r:id="rId2"/>
    <p:sldMasterId id="2147483707" r:id="rId3"/>
  </p:sldMasterIdLst>
  <p:notesMasterIdLst>
    <p:notesMasterId r:id="rId26"/>
  </p:notesMasterIdLst>
  <p:sldIdLst>
    <p:sldId id="348" r:id="rId4"/>
    <p:sldId id="374" r:id="rId5"/>
    <p:sldId id="371" r:id="rId6"/>
    <p:sldId id="385" r:id="rId7"/>
    <p:sldId id="369" r:id="rId8"/>
    <p:sldId id="353" r:id="rId9"/>
    <p:sldId id="354" r:id="rId10"/>
    <p:sldId id="350" r:id="rId11"/>
    <p:sldId id="381" r:id="rId12"/>
    <p:sldId id="382" r:id="rId13"/>
    <p:sldId id="383" r:id="rId14"/>
    <p:sldId id="377" r:id="rId15"/>
    <p:sldId id="378" r:id="rId16"/>
    <p:sldId id="370" r:id="rId17"/>
    <p:sldId id="373" r:id="rId18"/>
    <p:sldId id="380" r:id="rId19"/>
    <p:sldId id="366" r:id="rId20"/>
    <p:sldId id="361" r:id="rId21"/>
    <p:sldId id="364" r:id="rId22"/>
    <p:sldId id="379" r:id="rId23"/>
    <p:sldId id="384" r:id="rId24"/>
    <p:sldId id="301" r:id="rId25"/>
  </p:sldIdLst>
  <p:sldSz cx="9906000" cy="6858000" type="A4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FF99FF"/>
    <a:srgbClr val="FF66FF"/>
    <a:srgbClr val="CC00CC"/>
    <a:srgbClr val="FD6363"/>
    <a:srgbClr val="FA9C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5" autoAdjust="0"/>
    <p:restoredTop sz="94660"/>
  </p:normalViewPr>
  <p:slideViewPr>
    <p:cSldViewPr>
      <p:cViewPr varScale="1">
        <p:scale>
          <a:sx n="67" d="100"/>
          <a:sy n="67" d="100"/>
        </p:scale>
        <p:origin x="1278" y="60"/>
      </p:cViewPr>
      <p:guideLst>
        <p:guide orient="horz" pos="2160"/>
        <p:guide pos="384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9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ARIFIKHSAN\data%20dak%20fisik\Perbandingan%20Pagu%20Realisasi%20DAK%202003-2018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ARIFIKHSAN\data%20dak%20fisik\Realisasi%20DAK%20Fisik%202017%20per%2010%20Jan%20201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[Perbandingan Pagu Realisasi DAK 2003-2018.xlsx]Sheet1!PivotTable1</c:name>
    <c:fmtId val="24"/>
  </c:pivotSource>
  <c:chart>
    <c:autoTitleDeleted val="0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</c:pivotFmts>
    <c:plotArea>
      <c:layout>
        <c:manualLayout>
          <c:layoutTarget val="inner"/>
          <c:xMode val="edge"/>
          <c:yMode val="edge"/>
          <c:x val="5.2747799770740386E-2"/>
          <c:y val="2.8378891878358122E-2"/>
          <c:w val="0.83872226944637529"/>
          <c:h val="0.879125145515232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Sheet1!$B$7:$B$9</c:f>
              <c:strCache>
                <c:ptCount val="1"/>
                <c:pt idx="0">
                  <c:v>pagu - 2017</c:v>
                </c:pt>
              </c:strCache>
            </c:strRef>
          </c:tx>
          <c:spPr>
            <a:solidFill>
              <a:srgbClr val="99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id-ID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Sheet1!$A$10:$A$12</c:f>
              <c:strCache>
                <c:ptCount val="3"/>
                <c:pt idx="0">
                  <c:v>DAK Reguler</c:v>
                </c:pt>
                <c:pt idx="1">
                  <c:v>DAK Penugasan</c:v>
                </c:pt>
                <c:pt idx="2">
                  <c:v>DAK Affirmasi</c:v>
                </c:pt>
              </c:strCache>
            </c:strRef>
          </c:cat>
          <c:val>
            <c:numRef>
              <c:f>Sheet1!$B$10:$B$12</c:f>
              <c:numCache>
                <c:formatCode>#,##0</c:formatCode>
                <c:ptCount val="3"/>
                <c:pt idx="0">
                  <c:v>6107100000</c:v>
                </c:pt>
                <c:pt idx="1">
                  <c:v>1951802990</c:v>
                </c:pt>
              </c:numCache>
            </c:numRef>
          </c:val>
        </c:ser>
        <c:ser>
          <c:idx val="1"/>
          <c:order val="1"/>
          <c:tx>
            <c:strRef>
              <c:f>Sheet1!$C$7:$C$9</c:f>
              <c:strCache>
                <c:ptCount val="1"/>
                <c:pt idx="0">
                  <c:v>pagu - 2018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id-ID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Sheet1!$A$10:$A$12</c:f>
              <c:strCache>
                <c:ptCount val="3"/>
                <c:pt idx="0">
                  <c:v>DAK Reguler</c:v>
                </c:pt>
                <c:pt idx="1">
                  <c:v>DAK Penugasan</c:v>
                </c:pt>
                <c:pt idx="2">
                  <c:v>DAK Affirmasi</c:v>
                </c:pt>
              </c:strCache>
            </c:strRef>
          </c:cat>
          <c:val>
            <c:numRef>
              <c:f>Sheet1!$C$10:$C$12</c:f>
              <c:numCache>
                <c:formatCode>#,##0</c:formatCode>
                <c:ptCount val="3"/>
                <c:pt idx="0">
                  <c:v>6629296491</c:v>
                </c:pt>
                <c:pt idx="1">
                  <c:v>1713603803</c:v>
                </c:pt>
                <c:pt idx="2">
                  <c:v>794612169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95613256"/>
        <c:axId val="595614040"/>
      </c:barChart>
      <c:catAx>
        <c:axId val="5956132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id-ID"/>
          </a:p>
        </c:txPr>
        <c:crossAx val="595614040"/>
        <c:crosses val="autoZero"/>
        <c:auto val="1"/>
        <c:lblAlgn val="ctr"/>
        <c:lblOffset val="100"/>
        <c:noMultiLvlLbl val="0"/>
      </c:catAx>
      <c:valAx>
        <c:axId val="59561404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595613256"/>
        <c:crosses val="autoZero"/>
        <c:crossBetween val="between"/>
        <c:dispUnits>
          <c:builtInUnit val="millions"/>
        </c:dispUnits>
      </c:valAx>
    </c:plotArea>
    <c:legend>
      <c:legendPos val="r"/>
      <c:layout>
        <c:manualLayout>
          <c:xMode val="edge"/>
          <c:yMode val="edge"/>
          <c:x val="0.87506362342168709"/>
          <c:y val="0.27782842969138705"/>
          <c:w val="0.1208347651294559"/>
          <c:h val="0.11716532301563921"/>
        </c:manualLayout>
      </c:layout>
      <c:overlay val="0"/>
      <c:txPr>
        <a:bodyPr/>
        <a:lstStyle/>
        <a:p>
          <a:pPr>
            <a:defRPr sz="1400"/>
          </a:pPr>
          <a:endParaRPr lang="id-ID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[Realisasi DAK Fisik 2017 per 10 Jan 2018.xlsx]Sheet3!PivotTable2</c:name>
    <c:fmtId val="2"/>
  </c:pivotSource>
  <c:chart>
    <c:autoTitleDeleted val="0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Sheet3!$B$4:$B$5</c:f>
              <c:strCache>
                <c:ptCount val="1"/>
                <c:pt idx="0">
                  <c:v>Pagu</c:v>
                </c:pt>
              </c:strCache>
            </c:strRef>
          </c:tx>
          <c:spPr>
            <a:solidFill>
              <a:srgbClr val="99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id-ID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Sheet3!$A$6:$A$8</c:f>
              <c:strCache>
                <c:ptCount val="2"/>
                <c:pt idx="0">
                  <c:v>DAK Reguler</c:v>
                </c:pt>
                <c:pt idx="1">
                  <c:v>DAK Penugasan</c:v>
                </c:pt>
              </c:strCache>
            </c:strRef>
          </c:cat>
          <c:val>
            <c:numRef>
              <c:f>Sheet3!$B$6:$B$8</c:f>
              <c:numCache>
                <c:formatCode>#,##0,,,</c:formatCode>
                <c:ptCount val="2"/>
                <c:pt idx="0">
                  <c:v>6107100000000</c:v>
                </c:pt>
                <c:pt idx="1">
                  <c:v>1951802990000</c:v>
                </c:pt>
              </c:numCache>
            </c:numRef>
          </c:val>
        </c:ser>
        <c:ser>
          <c:idx val="1"/>
          <c:order val="1"/>
          <c:tx>
            <c:strRef>
              <c:f>Sheet3!$C$4:$C$5</c:f>
              <c:strCache>
                <c:ptCount val="1"/>
                <c:pt idx="0">
                  <c:v>Penyaluran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id-ID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Sheet3!$A$6:$A$8</c:f>
              <c:strCache>
                <c:ptCount val="2"/>
                <c:pt idx="0">
                  <c:v>DAK Reguler</c:v>
                </c:pt>
                <c:pt idx="1">
                  <c:v>DAK Penugasan</c:v>
                </c:pt>
              </c:strCache>
            </c:strRef>
          </c:cat>
          <c:val>
            <c:numRef>
              <c:f>Sheet3!$C$6:$C$8</c:f>
              <c:numCache>
                <c:formatCode>#,##0,,,</c:formatCode>
                <c:ptCount val="2"/>
                <c:pt idx="0">
                  <c:v>5291001274440</c:v>
                </c:pt>
                <c:pt idx="1">
                  <c:v>1437107145898</c:v>
                </c:pt>
              </c:numCache>
            </c:numRef>
          </c:val>
        </c:ser>
        <c:ser>
          <c:idx val="2"/>
          <c:order val="2"/>
          <c:tx>
            <c:strRef>
              <c:f>Sheet3!$D$4:$D$5</c:f>
              <c:strCache>
                <c:ptCount val="1"/>
                <c:pt idx="0">
                  <c:v>Penyerapan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id-ID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Sheet3!$A$6:$A$8</c:f>
              <c:strCache>
                <c:ptCount val="2"/>
                <c:pt idx="0">
                  <c:v>DAK Reguler</c:v>
                </c:pt>
                <c:pt idx="1">
                  <c:v>DAK Penugasan</c:v>
                </c:pt>
              </c:strCache>
            </c:strRef>
          </c:cat>
          <c:val>
            <c:numRef>
              <c:f>Sheet3!$D$6:$D$8</c:f>
              <c:numCache>
                <c:formatCode>#,##0,,,</c:formatCode>
                <c:ptCount val="2"/>
                <c:pt idx="0">
                  <c:v>4633305394102</c:v>
                </c:pt>
                <c:pt idx="1">
                  <c:v>1047726579794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95616392"/>
        <c:axId val="595623056"/>
      </c:barChart>
      <c:catAx>
        <c:axId val="5956163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id-ID"/>
          </a:p>
        </c:txPr>
        <c:crossAx val="595623056"/>
        <c:crosses val="autoZero"/>
        <c:auto val="1"/>
        <c:lblAlgn val="ctr"/>
        <c:lblOffset val="100"/>
        <c:noMultiLvlLbl val="0"/>
      </c:catAx>
      <c:valAx>
        <c:axId val="595623056"/>
        <c:scaling>
          <c:orientation val="minMax"/>
        </c:scaling>
        <c:delete val="0"/>
        <c:axPos val="l"/>
        <c:majorGridlines/>
        <c:numFmt formatCode="#,##0,,,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id-ID"/>
          </a:p>
        </c:txPr>
        <c:crossAx val="59561639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id-ID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DBCDDD-9588-41CB-B565-C67053D3522D}" type="doc">
      <dgm:prSet loTypeId="urn:microsoft.com/office/officeart/2005/8/layout/vList2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id-ID"/>
        </a:p>
      </dgm:t>
    </dgm:pt>
    <dgm:pt modelId="{5670F95A-3E28-41C9-811C-DAC6390C3AE8}">
      <dgm:prSet phldrT="[Text]"/>
      <dgm:spPr/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Perpres Nomor </a:t>
          </a:r>
          <a:r>
            <a:rPr lang="id-ID" dirty="0" smtClean="0">
              <a:solidFill>
                <a:schemeClr val="tx1"/>
              </a:solidFill>
            </a:rPr>
            <a:t>5 </a:t>
          </a:r>
          <a:r>
            <a:rPr lang="id-ID" dirty="0" smtClean="0">
              <a:solidFill>
                <a:schemeClr val="tx1"/>
              </a:solidFill>
            </a:rPr>
            <a:t>Tahun </a:t>
          </a:r>
          <a:r>
            <a:rPr lang="id-ID" dirty="0" smtClean="0">
              <a:solidFill>
                <a:schemeClr val="tx1"/>
              </a:solidFill>
            </a:rPr>
            <a:t>2018 </a:t>
          </a:r>
          <a:r>
            <a:rPr lang="id-ID" dirty="0" smtClean="0">
              <a:solidFill>
                <a:schemeClr val="tx1"/>
              </a:solidFill>
            </a:rPr>
            <a:t>tentang </a:t>
          </a:r>
          <a:r>
            <a:rPr lang="id-ID" dirty="0" smtClean="0">
              <a:solidFill>
                <a:schemeClr val="tx1"/>
              </a:solidFill>
            </a:rPr>
            <a:t>Perubahan Perpres Nomor 123 Tahun 2016 tentang Petunjuk </a:t>
          </a:r>
          <a:r>
            <a:rPr lang="id-ID" dirty="0" smtClean="0">
              <a:solidFill>
                <a:schemeClr val="tx1"/>
              </a:solidFill>
            </a:rPr>
            <a:t>Teknis DAK Fisik </a:t>
          </a:r>
          <a:endParaRPr lang="id-ID" dirty="0">
            <a:solidFill>
              <a:schemeClr val="tx1"/>
            </a:solidFill>
          </a:endParaRPr>
        </a:p>
      </dgm:t>
    </dgm:pt>
    <dgm:pt modelId="{7171BEB7-B37A-492E-B508-9C8DC080A961}" type="parTrans" cxnId="{EBF99E18-311C-42C6-A53D-BF4D4E53CD4A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C05AAF4A-B675-496B-9255-51DA372DF410}" type="sibTrans" cxnId="{EBF99E18-311C-42C6-A53D-BF4D4E53CD4A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98B4D368-3593-49CA-BE72-5435FD575C2B}">
      <dgm:prSet phldrT="[Text]"/>
      <dgm:spPr/>
      <dgm:t>
        <a:bodyPr/>
        <a:lstStyle/>
        <a:p>
          <a:r>
            <a:rPr lang="id-ID" dirty="0" smtClean="0">
              <a:solidFill>
                <a:schemeClr val="bg1"/>
              </a:solidFill>
            </a:rPr>
            <a:t>Peraturan Kementerian/Lembaga Teknis terkait Petunjuk Operasional DAK Fisik</a:t>
          </a:r>
          <a:endParaRPr lang="id-ID" dirty="0">
            <a:solidFill>
              <a:schemeClr val="bg1"/>
            </a:solidFill>
          </a:endParaRPr>
        </a:p>
      </dgm:t>
    </dgm:pt>
    <dgm:pt modelId="{CE030370-68EB-4FEF-B863-093759C19D6D}" type="parTrans" cxnId="{3A010570-D0C0-4EE0-B3F0-A52AF6379FA6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FE926347-BE90-43A1-8CD6-0168D64D2439}" type="sibTrans" cxnId="{3A010570-D0C0-4EE0-B3F0-A52AF6379FA6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5623F367-3D25-4148-BC5C-A47FD03C1B19}">
      <dgm:prSet phldrT="[Text]"/>
      <dgm:spPr/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PMK Nomor 112/PMK.07/2017 tentang Perubahan atas PMK Nomor 50/PMK.07/2017 tentang Pengelolaan Transfer ke Daerah dan Dana Desa</a:t>
          </a:r>
          <a:endParaRPr lang="id-ID" dirty="0">
            <a:solidFill>
              <a:schemeClr val="tx1"/>
            </a:solidFill>
          </a:endParaRPr>
        </a:p>
      </dgm:t>
    </dgm:pt>
    <dgm:pt modelId="{3044CFE4-D8B3-41EE-B0DA-F95A5D8AD728}" type="sibTrans" cxnId="{F94FC961-526A-433D-83F3-4B7B6E5D65C5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0AEE0393-1CD7-4A87-82AA-AEC52FFB56C5}" type="parTrans" cxnId="{F94FC961-526A-433D-83F3-4B7B6E5D65C5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215EC648-AB95-4839-BC5A-C6B6F95ABF61}">
      <dgm:prSet phldrT="[Text]"/>
      <dgm:spPr/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PMK Nomor 50/PMK.07/2017 tentang Pengelolaan Transfer ke Daerah dan Dana Desa</a:t>
          </a:r>
          <a:endParaRPr lang="id-ID" dirty="0">
            <a:solidFill>
              <a:schemeClr val="tx1"/>
            </a:solidFill>
          </a:endParaRPr>
        </a:p>
      </dgm:t>
    </dgm:pt>
    <dgm:pt modelId="{657F66B7-7077-46DE-92A2-268ADEE2D27C}" type="sibTrans" cxnId="{A05E794C-B825-4084-B0B2-44E5E08B58AB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800CED7D-EC24-46B2-AE6A-A32005A911BA}" type="parTrans" cxnId="{A05E794C-B825-4084-B0B2-44E5E08B58AB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45E4E451-943E-4B96-9B67-44FC790474BA}">
      <dgm:prSet phldrT="[Text]"/>
      <dgm:spPr/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Perpres Nomor 123 Tahun 2016 tentang Petunjuk Teknis DAK Fisik</a:t>
          </a:r>
          <a:endParaRPr lang="id-ID" dirty="0">
            <a:solidFill>
              <a:schemeClr val="tx1"/>
            </a:solidFill>
          </a:endParaRPr>
        </a:p>
      </dgm:t>
    </dgm:pt>
    <dgm:pt modelId="{3FFA9991-0EE7-467E-8AEE-7C9961802FCE}" type="parTrans" cxnId="{DA886386-0451-4ECE-AA20-552C73CD8A27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48ACBA5C-9E9F-41D2-8201-8480401609D0}" type="sibTrans" cxnId="{DA886386-0451-4ECE-AA20-552C73CD8A27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F4AE72C4-8395-463B-A916-BF24C7660308}" type="pres">
      <dgm:prSet presAssocID="{B5DBCDDD-9588-41CB-B565-C67053D3522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1721CC38-3E92-4799-8C14-B582889A172E}" type="pres">
      <dgm:prSet presAssocID="{45E4E451-943E-4B96-9B67-44FC790474BA}" presName="parentText" presStyleLbl="node1" presStyleIdx="0" presStyleCnt="5" custScaleY="68471" custLinFactY="-39240" custLinFactNeighborX="-14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CA4D660-DF6D-4832-99AC-481EA06EA149}" type="pres">
      <dgm:prSet presAssocID="{48ACBA5C-9E9F-41D2-8201-8480401609D0}" presName="spacer" presStyleCnt="0"/>
      <dgm:spPr/>
    </dgm:pt>
    <dgm:pt modelId="{BD4C2832-E1C4-4DFD-9E95-84A11CF2A690}" type="pres">
      <dgm:prSet presAssocID="{5670F95A-3E28-41C9-811C-DAC6390C3AE8}" presName="parentText" presStyleLbl="node1" presStyleIdx="1" presStyleCnt="5" custScaleY="84233" custLinFactY="-29816" custLinFactNeighborX="15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EA54BE7B-BA53-45D4-83C1-8C004A9DA01B}" type="pres">
      <dgm:prSet presAssocID="{C05AAF4A-B675-496B-9255-51DA372DF410}" presName="spacer" presStyleCnt="0"/>
      <dgm:spPr/>
    </dgm:pt>
    <dgm:pt modelId="{EDFA81ED-724F-4B0D-B4F5-700E1937C59F}" type="pres">
      <dgm:prSet presAssocID="{215EC648-AB95-4839-BC5A-C6B6F95ABF61}" presName="parentText" presStyleLbl="node1" presStyleIdx="2" presStyleCnt="5" custScaleY="81143" custLinFactY="-28273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2FCD8DE-0F9A-44CA-85A5-055FA78180C4}" type="pres">
      <dgm:prSet presAssocID="{657F66B7-7077-46DE-92A2-268ADEE2D27C}" presName="spacer" presStyleCnt="0"/>
      <dgm:spPr/>
    </dgm:pt>
    <dgm:pt modelId="{C33AE28D-9128-47AC-9EF1-059C4B865F43}" type="pres">
      <dgm:prSet presAssocID="{5623F367-3D25-4148-BC5C-A47FD03C1B19}" presName="parentText" presStyleLbl="node1" presStyleIdx="3" presStyleCnt="5" custLinFactY="-1485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4CDCCD7-FBE4-44D7-BE9C-B79BA5D7DA49}" type="pres">
      <dgm:prSet presAssocID="{3044CFE4-D8B3-41EE-B0DA-F95A5D8AD728}" presName="spacer" presStyleCnt="0"/>
      <dgm:spPr/>
    </dgm:pt>
    <dgm:pt modelId="{E7782823-A893-4370-B064-388C2A0C4351}" type="pres">
      <dgm:prSet presAssocID="{98B4D368-3593-49CA-BE72-5435FD575C2B}" presName="parentText" presStyleLbl="node1" presStyleIdx="4" presStyleCnt="5" custLinFactY="-633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3A010570-D0C0-4EE0-B3F0-A52AF6379FA6}" srcId="{B5DBCDDD-9588-41CB-B565-C67053D3522D}" destId="{98B4D368-3593-49CA-BE72-5435FD575C2B}" srcOrd="4" destOrd="0" parTransId="{CE030370-68EB-4FEF-B863-093759C19D6D}" sibTransId="{FE926347-BE90-43A1-8CD6-0168D64D2439}"/>
    <dgm:cxn modelId="{DA886386-0451-4ECE-AA20-552C73CD8A27}" srcId="{B5DBCDDD-9588-41CB-B565-C67053D3522D}" destId="{45E4E451-943E-4B96-9B67-44FC790474BA}" srcOrd="0" destOrd="0" parTransId="{3FFA9991-0EE7-467E-8AEE-7C9961802FCE}" sibTransId="{48ACBA5C-9E9F-41D2-8201-8480401609D0}"/>
    <dgm:cxn modelId="{9BC31F4F-8F59-4807-87CF-963690B33F00}" type="presOf" srcId="{215EC648-AB95-4839-BC5A-C6B6F95ABF61}" destId="{EDFA81ED-724F-4B0D-B4F5-700E1937C59F}" srcOrd="0" destOrd="0" presId="urn:microsoft.com/office/officeart/2005/8/layout/vList2"/>
    <dgm:cxn modelId="{4D4FB86C-03F5-4C0A-AA8B-340A0E4DFD39}" type="presOf" srcId="{5623F367-3D25-4148-BC5C-A47FD03C1B19}" destId="{C33AE28D-9128-47AC-9EF1-059C4B865F43}" srcOrd="0" destOrd="0" presId="urn:microsoft.com/office/officeart/2005/8/layout/vList2"/>
    <dgm:cxn modelId="{F3702005-4B17-44D4-93E2-90737E880B54}" type="presOf" srcId="{5670F95A-3E28-41C9-811C-DAC6390C3AE8}" destId="{BD4C2832-E1C4-4DFD-9E95-84A11CF2A690}" srcOrd="0" destOrd="0" presId="urn:microsoft.com/office/officeart/2005/8/layout/vList2"/>
    <dgm:cxn modelId="{B4FEDAA7-C1A0-48FB-92B1-4219556B6F05}" type="presOf" srcId="{98B4D368-3593-49CA-BE72-5435FD575C2B}" destId="{E7782823-A893-4370-B064-388C2A0C4351}" srcOrd="0" destOrd="0" presId="urn:microsoft.com/office/officeart/2005/8/layout/vList2"/>
    <dgm:cxn modelId="{F94FC961-526A-433D-83F3-4B7B6E5D65C5}" srcId="{B5DBCDDD-9588-41CB-B565-C67053D3522D}" destId="{5623F367-3D25-4148-BC5C-A47FD03C1B19}" srcOrd="3" destOrd="0" parTransId="{0AEE0393-1CD7-4A87-82AA-AEC52FFB56C5}" sibTransId="{3044CFE4-D8B3-41EE-B0DA-F95A5D8AD728}"/>
    <dgm:cxn modelId="{C982789A-1209-45EE-B4BD-0AEF80E23D5E}" type="presOf" srcId="{45E4E451-943E-4B96-9B67-44FC790474BA}" destId="{1721CC38-3E92-4799-8C14-B582889A172E}" srcOrd="0" destOrd="0" presId="urn:microsoft.com/office/officeart/2005/8/layout/vList2"/>
    <dgm:cxn modelId="{19EA4839-1082-45B6-AB98-89716A01EDB2}" type="presOf" srcId="{B5DBCDDD-9588-41CB-B565-C67053D3522D}" destId="{F4AE72C4-8395-463B-A916-BF24C7660308}" srcOrd="0" destOrd="0" presId="urn:microsoft.com/office/officeart/2005/8/layout/vList2"/>
    <dgm:cxn modelId="{A05E794C-B825-4084-B0B2-44E5E08B58AB}" srcId="{B5DBCDDD-9588-41CB-B565-C67053D3522D}" destId="{215EC648-AB95-4839-BC5A-C6B6F95ABF61}" srcOrd="2" destOrd="0" parTransId="{800CED7D-EC24-46B2-AE6A-A32005A911BA}" sibTransId="{657F66B7-7077-46DE-92A2-268ADEE2D27C}"/>
    <dgm:cxn modelId="{EBF99E18-311C-42C6-A53D-BF4D4E53CD4A}" srcId="{B5DBCDDD-9588-41CB-B565-C67053D3522D}" destId="{5670F95A-3E28-41C9-811C-DAC6390C3AE8}" srcOrd="1" destOrd="0" parTransId="{7171BEB7-B37A-492E-B508-9C8DC080A961}" sibTransId="{C05AAF4A-B675-496B-9255-51DA372DF410}"/>
    <dgm:cxn modelId="{304414F9-D215-40A2-9354-16035CB56586}" type="presParOf" srcId="{F4AE72C4-8395-463B-A916-BF24C7660308}" destId="{1721CC38-3E92-4799-8C14-B582889A172E}" srcOrd="0" destOrd="0" presId="urn:microsoft.com/office/officeart/2005/8/layout/vList2"/>
    <dgm:cxn modelId="{C085C6A2-19DB-4741-9FC4-C3642898ED2A}" type="presParOf" srcId="{F4AE72C4-8395-463B-A916-BF24C7660308}" destId="{3CA4D660-DF6D-4832-99AC-481EA06EA149}" srcOrd="1" destOrd="0" presId="urn:microsoft.com/office/officeart/2005/8/layout/vList2"/>
    <dgm:cxn modelId="{4FCE8297-BDF9-45DE-BC15-0000DE74870F}" type="presParOf" srcId="{F4AE72C4-8395-463B-A916-BF24C7660308}" destId="{BD4C2832-E1C4-4DFD-9E95-84A11CF2A690}" srcOrd="2" destOrd="0" presId="urn:microsoft.com/office/officeart/2005/8/layout/vList2"/>
    <dgm:cxn modelId="{C322F21F-79C6-4722-A239-049D8E7C9A22}" type="presParOf" srcId="{F4AE72C4-8395-463B-A916-BF24C7660308}" destId="{EA54BE7B-BA53-45D4-83C1-8C004A9DA01B}" srcOrd="3" destOrd="0" presId="urn:microsoft.com/office/officeart/2005/8/layout/vList2"/>
    <dgm:cxn modelId="{9D0225BD-FCA2-493F-9285-23B7A0117DC3}" type="presParOf" srcId="{F4AE72C4-8395-463B-A916-BF24C7660308}" destId="{EDFA81ED-724F-4B0D-B4F5-700E1937C59F}" srcOrd="4" destOrd="0" presId="urn:microsoft.com/office/officeart/2005/8/layout/vList2"/>
    <dgm:cxn modelId="{CB685A41-E47C-4A94-A537-8864CFC913BD}" type="presParOf" srcId="{F4AE72C4-8395-463B-A916-BF24C7660308}" destId="{62FCD8DE-0F9A-44CA-85A5-055FA78180C4}" srcOrd="5" destOrd="0" presId="urn:microsoft.com/office/officeart/2005/8/layout/vList2"/>
    <dgm:cxn modelId="{D76A7E63-1625-43E8-81E1-C362601E4BC4}" type="presParOf" srcId="{F4AE72C4-8395-463B-A916-BF24C7660308}" destId="{C33AE28D-9128-47AC-9EF1-059C4B865F43}" srcOrd="6" destOrd="0" presId="urn:microsoft.com/office/officeart/2005/8/layout/vList2"/>
    <dgm:cxn modelId="{0E10DABE-92BE-4F75-B81C-BB717CC13C25}" type="presParOf" srcId="{F4AE72C4-8395-463B-A916-BF24C7660308}" destId="{84CDCCD7-FBE4-44D7-BE9C-B79BA5D7DA49}" srcOrd="7" destOrd="0" presId="urn:microsoft.com/office/officeart/2005/8/layout/vList2"/>
    <dgm:cxn modelId="{18976DA4-E0DE-45FE-91A5-AF47C76F8518}" type="presParOf" srcId="{F4AE72C4-8395-463B-A916-BF24C7660308}" destId="{E7782823-A893-4370-B064-388C2A0C4351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21CC38-3E92-4799-8C14-B582889A172E}">
      <dsp:nvSpPr>
        <dsp:cNvPr id="0" name=""/>
        <dsp:cNvSpPr/>
      </dsp:nvSpPr>
      <dsp:spPr>
        <a:xfrm>
          <a:off x="0" y="77836"/>
          <a:ext cx="9131424" cy="62560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900" kern="1200" dirty="0" smtClean="0">
              <a:solidFill>
                <a:schemeClr val="tx1"/>
              </a:solidFill>
            </a:rPr>
            <a:t>Perpres Nomor 123 Tahun 2016 tentang Petunjuk Teknis DAK Fisik</a:t>
          </a:r>
          <a:endParaRPr lang="id-ID" sz="1900" kern="1200" dirty="0">
            <a:solidFill>
              <a:schemeClr val="tx1"/>
            </a:solidFill>
          </a:endParaRPr>
        </a:p>
      </dsp:txBody>
      <dsp:txXfrm>
        <a:off x="30539" y="108375"/>
        <a:ext cx="9070346" cy="564526"/>
      </dsp:txXfrm>
    </dsp:sp>
    <dsp:sp modelId="{BD4C2832-E1C4-4DFD-9E95-84A11CF2A690}">
      <dsp:nvSpPr>
        <dsp:cNvPr id="0" name=""/>
        <dsp:cNvSpPr/>
      </dsp:nvSpPr>
      <dsp:spPr>
        <a:xfrm>
          <a:off x="0" y="855786"/>
          <a:ext cx="9131424" cy="769618"/>
        </a:xfrm>
        <a:prstGeom prst="roundRect">
          <a:avLst/>
        </a:prstGeom>
        <a:gradFill rotWithShape="0">
          <a:gsLst>
            <a:gs pos="0">
              <a:schemeClr val="accent4">
                <a:hueOff val="2598923"/>
                <a:satOff val="-11992"/>
                <a:lumOff val="441"/>
                <a:alphaOff val="0"/>
                <a:shade val="51000"/>
                <a:satMod val="130000"/>
              </a:schemeClr>
            </a:gs>
            <a:gs pos="80000">
              <a:schemeClr val="accent4">
                <a:hueOff val="2598923"/>
                <a:satOff val="-11992"/>
                <a:lumOff val="441"/>
                <a:alphaOff val="0"/>
                <a:shade val="93000"/>
                <a:satMod val="130000"/>
              </a:schemeClr>
            </a:gs>
            <a:gs pos="100000">
              <a:schemeClr val="accent4">
                <a:hueOff val="2598923"/>
                <a:satOff val="-11992"/>
                <a:lumOff val="44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900" kern="1200" dirty="0" smtClean="0">
              <a:solidFill>
                <a:schemeClr val="tx1"/>
              </a:solidFill>
            </a:rPr>
            <a:t>Perpres Nomor </a:t>
          </a:r>
          <a:r>
            <a:rPr lang="id-ID" sz="1900" kern="1200" dirty="0" smtClean="0">
              <a:solidFill>
                <a:schemeClr val="tx1"/>
              </a:solidFill>
            </a:rPr>
            <a:t>5 </a:t>
          </a:r>
          <a:r>
            <a:rPr lang="id-ID" sz="1900" kern="1200" dirty="0" smtClean="0">
              <a:solidFill>
                <a:schemeClr val="tx1"/>
              </a:solidFill>
            </a:rPr>
            <a:t>Tahun </a:t>
          </a:r>
          <a:r>
            <a:rPr lang="id-ID" sz="1900" kern="1200" dirty="0" smtClean="0">
              <a:solidFill>
                <a:schemeClr val="tx1"/>
              </a:solidFill>
            </a:rPr>
            <a:t>2018 </a:t>
          </a:r>
          <a:r>
            <a:rPr lang="id-ID" sz="1900" kern="1200" dirty="0" smtClean="0">
              <a:solidFill>
                <a:schemeClr val="tx1"/>
              </a:solidFill>
            </a:rPr>
            <a:t>tentang </a:t>
          </a:r>
          <a:r>
            <a:rPr lang="id-ID" sz="1900" kern="1200" dirty="0" smtClean="0">
              <a:solidFill>
                <a:schemeClr val="tx1"/>
              </a:solidFill>
            </a:rPr>
            <a:t>Perubahan Perpres Nomor 123 Tahun 2016 tentang Petunjuk </a:t>
          </a:r>
          <a:r>
            <a:rPr lang="id-ID" sz="1900" kern="1200" dirty="0" smtClean="0">
              <a:solidFill>
                <a:schemeClr val="tx1"/>
              </a:solidFill>
            </a:rPr>
            <a:t>Teknis DAK Fisik </a:t>
          </a:r>
          <a:endParaRPr lang="id-ID" sz="1900" kern="1200" dirty="0">
            <a:solidFill>
              <a:schemeClr val="tx1"/>
            </a:solidFill>
          </a:endParaRPr>
        </a:p>
      </dsp:txBody>
      <dsp:txXfrm>
        <a:off x="37570" y="893356"/>
        <a:ext cx="9056284" cy="694478"/>
      </dsp:txXfrm>
    </dsp:sp>
    <dsp:sp modelId="{EDFA81ED-724F-4B0D-B4F5-700E1937C59F}">
      <dsp:nvSpPr>
        <dsp:cNvPr id="0" name=""/>
        <dsp:cNvSpPr/>
      </dsp:nvSpPr>
      <dsp:spPr>
        <a:xfrm>
          <a:off x="0" y="1705743"/>
          <a:ext cx="9131424" cy="741386"/>
        </a:xfrm>
        <a:prstGeom prst="roundRect">
          <a:avLst/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shade val="51000"/>
                <a:satMod val="130000"/>
              </a:schemeClr>
            </a:gs>
            <a:gs pos="80000">
              <a:schemeClr val="accent4">
                <a:hueOff val="5197846"/>
                <a:satOff val="-23984"/>
                <a:lumOff val="883"/>
                <a:alphaOff val="0"/>
                <a:shade val="93000"/>
                <a:satMod val="130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900" kern="1200" dirty="0" smtClean="0">
              <a:solidFill>
                <a:schemeClr val="tx1"/>
              </a:solidFill>
            </a:rPr>
            <a:t>PMK Nomor 50/PMK.07/2017 tentang Pengelolaan Transfer ke Daerah dan Dana Desa</a:t>
          </a:r>
          <a:endParaRPr lang="id-ID" sz="1900" kern="1200" dirty="0">
            <a:solidFill>
              <a:schemeClr val="tx1"/>
            </a:solidFill>
          </a:endParaRPr>
        </a:p>
      </dsp:txBody>
      <dsp:txXfrm>
        <a:off x="36191" y="1741934"/>
        <a:ext cx="9059042" cy="669004"/>
      </dsp:txXfrm>
    </dsp:sp>
    <dsp:sp modelId="{C33AE28D-9128-47AC-9EF1-059C4B865F43}">
      <dsp:nvSpPr>
        <dsp:cNvPr id="0" name=""/>
        <dsp:cNvSpPr/>
      </dsp:nvSpPr>
      <dsp:spPr>
        <a:xfrm>
          <a:off x="0" y="2635994"/>
          <a:ext cx="9131424" cy="913678"/>
        </a:xfrm>
        <a:prstGeom prst="roundRect">
          <a:avLst/>
        </a:prstGeom>
        <a:gradFill rotWithShape="0">
          <a:gsLst>
            <a:gs pos="0">
              <a:schemeClr val="accent4">
                <a:hueOff val="7796769"/>
                <a:satOff val="-35976"/>
                <a:lumOff val="1324"/>
                <a:alphaOff val="0"/>
                <a:shade val="51000"/>
                <a:satMod val="130000"/>
              </a:schemeClr>
            </a:gs>
            <a:gs pos="80000">
              <a:schemeClr val="accent4">
                <a:hueOff val="7796769"/>
                <a:satOff val="-35976"/>
                <a:lumOff val="1324"/>
                <a:alphaOff val="0"/>
                <a:shade val="93000"/>
                <a:satMod val="130000"/>
              </a:schemeClr>
            </a:gs>
            <a:gs pos="100000">
              <a:schemeClr val="accent4">
                <a:hueOff val="7796769"/>
                <a:satOff val="-35976"/>
                <a:lumOff val="13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900" kern="1200" dirty="0" smtClean="0">
              <a:solidFill>
                <a:schemeClr val="tx1"/>
              </a:solidFill>
            </a:rPr>
            <a:t>PMK Nomor 112/PMK.07/2017 tentang Perubahan atas PMK Nomor 50/PMK.07/2017 tentang Pengelolaan Transfer ke Daerah dan Dana Desa</a:t>
          </a:r>
          <a:endParaRPr lang="id-ID" sz="1900" kern="1200" dirty="0">
            <a:solidFill>
              <a:schemeClr val="tx1"/>
            </a:solidFill>
          </a:endParaRPr>
        </a:p>
      </dsp:txBody>
      <dsp:txXfrm>
        <a:off x="44602" y="2680596"/>
        <a:ext cx="9042220" cy="824474"/>
      </dsp:txXfrm>
    </dsp:sp>
    <dsp:sp modelId="{E7782823-A893-4370-B064-388C2A0C4351}">
      <dsp:nvSpPr>
        <dsp:cNvPr id="0" name=""/>
        <dsp:cNvSpPr/>
      </dsp:nvSpPr>
      <dsp:spPr>
        <a:xfrm>
          <a:off x="0" y="3693694"/>
          <a:ext cx="9131424" cy="913678"/>
        </a:xfrm>
        <a:prstGeom prst="round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shade val="51000"/>
                <a:satMod val="130000"/>
              </a:schemeClr>
            </a:gs>
            <a:gs pos="80000">
              <a:schemeClr val="accent4">
                <a:hueOff val="10395692"/>
                <a:satOff val="-47968"/>
                <a:lumOff val="1765"/>
                <a:alphaOff val="0"/>
                <a:shade val="93000"/>
                <a:satMod val="130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900" kern="1200" dirty="0" smtClean="0">
              <a:solidFill>
                <a:schemeClr val="bg1"/>
              </a:solidFill>
            </a:rPr>
            <a:t>Peraturan Kementerian/Lembaga Teknis terkait Petunjuk Operasional DAK Fisik</a:t>
          </a:r>
          <a:endParaRPr lang="id-ID" sz="1900" kern="1200" dirty="0">
            <a:solidFill>
              <a:schemeClr val="bg1"/>
            </a:solidFill>
          </a:endParaRPr>
        </a:p>
      </dsp:txBody>
      <dsp:txXfrm>
        <a:off x="44602" y="3738296"/>
        <a:ext cx="9042220" cy="8244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9F757-3F9F-421B-8D8D-7B6488AC92D1}" type="datetimeFigureOut">
              <a:rPr lang="id-ID" smtClean="0"/>
              <a:pPr/>
              <a:t>13/03/2018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AE0E2-46FE-40EA-9C86-BE54893A2585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51236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1388" y="690563"/>
            <a:ext cx="4975225" cy="34448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BCAB7F-D010-4B4F-8875-B7CE791735A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9665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5DF1DE-566F-4C51-A61B-4FFD50F03673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95631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03F588-B706-4025-AA44-E8B7854F908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102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AE0E2-46FE-40EA-9C86-BE54893A2585}" type="slidenum">
              <a:rPr lang="id-ID" smtClean="0"/>
              <a:pPr/>
              <a:t>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576211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4D7C2A-DFAA-483F-AC23-077D38FC1FBE}" type="slidenum">
              <a:rPr lang="id-ID" altLang="en-US" smtClean="0"/>
              <a:pPr>
                <a:defRPr/>
              </a:pPr>
              <a:t>6</a:t>
            </a:fld>
            <a:endParaRPr lang="id-ID" altLang="en-US"/>
          </a:p>
        </p:txBody>
      </p:sp>
    </p:spTree>
    <p:extLst>
      <p:ext uri="{BB962C8B-B14F-4D97-AF65-F5344CB8AC3E}">
        <p14:creationId xmlns:p14="http://schemas.microsoft.com/office/powerpoint/2010/main" val="2357383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4555A-F592-459F-BF3E-2012613F807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462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5DF1DE-566F-4C51-A61B-4FFD50F03673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9563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5DF1DE-566F-4C51-A61B-4FFD50F03673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95631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5DF1DE-566F-4C51-A61B-4FFD50F03673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9563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5DF1DE-566F-4C51-A61B-4FFD50F03673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95631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5DF1DE-566F-4C51-A61B-4FFD50F03673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9563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tif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tif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2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2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tiff"/><Relationship Id="rId4" Type="http://schemas.openxmlformats.org/officeDocument/2006/relationships/image" Target="../media/image1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83375" y="1129823"/>
            <a:ext cx="4738798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K</a:t>
            </a:r>
            <a:r>
              <a:rPr lang="id-ID" sz="20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20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E</a:t>
            </a:r>
            <a:r>
              <a:rPr lang="id-ID" sz="20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M </a:t>
            </a:r>
            <a:r>
              <a:rPr lang="id-ID" sz="20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E</a:t>
            </a:r>
            <a:r>
              <a:rPr lang="id-ID" sz="20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20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N</a:t>
            </a:r>
            <a:r>
              <a:rPr lang="id-ID" sz="20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20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T</a:t>
            </a:r>
            <a:r>
              <a:rPr lang="id-ID" sz="20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20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E</a:t>
            </a:r>
            <a:r>
              <a:rPr lang="id-ID" sz="20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20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R</a:t>
            </a:r>
            <a:r>
              <a:rPr lang="id-ID" sz="20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I </a:t>
            </a:r>
            <a:r>
              <a:rPr lang="id-ID" sz="20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A</a:t>
            </a:r>
            <a:r>
              <a:rPr lang="id-ID" sz="20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20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N</a:t>
            </a:r>
            <a:r>
              <a:rPr lang="id-ID" sz="20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  </a:t>
            </a:r>
            <a:r>
              <a:rPr lang="id-ID" sz="20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K</a:t>
            </a:r>
            <a:r>
              <a:rPr lang="id-ID" sz="20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20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E</a:t>
            </a:r>
            <a:r>
              <a:rPr lang="id-ID" sz="20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20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U</a:t>
            </a:r>
            <a:r>
              <a:rPr lang="id-ID" sz="20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20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A</a:t>
            </a:r>
            <a:r>
              <a:rPr lang="id-ID" sz="20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20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N</a:t>
            </a:r>
            <a:r>
              <a:rPr lang="id-ID" sz="20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20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G</a:t>
            </a:r>
            <a:r>
              <a:rPr lang="id-ID" sz="20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20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A</a:t>
            </a:r>
            <a:r>
              <a:rPr lang="id-ID" sz="20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20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N</a:t>
            </a:r>
            <a:endParaRPr lang="en-US" sz="2000" b="1" dirty="0">
              <a:solidFill>
                <a:srgbClr val="E7E6E6">
                  <a:lumMod val="25000"/>
                </a:srgbClr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b="0" dirty="0" err="1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</a:t>
            </a:r>
            <a:r>
              <a:rPr lang="id-ID" sz="12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1200" b="0" dirty="0" err="1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</a:t>
            </a:r>
            <a:r>
              <a:rPr lang="id-ID" sz="12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1200" b="0" dirty="0" err="1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</a:t>
            </a:r>
            <a:r>
              <a:rPr lang="id-ID" sz="12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1200" b="0" dirty="0" err="1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U</a:t>
            </a:r>
            <a:r>
              <a:rPr lang="id-ID" sz="12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1200" b="0" dirty="0" err="1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B</a:t>
            </a:r>
            <a:r>
              <a:rPr lang="id-ID" sz="12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 L I </a:t>
            </a:r>
            <a:r>
              <a:rPr lang="id-ID" sz="1200" b="0" dirty="0" err="1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K</a:t>
            </a:r>
            <a:r>
              <a:rPr lang="id-ID" sz="12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   I </a:t>
            </a:r>
            <a:r>
              <a:rPr lang="id-ID" sz="1200" b="0" dirty="0" err="1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</a:t>
            </a:r>
            <a:r>
              <a:rPr lang="id-ID" sz="12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 D </a:t>
            </a:r>
            <a:r>
              <a:rPr lang="id-ID" sz="1200" b="0" dirty="0" err="1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O</a:t>
            </a:r>
            <a:r>
              <a:rPr lang="id-ID" sz="12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1200" b="0" dirty="0" err="1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</a:t>
            </a:r>
            <a:r>
              <a:rPr lang="id-ID" sz="12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1200" b="0" dirty="0" err="1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E</a:t>
            </a:r>
            <a:r>
              <a:rPr lang="id-ID" sz="12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1200" b="0" dirty="0" err="1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</a:t>
            </a:r>
            <a:r>
              <a:rPr lang="id-ID" sz="1200" b="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 I </a:t>
            </a:r>
            <a:r>
              <a:rPr lang="id-ID" sz="1200" b="0" dirty="0" err="1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</a:t>
            </a:r>
            <a:endParaRPr lang="en-US" sz="1200" b="0" dirty="0">
              <a:solidFill>
                <a:schemeClr val="tx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6764" y="6356357"/>
            <a:ext cx="23114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5617521-782B-4617-BD9E-481D4BBF6E30}" type="slidenum">
              <a:rPr lang="id-ID" smtClean="0"/>
              <a:pPr/>
              <a:t>‹#›</a:t>
            </a:fld>
            <a:endParaRPr lang="id-ID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193" y="1801337"/>
            <a:ext cx="3158807" cy="60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3" y="5638800"/>
            <a:ext cx="6189004" cy="12474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20630" y="234492"/>
            <a:ext cx="935567" cy="80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903575"/>
      </p:ext>
    </p:extLst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330205" y="6485353"/>
            <a:ext cx="2015295" cy="259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89" dirty="0">
                <a:solidFill>
                  <a:srgbClr val="E7E6E6">
                    <a:lumMod val="25000"/>
                  </a:srgbClr>
                </a:solidFill>
                <a:latin typeface="Futura Md BT" panose="020B0602020204020303" pitchFamily="34" charset="0"/>
              </a:rPr>
              <a:t>KEMENTERIAN KEUANGAN</a:t>
            </a:r>
            <a:endParaRPr lang="en-US" sz="1089" dirty="0">
              <a:solidFill>
                <a:srgbClr val="E7E6E6">
                  <a:lumMod val="25000"/>
                </a:srgbClr>
              </a:solidFill>
              <a:latin typeface="Futura Md BT" panose="020B0602020204020303" pitchFamily="34" charset="0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46950" y="6416686"/>
            <a:ext cx="2311400" cy="365125"/>
          </a:xfrm>
        </p:spPr>
        <p:txBody>
          <a:bodyPr/>
          <a:lstStyle>
            <a:lvl1pPr>
              <a:defRPr sz="1783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/>
            </a:pPr>
            <a:fld id="{E5B49A93-D2A8-49EE-A579-7E18B3EF9D02}" type="slidenum">
              <a:rPr lang="en-US" smtClean="0">
                <a:solidFill>
                  <a:srgbClr val="E7E6E6">
                    <a:lumMod val="2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E7E6E6">
                  <a:lumMod val="25000"/>
                </a:srgb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101" y="76200"/>
            <a:ext cx="757183" cy="6942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66887" y="242153"/>
            <a:ext cx="393514" cy="367447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100198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550" y="6319102"/>
            <a:ext cx="1568450" cy="56028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27586" y="6553204"/>
            <a:ext cx="1915394" cy="269113"/>
          </a:xfrm>
          <a:prstGeom prst="rect">
            <a:avLst/>
          </a:prstGeom>
        </p:spPr>
        <p:txBody>
          <a:bodyPr wrap="none" lIns="103885" tIns="51943" rIns="103885" bIns="51943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67" dirty="0">
                <a:solidFill>
                  <a:srgbClr val="E7E6E6">
                    <a:lumMod val="25000"/>
                  </a:srgbClr>
                </a:solidFill>
                <a:latin typeface="Century Gothic" panose="020B0502020202020204" pitchFamily="34" charset="0"/>
              </a:rPr>
              <a:t>KEMENTERIAN KEUANGAN</a:t>
            </a:r>
            <a:endParaRPr lang="en-US" sz="1067" dirty="0">
              <a:solidFill>
                <a:srgbClr val="E7E6E6">
                  <a:lumMod val="25000"/>
                </a:srgbClr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12050" y="6483547"/>
            <a:ext cx="2311400" cy="36512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>
              <a:defRPr/>
            </a:pPr>
            <a:fld id="{54F2A4F8-850F-43C8-94FE-A21405CE189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9857" y="6507988"/>
            <a:ext cx="287728" cy="247691"/>
          </a:xfrm>
          <a:prstGeom prst="rect">
            <a:avLst/>
          </a:prstGeom>
        </p:spPr>
      </p:pic>
      <p:grpSp>
        <p:nvGrpSpPr>
          <p:cNvPr id="3" name="Group 16"/>
          <p:cNvGrpSpPr/>
          <p:nvPr/>
        </p:nvGrpSpPr>
        <p:grpSpPr>
          <a:xfrm>
            <a:off x="0" y="-1"/>
            <a:ext cx="1898650" cy="914401"/>
            <a:chOff x="0" y="-1"/>
            <a:chExt cx="2362200" cy="961247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0" y="-1"/>
              <a:ext cx="2362200" cy="855695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 userDrawn="1"/>
          </p:nvCxnSpPr>
          <p:spPr>
            <a:xfrm flipH="1">
              <a:off x="1364794" y="0"/>
              <a:ext cx="768806" cy="96124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flipH="1">
              <a:off x="626300" y="0"/>
              <a:ext cx="768806" cy="96124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41866582"/>
      </p:ext>
    </p:extLst>
  </p:cSld>
  <p:clrMapOvr>
    <a:masterClrMapping/>
  </p:clrMapOvr>
  <p:transition spd="slow">
    <p:pu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DA683-20FC-4B6A-A5A7-8D6E412B41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550" y="6319095"/>
            <a:ext cx="1568450" cy="56028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27581" y="6553200"/>
            <a:ext cx="1266693" cy="196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675" dirty="0">
                <a:solidFill>
                  <a:srgbClr val="E7E6E6">
                    <a:lumMod val="25000"/>
                  </a:srgbClr>
                </a:solidFill>
                <a:latin typeface="Century Gothic" panose="020B0502020202020204" pitchFamily="34" charset="0"/>
              </a:rPr>
              <a:t>KEMENTERIAN KEUANGAN</a:t>
            </a:r>
            <a:endParaRPr lang="en-US" sz="675" dirty="0">
              <a:solidFill>
                <a:srgbClr val="E7E6E6">
                  <a:lumMod val="25000"/>
                </a:srgbClr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12050" y="6483533"/>
            <a:ext cx="2311400" cy="365125"/>
          </a:xfrm>
        </p:spPr>
        <p:txBody>
          <a:bodyPr/>
          <a:lstStyle>
            <a:lvl1pPr>
              <a:defRPr sz="135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45617521-782B-4617-BD9E-481D4BBF6E30}" type="slidenum">
              <a:rPr lang="id-ID" smtClean="0"/>
              <a:pPr/>
              <a:t>‹#›</a:t>
            </a:fld>
            <a:endParaRPr lang="id-ID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9853" y="6507984"/>
            <a:ext cx="287728" cy="247690"/>
          </a:xfrm>
          <a:prstGeom prst="rect">
            <a:avLst/>
          </a:prstGeom>
        </p:spPr>
      </p:pic>
      <p:grpSp>
        <p:nvGrpSpPr>
          <p:cNvPr id="3" name="Group 16"/>
          <p:cNvGrpSpPr/>
          <p:nvPr/>
        </p:nvGrpSpPr>
        <p:grpSpPr>
          <a:xfrm>
            <a:off x="0" y="-1"/>
            <a:ext cx="1898650" cy="914401"/>
            <a:chOff x="0" y="-1"/>
            <a:chExt cx="2362200" cy="961247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0" y="-1"/>
              <a:ext cx="2362200" cy="855695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 userDrawn="1"/>
          </p:nvCxnSpPr>
          <p:spPr>
            <a:xfrm flipH="1">
              <a:off x="1364794" y="0"/>
              <a:ext cx="768806" cy="96124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flipH="1">
              <a:off x="626300" y="0"/>
              <a:ext cx="768806" cy="96124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7533392"/>
      </p:ext>
    </p:extLst>
  </p:cSld>
  <p:clrMapOvr>
    <a:masterClrMapping/>
  </p:clrMapOvr>
  <p:transition spd="slow">
    <p:pu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83375" y="1129825"/>
            <a:ext cx="361349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id-ID" sz="15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K</a:t>
            </a:r>
            <a:r>
              <a:rPr lang="id-ID" sz="15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15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E</a:t>
            </a:r>
            <a:r>
              <a:rPr lang="id-ID" sz="15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M </a:t>
            </a:r>
            <a:r>
              <a:rPr lang="id-ID" sz="15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E</a:t>
            </a:r>
            <a:r>
              <a:rPr lang="id-ID" sz="15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15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N</a:t>
            </a:r>
            <a:r>
              <a:rPr lang="id-ID" sz="15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15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T</a:t>
            </a:r>
            <a:r>
              <a:rPr lang="id-ID" sz="15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15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E</a:t>
            </a:r>
            <a:r>
              <a:rPr lang="id-ID" sz="15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15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R</a:t>
            </a:r>
            <a:r>
              <a:rPr lang="id-ID" sz="15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I </a:t>
            </a:r>
            <a:r>
              <a:rPr lang="id-ID" sz="15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A</a:t>
            </a:r>
            <a:r>
              <a:rPr lang="id-ID" sz="15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15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N</a:t>
            </a:r>
            <a:r>
              <a:rPr lang="id-ID" sz="15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  </a:t>
            </a:r>
            <a:r>
              <a:rPr lang="id-ID" sz="15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K</a:t>
            </a:r>
            <a:r>
              <a:rPr lang="id-ID" sz="15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15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E</a:t>
            </a:r>
            <a:r>
              <a:rPr lang="id-ID" sz="15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15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U</a:t>
            </a:r>
            <a:r>
              <a:rPr lang="id-ID" sz="15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15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A</a:t>
            </a:r>
            <a:r>
              <a:rPr lang="id-ID" sz="15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15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N</a:t>
            </a:r>
            <a:r>
              <a:rPr lang="id-ID" sz="15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15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G</a:t>
            </a:r>
            <a:r>
              <a:rPr lang="id-ID" sz="15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15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A</a:t>
            </a:r>
            <a:r>
              <a:rPr lang="id-ID" sz="1500" b="1" dirty="0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1500" b="1" dirty="0" err="1">
                <a:solidFill>
                  <a:srgbClr val="E7E6E6">
                    <a:lumMod val="25000"/>
                  </a:srgbClr>
                </a:solidFill>
                <a:latin typeface="Century Gothic" charset="0"/>
                <a:ea typeface="Century Gothic" charset="0"/>
                <a:cs typeface="Century Gothic" charset="0"/>
              </a:rPr>
              <a:t>N</a:t>
            </a:r>
            <a:endParaRPr lang="en-US" sz="1500" b="1" dirty="0">
              <a:solidFill>
                <a:srgbClr val="E7E6E6">
                  <a:lumMod val="25000"/>
                </a:srgbClr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algn="ctr">
              <a:defRPr/>
            </a:pPr>
            <a:r>
              <a:rPr lang="id-ID" sz="900" dirty="0" err="1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R</a:t>
            </a:r>
            <a:r>
              <a:rPr lang="id-ID" sz="9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900" dirty="0" err="1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E</a:t>
            </a:r>
            <a:r>
              <a:rPr lang="id-ID" sz="9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900" dirty="0" err="1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P</a:t>
            </a:r>
            <a:r>
              <a:rPr lang="id-ID" sz="9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900" dirty="0" err="1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U</a:t>
            </a:r>
            <a:r>
              <a:rPr lang="id-ID" sz="9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900" dirty="0" err="1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B</a:t>
            </a:r>
            <a:r>
              <a:rPr lang="id-ID" sz="9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 L I </a:t>
            </a:r>
            <a:r>
              <a:rPr lang="id-ID" sz="900" dirty="0" err="1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K</a:t>
            </a:r>
            <a:r>
              <a:rPr lang="id-ID" sz="9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   I </a:t>
            </a:r>
            <a:r>
              <a:rPr lang="id-ID" sz="900" dirty="0" err="1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N</a:t>
            </a:r>
            <a:r>
              <a:rPr lang="id-ID" sz="9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 D </a:t>
            </a:r>
            <a:r>
              <a:rPr lang="id-ID" sz="900" dirty="0" err="1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O</a:t>
            </a:r>
            <a:r>
              <a:rPr lang="id-ID" sz="9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900" dirty="0" err="1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N</a:t>
            </a:r>
            <a:r>
              <a:rPr lang="id-ID" sz="9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900" dirty="0" err="1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E</a:t>
            </a:r>
            <a:r>
              <a:rPr lang="id-ID" sz="9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id-ID" sz="900" dirty="0" err="1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S</a:t>
            </a:r>
            <a:r>
              <a:rPr lang="id-ID" sz="900" dirty="0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 I </a:t>
            </a:r>
            <a:r>
              <a:rPr lang="id-ID" sz="900" dirty="0" err="1">
                <a:solidFill>
                  <a:prstClr val="black"/>
                </a:solidFill>
                <a:latin typeface="Century Gothic" charset="0"/>
                <a:ea typeface="Century Gothic" charset="0"/>
                <a:cs typeface="Century Gothic" charset="0"/>
              </a:rPr>
              <a:t>A</a:t>
            </a:r>
            <a:endParaRPr lang="en-US" sz="900" dirty="0">
              <a:solidFill>
                <a:prstClr val="black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6764" y="6356359"/>
            <a:ext cx="23114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5617521-782B-4617-BD9E-481D4BBF6E30}" type="slidenum">
              <a:rPr lang="id-ID" smtClean="0">
                <a:solidFill>
                  <a:prstClr val="white"/>
                </a:solidFill>
              </a:rPr>
              <a:pPr/>
              <a:t>‹#›</a:t>
            </a:fld>
            <a:endParaRPr lang="id-ID">
              <a:solidFill>
                <a:prstClr val="white"/>
              </a:solidFill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193" y="1801337"/>
            <a:ext cx="3158807" cy="60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3" y="5638800"/>
            <a:ext cx="6189004" cy="12474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20630" y="234492"/>
            <a:ext cx="935567" cy="80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444058"/>
      </p:ext>
    </p:extLst>
  </p:cSld>
  <p:clrMapOvr>
    <a:masterClrMapping/>
  </p:clrMapOvr>
  <p:transition spd="slow">
    <p:pu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550" y="6319095"/>
            <a:ext cx="1568450" cy="56028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27582" y="6553200"/>
            <a:ext cx="1266693" cy="196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id-ID" sz="675" dirty="0">
                <a:solidFill>
                  <a:srgbClr val="E7E6E6">
                    <a:lumMod val="25000"/>
                  </a:srgbClr>
                </a:solidFill>
                <a:latin typeface="Century Gothic" panose="020B0502020202020204" pitchFamily="34" charset="0"/>
              </a:rPr>
              <a:t>KEMENTERIAN KEUANGAN</a:t>
            </a:r>
            <a:endParaRPr lang="en-US" sz="675" dirty="0">
              <a:solidFill>
                <a:srgbClr val="E7E6E6">
                  <a:lumMod val="25000"/>
                </a:srgbClr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12050" y="6483535"/>
            <a:ext cx="2311400" cy="365125"/>
          </a:xfrm>
        </p:spPr>
        <p:txBody>
          <a:bodyPr/>
          <a:lstStyle>
            <a:lvl1pPr>
              <a:defRPr sz="135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45617521-782B-4617-BD9E-481D4BBF6E30}" type="slidenum">
              <a:rPr lang="id-ID" smtClean="0">
                <a:solidFill>
                  <a:prstClr val="white"/>
                </a:solidFill>
              </a:rPr>
              <a:pPr/>
              <a:t>‹#›</a:t>
            </a:fld>
            <a:endParaRPr lang="id-ID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9855" y="6507984"/>
            <a:ext cx="287728" cy="247690"/>
          </a:xfrm>
          <a:prstGeom prst="rect">
            <a:avLst/>
          </a:prstGeom>
        </p:spPr>
      </p:pic>
      <p:grpSp>
        <p:nvGrpSpPr>
          <p:cNvPr id="3" name="Group 16"/>
          <p:cNvGrpSpPr/>
          <p:nvPr/>
        </p:nvGrpSpPr>
        <p:grpSpPr>
          <a:xfrm>
            <a:off x="0" y="-1"/>
            <a:ext cx="1898650" cy="914401"/>
            <a:chOff x="0" y="-1"/>
            <a:chExt cx="2362200" cy="961247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0" y="-1"/>
              <a:ext cx="2362200" cy="855695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 userDrawn="1"/>
          </p:nvCxnSpPr>
          <p:spPr>
            <a:xfrm flipH="1">
              <a:off x="1364794" y="0"/>
              <a:ext cx="768806" cy="96124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flipH="1">
              <a:off x="626300" y="0"/>
              <a:ext cx="768806" cy="96124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20433437"/>
      </p:ext>
    </p:extLst>
  </p:cSld>
  <p:clrMapOvr>
    <a:masterClrMapping/>
  </p:clrMapOvr>
  <p:transition spd="slow">
    <p:pu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1" y="-59413"/>
            <a:ext cx="9906000" cy="196441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870450" y="0"/>
            <a:ext cx="4953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3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charset="0"/>
                <a:ea typeface="Century Gothic" charset="0"/>
                <a:cs typeface="Century Gothic" charset="0"/>
              </a:rPr>
              <a:t>Pokok Bahasan</a:t>
            </a:r>
            <a:endParaRPr lang="en-US" sz="3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38901" y="6324608"/>
            <a:ext cx="3446244" cy="265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id-ID" sz="1125" dirty="0">
                <a:solidFill>
                  <a:srgbClr val="E7E6E6">
                    <a:lumMod val="25000"/>
                  </a:srgb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KEMENTERIAN KEUANGAN</a:t>
            </a:r>
            <a:endParaRPr lang="en-US" sz="1125" dirty="0">
              <a:solidFill>
                <a:srgbClr val="E7E6E6">
                  <a:lumMod val="25000"/>
                </a:srgb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65371" y="6240551"/>
            <a:ext cx="509883" cy="438931"/>
          </a:xfrm>
          <a:prstGeom prst="rect">
            <a:avLst/>
          </a:prstGeom>
        </p:spPr>
      </p:pic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29500" y="6483535"/>
            <a:ext cx="2311400" cy="365125"/>
          </a:xfrm>
        </p:spPr>
        <p:txBody>
          <a:bodyPr/>
          <a:lstStyle>
            <a:lvl1pPr>
              <a:defRPr sz="135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45617521-782B-4617-BD9E-481D4BBF6E30}" type="slidenum">
              <a:rPr lang="id-ID" smtClean="0">
                <a:solidFill>
                  <a:prstClr val="white"/>
                </a:solidFill>
              </a:rPr>
              <a:pPr/>
              <a:t>‹#›</a:t>
            </a:fld>
            <a:endParaRPr lang="id-ID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106986"/>
      </p:ext>
    </p:extLst>
  </p:cSld>
  <p:clrMapOvr>
    <a:masterClrMapping/>
  </p:clrMapOvr>
  <p:transition spd="slow">
    <p:push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 txBox="1">
            <a:spLocks/>
          </p:cNvSpPr>
          <p:nvPr/>
        </p:nvSpPr>
        <p:spPr bwMode="auto">
          <a:xfrm>
            <a:off x="7556764" y="6564322"/>
            <a:ext cx="23114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defRPr/>
            </a:pPr>
            <a:fld id="{7C7DA948-4697-4165-BD02-1B39CBBD3EBD}" type="slidenum">
              <a:rPr lang="en-US" sz="900" b="1" smtClean="0">
                <a:solidFill>
                  <a:prstClr val="white"/>
                </a:solidFill>
                <a:latin typeface="Calibri" pitchFamily="34" charset="0"/>
              </a:rPr>
              <a:pPr algn="r" eaLnBrk="1" hangingPunct="1">
                <a:defRPr/>
              </a:pPr>
              <a:t>‹#›</a:t>
            </a:fld>
            <a:endParaRPr lang="en-US" sz="900" b="1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17521-782B-4617-BD9E-481D4BBF6E30}" type="slidenum">
              <a:rPr lang="id-ID" smtClean="0">
                <a:solidFill>
                  <a:prstClr val="white"/>
                </a:solidFill>
              </a:rPr>
              <a:pPr/>
              <a:t>‹#›</a:t>
            </a:fld>
            <a:endParaRPr lang="id-ID">
              <a:solidFill>
                <a:prstClr val="white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183" y="6319095"/>
            <a:ext cx="2779822" cy="56028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7523741" y="301724"/>
            <a:ext cx="1572866" cy="219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id-ID" sz="825" dirty="0">
                <a:solidFill>
                  <a:srgbClr val="E7E6E6">
                    <a:lumMod val="25000"/>
                  </a:srgbClr>
                </a:solidFill>
                <a:latin typeface="Futura Md BT" panose="020B0602020204020303" pitchFamily="34" charset="0"/>
              </a:rPr>
              <a:t>KEMENTERIAN KEUANGAN</a:t>
            </a:r>
            <a:endParaRPr lang="en-US" sz="825" dirty="0">
              <a:solidFill>
                <a:srgbClr val="E7E6E6">
                  <a:lumMod val="25000"/>
                </a:srgbClr>
              </a:solidFill>
              <a:latin typeface="Futura Md BT" panose="020B0602020204020303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0910" y="228600"/>
            <a:ext cx="413082" cy="355600"/>
          </a:xfrm>
          <a:prstGeom prst="rect">
            <a:avLst/>
          </a:prstGeom>
        </p:spPr>
      </p:pic>
      <p:sp>
        <p:nvSpPr>
          <p:cNvPr id="17" name="Slide Number Placeholder 5"/>
          <p:cNvSpPr txBox="1">
            <a:spLocks/>
          </p:cNvSpPr>
          <p:nvPr/>
        </p:nvSpPr>
        <p:spPr>
          <a:xfrm>
            <a:off x="7429500" y="6483535"/>
            <a:ext cx="23114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E5B49A93-D2A8-49EE-A579-7E18B3EF9D02}" type="slidenum">
              <a:rPr lang="en-US" sz="1350" smtClean="0">
                <a:solidFill>
                  <a:prstClr val="white"/>
                </a:solidFill>
                <a:latin typeface="Century Gothic" panose="020B0502020202020204" pitchFamily="34" charset="0"/>
              </a:rPr>
              <a:pPr>
                <a:defRPr/>
              </a:pPr>
              <a:t>‹#›</a:t>
            </a:fld>
            <a:endParaRPr lang="en-US" sz="135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2743206"/>
            <a:ext cx="2311400" cy="83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760686"/>
      </p:ext>
    </p:extLst>
  </p:cSld>
  <p:clrMapOvr>
    <a:masterClrMapping/>
  </p:clrMapOvr>
  <p:transition spd="slow">
    <p:push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550" y="6319095"/>
            <a:ext cx="1568450" cy="56028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94600" y="6483535"/>
            <a:ext cx="2311400" cy="365125"/>
          </a:xfrm>
        </p:spPr>
        <p:txBody>
          <a:bodyPr/>
          <a:lstStyle>
            <a:lvl1pPr>
              <a:defRPr sz="150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45617521-782B-4617-BD9E-481D4BBF6E30}" type="slidenum">
              <a:rPr lang="id-ID" smtClean="0">
                <a:solidFill>
                  <a:prstClr val="white"/>
                </a:solidFill>
              </a:rPr>
              <a:pPr/>
              <a:t>‹#›</a:t>
            </a:fld>
            <a:endParaRPr lang="id-ID">
              <a:solidFill>
                <a:prstClr val="white"/>
              </a:solidFill>
            </a:endParaRPr>
          </a:p>
        </p:txBody>
      </p:sp>
      <p:grpSp>
        <p:nvGrpSpPr>
          <p:cNvPr id="2" name="Group 5"/>
          <p:cNvGrpSpPr/>
          <p:nvPr/>
        </p:nvGrpSpPr>
        <p:grpSpPr>
          <a:xfrm>
            <a:off x="0" y="2995555"/>
            <a:ext cx="1898650" cy="914401"/>
            <a:chOff x="0" y="-1"/>
            <a:chExt cx="2362200" cy="961247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0" y="-1"/>
              <a:ext cx="2362200" cy="855695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 userDrawn="1"/>
          </p:nvCxnSpPr>
          <p:spPr>
            <a:xfrm flipH="1">
              <a:off x="1364794" y="0"/>
              <a:ext cx="768806" cy="96124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>
            <a:xfrm flipH="1">
              <a:off x="626300" y="0"/>
              <a:ext cx="768806" cy="96124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10"/>
          <p:cNvGrpSpPr/>
          <p:nvPr/>
        </p:nvGrpSpPr>
        <p:grpSpPr>
          <a:xfrm rot="10800000">
            <a:off x="8007350" y="2895608"/>
            <a:ext cx="1898650" cy="914401"/>
            <a:chOff x="0" y="-1"/>
            <a:chExt cx="2362200" cy="961247"/>
          </a:xfrm>
        </p:grpSpPr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0" y="-1"/>
              <a:ext cx="2362200" cy="855695"/>
            </a:xfrm>
            <a:prstGeom prst="rect">
              <a:avLst/>
            </a:prstGeom>
          </p:spPr>
        </p:pic>
        <p:cxnSp>
          <p:nvCxnSpPr>
            <p:cNvPr id="15" name="Straight Connector 14"/>
            <p:cNvCxnSpPr/>
            <p:nvPr userDrawn="1"/>
          </p:nvCxnSpPr>
          <p:spPr>
            <a:xfrm flipH="1">
              <a:off x="1364794" y="0"/>
              <a:ext cx="768806" cy="96124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626300" y="0"/>
              <a:ext cx="768806" cy="96124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16"/>
          <p:cNvPicPr>
            <a:picLocks noChangeAspect="1"/>
          </p:cNvPicPr>
          <p:nvPr/>
        </p:nvPicPr>
        <p:blipFill>
          <a:blip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2864" y="-11874"/>
            <a:ext cx="1568450" cy="56028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3976866" y="609608"/>
            <a:ext cx="1444626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id-ID" sz="750" dirty="0">
                <a:solidFill>
                  <a:srgbClr val="E7E6E6">
                    <a:lumMod val="25000"/>
                  </a:srgbClr>
                </a:solidFill>
                <a:latin typeface="Futura Md BT" panose="020B0602020204020303" pitchFamily="34" charset="0"/>
              </a:rPr>
              <a:t>KEMENTERIAN KEUANGAN</a:t>
            </a:r>
            <a:endParaRPr lang="en-US" sz="750" dirty="0">
              <a:solidFill>
                <a:srgbClr val="E7E6E6">
                  <a:lumMod val="25000"/>
                </a:srgbClr>
              </a:solidFill>
              <a:latin typeface="Futura Md BT" panose="020B0602020204020303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cstate="print"/>
          <a:stretch>
            <a:fillRect/>
          </a:stretch>
        </p:blipFill>
        <p:spPr>
          <a:xfrm>
            <a:off x="4746625" y="188932"/>
            <a:ext cx="412750" cy="35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231251"/>
      </p:ext>
    </p:extLst>
  </p:cSld>
  <p:clrMapOvr>
    <a:masterClrMapping/>
  </p:clrMapOvr>
  <p:transition spd="slow">
    <p:push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17521-782B-4617-BD9E-481D4BBF6E30}" type="slidenum">
              <a:rPr lang="id-ID" smtClean="0">
                <a:solidFill>
                  <a:prstClr val="white"/>
                </a:solidFill>
              </a:rPr>
              <a:pPr/>
              <a:t>‹#›</a:t>
            </a:fld>
            <a:endParaRPr lang="id-ID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451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550" y="6319095"/>
            <a:ext cx="1568450" cy="56028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27581" y="6553200"/>
            <a:ext cx="162736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900" dirty="0">
                <a:solidFill>
                  <a:srgbClr val="E7E6E6">
                    <a:lumMod val="25000"/>
                  </a:srgbClr>
                </a:solidFill>
                <a:latin typeface="Century Gothic" panose="020B0502020202020204" pitchFamily="34" charset="0"/>
              </a:rPr>
              <a:t>KEMENTERIAN KEUANGAN</a:t>
            </a:r>
            <a:endParaRPr lang="en-US" sz="900" dirty="0">
              <a:solidFill>
                <a:srgbClr val="E7E6E6">
                  <a:lumMod val="25000"/>
                </a:srgbClr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12050" y="6483533"/>
            <a:ext cx="2311400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45617521-782B-4617-BD9E-481D4BBF6E30}" type="slidenum">
              <a:rPr lang="id-ID" smtClean="0"/>
              <a:pPr/>
              <a:t>‹#›</a:t>
            </a:fld>
            <a:endParaRPr lang="id-ID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9853" y="6507984"/>
            <a:ext cx="287728" cy="247690"/>
          </a:xfrm>
          <a:prstGeom prst="rect">
            <a:avLst/>
          </a:prstGeom>
        </p:spPr>
      </p:pic>
      <p:grpSp>
        <p:nvGrpSpPr>
          <p:cNvPr id="3" name="Group 16"/>
          <p:cNvGrpSpPr/>
          <p:nvPr/>
        </p:nvGrpSpPr>
        <p:grpSpPr>
          <a:xfrm>
            <a:off x="0" y="-1"/>
            <a:ext cx="1898650" cy="914401"/>
            <a:chOff x="0" y="-1"/>
            <a:chExt cx="2362200" cy="961247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0" y="-1"/>
              <a:ext cx="2362200" cy="855695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 userDrawn="1"/>
          </p:nvCxnSpPr>
          <p:spPr>
            <a:xfrm flipH="1">
              <a:off x="1364794" y="0"/>
              <a:ext cx="768806" cy="96124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flipH="1">
              <a:off x="626300" y="0"/>
              <a:ext cx="768806" cy="96124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27470349"/>
      </p:ext>
    </p:extLst>
  </p:cSld>
  <p:clrMapOvr>
    <a:masterClrMapping/>
  </p:clrMapOvr>
  <p:transition spd="slow">
    <p:push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719" y="6600886"/>
            <a:ext cx="2961481" cy="57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30206" y="6485345"/>
            <a:ext cx="1470274" cy="2094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id-ID" sz="761" dirty="0">
                <a:solidFill>
                  <a:srgbClr val="E7E6E6">
                    <a:lumMod val="25000"/>
                  </a:srgbClr>
                </a:solidFill>
                <a:latin typeface="Futura Md BT" panose="020B0602020204020303" pitchFamily="34" charset="0"/>
                <a:cs typeface="Arial" panose="020B0604020202020204" pitchFamily="34" charset="0"/>
              </a:rPr>
              <a:t>KEMENTERIAN KEUANGAN</a:t>
            </a:r>
            <a:endParaRPr lang="en-US" sz="761" dirty="0">
              <a:solidFill>
                <a:srgbClr val="E7E6E6">
                  <a:lumMod val="25000"/>
                </a:srgbClr>
              </a:solidFill>
              <a:latin typeface="Futura Md BT" panose="020B0602020204020303" pitchFamily="34" charset="0"/>
              <a:cs typeface="Arial" panose="020B0604020202020204" pitchFamily="34" charset="0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46950" y="6416725"/>
            <a:ext cx="2311400" cy="365125"/>
          </a:xfrm>
        </p:spPr>
        <p:txBody>
          <a:bodyPr/>
          <a:lstStyle>
            <a:lvl1pPr>
              <a:defRPr sz="1246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5617521-782B-4617-BD9E-481D4BBF6E30}" type="slidenum">
              <a:rPr lang="id-ID" smtClean="0">
                <a:solidFill>
                  <a:srgbClr val="E7E6E6">
                    <a:lumMod val="25000"/>
                  </a:srgbClr>
                </a:solidFill>
              </a:rPr>
              <a:pPr/>
              <a:t>‹#›</a:t>
            </a:fld>
            <a:endParaRPr lang="id-ID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15" name="Isosceles Triangle 14"/>
          <p:cNvSpPr/>
          <p:nvPr/>
        </p:nvSpPr>
        <p:spPr bwMode="auto">
          <a:xfrm rot="5400000">
            <a:off x="231775" y="327025"/>
            <a:ext cx="609600" cy="412750"/>
          </a:xfrm>
          <a:prstGeom prst="triangle">
            <a:avLst/>
          </a:prstGeom>
          <a:solidFill>
            <a:srgbClr val="99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3305" tIns="31652" rIns="63305" bIns="31652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d-ID" sz="831" b="1" dirty="0">
              <a:solidFill>
                <a:prstClr val="black"/>
              </a:solidFill>
              <a:latin typeface="Arial" charset="0"/>
              <a:cs typeface="Arial" panose="020B0604020202020204" pitchFamily="34" charset="0"/>
            </a:endParaRPr>
          </a:p>
        </p:txBody>
      </p:sp>
      <p:sp>
        <p:nvSpPr>
          <p:cNvPr id="19" name="Isosceles Triangle 18"/>
          <p:cNvSpPr/>
          <p:nvPr/>
        </p:nvSpPr>
        <p:spPr bwMode="auto">
          <a:xfrm rot="5400000">
            <a:off x="727075" y="327025"/>
            <a:ext cx="609600" cy="412750"/>
          </a:xfrm>
          <a:prstGeom prst="triangle">
            <a:avLst/>
          </a:prstGeom>
          <a:solidFill>
            <a:srgbClr val="E365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3305" tIns="31652" rIns="63305" bIns="31652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d-ID" sz="831" b="1" dirty="0">
              <a:solidFill>
                <a:prstClr val="black"/>
              </a:solidFill>
              <a:latin typeface="Arial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176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E:\KERJAAN\DESAIN\bahan gambar\FRESH\DepkeuLogo cop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8054" y="493306"/>
            <a:ext cx="660401" cy="737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68454" y="589100"/>
            <a:ext cx="172996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id-ID" sz="900" b="1" dirty="0">
                <a:solidFill>
                  <a:srgbClr val="E7E6E6">
                    <a:lumMod val="25000"/>
                  </a:srgbClr>
                </a:solidFill>
                <a:latin typeface="Futura Md BT" panose="020B0602020204020303" pitchFamily="34" charset="0"/>
              </a:rPr>
              <a:t>KEMENTERIAN KEUANGAN</a:t>
            </a:r>
            <a:endParaRPr lang="en-US" sz="900" b="1" dirty="0">
              <a:solidFill>
                <a:srgbClr val="E7E6E6">
                  <a:lumMod val="25000"/>
                </a:srgbClr>
              </a:solidFill>
              <a:latin typeface="Futura Md BT" panose="020B0602020204020303" pitchFamily="34" charset="0"/>
            </a:endParaRPr>
          </a:p>
          <a:p>
            <a:pPr>
              <a:defRPr/>
            </a:pPr>
            <a:r>
              <a:rPr lang="id-ID" sz="900" dirty="0">
                <a:solidFill>
                  <a:srgbClr val="E7E6E6">
                    <a:lumMod val="25000"/>
                  </a:srgbClr>
                </a:solidFill>
                <a:latin typeface="Futura Md BT" panose="020B0602020204020303" pitchFamily="34" charset="0"/>
              </a:rPr>
              <a:t>REPUBLIK INDONESIA</a:t>
            </a:r>
            <a:endParaRPr lang="en-US" sz="900" dirty="0">
              <a:solidFill>
                <a:srgbClr val="E7E6E6">
                  <a:lumMod val="25000"/>
                </a:srgbClr>
              </a:solidFill>
              <a:latin typeface="Futura Md BT" panose="020B0602020204020303" pitchFamily="34" charset="0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6764" y="6356360"/>
            <a:ext cx="23114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5617521-782B-4617-BD9E-481D4BBF6E30}" type="slidenum">
              <a:rPr lang="id-ID" smtClean="0">
                <a:solidFill>
                  <a:prstClr val="white"/>
                </a:solidFill>
              </a:rPr>
              <a:pPr/>
              <a:t>‹#›</a:t>
            </a:fld>
            <a:endParaRPr lang="id-ID">
              <a:solidFill>
                <a:prstClr val="white"/>
              </a:solidFill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648" y="1201784"/>
            <a:ext cx="3158807" cy="60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840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3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17521-782B-4617-BD9E-481D4BBF6E30}" type="slidenum">
              <a:rPr lang="id-ID" smtClean="0">
                <a:solidFill>
                  <a:prstClr val="white"/>
                </a:solidFill>
              </a:rPr>
              <a:pPr/>
              <a:t>‹#›</a:t>
            </a:fld>
            <a:endParaRPr lang="id-ID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7500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 userDrawn="1"/>
        </p:nvGrpSpPr>
        <p:grpSpPr>
          <a:xfrm>
            <a:off x="266642" y="6237312"/>
            <a:ext cx="356883" cy="439240"/>
            <a:chOff x="186858" y="6096003"/>
            <a:chExt cx="580550" cy="580549"/>
          </a:xfrm>
          <a:solidFill>
            <a:schemeClr val="bg1">
              <a:lumMod val="95000"/>
            </a:schemeClr>
          </a:solidFill>
        </p:grpSpPr>
        <p:sp>
          <p:nvSpPr>
            <p:cNvPr id="14" name="Rectangle 13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prstClr val="white"/>
                </a:solidFill>
                <a:latin typeface="GeosansLight" panose="02000603020000020003"/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158802" y="620688"/>
            <a:ext cx="6251899" cy="288032"/>
          </a:xfrm>
        </p:spPr>
        <p:txBody>
          <a:bodyPr anchor="ctr">
            <a:noAutofit/>
          </a:bodyPr>
          <a:lstStyle>
            <a:lvl1pPr marL="0" indent="0" algn="r">
              <a:buNone/>
              <a:defRPr sz="1200" cap="small" baseline="0">
                <a:solidFill>
                  <a:srgbClr val="2F3A46"/>
                </a:solidFill>
              </a:defRPr>
            </a:lvl1pPr>
            <a:lvl2pPr marL="342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sp>
        <p:nvSpPr>
          <p:cNvPr id="7" name="Espace réservé du titre 1"/>
          <p:cNvSpPr>
            <a:spLocks noGrp="1"/>
          </p:cNvSpPr>
          <p:nvPr>
            <p:ph type="title"/>
          </p:nvPr>
        </p:nvSpPr>
        <p:spPr>
          <a:xfrm>
            <a:off x="3158802" y="3078"/>
            <a:ext cx="6251899" cy="617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2F3A46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9015916" y="5774480"/>
            <a:ext cx="890084" cy="10835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27397" y="100104"/>
            <a:ext cx="1322566" cy="451143"/>
          </a:xfrm>
          <a:prstGeom prst="rect">
            <a:avLst/>
          </a:prstGeom>
        </p:spPr>
      </p:pic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6642" y="6237321"/>
            <a:ext cx="356883" cy="390437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F3A46"/>
                </a:solidFill>
              </a:defRPr>
            </a:lvl1pPr>
          </a:lstStyle>
          <a:p>
            <a:fld id="{F68327C5-B821-4FE9-A59A-A60D9EB59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1964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330204" y="6485355"/>
            <a:ext cx="1561646" cy="2180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id-ID" sz="817" dirty="0">
                <a:solidFill>
                  <a:srgbClr val="E7E6E6">
                    <a:lumMod val="25000"/>
                  </a:srgbClr>
                </a:solidFill>
                <a:latin typeface="Futura Md BT" panose="020B0602020204020303" pitchFamily="34" charset="0"/>
              </a:rPr>
              <a:t>KEMENTERIAN KEUANGAN</a:t>
            </a:r>
            <a:endParaRPr lang="en-US" sz="817" dirty="0">
              <a:solidFill>
                <a:srgbClr val="E7E6E6">
                  <a:lumMod val="25000"/>
                </a:srgbClr>
              </a:solidFill>
              <a:latin typeface="Futura Md BT" panose="020B0602020204020303" pitchFamily="34" charset="0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46950" y="6416688"/>
            <a:ext cx="2311400" cy="365125"/>
          </a:xfrm>
        </p:spPr>
        <p:txBody>
          <a:bodyPr/>
          <a:lstStyle>
            <a:lvl1pPr>
              <a:defRPr sz="1337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/>
            </a:pPr>
            <a:fld id="{E5B49A93-D2A8-49EE-A579-7E18B3EF9D02}" type="slidenum">
              <a:rPr lang="en-US" smtClean="0">
                <a:solidFill>
                  <a:srgbClr val="E7E6E6">
                    <a:lumMod val="2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E7E6E6">
                  <a:lumMod val="25000"/>
                </a:srgb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102" y="76202"/>
            <a:ext cx="757183" cy="6942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66887" y="242156"/>
            <a:ext cx="393514" cy="367447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4286874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:\Users\Armytha Alistair\Documents\Downloads\logo_depkeu (1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57894" y="165100"/>
            <a:ext cx="74811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E:\HUNT\E\LOGO\garuda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926" y="192089"/>
            <a:ext cx="5778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0" y="0"/>
            <a:ext cx="9906000" cy="9144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>
              <a:defRPr/>
            </a:pPr>
            <a:endParaRPr lang="en-US" sz="2475" dirty="0">
              <a:solidFill>
                <a:prstClr val="white"/>
              </a:solidFill>
              <a:latin typeface="Cambria" pitchFamily="18" charset="0"/>
              <a:cs typeface="Arial" panose="020B0604020202020204" pitchFamily="34" charset="0"/>
            </a:endParaRPr>
          </a:p>
        </p:txBody>
      </p:sp>
      <p:pic>
        <p:nvPicPr>
          <p:cNvPr id="7" name="Picture 8" descr="C:\Users\Armytha Alistair\Documents\Downloads\logo_depkeu (1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63050" y="66675"/>
            <a:ext cx="742950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E:\HUNT\E\LOGO\garuda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724" y="80968"/>
            <a:ext cx="572691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219205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60"/>
            <a:ext cx="23114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5600" y="6400800"/>
            <a:ext cx="660400" cy="4572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  <a:latin typeface="Cambria" pitchFamily="18" charset="0"/>
              </a:defRPr>
            </a:lvl1pPr>
          </a:lstStyle>
          <a:p>
            <a:pPr>
              <a:defRPr/>
            </a:pPr>
            <a:fld id="{8B9FD2ED-D996-4614-9A73-FF7110177E2E}" type="slidenum">
              <a:rPr lang="en-US" altLang="id-ID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id-ID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7274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:\Users\Armytha Alistair\Documents\Downloads\logo_depkeu (1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58288" y="165100"/>
            <a:ext cx="747712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E:\HUNT\E\LOGO\garuda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125" y="192088"/>
            <a:ext cx="5778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0" y="0"/>
            <a:ext cx="9906000" cy="9144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4400" dirty="0"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7" name="Picture 8" descr="C:\Users\Armytha Alistair\Documents\Downloads\logo_depkeu (1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63050" y="66675"/>
            <a:ext cx="742950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E:\HUNT\E\LOGO\garuda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26" y="81203"/>
            <a:ext cx="573088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219204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591"/>
            <a:ext cx="23114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5600" y="6400800"/>
            <a:ext cx="660400" cy="4572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mbria" pitchFamily="18" charset="0"/>
              </a:defRPr>
            </a:lvl1pPr>
          </a:lstStyle>
          <a:p>
            <a:pPr>
              <a:defRPr/>
            </a:pPr>
            <a:fld id="{1F02B2A0-2A79-4E80-A3AD-62693A7EB0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2275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9FFB-27FE-41B0-8D54-09230652029E}" type="datetime1">
              <a:rPr lang="id-ID" smtClean="0"/>
              <a:pPr/>
              <a:t>13/03/2018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29E3A-D34E-42FC-9A50-F2513380750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778336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006-14D0-475B-8FB8-01F1B1C35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1493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006-14D0-475B-8FB8-01F1B1C35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77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1" y="-59413"/>
            <a:ext cx="9906000" cy="196441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870450" y="0"/>
            <a:ext cx="495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charset="0"/>
                <a:ea typeface="Century Gothic" charset="0"/>
                <a:cs typeface="Century Gothic" charset="0"/>
              </a:rPr>
              <a:t>Pokok Bahasan</a:t>
            </a:r>
            <a:endParaRPr lang="en-US" sz="4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38901" y="6324606"/>
            <a:ext cx="344624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500" dirty="0">
                <a:solidFill>
                  <a:srgbClr val="E7E6E6">
                    <a:lumMod val="25000"/>
                  </a:srgb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KEMENTERIAN KEUANGAN</a:t>
            </a:r>
            <a:endParaRPr lang="en-US" sz="1500" dirty="0">
              <a:solidFill>
                <a:srgbClr val="E7E6E6">
                  <a:lumMod val="25000"/>
                </a:srgb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65371" y="6240549"/>
            <a:ext cx="509883" cy="438931"/>
          </a:xfrm>
          <a:prstGeom prst="rect">
            <a:avLst/>
          </a:prstGeom>
        </p:spPr>
      </p:pic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29500" y="6483533"/>
            <a:ext cx="2311400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45617521-782B-4617-BD9E-481D4BBF6E3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92321742"/>
      </p:ext>
    </p:extLst>
  </p:cSld>
  <p:clrMapOvr>
    <a:masterClrMapping/>
  </p:clrMapOvr>
  <p:transition spd="slow">
    <p:push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006-14D0-475B-8FB8-01F1B1C35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3877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006-14D0-475B-8FB8-01F1B1C35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1518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006-14D0-475B-8FB8-01F1B1C35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935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006-14D0-475B-8FB8-01F1B1C35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005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006-14D0-475B-8FB8-01F1B1C35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5781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1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006-14D0-475B-8FB8-01F1B1C35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0808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006-14D0-475B-8FB8-01F1B1C35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4604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006-14D0-475B-8FB8-01F1B1C35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8547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006-14D0-475B-8FB8-01F1B1C35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5665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:\Users\Armytha Alistair\Documents\Downloads\logo_depkeu (1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58289" y="165101"/>
            <a:ext cx="747712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E:\HUNT\E\LOGO\garuda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125" y="192088"/>
            <a:ext cx="5778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0" y="0"/>
            <a:ext cx="9906000" cy="9144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 eaLnBrk="0" hangingPunct="0">
              <a:defRPr/>
            </a:pPr>
            <a:endParaRPr lang="en-US" sz="4063" dirty="0">
              <a:solidFill>
                <a:prstClr val="white"/>
              </a:solidFill>
              <a:latin typeface="Cambria" pitchFamily="18" charset="0"/>
            </a:endParaRPr>
          </a:p>
        </p:txBody>
      </p:sp>
      <p:pic>
        <p:nvPicPr>
          <p:cNvPr id="7" name="Picture 8" descr="C:\Users\Armytha Alistair\Documents\Downloads\logo_depkeu (1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63050" y="66682"/>
            <a:ext cx="742950" cy="592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E:\HUNT\E\LOGO\garuda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27" y="81083"/>
            <a:ext cx="573088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219204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470"/>
            <a:ext cx="23114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5600" y="6400800"/>
            <a:ext cx="660400" cy="4572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mbria" pitchFamily="18" charset="0"/>
              </a:defRPr>
            </a:lvl1pPr>
          </a:lstStyle>
          <a:p>
            <a:pPr>
              <a:defRPr/>
            </a:pPr>
            <a:fld id="{1F02B2A0-2A79-4E80-A3AD-62693A7EB0BE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583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 txBox="1">
            <a:spLocks/>
          </p:cNvSpPr>
          <p:nvPr/>
        </p:nvSpPr>
        <p:spPr bwMode="auto">
          <a:xfrm>
            <a:off x="7556764" y="6564320"/>
            <a:ext cx="23114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defRPr/>
            </a:pPr>
            <a:fld id="{7C7DA948-4697-4165-BD02-1B39CBBD3EBD}" type="slidenum">
              <a:rPr lang="en-US" sz="1200" b="1" smtClean="0">
                <a:solidFill>
                  <a:prstClr val="white"/>
                </a:solidFill>
                <a:latin typeface="Calibri" pitchFamily="34" charset="0"/>
              </a:rPr>
              <a:pPr algn="r" eaLnBrk="1" hangingPunct="1">
                <a:defRPr/>
              </a:pPr>
              <a:t>‹#›</a:t>
            </a:fld>
            <a:endParaRPr lang="en-US" sz="1200" b="1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17521-782B-4617-BD9E-481D4BBF6E30}" type="slidenum">
              <a:rPr lang="id-ID" smtClean="0"/>
              <a:pPr/>
              <a:t>‹#›</a:t>
            </a:fld>
            <a:endParaRPr lang="id-ID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182" y="6319095"/>
            <a:ext cx="2779822" cy="56028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7523742" y="301721"/>
            <a:ext cx="204094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dirty="0">
                <a:solidFill>
                  <a:srgbClr val="E7E6E6">
                    <a:lumMod val="25000"/>
                  </a:srgbClr>
                </a:solidFill>
                <a:latin typeface="Futura Md BT" panose="020B0602020204020303" pitchFamily="34" charset="0"/>
              </a:rPr>
              <a:t>KEMENTERIAN KEUANGAN</a:t>
            </a:r>
            <a:endParaRPr lang="en-US" sz="1100" dirty="0">
              <a:solidFill>
                <a:srgbClr val="E7E6E6">
                  <a:lumMod val="25000"/>
                </a:srgbClr>
              </a:solidFill>
              <a:latin typeface="Futura Md BT" panose="020B0602020204020303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0910" y="228600"/>
            <a:ext cx="413082" cy="355600"/>
          </a:xfrm>
          <a:prstGeom prst="rect">
            <a:avLst/>
          </a:prstGeom>
        </p:spPr>
      </p:pic>
      <p:sp>
        <p:nvSpPr>
          <p:cNvPr id="17" name="Slide Number Placeholder 5"/>
          <p:cNvSpPr txBox="1">
            <a:spLocks/>
          </p:cNvSpPr>
          <p:nvPr/>
        </p:nvSpPr>
        <p:spPr>
          <a:xfrm>
            <a:off x="7429500" y="648353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E5B49A93-D2A8-49EE-A579-7E18B3EF9D02}" type="slidenum">
              <a:rPr lang="en-US" sz="1800" smtClean="0">
                <a:solidFill>
                  <a:prstClr val="white"/>
                </a:solidFill>
                <a:latin typeface="Century Gothic" panose="020B0502020202020204" pitchFamily="34" charset="0"/>
              </a:rPr>
              <a:pPr>
                <a:defRPr/>
              </a:pPr>
              <a:t>‹#›</a:t>
            </a:fld>
            <a:endParaRPr lang="en-US" sz="18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2743204"/>
            <a:ext cx="2311400" cy="83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015227"/>
      </p:ext>
    </p:extLst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550" y="6319095"/>
            <a:ext cx="1568450" cy="56028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94600" y="6483533"/>
            <a:ext cx="2311400" cy="36512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45617521-782B-4617-BD9E-481D4BBF6E30}" type="slidenum">
              <a:rPr lang="id-ID" smtClean="0"/>
              <a:pPr/>
              <a:t>‹#›</a:t>
            </a:fld>
            <a:endParaRPr lang="id-ID"/>
          </a:p>
        </p:txBody>
      </p:sp>
      <p:grpSp>
        <p:nvGrpSpPr>
          <p:cNvPr id="2" name="Group 5"/>
          <p:cNvGrpSpPr/>
          <p:nvPr/>
        </p:nvGrpSpPr>
        <p:grpSpPr>
          <a:xfrm>
            <a:off x="0" y="2995555"/>
            <a:ext cx="1898650" cy="914401"/>
            <a:chOff x="0" y="-1"/>
            <a:chExt cx="2362200" cy="961247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0" y="-1"/>
              <a:ext cx="2362200" cy="855695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 userDrawn="1"/>
          </p:nvCxnSpPr>
          <p:spPr>
            <a:xfrm flipH="1">
              <a:off x="1364794" y="0"/>
              <a:ext cx="768806" cy="96124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>
            <a:xfrm flipH="1">
              <a:off x="626300" y="0"/>
              <a:ext cx="768806" cy="96124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10"/>
          <p:cNvGrpSpPr/>
          <p:nvPr/>
        </p:nvGrpSpPr>
        <p:grpSpPr>
          <a:xfrm rot="10800000">
            <a:off x="8007350" y="2895606"/>
            <a:ext cx="1898650" cy="914401"/>
            <a:chOff x="0" y="-1"/>
            <a:chExt cx="2362200" cy="961247"/>
          </a:xfrm>
        </p:grpSpPr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0" y="-1"/>
              <a:ext cx="2362200" cy="855695"/>
            </a:xfrm>
            <a:prstGeom prst="rect">
              <a:avLst/>
            </a:prstGeom>
          </p:spPr>
        </p:pic>
        <p:cxnSp>
          <p:nvCxnSpPr>
            <p:cNvPr id="15" name="Straight Connector 14"/>
            <p:cNvCxnSpPr/>
            <p:nvPr userDrawn="1"/>
          </p:nvCxnSpPr>
          <p:spPr>
            <a:xfrm flipH="1">
              <a:off x="1364794" y="0"/>
              <a:ext cx="768806" cy="96124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626300" y="0"/>
              <a:ext cx="768806" cy="96124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2864" y="-11874"/>
            <a:ext cx="1568450" cy="56028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3976868" y="609606"/>
            <a:ext cx="186301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dirty="0">
                <a:solidFill>
                  <a:srgbClr val="E7E6E6">
                    <a:lumMod val="25000"/>
                  </a:srgbClr>
                </a:solidFill>
                <a:latin typeface="Futura Md BT" panose="020B0602020204020303" pitchFamily="34" charset="0"/>
              </a:rPr>
              <a:t>KEMENTERIAN KEUANGAN</a:t>
            </a:r>
            <a:endParaRPr lang="en-US" sz="1000" dirty="0">
              <a:solidFill>
                <a:srgbClr val="E7E6E6">
                  <a:lumMod val="25000"/>
                </a:srgbClr>
              </a:solidFill>
              <a:latin typeface="Futura Md BT" panose="020B0602020204020303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46625" y="188930"/>
            <a:ext cx="412750" cy="35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284123"/>
      </p:ext>
    </p:extLst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17521-782B-4617-BD9E-481D4BBF6E3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27612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719" y="6600884"/>
            <a:ext cx="2961481" cy="57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30205" y="6485345"/>
            <a:ext cx="1895071" cy="24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id-ID" sz="1015" dirty="0">
                <a:solidFill>
                  <a:srgbClr val="E7E6E6">
                    <a:lumMod val="25000"/>
                  </a:srgbClr>
                </a:solidFill>
                <a:latin typeface="Futura Md BT" panose="020B0602020204020303" pitchFamily="34" charset="0"/>
                <a:cs typeface="Arial" panose="020B0604020202020204" pitchFamily="34" charset="0"/>
              </a:rPr>
              <a:t>KEMENTERIAN KEUANGAN</a:t>
            </a:r>
            <a:endParaRPr lang="en-US" sz="1015" dirty="0">
              <a:solidFill>
                <a:srgbClr val="E7E6E6">
                  <a:lumMod val="25000"/>
                </a:srgbClr>
              </a:solidFill>
              <a:latin typeface="Futura Md BT" panose="020B0602020204020303" pitchFamily="34" charset="0"/>
              <a:cs typeface="Arial" panose="020B0604020202020204" pitchFamily="34" charset="0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46950" y="6416723"/>
            <a:ext cx="2311400" cy="365125"/>
          </a:xfrm>
        </p:spPr>
        <p:txBody>
          <a:bodyPr/>
          <a:lstStyle>
            <a:lvl1pPr>
              <a:defRPr sz="166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5617521-782B-4617-BD9E-481D4BBF6E3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5" name="Isosceles Triangle 14"/>
          <p:cNvSpPr/>
          <p:nvPr/>
        </p:nvSpPr>
        <p:spPr bwMode="auto">
          <a:xfrm rot="5400000">
            <a:off x="231775" y="327025"/>
            <a:ext cx="609600" cy="412750"/>
          </a:xfrm>
          <a:prstGeom prst="triangle">
            <a:avLst/>
          </a:prstGeom>
          <a:solidFill>
            <a:srgbClr val="99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7" tIns="42203" rIns="84407" bIns="42203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d-ID" sz="1108" b="1" dirty="0">
              <a:solidFill>
                <a:prstClr val="black"/>
              </a:solidFill>
              <a:latin typeface="Arial" charset="0"/>
              <a:cs typeface="Arial" panose="020B0604020202020204" pitchFamily="34" charset="0"/>
            </a:endParaRPr>
          </a:p>
        </p:txBody>
      </p:sp>
      <p:sp>
        <p:nvSpPr>
          <p:cNvPr id="19" name="Isosceles Triangle 18"/>
          <p:cNvSpPr/>
          <p:nvPr/>
        </p:nvSpPr>
        <p:spPr bwMode="auto">
          <a:xfrm rot="5400000">
            <a:off x="727075" y="327025"/>
            <a:ext cx="609600" cy="412750"/>
          </a:xfrm>
          <a:prstGeom prst="triangle">
            <a:avLst/>
          </a:prstGeom>
          <a:solidFill>
            <a:srgbClr val="E365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7" tIns="42203" rIns="84407" bIns="42203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d-ID" sz="1108" b="1" dirty="0">
              <a:solidFill>
                <a:prstClr val="black"/>
              </a:solidFill>
              <a:latin typeface="Arial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115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E:\KERJAAN\DESAIN\bahan gambar\FRESH\DepkeuLogo cop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8054" y="493306"/>
            <a:ext cx="660401" cy="737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68453" y="589101"/>
            <a:ext cx="224131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b="1" dirty="0">
                <a:solidFill>
                  <a:srgbClr val="E7E6E6">
                    <a:lumMod val="25000"/>
                  </a:srgbClr>
                </a:solidFill>
                <a:latin typeface="Futura Md BT" panose="020B0602020204020303" pitchFamily="34" charset="0"/>
                <a:cs typeface="+mn-cs"/>
              </a:rPr>
              <a:t>KEMENTERIAN KEUANGAN</a:t>
            </a:r>
            <a:endParaRPr lang="en-US" sz="1200" b="1" dirty="0">
              <a:solidFill>
                <a:srgbClr val="E7E6E6">
                  <a:lumMod val="25000"/>
                </a:srgbClr>
              </a:solidFill>
              <a:latin typeface="Futura Md BT" panose="020B0602020204020303" pitchFamily="34" charset="0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rgbClr val="E7E6E6">
                    <a:lumMod val="25000"/>
                  </a:srgbClr>
                </a:solidFill>
                <a:latin typeface="Futura Md BT" panose="020B0602020204020303" pitchFamily="34" charset="0"/>
                <a:cs typeface="+mn-cs"/>
              </a:rPr>
              <a:t>REPUBLIK INDONESIA</a:t>
            </a:r>
            <a:endParaRPr lang="en-US" sz="1200" dirty="0">
              <a:solidFill>
                <a:srgbClr val="E7E6E6">
                  <a:lumMod val="25000"/>
                </a:srgbClr>
              </a:solidFill>
              <a:latin typeface="Futura Md BT" panose="020B0602020204020303" pitchFamily="34" charset="0"/>
              <a:cs typeface="+mn-cs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6764" y="6356358"/>
            <a:ext cx="23114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45617521-782B-4617-BD9E-481D4BBF6E30}" type="slidenum">
              <a:rPr lang="id-ID" smtClean="0"/>
              <a:pPr/>
              <a:t>‹#›</a:t>
            </a:fld>
            <a:endParaRPr lang="id-ID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648" y="1201782"/>
            <a:ext cx="3158807" cy="60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681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 userDrawn="1"/>
        </p:nvGrpSpPr>
        <p:grpSpPr>
          <a:xfrm>
            <a:off x="266641" y="6237312"/>
            <a:ext cx="356883" cy="439240"/>
            <a:chOff x="186858" y="6096003"/>
            <a:chExt cx="580550" cy="580549"/>
          </a:xfrm>
          <a:solidFill>
            <a:schemeClr val="bg1">
              <a:lumMod val="95000"/>
            </a:schemeClr>
          </a:solidFill>
        </p:grpSpPr>
        <p:sp>
          <p:nvSpPr>
            <p:cNvPr id="14" name="Rectangle 13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latin typeface="GeosansLight" panose="02000603020000020003"/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1"/>
            </a:p>
          </p:txBody>
        </p:sp>
      </p:grp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158802" y="620688"/>
            <a:ext cx="6251899" cy="288032"/>
          </a:xfrm>
        </p:spPr>
        <p:txBody>
          <a:bodyPr anchor="ctr">
            <a:noAutofit/>
          </a:bodyPr>
          <a:lstStyle>
            <a:lvl1pPr marL="0" indent="0" algn="r">
              <a:buNone/>
              <a:defRPr sz="1600" cap="small" baseline="0">
                <a:solidFill>
                  <a:srgbClr val="2F3A46"/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sp>
        <p:nvSpPr>
          <p:cNvPr id="7" name="Espace réservé du titre 1"/>
          <p:cNvSpPr>
            <a:spLocks noGrp="1"/>
          </p:cNvSpPr>
          <p:nvPr>
            <p:ph type="title"/>
          </p:nvPr>
        </p:nvSpPr>
        <p:spPr>
          <a:xfrm>
            <a:off x="3158802" y="3078"/>
            <a:ext cx="6251899" cy="617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2F3A46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9015916" y="5774480"/>
            <a:ext cx="890084" cy="10835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27397" y="100102"/>
            <a:ext cx="1322566" cy="451143"/>
          </a:xfrm>
          <a:prstGeom prst="rect">
            <a:avLst/>
          </a:prstGeom>
        </p:spPr>
      </p:pic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6641" y="6237319"/>
            <a:ext cx="356883" cy="390437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rgbClr val="2F3A46"/>
                </a:solidFill>
              </a:defRPr>
            </a:lvl1pPr>
          </a:lstStyle>
          <a:p>
            <a:fld id="{F68327C5-B821-4FE9-A59A-A60D9EB59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968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32172" y="488951"/>
            <a:ext cx="5262563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32175" y="4357695"/>
            <a:ext cx="515421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7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7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7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fld id="{45617521-782B-4617-BD9E-481D4BBF6E3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4929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81" r:id="rId6"/>
    <p:sldLayoutId id="2147483682" r:id="rId7"/>
    <p:sldLayoutId id="2147483683" r:id="rId8"/>
    <p:sldLayoutId id="2147483686" r:id="rId9"/>
    <p:sldLayoutId id="2147483688" r:id="rId10"/>
    <p:sldLayoutId id="2147483690" r:id="rId11"/>
    <p:sldLayoutId id="2147483691" r:id="rId12"/>
    <p:sldLayoutId id="2147483692" r:id="rId13"/>
  </p:sldLayoutIdLst>
  <p:transition spd="slow">
    <p:push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32172" y="488954"/>
            <a:ext cx="5262563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32175" y="4357697"/>
            <a:ext cx="515421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9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fld id="{45617521-782B-4617-BD9E-481D4BBF6E30}" type="slidenum">
              <a:rPr lang="id-ID" smtClean="0">
                <a:solidFill>
                  <a:prstClr val="white"/>
                </a:solidFill>
              </a:rPr>
              <a:pPr/>
              <a:t>‹#›</a:t>
            </a:fld>
            <a:endParaRPr lang="id-ID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561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6" r:id="rId12"/>
    <p:sldLayoutId id="2147483720" r:id="rId13"/>
    <p:sldLayoutId id="2147483721" r:id="rId14"/>
  </p:sldLayoutIdLst>
  <p:transition spd="slow">
    <p:push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2F006-14D0-475B-8FB8-01F1B1C35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178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jpeg"/><Relationship Id="rId18" Type="http://schemas.openxmlformats.org/officeDocument/2006/relationships/image" Target="../media/image48.png"/><Relationship Id="rId26" Type="http://schemas.openxmlformats.org/officeDocument/2006/relationships/image" Target="../media/image56.png"/><Relationship Id="rId3" Type="http://schemas.openxmlformats.org/officeDocument/2006/relationships/image" Target="../media/image33.png"/><Relationship Id="rId21" Type="http://schemas.openxmlformats.org/officeDocument/2006/relationships/image" Target="../media/image51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17" Type="http://schemas.openxmlformats.org/officeDocument/2006/relationships/image" Target="../media/image47.png"/><Relationship Id="rId25" Type="http://schemas.openxmlformats.org/officeDocument/2006/relationships/image" Target="../media/image55.jpe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46.png"/><Relationship Id="rId20" Type="http://schemas.openxmlformats.org/officeDocument/2006/relationships/image" Target="../media/image50.png"/><Relationship Id="rId29" Type="http://schemas.openxmlformats.org/officeDocument/2006/relationships/image" Target="../media/image59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6.png"/><Relationship Id="rId11" Type="http://schemas.openxmlformats.org/officeDocument/2006/relationships/image" Target="../media/image41.jpeg"/><Relationship Id="rId24" Type="http://schemas.openxmlformats.org/officeDocument/2006/relationships/image" Target="../media/image54.png"/><Relationship Id="rId5" Type="http://schemas.openxmlformats.org/officeDocument/2006/relationships/image" Target="../media/image35.png"/><Relationship Id="rId15" Type="http://schemas.openxmlformats.org/officeDocument/2006/relationships/image" Target="../media/image45.png"/><Relationship Id="rId23" Type="http://schemas.openxmlformats.org/officeDocument/2006/relationships/image" Target="../media/image53.jpeg"/><Relationship Id="rId28" Type="http://schemas.openxmlformats.org/officeDocument/2006/relationships/image" Target="../media/image58.png"/><Relationship Id="rId10" Type="http://schemas.openxmlformats.org/officeDocument/2006/relationships/image" Target="../media/image40.png"/><Relationship Id="rId19" Type="http://schemas.openxmlformats.org/officeDocument/2006/relationships/image" Target="../media/image49.png"/><Relationship Id="rId4" Type="http://schemas.openxmlformats.org/officeDocument/2006/relationships/image" Target="../media/image34.png"/><Relationship Id="rId9" Type="http://schemas.openxmlformats.org/officeDocument/2006/relationships/image" Target="../media/image39.jpeg"/><Relationship Id="rId14" Type="http://schemas.openxmlformats.org/officeDocument/2006/relationships/image" Target="../media/image44.png"/><Relationship Id="rId22" Type="http://schemas.openxmlformats.org/officeDocument/2006/relationships/image" Target="../media/image52.png"/><Relationship Id="rId27" Type="http://schemas.openxmlformats.org/officeDocument/2006/relationships/image" Target="../media/image57.png"/><Relationship Id="rId30" Type="http://schemas.openxmlformats.org/officeDocument/2006/relationships/image" Target="../media/image6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ight Triangle 20"/>
          <p:cNvSpPr/>
          <p:nvPr/>
        </p:nvSpPr>
        <p:spPr bwMode="auto">
          <a:xfrm>
            <a:off x="0" y="5175142"/>
            <a:ext cx="1671638" cy="1682859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endParaRPr lang="en-US" sz="1200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0" y="2133600"/>
            <a:ext cx="9906000" cy="1828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endParaRPr lang="en-US" sz="1200" b="1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5628" y="3962401"/>
            <a:ext cx="1552688" cy="1652651"/>
          </a:xfrm>
          <a:prstGeom prst="rtTriangle">
            <a:avLst/>
          </a:prstGeom>
        </p:spPr>
      </p:pic>
      <p:sp>
        <p:nvSpPr>
          <p:cNvPr id="18" name="Right Triangle 17"/>
          <p:cNvSpPr/>
          <p:nvPr/>
        </p:nvSpPr>
        <p:spPr bwMode="auto">
          <a:xfrm>
            <a:off x="1547812" y="3955942"/>
            <a:ext cx="1671638" cy="1682859"/>
          </a:xfrm>
          <a:prstGeom prst="rtTriangle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endParaRPr lang="en-US" sz="1200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7" name="Right Triangle 16"/>
          <p:cNvSpPr/>
          <p:nvPr/>
        </p:nvSpPr>
        <p:spPr bwMode="auto">
          <a:xfrm>
            <a:off x="0" y="3962401"/>
            <a:ext cx="2307648" cy="2452255"/>
          </a:xfrm>
          <a:custGeom>
            <a:avLst/>
            <a:gdLst>
              <a:gd name="connsiteX0" fmla="*/ 0 w 2438400"/>
              <a:gd name="connsiteY0" fmla="*/ 2209800 h 2209800"/>
              <a:gd name="connsiteX1" fmla="*/ 0 w 2438400"/>
              <a:gd name="connsiteY1" fmla="*/ 0 h 2209800"/>
              <a:gd name="connsiteX2" fmla="*/ 2438400 w 2438400"/>
              <a:gd name="connsiteY2" fmla="*/ 2209800 h 2209800"/>
              <a:gd name="connsiteX3" fmla="*/ 0 w 2438400"/>
              <a:gd name="connsiteY3" fmla="*/ 2209800 h 2209800"/>
              <a:gd name="connsiteX0" fmla="*/ 0 w 2507672"/>
              <a:gd name="connsiteY0" fmla="*/ 2209800 h 2209800"/>
              <a:gd name="connsiteX1" fmla="*/ 0 w 2507672"/>
              <a:gd name="connsiteY1" fmla="*/ 0 h 2209800"/>
              <a:gd name="connsiteX2" fmla="*/ 2507672 w 2507672"/>
              <a:gd name="connsiteY2" fmla="*/ 2112818 h 2209800"/>
              <a:gd name="connsiteX3" fmla="*/ 0 w 2507672"/>
              <a:gd name="connsiteY3" fmla="*/ 2209800 h 2209800"/>
              <a:gd name="connsiteX0" fmla="*/ 0 w 2466109"/>
              <a:gd name="connsiteY0" fmla="*/ 2209800 h 2209800"/>
              <a:gd name="connsiteX1" fmla="*/ 0 w 2466109"/>
              <a:gd name="connsiteY1" fmla="*/ 0 h 2209800"/>
              <a:gd name="connsiteX2" fmla="*/ 2466109 w 2466109"/>
              <a:gd name="connsiteY2" fmla="*/ 2168236 h 2209800"/>
              <a:gd name="connsiteX3" fmla="*/ 0 w 2466109"/>
              <a:gd name="connsiteY3" fmla="*/ 2209800 h 2209800"/>
              <a:gd name="connsiteX0" fmla="*/ 0 w 2479963"/>
              <a:gd name="connsiteY0" fmla="*/ 2209800 h 2209800"/>
              <a:gd name="connsiteX1" fmla="*/ 0 w 2479963"/>
              <a:gd name="connsiteY1" fmla="*/ 0 h 2209800"/>
              <a:gd name="connsiteX2" fmla="*/ 2479963 w 2479963"/>
              <a:gd name="connsiteY2" fmla="*/ 2140527 h 2209800"/>
              <a:gd name="connsiteX3" fmla="*/ 0 w 2479963"/>
              <a:gd name="connsiteY3" fmla="*/ 2209800 h 2209800"/>
              <a:gd name="connsiteX0" fmla="*/ 0 w 2507672"/>
              <a:gd name="connsiteY0" fmla="*/ 2209800 h 2209800"/>
              <a:gd name="connsiteX1" fmla="*/ 0 w 2507672"/>
              <a:gd name="connsiteY1" fmla="*/ 0 h 2209800"/>
              <a:gd name="connsiteX2" fmla="*/ 2507672 w 2507672"/>
              <a:gd name="connsiteY2" fmla="*/ 2098963 h 2209800"/>
              <a:gd name="connsiteX3" fmla="*/ 0 w 2507672"/>
              <a:gd name="connsiteY3" fmla="*/ 2209800 h 2209800"/>
              <a:gd name="connsiteX0" fmla="*/ 0 w 2507672"/>
              <a:gd name="connsiteY0" fmla="*/ 2071254 h 2098963"/>
              <a:gd name="connsiteX1" fmla="*/ 0 w 2507672"/>
              <a:gd name="connsiteY1" fmla="*/ 0 h 2098963"/>
              <a:gd name="connsiteX2" fmla="*/ 2507672 w 2507672"/>
              <a:gd name="connsiteY2" fmla="*/ 2098963 h 2098963"/>
              <a:gd name="connsiteX3" fmla="*/ 0 w 2507672"/>
              <a:gd name="connsiteY3" fmla="*/ 2071254 h 2098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7672" h="2098963">
                <a:moveTo>
                  <a:pt x="0" y="2071254"/>
                </a:moveTo>
                <a:lnTo>
                  <a:pt x="0" y="0"/>
                </a:lnTo>
                <a:lnTo>
                  <a:pt x="2507672" y="2098963"/>
                </a:lnTo>
                <a:lnTo>
                  <a:pt x="0" y="2071254"/>
                </a:lnTo>
                <a:close/>
              </a:path>
            </a:pathLst>
          </a:custGeom>
          <a:blipFill>
            <a:blip r:embed="rId4" cstate="print"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endParaRPr lang="en-US" sz="1200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" name="Right Triangle 18"/>
          <p:cNvSpPr/>
          <p:nvPr/>
        </p:nvSpPr>
        <p:spPr>
          <a:xfrm>
            <a:off x="2307648" y="5273115"/>
            <a:ext cx="1176334" cy="1141540"/>
          </a:xfrm>
          <a:prstGeom prst="rtTriangle">
            <a:avLst/>
          </a:prstGeom>
          <a:blipFill dpi="0" rotWithShape="0">
            <a:blip r:embed="rId5" cstate="print"/>
            <a:srcRect/>
            <a:stretch>
              <a:fillRect l="-31000" t="1000" r="2000" b="-9000"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Right Triangle 19"/>
          <p:cNvSpPr/>
          <p:nvPr/>
        </p:nvSpPr>
        <p:spPr>
          <a:xfrm flipV="1">
            <a:off x="1558316" y="3955941"/>
            <a:ext cx="1176336" cy="1146680"/>
          </a:xfrm>
          <a:prstGeom prst="rtTriangle">
            <a:avLst/>
          </a:prstGeom>
          <a:blipFill dpi="0" rotWithShape="0">
            <a:blip r:embed="rId6" cstate="print"/>
            <a:srcRect/>
            <a:stretch>
              <a:fillRect l="-27000" t="-1000" r="1000" b="2000"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2869" y="2228850"/>
            <a:ext cx="9712523" cy="155659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KEBIJAKAN PENGALOKASIAN DAN PE</a:t>
            </a: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NYALURA</a:t>
            </a:r>
            <a:r>
              <a:rPr lang="id-ID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 DANA ALOKASI KHUSUS FISIK</a:t>
            </a: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2018</a:t>
            </a:r>
            <a:r>
              <a:rPr lang="id-ID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75740B-2C39-4840-9458-98526902D52B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1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24312" y="4529282"/>
            <a:ext cx="51171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Disampaikan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oleh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id-ID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Direktorat </a:t>
            </a:r>
            <a:r>
              <a:rPr lang="id-ID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Dana Perimbangan</a:t>
            </a:r>
          </a:p>
          <a:p>
            <a:r>
              <a:rPr lang="id-ID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DitJen Perimbangan Keuangan, Kemenkeu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996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2B2A0-2A79-4E80-A3AD-62693A7EB0BE}" type="slidenum">
              <a:rPr lang="en-US" sz="1200" smtClean="0">
                <a:solidFill>
                  <a:schemeClr val="tx1"/>
                </a:solidFill>
              </a:rPr>
              <a:pPr>
                <a:defRPr/>
              </a:pPr>
              <a:t>10</a:t>
            </a:fld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80592" y="260648"/>
            <a:ext cx="7924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TARGET OUTPUT DAK PENDIDIKAN TA 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201</a:t>
            </a:r>
            <a:r>
              <a:rPr lang="id-ID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</a:t>
            </a:r>
            <a:endParaRPr lang="nn-NO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67687" y="651874"/>
            <a:ext cx="1746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solidFill>
                  <a:schemeClr val="bg1"/>
                </a:solidFill>
              </a:rPr>
              <a:t>(dalam Miliar Rupiah)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68824" y="620688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i="1" dirty="0" smtClean="0"/>
              <a:t>Rencana Kegiatan per 31 Januari 2018</a:t>
            </a:r>
            <a:endParaRPr lang="id-ID" i="1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38833" y="1194048"/>
          <a:ext cx="6502399" cy="26670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066279"/>
                <a:gridCol w="4217516"/>
                <a:gridCol w="609302"/>
                <a:gridCol w="609302"/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u="none" strike="noStrike" dirty="0"/>
                        <a:t>Output DAK SMA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u="none" strike="noStrike" dirty="0"/>
                        <a:t>Menu Kegiatan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1" u="none" strike="noStrike" dirty="0"/>
                        <a:t>Volume 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1" u="none" strike="noStrike" dirty="0"/>
                        <a:t>Satuan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SMA1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Rehabilitasi ruang belajar SMA, ruang penunjang lainnya, ruang perpustakaan dan/atau ruang guru dengan tingkat kerusakan sedang atau berat, baik beserta perabotnya atau tanpa perabotnya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2.869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Ruang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SMA2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Pembangunan ruang kelas baru (RKB) beserta perabotnya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1.395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Ruang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SMA3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Pembangunan ruang laboratorium IPA beserta perabotnya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998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Ruang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SMA4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Pembangunan jamban siswa/guru beserta sanitasinya.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399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Unit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SMA5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Peralatan pendidikan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723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Paket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SMA6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Sarana PJOK dan/atau seni budaya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261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Paket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SMA7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Media pembelajaran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247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Paket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SMA8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100" u="none" strike="noStrike"/>
                        <a:t>Rehabilitasi jamban siswa/guru dengan tingkat kerusakan sedang atau berat, baik beserta sanitasinya atau tanpa sanitasinya</a:t>
                      </a:r>
                      <a:endParaRPr lang="sv-S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945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Unit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SMA9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Pembangunan asrama siswa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104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Unit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SMA10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Pembangunan rumah dinas/mess guru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294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 dirty="0"/>
                        <a:t>Unit</a:t>
                      </a:r>
                      <a:endParaRPr lang="id-ID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856656" y="4209256"/>
          <a:ext cx="6502399" cy="152400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066279"/>
                <a:gridCol w="4217516"/>
                <a:gridCol w="609302"/>
                <a:gridCol w="609302"/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u="none" strike="noStrike" dirty="0"/>
                        <a:t>Output DAK SKB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u="none" strike="noStrike" dirty="0"/>
                        <a:t>Menu Kegiatan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1" u="none" strike="noStrike" dirty="0"/>
                        <a:t>Volume 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1" u="none" strike="noStrike" dirty="0"/>
                        <a:t>Satuan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SKB1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Rehabilitasi ruang kelas, ruang penunjang lainnya, dan/atau ruang guru dengan tingkat kerusakan sedang atau berat, baik beserta perabotnya atau tanpa perabotnya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446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Ruang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SKB2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Pembangunan ruang kelas baru (RKB) beserta perabotnya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399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Ruang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SKB3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Buku koleksi perpustakaan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253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Paket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SKB4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100" u="none" strike="noStrike" dirty="0"/>
                        <a:t>Rehabilitasi jamban siswa/guru dengan tingkat kerusakan sedang atau berat, baik beserta sanitasinya atau tanpa sanitasinya</a:t>
                      </a:r>
                      <a:endParaRPr lang="sv-S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119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 dirty="0"/>
                        <a:t>Unit</a:t>
                      </a:r>
                      <a:endParaRPr lang="id-ID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216265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2B2A0-2A79-4E80-A3AD-62693A7EB0BE}" type="slidenum">
              <a:rPr lang="en-US" sz="1200" smtClean="0">
                <a:solidFill>
                  <a:schemeClr val="tx1"/>
                </a:solidFill>
              </a:rPr>
              <a:pPr>
                <a:defRPr/>
              </a:pPr>
              <a:t>11</a:t>
            </a:fld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80592" y="260648"/>
            <a:ext cx="7924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TARGET OUTPUT DAK PENDIDIKAN TA 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201</a:t>
            </a:r>
            <a:r>
              <a:rPr lang="id-ID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</a:t>
            </a:r>
            <a:endParaRPr lang="nn-NO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67687" y="651874"/>
            <a:ext cx="1746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solidFill>
                  <a:schemeClr val="bg1"/>
                </a:solidFill>
              </a:rPr>
              <a:t>(dalam Miliar Rupiah)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68824" y="620688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i="1" dirty="0" smtClean="0"/>
              <a:t>Rencana Kegiatan per 31 Januari 2018</a:t>
            </a:r>
            <a:endParaRPr lang="id-ID" i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2504728" y="3212976"/>
          <a:ext cx="6502399" cy="304800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066279"/>
                <a:gridCol w="4217516"/>
                <a:gridCol w="609302"/>
                <a:gridCol w="609302"/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u="none" strike="noStrike" dirty="0"/>
                        <a:t>Output DAK SMK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u="none" strike="noStrike" dirty="0"/>
                        <a:t>Menu Kegiatan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1" u="none" strike="noStrike" dirty="0"/>
                        <a:t>Volume 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1" u="none" strike="noStrike" dirty="0"/>
                        <a:t>Satuan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SMK1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 dirty="0"/>
                        <a:t>Pembangunan ruang praktik siswa (RPS) beserta perabotnya (SMK Penugasan Sektor Unggulan)</a:t>
                      </a:r>
                      <a:endParaRPr lang="id-ID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145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Ruang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SMK2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Pembangunan ruang laboratorium berikut perabotnya (SMK Penugasan Sektor Unggulan)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    -  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Ruang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SMK3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100" u="none" strike="noStrike"/>
                        <a:t>Peralatan praktik utama/peralatan praktik produksi (SMK Penugasan Sektor Unggulan)</a:t>
                      </a:r>
                      <a:endParaRPr lang="sv-S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482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Ruang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SMK4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Pembangunan ruang praktik siswa (RPS) beserta perabotnya (SMK Penugasan 3T)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   26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Ruang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SMK5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Pembangunan ruang kelas baru (RKB) berikut perabotnya (SMK Penugasan 3T)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   26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Ruang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SMK6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Pembangunan ruang laboratorium berikut perabotnya (SMK Penugasan 3T)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    -  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Ruang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SMK7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Pembangunan rumah dinas/mess guru (SMK Penugasan 3T)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     9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Unit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SMK8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100" u="none" strike="noStrike"/>
                        <a:t>Peralatan praktik utama/peralatan praktik produksi (SMK Penugasan 3T)</a:t>
                      </a:r>
                      <a:endParaRPr lang="sv-S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   69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 dirty="0"/>
                        <a:t>Paket</a:t>
                      </a:r>
                      <a:endParaRPr lang="id-ID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88504" y="1268760"/>
          <a:ext cx="6502399" cy="15240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066279"/>
                <a:gridCol w="4217516"/>
                <a:gridCol w="609302"/>
                <a:gridCol w="609302"/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u="none" strike="noStrike" dirty="0"/>
                        <a:t>Output DAK SLB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u="none" strike="noStrike" dirty="0"/>
                        <a:t>Menu Kegiatan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1" u="none" strike="noStrike" dirty="0"/>
                        <a:t>Volume 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1" u="none" strike="noStrike" dirty="0"/>
                        <a:t>Satuan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SLB1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Rehabilitasi ruang kelas, ruang penunjang lainnya, ruang perpustakaan dan/atau ruang guru dengan tingkat kerusakan sedang atau berat, baik beserta perabotnya atau tanpa perabotnya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   98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Ruang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SLB2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Alat Pembelajaran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117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Paket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SLB3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Pembangunan ruang kelas baru (RKB) beserta perabotnya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487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Ruang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SLB4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100" u="none" strike="noStrike"/>
                        <a:t>Rehabilitasi jamban siswa/guru dengan tingkat kerusakan sedang atau berat, baik beserta sanitasinya atau tanpa sanitasinya</a:t>
                      </a:r>
                      <a:endParaRPr lang="sv-S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   23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 dirty="0"/>
                        <a:t>Unit</a:t>
                      </a:r>
                      <a:endParaRPr lang="id-ID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216265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2B2A0-2A79-4E80-A3AD-62693A7EB0BE}" type="slidenum">
              <a:rPr lang="en-US" sz="1200" smtClean="0">
                <a:solidFill>
                  <a:schemeClr val="tx1"/>
                </a:solidFill>
              </a:rPr>
              <a:pPr>
                <a:defRPr/>
              </a:pPr>
              <a:t>12</a:t>
            </a:fld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352600" y="118373"/>
            <a:ext cx="7924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fi-FI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PAGU ALOKASI DAK FISIK 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BIDANG PENDIDIKAN 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TAHUN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ANGGARAN 2017 &amp;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fi-FI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201</a:t>
            </a:r>
            <a:r>
              <a:rPr lang="id-ID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</a:t>
            </a:r>
            <a:endParaRPr lang="nn-NO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Chart 5"/>
          <p:cNvGraphicFramePr/>
          <p:nvPr/>
        </p:nvGraphicFramePr>
        <p:xfrm>
          <a:off x="272480" y="1196752"/>
          <a:ext cx="928903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8464" y="980728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 smtClean="0"/>
              <a:t>Miliar Rupiah</a:t>
            </a:r>
            <a:endParaRPr lang="id-ID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936776" y="155679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 smtClean="0">
                <a:solidFill>
                  <a:srgbClr val="00B050"/>
                </a:solidFill>
              </a:rPr>
              <a:t>9%</a:t>
            </a:r>
            <a:endParaRPr lang="id-ID" sz="2400" b="1" dirty="0">
              <a:solidFill>
                <a:srgbClr val="00B050"/>
              </a:solidFill>
            </a:endParaRPr>
          </a:p>
        </p:txBody>
      </p:sp>
      <p:sp>
        <p:nvSpPr>
          <p:cNvPr id="12" name="Up Arrow 11"/>
          <p:cNvSpPr/>
          <p:nvPr/>
        </p:nvSpPr>
        <p:spPr bwMode="auto">
          <a:xfrm>
            <a:off x="2792760" y="1556792"/>
            <a:ext cx="216024" cy="360040"/>
          </a:xfrm>
          <a:prstGeom prst="upArrow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200" b="1" i="0" u="none" strike="noStrike" cap="none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Up Arrow 12"/>
          <p:cNvSpPr/>
          <p:nvPr/>
        </p:nvSpPr>
        <p:spPr bwMode="auto">
          <a:xfrm flipV="1">
            <a:off x="5457056" y="4653136"/>
            <a:ext cx="216024" cy="360040"/>
          </a:xfrm>
          <a:prstGeom prst="up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200" b="1" i="0" u="none" strike="noStrike" cap="none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01072" y="4551511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 smtClean="0">
                <a:solidFill>
                  <a:srgbClr val="FF0000"/>
                </a:solidFill>
              </a:rPr>
              <a:t>12%</a:t>
            </a:r>
            <a:endParaRPr lang="id-ID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216265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2B2A0-2A79-4E80-A3AD-62693A7EB0BE}" type="slidenum">
              <a:rPr lang="en-US" sz="1200" smtClean="0">
                <a:solidFill>
                  <a:schemeClr val="tx1"/>
                </a:solidFill>
              </a:rPr>
              <a:pPr>
                <a:defRPr/>
              </a:pPr>
              <a:t>13</a:t>
            </a:fld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352600" y="118373"/>
            <a:ext cx="7924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REALISASI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fi-FI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DAK FISIK 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BIDANG PENDIDIKAN </a:t>
            </a:r>
          </a:p>
          <a:p>
            <a:pPr algn="ctr">
              <a:spcBef>
                <a:spcPct val="0"/>
              </a:spcBef>
              <a:buNone/>
            </a:pP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TAHUN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ANGGARAN 2017</a:t>
            </a:r>
            <a:endParaRPr lang="nn-NO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632520" y="1628800"/>
          <a:ext cx="885698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32520" y="5877272"/>
            <a:ext cx="3672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 smtClean="0"/>
              <a:t>*) Data penyerapan per 10 Januari 2018</a:t>
            </a:r>
            <a:endParaRPr lang="id-ID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44488" y="1351801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 smtClean="0"/>
              <a:t>Miliar Rupiah</a:t>
            </a:r>
            <a:endParaRPr lang="id-ID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648744" y="338893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/>
              <a:t>87%</a:t>
            </a:r>
            <a:endParaRPr lang="id-ID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40832" y="3388930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/>
              <a:t>76%</a:t>
            </a:r>
            <a:endParaRPr lang="id-ID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105128" y="4941168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/>
              <a:t> 74%</a:t>
            </a:r>
            <a:endParaRPr lang="id-ID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897216" y="4941168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/>
              <a:t> 54%</a:t>
            </a:r>
            <a:endParaRPr lang="id-ID" sz="2000" b="1" dirty="0"/>
          </a:p>
        </p:txBody>
      </p:sp>
    </p:spTree>
    <p:extLst>
      <p:ext uri="{BB962C8B-B14F-4D97-AF65-F5344CB8AC3E}">
        <p14:creationId xmlns:p14="http://schemas.microsoft.com/office/powerpoint/2010/main" val="1024216265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F2A4F8-850F-43C8-94FE-A21405CE1899}" type="slidenum">
              <a:rPr lang="en-US" sz="1200" smtClean="0">
                <a:solidFill>
                  <a:schemeClr val="tx1"/>
                </a:solidFill>
              </a:rPr>
              <a:pPr>
                <a:defRPr/>
              </a:pPr>
              <a:t>14</a:t>
            </a:fld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03195" y="2200796"/>
            <a:ext cx="526558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KEBIJAKAN PENYALURAN DAK FISIK TAHUN ANGGARAN 2018</a:t>
            </a:r>
            <a:endParaRPr lang="id-ID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0" name="Straight Arrow Connector 319"/>
          <p:cNvCxnSpPr/>
          <p:nvPr/>
        </p:nvCxnSpPr>
        <p:spPr>
          <a:xfrm>
            <a:off x="3752885" y="2375170"/>
            <a:ext cx="386505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Straight Arrow Connector 312"/>
          <p:cNvCxnSpPr/>
          <p:nvPr/>
        </p:nvCxnSpPr>
        <p:spPr>
          <a:xfrm>
            <a:off x="1994939" y="1928792"/>
            <a:ext cx="2922" cy="254301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Straight Arrow Connector 311"/>
          <p:cNvCxnSpPr/>
          <p:nvPr/>
        </p:nvCxnSpPr>
        <p:spPr>
          <a:xfrm>
            <a:off x="2410898" y="2348880"/>
            <a:ext cx="386505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29E3A-D34E-42FC-9A50-F25133807502}" type="slidenum">
              <a:rPr lang="id-ID" smtClean="0"/>
              <a:pPr/>
              <a:t>15</a:t>
            </a:fld>
            <a:endParaRPr lang="id-ID"/>
          </a:p>
        </p:txBody>
      </p:sp>
      <p:grpSp>
        <p:nvGrpSpPr>
          <p:cNvPr id="2" name="Group 63"/>
          <p:cNvGrpSpPr/>
          <p:nvPr/>
        </p:nvGrpSpPr>
        <p:grpSpPr>
          <a:xfrm>
            <a:off x="1649529" y="947056"/>
            <a:ext cx="1613339" cy="5910944"/>
            <a:chOff x="0" y="947056"/>
            <a:chExt cx="2982686" cy="5910944"/>
          </a:xfrm>
        </p:grpSpPr>
        <p:sp>
          <p:nvSpPr>
            <p:cNvPr id="5" name="Rectangle 4"/>
            <p:cNvSpPr/>
            <p:nvPr/>
          </p:nvSpPr>
          <p:spPr>
            <a:xfrm>
              <a:off x="0" y="947057"/>
              <a:ext cx="2982686" cy="591094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947056"/>
              <a:ext cx="2982686" cy="381001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DJPK</a:t>
              </a:r>
              <a:endParaRPr lang="en-US" b="1" dirty="0"/>
            </a:p>
          </p:txBody>
        </p:sp>
      </p:grpSp>
      <p:grpSp>
        <p:nvGrpSpPr>
          <p:cNvPr id="3" name="Group 62"/>
          <p:cNvGrpSpPr/>
          <p:nvPr/>
        </p:nvGrpSpPr>
        <p:grpSpPr>
          <a:xfrm>
            <a:off x="3265024" y="947057"/>
            <a:ext cx="1432331" cy="5910943"/>
            <a:chOff x="2982686" y="947056"/>
            <a:chExt cx="3026229" cy="5910943"/>
          </a:xfrm>
        </p:grpSpPr>
        <p:sp>
          <p:nvSpPr>
            <p:cNvPr id="6" name="Rectangle 5"/>
            <p:cNvSpPr/>
            <p:nvPr/>
          </p:nvSpPr>
          <p:spPr>
            <a:xfrm>
              <a:off x="2982686" y="947056"/>
              <a:ext cx="3026229" cy="591094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993571" y="947056"/>
              <a:ext cx="3004458" cy="381001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D</a:t>
              </a:r>
              <a:r>
                <a:rPr lang="id-ID" sz="1400" b="1" dirty="0" smtClean="0"/>
                <a:t>IT PA, DJPB </a:t>
              </a:r>
            </a:p>
            <a:p>
              <a:pPr algn="ctr"/>
              <a:r>
                <a:rPr lang="id-ID" sz="800" b="1" dirty="0" smtClean="0"/>
                <a:t>Koordinator KPA Penyaluran</a:t>
              </a:r>
              <a:endParaRPr lang="en-US" sz="1050" b="1" dirty="0"/>
            </a:p>
          </p:txBody>
        </p:sp>
      </p:grpSp>
      <p:grpSp>
        <p:nvGrpSpPr>
          <p:cNvPr id="13" name="Group 89"/>
          <p:cNvGrpSpPr/>
          <p:nvPr/>
        </p:nvGrpSpPr>
        <p:grpSpPr>
          <a:xfrm>
            <a:off x="4697355" y="947056"/>
            <a:ext cx="3189079" cy="5910944"/>
            <a:chOff x="5781360" y="947056"/>
            <a:chExt cx="3701788" cy="5910944"/>
          </a:xfrm>
        </p:grpSpPr>
        <p:sp>
          <p:nvSpPr>
            <p:cNvPr id="7" name="Rectangle 6"/>
            <p:cNvSpPr/>
            <p:nvPr/>
          </p:nvSpPr>
          <p:spPr>
            <a:xfrm>
              <a:off x="5781848" y="947057"/>
              <a:ext cx="3701300" cy="591094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781360" y="947056"/>
              <a:ext cx="3697534" cy="381001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b="1" dirty="0" smtClean="0"/>
                <a:t>KPPN Selaku </a:t>
              </a:r>
              <a:r>
                <a:rPr lang="en-US" b="1" dirty="0" smtClean="0"/>
                <a:t>KPA </a:t>
              </a:r>
              <a:r>
                <a:rPr lang="en-US" b="1" dirty="0" err="1" smtClean="0"/>
                <a:t>Penyalur</a:t>
              </a:r>
              <a:r>
                <a:rPr lang="id-ID" b="1" dirty="0" err="1" smtClean="0"/>
                <a:t>an</a:t>
              </a:r>
              <a:endParaRPr lang="en-US" b="1" dirty="0"/>
            </a:p>
          </p:txBody>
        </p:sp>
      </p:grpSp>
      <p:grpSp>
        <p:nvGrpSpPr>
          <p:cNvPr id="15" name="Group 87"/>
          <p:cNvGrpSpPr/>
          <p:nvPr/>
        </p:nvGrpSpPr>
        <p:grpSpPr>
          <a:xfrm>
            <a:off x="7888137" y="947056"/>
            <a:ext cx="2017862" cy="5910945"/>
            <a:chOff x="9486045" y="947055"/>
            <a:chExt cx="2705955" cy="5910945"/>
          </a:xfrm>
        </p:grpSpPr>
        <p:sp>
          <p:nvSpPr>
            <p:cNvPr id="8" name="Rectangle 7"/>
            <p:cNvSpPr/>
            <p:nvPr/>
          </p:nvSpPr>
          <p:spPr>
            <a:xfrm>
              <a:off x="9486046" y="947057"/>
              <a:ext cx="2705954" cy="591094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486045" y="947055"/>
              <a:ext cx="2705955" cy="3810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KPPN </a:t>
              </a:r>
              <a:r>
                <a:rPr lang="en-US" sz="1400" b="1" dirty="0" err="1" smtClean="0"/>
                <a:t>Selaku</a:t>
              </a:r>
              <a:r>
                <a:rPr lang="en-US" sz="1400" b="1" dirty="0" smtClean="0"/>
                <a:t> </a:t>
              </a:r>
              <a:r>
                <a:rPr lang="en-US" sz="1400" b="1" dirty="0" err="1" smtClean="0"/>
                <a:t>Kuasa</a:t>
              </a:r>
              <a:r>
                <a:rPr lang="en-US" sz="1400" b="1" dirty="0" smtClean="0"/>
                <a:t> BUN</a:t>
              </a:r>
              <a:endParaRPr lang="en-US" sz="1400" b="1" dirty="0"/>
            </a:p>
          </p:txBody>
        </p:sp>
      </p:grpSp>
      <p:grpSp>
        <p:nvGrpSpPr>
          <p:cNvPr id="16" name="Group 25"/>
          <p:cNvGrpSpPr/>
          <p:nvPr/>
        </p:nvGrpSpPr>
        <p:grpSpPr>
          <a:xfrm>
            <a:off x="5113990" y="5310806"/>
            <a:ext cx="517837" cy="440432"/>
            <a:chOff x="7278998" y="3973314"/>
            <a:chExt cx="1249099" cy="985585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1800" y="3973314"/>
              <a:ext cx="598686" cy="598686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7278998" y="4476785"/>
              <a:ext cx="1249099" cy="482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PPSPM</a:t>
              </a:r>
              <a:endParaRPr lang="en-US" sz="800" b="1" dirty="0"/>
            </a:p>
          </p:txBody>
        </p:sp>
      </p:grpSp>
      <p:grpSp>
        <p:nvGrpSpPr>
          <p:cNvPr id="17" name="Group 27"/>
          <p:cNvGrpSpPr/>
          <p:nvPr/>
        </p:nvGrpSpPr>
        <p:grpSpPr>
          <a:xfrm>
            <a:off x="5056980" y="3546822"/>
            <a:ext cx="455925" cy="511397"/>
            <a:chOff x="7357552" y="2810845"/>
            <a:chExt cx="1178767" cy="875908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60848" y="2810845"/>
              <a:ext cx="589189" cy="475962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7357552" y="3265032"/>
              <a:ext cx="1178767" cy="421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PPK</a:t>
              </a:r>
              <a:endParaRPr lang="en-US" sz="1000" b="1" dirty="0"/>
            </a:p>
          </p:txBody>
        </p:sp>
      </p:grpSp>
      <p:grpSp>
        <p:nvGrpSpPr>
          <p:cNvPr id="18" name="Group 43"/>
          <p:cNvGrpSpPr/>
          <p:nvPr/>
        </p:nvGrpSpPr>
        <p:grpSpPr>
          <a:xfrm>
            <a:off x="5529064" y="3900420"/>
            <a:ext cx="648072" cy="684600"/>
            <a:chOff x="6670923" y="4136237"/>
            <a:chExt cx="918288" cy="886909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40928" y="4136237"/>
              <a:ext cx="598715" cy="598715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6670923" y="4694194"/>
              <a:ext cx="918288" cy="3289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/>
                <a:t>SPP</a:t>
              </a:r>
              <a:r>
                <a:rPr lang="id-ID" sz="1050" b="1" dirty="0" smtClean="0"/>
                <a:t>-LS</a:t>
              </a:r>
              <a:endParaRPr lang="en-US" sz="1050" b="1" dirty="0"/>
            </a:p>
          </p:txBody>
        </p:sp>
      </p:grpSp>
      <p:grpSp>
        <p:nvGrpSpPr>
          <p:cNvPr id="19" name="Group 49"/>
          <p:cNvGrpSpPr/>
          <p:nvPr/>
        </p:nvGrpSpPr>
        <p:grpSpPr>
          <a:xfrm>
            <a:off x="8758325" y="2842989"/>
            <a:ext cx="515155" cy="628331"/>
            <a:chOff x="9372171" y="1818889"/>
            <a:chExt cx="814984" cy="920191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6" cstate="print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41265" y="1818889"/>
              <a:ext cx="598715" cy="598715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9372171" y="2367220"/>
              <a:ext cx="814984" cy="371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/>
                <a:t>SP2D</a:t>
              </a:r>
              <a:endParaRPr lang="en-US" sz="1050" b="1" dirty="0"/>
            </a:p>
          </p:txBody>
        </p:sp>
      </p:grpSp>
      <p:grpSp>
        <p:nvGrpSpPr>
          <p:cNvPr id="20" name="Group 44"/>
          <p:cNvGrpSpPr/>
          <p:nvPr/>
        </p:nvGrpSpPr>
        <p:grpSpPr>
          <a:xfrm>
            <a:off x="5484169" y="3063882"/>
            <a:ext cx="763461" cy="635105"/>
            <a:chOff x="5082933" y="1874529"/>
            <a:chExt cx="1024971" cy="812583"/>
          </a:xfrm>
        </p:grpSpPr>
        <p:sp>
          <p:nvSpPr>
            <p:cNvPr id="46" name="Diamond 45"/>
            <p:cNvSpPr/>
            <p:nvPr/>
          </p:nvSpPr>
          <p:spPr>
            <a:xfrm>
              <a:off x="5121567" y="1874529"/>
              <a:ext cx="914400" cy="812583"/>
            </a:xfrm>
            <a:prstGeom prst="diamond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d-ID" sz="1200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082933" y="2183615"/>
              <a:ext cx="1024971" cy="295337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>
                  <a:latin typeface="Century Gothic" panose="020B0502020202020204" pitchFamily="34" charset="0"/>
                </a:rPr>
                <a:t>VERIFIKASI</a:t>
              </a:r>
              <a:endParaRPr lang="id-ID" sz="900" b="1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1" name="Group 52"/>
          <p:cNvGrpSpPr/>
          <p:nvPr/>
        </p:nvGrpSpPr>
        <p:grpSpPr>
          <a:xfrm>
            <a:off x="8576281" y="1770497"/>
            <a:ext cx="778656" cy="769174"/>
            <a:chOff x="5034805" y="1898593"/>
            <a:chExt cx="1024971" cy="812583"/>
          </a:xfrm>
        </p:grpSpPr>
        <p:sp>
          <p:nvSpPr>
            <p:cNvPr id="54" name="Diamond 53"/>
            <p:cNvSpPr/>
            <p:nvPr/>
          </p:nvSpPr>
          <p:spPr>
            <a:xfrm>
              <a:off x="5085471" y="1898593"/>
              <a:ext cx="914400" cy="812583"/>
            </a:xfrm>
            <a:prstGeom prst="diamond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d-ID" sz="1200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034805" y="2183615"/>
              <a:ext cx="1024971" cy="227603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Century Gothic" panose="020B0502020202020204" pitchFamily="34" charset="0"/>
                </a:rPr>
                <a:t>PENGUJIAN</a:t>
              </a:r>
              <a:endParaRPr lang="id-ID" sz="800" b="1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2" name="Group 55"/>
          <p:cNvGrpSpPr/>
          <p:nvPr/>
        </p:nvGrpSpPr>
        <p:grpSpPr>
          <a:xfrm>
            <a:off x="5488444" y="4834996"/>
            <a:ext cx="752038" cy="745636"/>
            <a:chOff x="5034805" y="1898593"/>
            <a:chExt cx="1024971" cy="812583"/>
          </a:xfrm>
        </p:grpSpPr>
        <p:sp>
          <p:nvSpPr>
            <p:cNvPr id="57" name="Diamond 56"/>
            <p:cNvSpPr/>
            <p:nvPr/>
          </p:nvSpPr>
          <p:spPr>
            <a:xfrm>
              <a:off x="5085471" y="1898593"/>
              <a:ext cx="914400" cy="812583"/>
            </a:xfrm>
            <a:prstGeom prst="diamond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d-ID" sz="1200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034805" y="2183615"/>
              <a:ext cx="1024971" cy="251557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>
                  <a:latin typeface="Century Gothic" panose="020B0502020202020204" pitchFamily="34" charset="0"/>
                </a:rPr>
                <a:t>P</a:t>
              </a:r>
              <a:r>
                <a:rPr lang="en-US" sz="800" b="1" dirty="0" smtClean="0">
                  <a:latin typeface="Century Gothic" panose="020B0502020202020204" pitchFamily="34" charset="0"/>
                </a:rPr>
                <a:t>ENGUJIAN</a:t>
              </a:r>
              <a:endParaRPr lang="id-ID" sz="900" b="1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6" name="Group 59"/>
          <p:cNvGrpSpPr/>
          <p:nvPr/>
        </p:nvGrpSpPr>
        <p:grpSpPr>
          <a:xfrm>
            <a:off x="5675054" y="5752459"/>
            <a:ext cx="531303" cy="620327"/>
            <a:chOff x="6721939" y="5950909"/>
            <a:chExt cx="788954" cy="837251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7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0812" y="5950909"/>
              <a:ext cx="598715" cy="598715"/>
            </a:xfrm>
            <a:prstGeom prst="rect">
              <a:avLst/>
            </a:prstGeom>
          </p:spPr>
        </p:pic>
        <p:sp>
          <p:nvSpPr>
            <p:cNvPr id="59" name="TextBox 58"/>
            <p:cNvSpPr txBox="1"/>
            <p:nvPr/>
          </p:nvSpPr>
          <p:spPr>
            <a:xfrm>
              <a:off x="6721939" y="6497377"/>
              <a:ext cx="788954" cy="290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SPM</a:t>
              </a:r>
              <a:r>
                <a:rPr lang="id-ID" sz="800" b="1" dirty="0" smtClean="0"/>
                <a:t>-LS</a:t>
              </a:r>
              <a:endParaRPr lang="en-US" sz="800" b="1" dirty="0"/>
            </a:p>
          </p:txBody>
        </p:sp>
      </p:grpSp>
      <p:grpSp>
        <p:nvGrpSpPr>
          <p:cNvPr id="28" name="Group 64"/>
          <p:cNvGrpSpPr/>
          <p:nvPr/>
        </p:nvGrpSpPr>
        <p:grpSpPr>
          <a:xfrm>
            <a:off x="-2530" y="947056"/>
            <a:ext cx="1652060" cy="5910944"/>
            <a:chOff x="-2" y="947056"/>
            <a:chExt cx="3018023" cy="5910944"/>
          </a:xfrm>
        </p:grpSpPr>
        <p:sp>
          <p:nvSpPr>
            <p:cNvPr id="66" name="Rectangle 65"/>
            <p:cNvSpPr/>
            <p:nvPr/>
          </p:nvSpPr>
          <p:spPr>
            <a:xfrm>
              <a:off x="-2" y="947057"/>
              <a:ext cx="3018023" cy="591094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-2" y="947056"/>
              <a:ext cx="3017296" cy="381001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b="1" dirty="0" smtClean="0"/>
                <a:t>Pemda</a:t>
              </a:r>
              <a:endParaRPr lang="en-US" b="1" dirty="0"/>
            </a:p>
          </p:txBody>
        </p:sp>
      </p:grpSp>
      <p:cxnSp>
        <p:nvCxnSpPr>
          <p:cNvPr id="95" name="Elbow Connector 94"/>
          <p:cNvCxnSpPr>
            <a:stCxn id="36" idx="3"/>
            <a:endCxn id="54" idx="0"/>
          </p:cNvCxnSpPr>
          <p:nvPr/>
        </p:nvCxnSpPr>
        <p:spPr>
          <a:xfrm flipV="1">
            <a:off x="6111157" y="1770498"/>
            <a:ext cx="2850943" cy="4203755"/>
          </a:xfrm>
          <a:prstGeom prst="bentConnector4">
            <a:avLst>
              <a:gd name="adj1" fmla="val 78655"/>
              <a:gd name="adj2" fmla="val 105438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pSp>
        <p:nvGrpSpPr>
          <p:cNvPr id="29" name="Group 103"/>
          <p:cNvGrpSpPr/>
          <p:nvPr/>
        </p:nvGrpSpPr>
        <p:grpSpPr>
          <a:xfrm>
            <a:off x="5102249" y="3963228"/>
            <a:ext cx="404708" cy="553483"/>
            <a:chOff x="7531188" y="3653755"/>
            <a:chExt cx="857135" cy="857135"/>
          </a:xfrm>
        </p:grpSpPr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1188" y="3653755"/>
              <a:ext cx="857135" cy="857135"/>
            </a:xfrm>
            <a:prstGeom prst="rect">
              <a:avLst/>
            </a:prstGeom>
          </p:spPr>
        </p:pic>
        <p:pic>
          <p:nvPicPr>
            <p:cNvPr id="100" name="Picture 44" descr="Image result for sakti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25894" y="3815530"/>
              <a:ext cx="457836" cy="4180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0" name="Group 104"/>
          <p:cNvGrpSpPr/>
          <p:nvPr/>
        </p:nvGrpSpPr>
        <p:grpSpPr>
          <a:xfrm>
            <a:off x="5150198" y="5677938"/>
            <a:ext cx="469361" cy="617747"/>
            <a:chOff x="7531188" y="3653755"/>
            <a:chExt cx="857135" cy="857135"/>
          </a:xfrm>
        </p:grpSpPr>
        <p:pic>
          <p:nvPicPr>
            <p:cNvPr id="106" name="Picture 105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1188" y="3653755"/>
              <a:ext cx="857135" cy="857135"/>
            </a:xfrm>
            <a:prstGeom prst="rect">
              <a:avLst/>
            </a:prstGeom>
          </p:spPr>
        </p:pic>
        <p:pic>
          <p:nvPicPr>
            <p:cNvPr id="107" name="Picture 44" descr="Image result for sakti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25894" y="3815531"/>
              <a:ext cx="457836" cy="3956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1" name="Group 116"/>
          <p:cNvGrpSpPr/>
          <p:nvPr/>
        </p:nvGrpSpPr>
        <p:grpSpPr>
          <a:xfrm>
            <a:off x="9236460" y="2810146"/>
            <a:ext cx="417168" cy="595200"/>
            <a:chOff x="10957043" y="2174017"/>
            <a:chExt cx="857135" cy="857135"/>
          </a:xfrm>
        </p:grpSpPr>
        <p:pic>
          <p:nvPicPr>
            <p:cNvPr id="101" name="Picture 100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57043" y="2174017"/>
              <a:ext cx="857135" cy="857135"/>
            </a:xfrm>
            <a:prstGeom prst="rect">
              <a:avLst/>
            </a:prstGeom>
          </p:spPr>
        </p:pic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8708" y="2324453"/>
              <a:ext cx="401557" cy="419198"/>
            </a:xfrm>
            <a:prstGeom prst="rect">
              <a:avLst/>
            </a:prstGeom>
          </p:spPr>
        </p:pic>
      </p:grpSp>
      <p:grpSp>
        <p:nvGrpSpPr>
          <p:cNvPr id="32" name="Group 117"/>
          <p:cNvGrpSpPr/>
          <p:nvPr/>
        </p:nvGrpSpPr>
        <p:grpSpPr>
          <a:xfrm>
            <a:off x="2797403" y="2060848"/>
            <a:ext cx="457429" cy="589490"/>
            <a:chOff x="6078104" y="2318726"/>
            <a:chExt cx="857135" cy="857135"/>
          </a:xfrm>
        </p:grpSpPr>
        <p:pic>
          <p:nvPicPr>
            <p:cNvPr id="123" name="Picture 122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78104" y="2318726"/>
              <a:ext cx="857135" cy="857135"/>
            </a:xfrm>
            <a:prstGeom prst="rect">
              <a:avLst/>
            </a:prstGeom>
          </p:spPr>
        </p:pic>
        <p:sp>
          <p:nvSpPr>
            <p:cNvPr id="125" name="TextBox 124"/>
            <p:cNvSpPr txBox="1"/>
            <p:nvPr/>
          </p:nvSpPr>
          <p:spPr>
            <a:xfrm>
              <a:off x="6122513" y="2471206"/>
              <a:ext cx="735332" cy="402764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solidFill>
                    <a:srgbClr val="FF0000"/>
                  </a:solidFill>
                  <a:latin typeface="Century Gothic" panose="020B0502020202020204" pitchFamily="34" charset="0"/>
                </a:rPr>
                <a:t>OM SPAN</a:t>
              </a:r>
              <a:endParaRPr lang="id-ID" sz="600" b="1" dirty="0">
                <a:solidFill>
                  <a:srgbClr val="FF0000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3" name="Group 17"/>
          <p:cNvGrpSpPr/>
          <p:nvPr/>
        </p:nvGrpSpPr>
        <p:grpSpPr>
          <a:xfrm>
            <a:off x="-15552" y="2678286"/>
            <a:ext cx="1496616" cy="1182761"/>
            <a:chOff x="-181652" y="3165098"/>
            <a:chExt cx="2542406" cy="1671773"/>
          </a:xfrm>
        </p:grpSpPr>
        <p:pic>
          <p:nvPicPr>
            <p:cNvPr id="142" name="Picture 141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0589" y="3165098"/>
              <a:ext cx="596068" cy="552196"/>
            </a:xfrm>
            <a:prstGeom prst="rect">
              <a:avLst/>
            </a:prstGeom>
          </p:spPr>
        </p:pic>
        <p:sp>
          <p:nvSpPr>
            <p:cNvPr id="126" name="TextBox 125"/>
            <p:cNvSpPr txBox="1"/>
            <p:nvPr/>
          </p:nvSpPr>
          <p:spPr>
            <a:xfrm>
              <a:off x="-181652" y="3662299"/>
              <a:ext cx="2542406" cy="1174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AutoNum type="arabicPeriod"/>
              </a:pPr>
              <a:r>
                <a:rPr lang="id-ID" sz="800" b="1" dirty="0" smtClean="0"/>
                <a:t>Laporan Realisasi &amp; Capaian Output</a:t>
              </a:r>
            </a:p>
            <a:p>
              <a:pPr marL="228600" indent="-228600">
                <a:buAutoNum type="arabicPeriod"/>
              </a:pPr>
              <a:r>
                <a:rPr lang="id-ID" sz="800" b="1" dirty="0" smtClean="0"/>
                <a:t>Laporan Nilai Kebutuhan Dana</a:t>
              </a:r>
            </a:p>
            <a:p>
              <a:pPr marL="228600" indent="-228600"/>
              <a:endParaRPr lang="id-ID" sz="800" b="1" dirty="0" smtClean="0"/>
            </a:p>
            <a:p>
              <a:pPr marL="228600" indent="-228600">
                <a:buAutoNum type="arabicPeriod"/>
              </a:pPr>
              <a:endParaRPr lang="en-US" sz="800" b="1" dirty="0"/>
            </a:p>
          </p:txBody>
        </p:sp>
      </p:grpSp>
      <p:sp>
        <p:nvSpPr>
          <p:cNvPr id="140" name="TextBox 139"/>
          <p:cNvSpPr txBox="1"/>
          <p:nvPr/>
        </p:nvSpPr>
        <p:spPr>
          <a:xfrm>
            <a:off x="632520" y="4221088"/>
            <a:ext cx="674540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RKUD</a:t>
            </a:r>
            <a:endParaRPr lang="en-US" sz="1400" b="1" dirty="0"/>
          </a:p>
        </p:txBody>
      </p:sp>
      <p:sp>
        <p:nvSpPr>
          <p:cNvPr id="141" name="TextBox 140"/>
          <p:cNvSpPr txBox="1"/>
          <p:nvPr/>
        </p:nvSpPr>
        <p:spPr>
          <a:xfrm>
            <a:off x="8630250" y="6457450"/>
            <a:ext cx="681658" cy="30777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RKUN</a:t>
            </a:r>
            <a:endParaRPr lang="en-US" sz="1400" b="1" dirty="0"/>
          </a:p>
        </p:txBody>
      </p:sp>
      <p:grpSp>
        <p:nvGrpSpPr>
          <p:cNvPr id="44" name="Group 152"/>
          <p:cNvGrpSpPr/>
          <p:nvPr/>
        </p:nvGrpSpPr>
        <p:grpSpPr>
          <a:xfrm>
            <a:off x="3519104" y="1426888"/>
            <a:ext cx="786264" cy="573749"/>
            <a:chOff x="2108242" y="2077877"/>
            <a:chExt cx="1386379" cy="852935"/>
          </a:xfrm>
        </p:grpSpPr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6403" y="2077877"/>
              <a:ext cx="562654" cy="562654"/>
            </a:xfrm>
            <a:prstGeom prst="rect">
              <a:avLst/>
            </a:prstGeom>
          </p:spPr>
        </p:pic>
        <p:sp>
          <p:nvSpPr>
            <p:cNvPr id="155" name="TextBox 154"/>
            <p:cNvSpPr txBox="1"/>
            <p:nvPr/>
          </p:nvSpPr>
          <p:spPr>
            <a:xfrm>
              <a:off x="2108242" y="2610533"/>
              <a:ext cx="1386379" cy="320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/>
                <a:t>REKAPITULASI</a:t>
              </a:r>
              <a:endParaRPr lang="en-US" sz="800" b="1" dirty="0"/>
            </a:p>
          </p:txBody>
        </p:sp>
      </p:grpSp>
      <p:cxnSp>
        <p:nvCxnSpPr>
          <p:cNvPr id="81" name="Straight Arrow Connector 80"/>
          <p:cNvCxnSpPr>
            <a:stCxn id="46" idx="2"/>
            <a:endCxn id="34" idx="0"/>
          </p:cNvCxnSpPr>
          <p:nvPr/>
        </p:nvCxnSpPr>
        <p:spPr>
          <a:xfrm>
            <a:off x="5853496" y="3698987"/>
            <a:ext cx="6812" cy="2014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/>
          <p:nvPr/>
        </p:nvCxnSpPr>
        <p:spPr>
          <a:xfrm>
            <a:off x="5862061" y="4587585"/>
            <a:ext cx="2922" cy="2543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/>
          <p:nvPr/>
        </p:nvCxnSpPr>
        <p:spPr>
          <a:xfrm>
            <a:off x="5872027" y="5604126"/>
            <a:ext cx="9661" cy="1489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/>
          <p:nvPr/>
        </p:nvCxnSpPr>
        <p:spPr>
          <a:xfrm>
            <a:off x="8970908" y="2544241"/>
            <a:ext cx="2922" cy="254301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93"/>
          <p:cNvCxnSpPr>
            <a:stCxn id="58" idx="1"/>
            <a:endCxn id="23" idx="1"/>
          </p:cNvCxnSpPr>
          <p:nvPr/>
        </p:nvCxnSpPr>
        <p:spPr>
          <a:xfrm rot="10800000">
            <a:off x="5212968" y="3685768"/>
            <a:ext cx="275477" cy="1526185"/>
          </a:xfrm>
          <a:prstGeom prst="bentConnector3">
            <a:avLst>
              <a:gd name="adj1" fmla="val 182983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5" name="Picture 17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8892" y="2501309"/>
            <a:ext cx="306596" cy="287785"/>
          </a:xfrm>
          <a:prstGeom prst="rect">
            <a:avLst/>
          </a:prstGeom>
        </p:spPr>
      </p:pic>
      <p:pic>
        <p:nvPicPr>
          <p:cNvPr id="177" name="Picture 17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2260" y="1845283"/>
            <a:ext cx="305156" cy="278494"/>
          </a:xfrm>
          <a:prstGeom prst="rect">
            <a:avLst/>
          </a:prstGeom>
        </p:spPr>
      </p:pic>
      <p:pic>
        <p:nvPicPr>
          <p:cNvPr id="178" name="Picture 17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372" y="5482223"/>
            <a:ext cx="316771" cy="280037"/>
          </a:xfrm>
          <a:prstGeom prst="rect">
            <a:avLst/>
          </a:prstGeom>
        </p:spPr>
      </p:pic>
      <p:pic>
        <p:nvPicPr>
          <p:cNvPr id="179" name="Picture 17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033" y="4880306"/>
            <a:ext cx="288716" cy="291910"/>
          </a:xfrm>
          <a:prstGeom prst="rect">
            <a:avLst/>
          </a:prstGeom>
        </p:spPr>
      </p:pic>
      <p:pic>
        <p:nvPicPr>
          <p:cNvPr id="183" name="Picture 182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616" y="3091626"/>
            <a:ext cx="320456" cy="294195"/>
          </a:xfrm>
          <a:prstGeom prst="rect">
            <a:avLst/>
          </a:prstGeom>
        </p:spPr>
      </p:pic>
      <p:pic>
        <p:nvPicPr>
          <p:cNvPr id="184" name="Picture 183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170" y="3670556"/>
            <a:ext cx="255966" cy="258049"/>
          </a:xfrm>
          <a:prstGeom prst="rect">
            <a:avLst/>
          </a:prstGeom>
        </p:spPr>
      </p:pic>
      <p:cxnSp>
        <p:nvCxnSpPr>
          <p:cNvPr id="187" name="Straight Arrow Connector 186"/>
          <p:cNvCxnSpPr/>
          <p:nvPr/>
        </p:nvCxnSpPr>
        <p:spPr>
          <a:xfrm>
            <a:off x="9015160" y="3465289"/>
            <a:ext cx="6472" cy="657737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194"/>
          <p:cNvGrpSpPr/>
          <p:nvPr/>
        </p:nvGrpSpPr>
        <p:grpSpPr>
          <a:xfrm>
            <a:off x="5850331" y="2083952"/>
            <a:ext cx="431626" cy="553962"/>
            <a:chOff x="6078104" y="2302975"/>
            <a:chExt cx="857135" cy="857135"/>
          </a:xfrm>
        </p:grpSpPr>
        <p:pic>
          <p:nvPicPr>
            <p:cNvPr id="196" name="Picture 195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78104" y="2302975"/>
              <a:ext cx="857135" cy="857135"/>
            </a:xfrm>
            <a:prstGeom prst="rect">
              <a:avLst/>
            </a:prstGeom>
          </p:spPr>
        </p:pic>
        <p:sp>
          <p:nvSpPr>
            <p:cNvPr id="197" name="TextBox 196"/>
            <p:cNvSpPr txBox="1"/>
            <p:nvPr/>
          </p:nvSpPr>
          <p:spPr>
            <a:xfrm>
              <a:off x="6140078" y="2490060"/>
              <a:ext cx="735330" cy="380973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500" b="1" dirty="0" smtClean="0">
                  <a:solidFill>
                    <a:srgbClr val="FF0000"/>
                  </a:solidFill>
                  <a:latin typeface="Century Gothic" panose="020B0502020202020204" pitchFamily="34" charset="0"/>
                </a:rPr>
                <a:t>OM SPAN</a:t>
              </a:r>
              <a:endParaRPr lang="id-ID" sz="500" b="1" dirty="0">
                <a:solidFill>
                  <a:srgbClr val="FF0000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8" name="Group 220"/>
          <p:cNvGrpSpPr/>
          <p:nvPr/>
        </p:nvGrpSpPr>
        <p:grpSpPr>
          <a:xfrm>
            <a:off x="1176394" y="2276872"/>
            <a:ext cx="491475" cy="621996"/>
            <a:chOff x="6078104" y="2318726"/>
            <a:chExt cx="857135" cy="857135"/>
          </a:xfrm>
        </p:grpSpPr>
        <p:pic>
          <p:nvPicPr>
            <p:cNvPr id="222" name="Picture 221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78104" y="2318726"/>
              <a:ext cx="857135" cy="857135"/>
            </a:xfrm>
            <a:prstGeom prst="rect">
              <a:avLst/>
            </a:prstGeom>
          </p:spPr>
        </p:pic>
        <p:sp>
          <p:nvSpPr>
            <p:cNvPr id="223" name="TextBox 222"/>
            <p:cNvSpPr txBox="1"/>
            <p:nvPr/>
          </p:nvSpPr>
          <p:spPr>
            <a:xfrm>
              <a:off x="6122513" y="2471205"/>
              <a:ext cx="735330" cy="424129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>
                  <a:solidFill>
                    <a:srgbClr val="FF0000"/>
                  </a:solidFill>
                  <a:latin typeface="Century Gothic" panose="020B0502020202020204" pitchFamily="34" charset="0"/>
                </a:rPr>
                <a:t>OM SPAN</a:t>
              </a:r>
              <a:endParaRPr lang="id-ID" sz="700" b="1" dirty="0">
                <a:solidFill>
                  <a:srgbClr val="FF0000"/>
                </a:solidFill>
                <a:latin typeface="Century Gothic" panose="020B0502020202020204" pitchFamily="34" charset="0"/>
              </a:endParaRPr>
            </a:p>
          </p:txBody>
        </p:sp>
      </p:grpSp>
      <p:cxnSp>
        <p:nvCxnSpPr>
          <p:cNvPr id="226" name="Straight Arrow Connector 225"/>
          <p:cNvCxnSpPr/>
          <p:nvPr/>
        </p:nvCxnSpPr>
        <p:spPr>
          <a:xfrm>
            <a:off x="848544" y="2560443"/>
            <a:ext cx="351068" cy="446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Elbow Connector 205"/>
          <p:cNvCxnSpPr>
            <a:stCxn id="196" idx="2"/>
            <a:endCxn id="46" idx="0"/>
          </p:cNvCxnSpPr>
          <p:nvPr/>
        </p:nvCxnSpPr>
        <p:spPr>
          <a:xfrm rot="5400000">
            <a:off x="5746837" y="2744573"/>
            <a:ext cx="425967" cy="212648"/>
          </a:xfrm>
          <a:prstGeom prst="bentConnector3">
            <a:avLst>
              <a:gd name="adj1" fmla="val 16778"/>
            </a:avLst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pSp>
        <p:nvGrpSpPr>
          <p:cNvPr id="49" name="Group 41"/>
          <p:cNvGrpSpPr/>
          <p:nvPr/>
        </p:nvGrpSpPr>
        <p:grpSpPr>
          <a:xfrm>
            <a:off x="8541432" y="4063691"/>
            <a:ext cx="1170975" cy="995877"/>
            <a:chOff x="10030239" y="4084277"/>
            <a:chExt cx="1441200" cy="995877"/>
          </a:xfrm>
        </p:grpSpPr>
        <p:pic>
          <p:nvPicPr>
            <p:cNvPr id="186" name="Picture 185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0239" y="4143611"/>
              <a:ext cx="1247343" cy="936543"/>
            </a:xfrm>
            <a:prstGeom prst="rect">
              <a:avLst/>
            </a:prstGeom>
          </p:spPr>
        </p:pic>
        <p:sp>
          <p:nvSpPr>
            <p:cNvPr id="39" name="Rectangle 38"/>
            <p:cNvSpPr/>
            <p:nvPr/>
          </p:nvSpPr>
          <p:spPr>
            <a:xfrm>
              <a:off x="10803091" y="4084277"/>
              <a:ext cx="668348" cy="1047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cxnSp>
        <p:nvCxnSpPr>
          <p:cNvPr id="220" name="Straight Arrow Connector 219"/>
          <p:cNvCxnSpPr/>
          <p:nvPr/>
        </p:nvCxnSpPr>
        <p:spPr>
          <a:xfrm>
            <a:off x="8971083" y="5049818"/>
            <a:ext cx="6472" cy="1361436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Arrow Connector 258"/>
          <p:cNvCxnSpPr/>
          <p:nvPr/>
        </p:nvCxnSpPr>
        <p:spPr>
          <a:xfrm>
            <a:off x="5515861" y="4141986"/>
            <a:ext cx="216555" cy="8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60" name="Straight Arrow Connector 259"/>
          <p:cNvCxnSpPr/>
          <p:nvPr/>
        </p:nvCxnSpPr>
        <p:spPr>
          <a:xfrm flipV="1">
            <a:off x="5613479" y="5932783"/>
            <a:ext cx="132408" cy="64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pSp>
        <p:nvGrpSpPr>
          <p:cNvPr id="50" name="Group 223"/>
          <p:cNvGrpSpPr/>
          <p:nvPr/>
        </p:nvGrpSpPr>
        <p:grpSpPr>
          <a:xfrm>
            <a:off x="4093054" y="2086780"/>
            <a:ext cx="446429" cy="612838"/>
            <a:chOff x="6078104" y="2318726"/>
            <a:chExt cx="857135" cy="857135"/>
          </a:xfrm>
        </p:grpSpPr>
        <p:pic>
          <p:nvPicPr>
            <p:cNvPr id="232" name="Picture 231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78104" y="2318726"/>
              <a:ext cx="857135" cy="857135"/>
            </a:xfrm>
            <a:prstGeom prst="rect">
              <a:avLst/>
            </a:prstGeom>
          </p:spPr>
        </p:pic>
        <p:sp>
          <p:nvSpPr>
            <p:cNvPr id="233" name="TextBox 232"/>
            <p:cNvSpPr txBox="1"/>
            <p:nvPr/>
          </p:nvSpPr>
          <p:spPr>
            <a:xfrm>
              <a:off x="6122513" y="2471205"/>
              <a:ext cx="735331" cy="387420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600" b="1" dirty="0" smtClean="0">
                  <a:solidFill>
                    <a:srgbClr val="FF0000"/>
                  </a:solidFill>
                  <a:latin typeface="Century Gothic" panose="020B0502020202020204" pitchFamily="34" charset="0"/>
                </a:rPr>
                <a:t>OM SPAN</a:t>
              </a:r>
              <a:endParaRPr lang="id-ID" sz="600" b="1" dirty="0">
                <a:solidFill>
                  <a:srgbClr val="FF0000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238" name="TextBox 237"/>
          <p:cNvSpPr txBox="1"/>
          <p:nvPr/>
        </p:nvSpPr>
        <p:spPr>
          <a:xfrm>
            <a:off x="3368825" y="2237352"/>
            <a:ext cx="630524" cy="2308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d-ID" sz="900" b="1" dirty="0" smtClean="0"/>
              <a:t>Monitor</a:t>
            </a:r>
            <a:endParaRPr lang="en-US" sz="900" b="1" dirty="0"/>
          </a:p>
        </p:txBody>
      </p:sp>
      <p:grpSp>
        <p:nvGrpSpPr>
          <p:cNvPr id="51" name="Group 263"/>
          <p:cNvGrpSpPr/>
          <p:nvPr/>
        </p:nvGrpSpPr>
        <p:grpSpPr>
          <a:xfrm>
            <a:off x="2141406" y="2138454"/>
            <a:ext cx="786264" cy="584635"/>
            <a:chOff x="2108242" y="2061694"/>
            <a:chExt cx="1386379" cy="869118"/>
          </a:xfrm>
        </p:grpSpPr>
        <p:pic>
          <p:nvPicPr>
            <p:cNvPr id="265" name="Picture 264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6403" y="2061694"/>
              <a:ext cx="562654" cy="562654"/>
            </a:xfrm>
            <a:prstGeom prst="rect">
              <a:avLst/>
            </a:prstGeom>
          </p:spPr>
        </p:pic>
        <p:sp>
          <p:nvSpPr>
            <p:cNvPr id="266" name="TextBox 265"/>
            <p:cNvSpPr txBox="1"/>
            <p:nvPr/>
          </p:nvSpPr>
          <p:spPr>
            <a:xfrm>
              <a:off x="2108242" y="2610533"/>
              <a:ext cx="1386379" cy="320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/>
                <a:t>REKAPITULASI</a:t>
              </a:r>
              <a:endParaRPr lang="en-US" sz="800" b="1" dirty="0"/>
            </a:p>
          </p:txBody>
        </p:sp>
      </p:grpSp>
      <p:grpSp>
        <p:nvGrpSpPr>
          <p:cNvPr id="52" name="Group 286"/>
          <p:cNvGrpSpPr/>
          <p:nvPr/>
        </p:nvGrpSpPr>
        <p:grpSpPr>
          <a:xfrm>
            <a:off x="-118" y="1772660"/>
            <a:ext cx="848662" cy="450556"/>
            <a:chOff x="383836" y="1729476"/>
            <a:chExt cx="1329411" cy="861327"/>
          </a:xfrm>
        </p:grpSpPr>
        <p:pic>
          <p:nvPicPr>
            <p:cNvPr id="288" name="Picture 287"/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623" y="1729476"/>
              <a:ext cx="535994" cy="535994"/>
            </a:xfrm>
            <a:prstGeom prst="rect">
              <a:avLst/>
            </a:prstGeom>
          </p:spPr>
        </p:pic>
        <p:sp>
          <p:nvSpPr>
            <p:cNvPr id="289" name="TextBox 288"/>
            <p:cNvSpPr txBox="1"/>
            <p:nvPr/>
          </p:nvSpPr>
          <p:spPr>
            <a:xfrm>
              <a:off x="383836" y="2149522"/>
              <a:ext cx="1329411" cy="4412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err="1" smtClean="0"/>
                <a:t>Perda</a:t>
              </a:r>
              <a:r>
                <a:rPr lang="en-US" sz="900" b="1" dirty="0" smtClean="0"/>
                <a:t> APBD</a:t>
              </a:r>
              <a:endParaRPr lang="en-US" sz="900" b="1" dirty="0"/>
            </a:p>
          </p:txBody>
        </p:sp>
      </p:grpSp>
      <p:sp>
        <p:nvSpPr>
          <p:cNvPr id="290" name="TextBox 289"/>
          <p:cNvSpPr txBox="1"/>
          <p:nvPr/>
        </p:nvSpPr>
        <p:spPr>
          <a:xfrm>
            <a:off x="787050" y="2022956"/>
            <a:ext cx="925590" cy="2539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d-ID" sz="1050" b="1" i="1" dirty="0" smtClean="0">
                <a:solidFill>
                  <a:schemeClr val="tx1"/>
                </a:solidFill>
              </a:rPr>
              <a:t>Tahap I</a:t>
            </a:r>
            <a:endParaRPr lang="en-US" sz="1050" b="1" i="1" dirty="0">
              <a:solidFill>
                <a:schemeClr val="tx1"/>
              </a:solidFill>
            </a:endParaRPr>
          </a:p>
        </p:txBody>
      </p:sp>
      <p:grpSp>
        <p:nvGrpSpPr>
          <p:cNvPr id="53" name="Group 304"/>
          <p:cNvGrpSpPr/>
          <p:nvPr/>
        </p:nvGrpSpPr>
        <p:grpSpPr>
          <a:xfrm>
            <a:off x="1791290" y="2189003"/>
            <a:ext cx="587269" cy="338554"/>
            <a:chOff x="2204664" y="1993055"/>
            <a:chExt cx="722793" cy="338554"/>
          </a:xfrm>
          <a:solidFill>
            <a:schemeClr val="accent1">
              <a:lumMod val="40000"/>
              <a:lumOff val="60000"/>
            </a:schemeClr>
          </a:solidFill>
        </p:grpSpPr>
        <p:cxnSp>
          <p:nvCxnSpPr>
            <p:cNvPr id="294" name="Straight Arrow Connector 293"/>
            <p:cNvCxnSpPr/>
            <p:nvPr/>
          </p:nvCxnSpPr>
          <p:spPr>
            <a:xfrm>
              <a:off x="2451758" y="2152932"/>
              <a:ext cx="475699" cy="0"/>
            </a:xfrm>
            <a:prstGeom prst="straightConnector1">
              <a:avLst/>
            </a:prstGeom>
            <a:grpFill/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2" name="TextBox 291"/>
            <p:cNvSpPr txBox="1"/>
            <p:nvPr/>
          </p:nvSpPr>
          <p:spPr>
            <a:xfrm>
              <a:off x="2204664" y="1993055"/>
              <a:ext cx="576107" cy="338554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id-ID" sz="800" b="1" dirty="0" err="1" smtClean="0"/>
                <a:t>Rekap</a:t>
              </a:r>
              <a:r>
                <a:rPr lang="id-ID" sz="800" b="1" dirty="0" smtClean="0"/>
                <a:t> </a:t>
              </a:r>
              <a:r>
                <a:rPr lang="id-ID" sz="800" b="1" dirty="0" err="1" smtClean="0"/>
                <a:t>Perda</a:t>
              </a:r>
              <a:endParaRPr lang="en-US" sz="800" b="1" dirty="0"/>
            </a:p>
          </p:txBody>
        </p:sp>
      </p:grpSp>
      <p:sp>
        <p:nvSpPr>
          <p:cNvPr id="297" name="Flowchart: Multidocument 296"/>
          <p:cNvSpPr/>
          <p:nvPr/>
        </p:nvSpPr>
        <p:spPr>
          <a:xfrm>
            <a:off x="1795680" y="1622826"/>
            <a:ext cx="504664" cy="441116"/>
          </a:xfrm>
          <a:prstGeom prst="flowChartMulti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800" dirty="0" err="1" smtClean="0"/>
              <a:t>Perda</a:t>
            </a:r>
            <a:r>
              <a:rPr lang="id-ID" sz="800" dirty="0" smtClean="0"/>
              <a:t> APBD </a:t>
            </a:r>
            <a:endParaRPr lang="en-AU" sz="800" dirty="0"/>
          </a:p>
        </p:txBody>
      </p:sp>
      <p:cxnSp>
        <p:nvCxnSpPr>
          <p:cNvPr id="314" name="Elbow Connector 313"/>
          <p:cNvCxnSpPr/>
          <p:nvPr/>
        </p:nvCxnSpPr>
        <p:spPr>
          <a:xfrm flipV="1">
            <a:off x="2529455" y="1616727"/>
            <a:ext cx="1197898" cy="538982"/>
          </a:xfrm>
          <a:prstGeom prst="bentConnector3">
            <a:avLst>
              <a:gd name="adj1" fmla="val 1269"/>
            </a:avLst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241"/>
          <p:cNvGrpSpPr/>
          <p:nvPr/>
        </p:nvGrpSpPr>
        <p:grpSpPr>
          <a:xfrm>
            <a:off x="6026002" y="1507031"/>
            <a:ext cx="823646" cy="677585"/>
            <a:chOff x="7967312" y="1771384"/>
            <a:chExt cx="1013718" cy="677585"/>
          </a:xfrm>
        </p:grpSpPr>
        <p:grpSp>
          <p:nvGrpSpPr>
            <p:cNvPr id="60" name="Group 242"/>
            <p:cNvGrpSpPr/>
            <p:nvPr/>
          </p:nvGrpSpPr>
          <p:grpSpPr>
            <a:xfrm>
              <a:off x="7967312" y="1771384"/>
              <a:ext cx="1013718" cy="677585"/>
              <a:chOff x="5161122" y="1507149"/>
              <a:chExt cx="1863182" cy="1145089"/>
            </a:xfrm>
          </p:grpSpPr>
          <p:pic>
            <p:nvPicPr>
              <p:cNvPr id="257" name="Picture 256"/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30187" y="1507149"/>
                <a:ext cx="540726" cy="540726"/>
              </a:xfrm>
              <a:prstGeom prst="rect">
                <a:avLst/>
              </a:prstGeom>
            </p:spPr>
          </p:pic>
          <p:sp>
            <p:nvSpPr>
              <p:cNvPr id="258" name="TextBox 257"/>
              <p:cNvSpPr txBox="1"/>
              <p:nvPr/>
            </p:nvSpPr>
            <p:spPr>
              <a:xfrm>
                <a:off x="5161122" y="2028083"/>
                <a:ext cx="1863182" cy="6241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 smtClean="0"/>
                  <a:t>KPA </a:t>
                </a:r>
                <a:r>
                  <a:rPr lang="en-US" sz="900" b="1" dirty="0" err="1" smtClean="0"/>
                  <a:t>Penyaluran</a:t>
                </a:r>
                <a:endParaRPr lang="en-US" sz="900" b="1" dirty="0"/>
              </a:p>
            </p:txBody>
          </p:sp>
        </p:grpSp>
        <p:pic>
          <p:nvPicPr>
            <p:cNvPr id="256" name="Picture 255"/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80190" y="1798684"/>
              <a:ext cx="566231" cy="286155"/>
            </a:xfrm>
            <a:prstGeom prst="rect">
              <a:avLst/>
            </a:prstGeom>
          </p:spPr>
        </p:pic>
      </p:grpSp>
      <p:cxnSp>
        <p:nvCxnSpPr>
          <p:cNvPr id="309" name="Straight Arrow Connector 308"/>
          <p:cNvCxnSpPr/>
          <p:nvPr/>
        </p:nvCxnSpPr>
        <p:spPr>
          <a:xfrm>
            <a:off x="4093054" y="1571601"/>
            <a:ext cx="1295440" cy="832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oup 347"/>
          <p:cNvGrpSpPr/>
          <p:nvPr/>
        </p:nvGrpSpPr>
        <p:grpSpPr>
          <a:xfrm>
            <a:off x="4979847" y="2188367"/>
            <a:ext cx="3596434" cy="4335471"/>
            <a:chOff x="6129043" y="2188367"/>
            <a:chExt cx="4426380" cy="4175814"/>
          </a:xfrm>
        </p:grpSpPr>
        <p:cxnSp>
          <p:nvCxnSpPr>
            <p:cNvPr id="97" name="Elbow Connector 96"/>
            <p:cNvCxnSpPr/>
            <p:nvPr/>
          </p:nvCxnSpPr>
          <p:spPr>
            <a:xfrm rot="10800000" flipV="1">
              <a:off x="6129043" y="2188367"/>
              <a:ext cx="4426380" cy="4175812"/>
            </a:xfrm>
            <a:prstGeom prst="bentConnector3">
              <a:avLst>
                <a:gd name="adj1" fmla="val 2044"/>
              </a:avLst>
            </a:prstGeom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Elbow Connector 323"/>
            <p:cNvCxnSpPr>
              <a:endCxn id="24" idx="1"/>
            </p:cNvCxnSpPr>
            <p:nvPr/>
          </p:nvCxnSpPr>
          <p:spPr>
            <a:xfrm rot="5400000" flipH="1" flipV="1">
              <a:off x="5856856" y="5741780"/>
              <a:ext cx="919605" cy="325197"/>
            </a:xfrm>
            <a:prstGeom prst="bentConnector2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325"/>
          <p:cNvGrpSpPr/>
          <p:nvPr/>
        </p:nvGrpSpPr>
        <p:grpSpPr>
          <a:xfrm>
            <a:off x="6408019" y="3871388"/>
            <a:ext cx="633213" cy="723677"/>
            <a:chOff x="6965755" y="1504040"/>
            <a:chExt cx="1290463" cy="1202951"/>
          </a:xfrm>
        </p:grpSpPr>
        <p:pic>
          <p:nvPicPr>
            <p:cNvPr id="327" name="Picture 326"/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4853" y="1504040"/>
              <a:ext cx="691795" cy="691795"/>
            </a:xfrm>
            <a:prstGeom prst="rect">
              <a:avLst/>
            </a:prstGeom>
          </p:spPr>
        </p:pic>
        <p:sp>
          <p:nvSpPr>
            <p:cNvPr id="328" name="TextBox 327"/>
            <p:cNvSpPr txBox="1"/>
            <p:nvPr/>
          </p:nvSpPr>
          <p:spPr>
            <a:xfrm>
              <a:off x="6965755" y="2093059"/>
              <a:ext cx="1290463" cy="6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/>
                <a:t>SKPRTD DAK </a:t>
              </a:r>
              <a:r>
                <a:rPr lang="en-US" sz="900" b="1" dirty="0" err="1" smtClean="0"/>
                <a:t>Fisik</a:t>
              </a:r>
              <a:endParaRPr lang="en-US" sz="900" b="1" dirty="0" smtClean="0"/>
            </a:p>
          </p:txBody>
        </p:sp>
      </p:grpSp>
      <p:cxnSp>
        <p:nvCxnSpPr>
          <p:cNvPr id="329" name="Straight Arrow Connector 328"/>
          <p:cNvCxnSpPr/>
          <p:nvPr/>
        </p:nvCxnSpPr>
        <p:spPr>
          <a:xfrm flipH="1">
            <a:off x="6045109" y="4141426"/>
            <a:ext cx="406707" cy="812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Straight Arrow Connector 349"/>
          <p:cNvCxnSpPr/>
          <p:nvPr/>
        </p:nvCxnSpPr>
        <p:spPr>
          <a:xfrm flipH="1">
            <a:off x="9110067" y="3091514"/>
            <a:ext cx="16265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Elbow Connector 352"/>
          <p:cNvCxnSpPr/>
          <p:nvPr/>
        </p:nvCxnSpPr>
        <p:spPr>
          <a:xfrm rot="10800000" flipV="1">
            <a:off x="1568624" y="3429000"/>
            <a:ext cx="3968268" cy="334077"/>
          </a:xfrm>
          <a:prstGeom prst="bentConnector3">
            <a:avLst>
              <a:gd name="adj1" fmla="val 50000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12"/>
          <p:cNvGrpSpPr/>
          <p:nvPr/>
        </p:nvGrpSpPr>
        <p:grpSpPr>
          <a:xfrm>
            <a:off x="916270" y="3501008"/>
            <a:ext cx="868378" cy="589825"/>
            <a:chOff x="1055005" y="2800219"/>
            <a:chExt cx="1068773" cy="740918"/>
          </a:xfrm>
        </p:grpSpPr>
        <p:pic>
          <p:nvPicPr>
            <p:cNvPr id="352" name="Picture 351"/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3326" y="2800219"/>
              <a:ext cx="457202" cy="406299"/>
            </a:xfrm>
            <a:prstGeom prst="rect">
              <a:avLst/>
            </a:prstGeom>
          </p:spPr>
        </p:pic>
        <p:sp>
          <p:nvSpPr>
            <p:cNvPr id="354" name="TextBox 353"/>
            <p:cNvSpPr txBox="1"/>
            <p:nvPr/>
          </p:nvSpPr>
          <p:spPr>
            <a:xfrm>
              <a:off x="1055005" y="3154518"/>
              <a:ext cx="1068773" cy="386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err="1" smtClean="0"/>
                <a:t>Surat</a:t>
              </a:r>
              <a:r>
                <a:rPr lang="en-US" sz="700" b="1" dirty="0" smtClean="0"/>
                <a:t> </a:t>
              </a:r>
              <a:r>
                <a:rPr lang="en-US" sz="700" b="1" dirty="0" err="1" smtClean="0"/>
                <a:t>Pemberi</a:t>
              </a:r>
              <a:endParaRPr lang="en-US" sz="700" b="1" dirty="0" smtClean="0"/>
            </a:p>
            <a:p>
              <a:pPr algn="ctr"/>
              <a:r>
                <a:rPr lang="en-US" sz="700" b="1" dirty="0" err="1" smtClean="0"/>
                <a:t>tahuan</a:t>
              </a:r>
              <a:endParaRPr lang="en-US" sz="900" b="1" dirty="0"/>
            </a:p>
          </p:txBody>
        </p:sp>
      </p:grpSp>
      <p:grpSp>
        <p:nvGrpSpPr>
          <p:cNvPr id="64" name="Group 162"/>
          <p:cNvGrpSpPr/>
          <p:nvPr/>
        </p:nvGrpSpPr>
        <p:grpSpPr>
          <a:xfrm>
            <a:off x="5164585" y="1360890"/>
            <a:ext cx="786264" cy="551977"/>
            <a:chOff x="2108242" y="2110243"/>
            <a:chExt cx="1386379" cy="820569"/>
          </a:xfrm>
        </p:grpSpPr>
        <p:pic>
          <p:nvPicPr>
            <p:cNvPr id="164" name="Picture 163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6403" y="2110243"/>
              <a:ext cx="562654" cy="562654"/>
            </a:xfrm>
            <a:prstGeom prst="rect">
              <a:avLst/>
            </a:prstGeom>
          </p:spPr>
        </p:pic>
        <p:sp>
          <p:nvSpPr>
            <p:cNvPr id="165" name="TextBox 164"/>
            <p:cNvSpPr txBox="1"/>
            <p:nvPr/>
          </p:nvSpPr>
          <p:spPr>
            <a:xfrm>
              <a:off x="2108242" y="2610533"/>
              <a:ext cx="1386379" cy="320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/>
                <a:t>REKAPITULASI</a:t>
              </a:r>
              <a:endParaRPr lang="en-US" sz="800" b="1" dirty="0"/>
            </a:p>
          </p:txBody>
        </p:sp>
      </p:grpSp>
      <p:cxnSp>
        <p:nvCxnSpPr>
          <p:cNvPr id="166" name="Straight Arrow Connector 165"/>
          <p:cNvCxnSpPr/>
          <p:nvPr/>
        </p:nvCxnSpPr>
        <p:spPr>
          <a:xfrm>
            <a:off x="5736685" y="1595140"/>
            <a:ext cx="216555" cy="871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9" name="Picture 168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332" y="1503944"/>
            <a:ext cx="460063" cy="286155"/>
          </a:xfrm>
          <a:prstGeom prst="rect">
            <a:avLst/>
          </a:prstGeom>
        </p:spPr>
      </p:pic>
      <p:cxnSp>
        <p:nvCxnSpPr>
          <p:cNvPr id="174" name="Elbow Connector 173"/>
          <p:cNvCxnSpPr>
            <a:stCxn id="191" idx="2"/>
          </p:cNvCxnSpPr>
          <p:nvPr/>
        </p:nvCxnSpPr>
        <p:spPr>
          <a:xfrm rot="5400000">
            <a:off x="6128185" y="2521817"/>
            <a:ext cx="122131" cy="570733"/>
          </a:xfrm>
          <a:prstGeom prst="bentConnector2">
            <a:avLst/>
          </a:prstGeom>
          <a:ln w="19050">
            <a:solidFill>
              <a:srgbClr val="0070C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oup 184"/>
          <p:cNvGrpSpPr/>
          <p:nvPr/>
        </p:nvGrpSpPr>
        <p:grpSpPr>
          <a:xfrm>
            <a:off x="6081484" y="2172627"/>
            <a:ext cx="786264" cy="573491"/>
            <a:chOff x="2108242" y="2110243"/>
            <a:chExt cx="1386379" cy="820569"/>
          </a:xfrm>
        </p:grpSpPr>
        <p:pic>
          <p:nvPicPr>
            <p:cNvPr id="190" name="Picture 189"/>
            <p:cNvPicPr>
              <a:picLocks noChangeAspect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6403" y="2110243"/>
              <a:ext cx="562654" cy="562654"/>
            </a:xfrm>
            <a:prstGeom prst="rect">
              <a:avLst/>
            </a:prstGeom>
          </p:spPr>
        </p:pic>
        <p:sp>
          <p:nvSpPr>
            <p:cNvPr id="191" name="TextBox 190"/>
            <p:cNvSpPr txBox="1"/>
            <p:nvPr/>
          </p:nvSpPr>
          <p:spPr>
            <a:xfrm>
              <a:off x="2108242" y="2610533"/>
              <a:ext cx="1386379" cy="320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/>
                <a:t>REKAPITULASI</a:t>
              </a:r>
              <a:endParaRPr lang="en-US" sz="800" b="1" dirty="0"/>
            </a:p>
          </p:txBody>
        </p:sp>
      </p:grpSp>
      <p:grpSp>
        <p:nvGrpSpPr>
          <p:cNvPr id="68" name="Group 171"/>
          <p:cNvGrpSpPr/>
          <p:nvPr/>
        </p:nvGrpSpPr>
        <p:grpSpPr>
          <a:xfrm>
            <a:off x="2168391" y="2706268"/>
            <a:ext cx="734272" cy="722020"/>
            <a:chOff x="2615766" y="2771233"/>
            <a:chExt cx="903719" cy="788702"/>
          </a:xfrm>
        </p:grpSpPr>
        <p:sp>
          <p:nvSpPr>
            <p:cNvPr id="176" name="TextBox 175"/>
            <p:cNvSpPr txBox="1"/>
            <p:nvPr/>
          </p:nvSpPr>
          <p:spPr>
            <a:xfrm>
              <a:off x="2615766" y="3156493"/>
              <a:ext cx="903719" cy="403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/>
                <a:t>Data</a:t>
              </a:r>
            </a:p>
            <a:p>
              <a:pPr algn="ctr"/>
              <a:r>
                <a:rPr lang="en-US" sz="900" b="1" dirty="0" smtClean="0"/>
                <a:t>Supplier</a:t>
              </a:r>
            </a:p>
          </p:txBody>
        </p:sp>
        <p:pic>
          <p:nvPicPr>
            <p:cNvPr id="180" name="Picture 179"/>
            <p:cNvPicPr>
              <a:picLocks noChangeAspect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5245" y="2771233"/>
              <a:ext cx="432927" cy="432927"/>
            </a:xfrm>
            <a:prstGeom prst="rect">
              <a:avLst/>
            </a:prstGeom>
          </p:spPr>
        </p:pic>
      </p:grpSp>
      <p:cxnSp>
        <p:nvCxnSpPr>
          <p:cNvPr id="181" name="Straight Arrow Connector 180"/>
          <p:cNvCxnSpPr/>
          <p:nvPr/>
        </p:nvCxnSpPr>
        <p:spPr>
          <a:xfrm flipV="1">
            <a:off x="2759041" y="2969253"/>
            <a:ext cx="804701" cy="807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181"/>
          <p:cNvGrpSpPr/>
          <p:nvPr/>
        </p:nvGrpSpPr>
        <p:grpSpPr>
          <a:xfrm>
            <a:off x="3453924" y="2695317"/>
            <a:ext cx="734272" cy="722020"/>
            <a:chOff x="2615766" y="2771233"/>
            <a:chExt cx="903719" cy="788702"/>
          </a:xfrm>
        </p:grpSpPr>
        <p:sp>
          <p:nvSpPr>
            <p:cNvPr id="192" name="TextBox 191"/>
            <p:cNvSpPr txBox="1"/>
            <p:nvPr/>
          </p:nvSpPr>
          <p:spPr>
            <a:xfrm>
              <a:off x="2615766" y="3156493"/>
              <a:ext cx="903719" cy="403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/>
                <a:t>Data</a:t>
              </a:r>
            </a:p>
            <a:p>
              <a:pPr algn="ctr"/>
              <a:r>
                <a:rPr lang="en-US" sz="900" b="1" dirty="0" smtClean="0"/>
                <a:t>Supplier</a:t>
              </a:r>
            </a:p>
          </p:txBody>
        </p:sp>
        <p:pic>
          <p:nvPicPr>
            <p:cNvPr id="193" name="Picture 192"/>
            <p:cNvPicPr>
              <a:picLocks noChangeAspect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5245" y="2771233"/>
              <a:ext cx="432927" cy="432927"/>
            </a:xfrm>
            <a:prstGeom prst="rect">
              <a:avLst/>
            </a:prstGeom>
          </p:spPr>
        </p:pic>
      </p:grpSp>
      <p:cxnSp>
        <p:nvCxnSpPr>
          <p:cNvPr id="198" name="Straight Arrow Connector 197"/>
          <p:cNvCxnSpPr/>
          <p:nvPr/>
        </p:nvCxnSpPr>
        <p:spPr>
          <a:xfrm flipV="1">
            <a:off x="4080974" y="2970060"/>
            <a:ext cx="722768" cy="3657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Group 198"/>
          <p:cNvGrpSpPr/>
          <p:nvPr/>
        </p:nvGrpSpPr>
        <p:grpSpPr>
          <a:xfrm>
            <a:off x="4705174" y="2681774"/>
            <a:ext cx="734272" cy="722020"/>
            <a:chOff x="2615766" y="2771233"/>
            <a:chExt cx="903719" cy="788702"/>
          </a:xfrm>
        </p:grpSpPr>
        <p:sp>
          <p:nvSpPr>
            <p:cNvPr id="201" name="TextBox 200"/>
            <p:cNvSpPr txBox="1"/>
            <p:nvPr/>
          </p:nvSpPr>
          <p:spPr>
            <a:xfrm>
              <a:off x="2615766" y="3156493"/>
              <a:ext cx="903719" cy="403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/>
                <a:t>Data</a:t>
              </a:r>
            </a:p>
            <a:p>
              <a:pPr algn="ctr"/>
              <a:r>
                <a:rPr lang="en-US" sz="900" b="1" dirty="0" smtClean="0"/>
                <a:t>Supplier</a:t>
              </a:r>
            </a:p>
          </p:txBody>
        </p:sp>
        <p:pic>
          <p:nvPicPr>
            <p:cNvPr id="202" name="Picture 201"/>
            <p:cNvPicPr>
              <a:picLocks noChangeAspect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5245" y="2771233"/>
              <a:ext cx="432927" cy="432927"/>
            </a:xfrm>
            <a:prstGeom prst="rect">
              <a:avLst/>
            </a:prstGeom>
          </p:spPr>
        </p:pic>
      </p:grpSp>
      <p:cxnSp>
        <p:nvCxnSpPr>
          <p:cNvPr id="203" name="Elbow Connector 202"/>
          <p:cNvCxnSpPr>
            <a:stCxn id="202" idx="0"/>
          </p:cNvCxnSpPr>
          <p:nvPr/>
        </p:nvCxnSpPr>
        <p:spPr>
          <a:xfrm rot="5400000" flipH="1" flipV="1">
            <a:off x="5196124" y="1896389"/>
            <a:ext cx="681140" cy="889633"/>
          </a:xfrm>
          <a:prstGeom prst="bentConnector2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203"/>
          <p:cNvGrpSpPr/>
          <p:nvPr/>
        </p:nvGrpSpPr>
        <p:grpSpPr>
          <a:xfrm>
            <a:off x="6594992" y="2123800"/>
            <a:ext cx="734272" cy="722020"/>
            <a:chOff x="2686924" y="2771233"/>
            <a:chExt cx="903719" cy="788702"/>
          </a:xfrm>
        </p:grpSpPr>
        <p:sp>
          <p:nvSpPr>
            <p:cNvPr id="205" name="TextBox 204"/>
            <p:cNvSpPr txBox="1"/>
            <p:nvPr/>
          </p:nvSpPr>
          <p:spPr>
            <a:xfrm>
              <a:off x="2686924" y="3156493"/>
              <a:ext cx="903719" cy="403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/>
                <a:t>Data</a:t>
              </a:r>
            </a:p>
            <a:p>
              <a:pPr algn="ctr"/>
              <a:r>
                <a:rPr lang="en-US" sz="900" b="1" dirty="0" smtClean="0"/>
                <a:t>Supplier</a:t>
              </a:r>
            </a:p>
          </p:txBody>
        </p:sp>
        <p:pic>
          <p:nvPicPr>
            <p:cNvPr id="208" name="Picture 207"/>
            <p:cNvPicPr>
              <a:picLocks noChangeAspect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1641" y="2771233"/>
              <a:ext cx="432927" cy="432928"/>
            </a:xfrm>
            <a:prstGeom prst="rect">
              <a:avLst/>
            </a:prstGeom>
          </p:spPr>
        </p:pic>
      </p:grpSp>
      <p:cxnSp>
        <p:nvCxnSpPr>
          <p:cNvPr id="210" name="Elbow Connector 209"/>
          <p:cNvCxnSpPr>
            <a:stCxn id="205" idx="2"/>
          </p:cNvCxnSpPr>
          <p:nvPr/>
        </p:nvCxnSpPr>
        <p:spPr>
          <a:xfrm rot="5400000">
            <a:off x="6386113" y="2428521"/>
            <a:ext cx="158717" cy="993315"/>
          </a:xfrm>
          <a:prstGeom prst="bentConnector2">
            <a:avLst/>
          </a:prstGeom>
          <a:ln w="19050">
            <a:solidFill>
              <a:srgbClr val="0070C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Arrow Connector 210"/>
          <p:cNvCxnSpPr/>
          <p:nvPr/>
        </p:nvCxnSpPr>
        <p:spPr>
          <a:xfrm>
            <a:off x="6469785" y="2018742"/>
            <a:ext cx="9661" cy="148974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Elbow Connector 213"/>
          <p:cNvCxnSpPr>
            <a:stCxn id="258" idx="3"/>
            <a:endCxn id="208" idx="0"/>
          </p:cNvCxnSpPr>
          <p:nvPr/>
        </p:nvCxnSpPr>
        <p:spPr>
          <a:xfrm>
            <a:off x="6849648" y="1999950"/>
            <a:ext cx="79429" cy="123850"/>
          </a:xfrm>
          <a:prstGeom prst="bentConnector2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/>
          <p:cNvSpPr txBox="1"/>
          <p:nvPr/>
        </p:nvSpPr>
        <p:spPr>
          <a:xfrm>
            <a:off x="753845" y="2564904"/>
            <a:ext cx="526747" cy="30777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d-ID" sz="700" b="1" dirty="0" smtClean="0"/>
              <a:t>Upload</a:t>
            </a:r>
            <a:endParaRPr lang="id-ID" sz="700" dirty="0" smtClean="0"/>
          </a:p>
          <a:p>
            <a:r>
              <a:rPr lang="en-US" sz="700" b="1" dirty="0" smtClean="0"/>
              <a:t>softcopy</a:t>
            </a:r>
            <a:endParaRPr lang="en-US" sz="700" b="1" dirty="0"/>
          </a:p>
        </p:txBody>
      </p:sp>
      <p:cxnSp>
        <p:nvCxnSpPr>
          <p:cNvPr id="228" name="Straight Arrow Connector 227"/>
          <p:cNvCxnSpPr/>
          <p:nvPr/>
        </p:nvCxnSpPr>
        <p:spPr>
          <a:xfrm>
            <a:off x="6778064" y="1627233"/>
            <a:ext cx="194592" cy="225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Arrow Connector 226"/>
          <p:cNvCxnSpPr/>
          <p:nvPr/>
        </p:nvCxnSpPr>
        <p:spPr>
          <a:xfrm>
            <a:off x="7377220" y="1608759"/>
            <a:ext cx="194592" cy="225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TextBox 216"/>
          <p:cNvSpPr txBox="1"/>
          <p:nvPr/>
        </p:nvSpPr>
        <p:spPr>
          <a:xfrm>
            <a:off x="6867280" y="1422030"/>
            <a:ext cx="586723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700" b="1" dirty="0" err="1" smtClean="0"/>
              <a:t>Menyusun</a:t>
            </a:r>
            <a:r>
              <a:rPr lang="en-US" sz="700" b="1" dirty="0" smtClean="0"/>
              <a:t> RPD</a:t>
            </a:r>
            <a:endParaRPr lang="en-US" sz="700" b="1" dirty="0"/>
          </a:p>
        </p:txBody>
      </p:sp>
      <p:grpSp>
        <p:nvGrpSpPr>
          <p:cNvPr id="72" name="Group 217"/>
          <p:cNvGrpSpPr/>
          <p:nvPr/>
        </p:nvGrpSpPr>
        <p:grpSpPr>
          <a:xfrm>
            <a:off x="7507740" y="1371587"/>
            <a:ext cx="404708" cy="553483"/>
            <a:chOff x="7531188" y="3653755"/>
            <a:chExt cx="857135" cy="857135"/>
          </a:xfrm>
        </p:grpSpPr>
        <p:pic>
          <p:nvPicPr>
            <p:cNvPr id="219" name="Picture 21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1188" y="3653755"/>
              <a:ext cx="857135" cy="857135"/>
            </a:xfrm>
            <a:prstGeom prst="rect">
              <a:avLst/>
            </a:prstGeom>
          </p:spPr>
        </p:pic>
        <p:pic>
          <p:nvPicPr>
            <p:cNvPr id="225" name="Picture 44" descr="Image result for sakti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25894" y="3815530"/>
              <a:ext cx="457836" cy="4180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9" name="TextBox 208"/>
          <p:cNvSpPr txBox="1"/>
          <p:nvPr/>
        </p:nvSpPr>
        <p:spPr>
          <a:xfrm>
            <a:off x="56456" y="1364193"/>
            <a:ext cx="1512168" cy="4086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00" b="1" dirty="0" err="1" smtClean="0"/>
              <a:t>Menyampaikan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dokumen</a:t>
            </a:r>
            <a:r>
              <a:rPr lang="en-US" sz="900" b="1" dirty="0" smtClean="0"/>
              <a:t> </a:t>
            </a:r>
            <a:r>
              <a:rPr lang="en-US" sz="900" b="1" dirty="0" err="1"/>
              <a:t>p</a:t>
            </a:r>
            <a:r>
              <a:rPr lang="en-US" sz="900" b="1" dirty="0" err="1" smtClean="0"/>
              <a:t>ersyaratan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penyaluran</a:t>
            </a:r>
            <a:endParaRPr lang="en-US" sz="900" b="1" dirty="0"/>
          </a:p>
        </p:txBody>
      </p:sp>
      <p:cxnSp>
        <p:nvCxnSpPr>
          <p:cNvPr id="213" name="Straight Arrow Connector 212"/>
          <p:cNvCxnSpPr>
            <a:stCxn id="288" idx="3"/>
          </p:cNvCxnSpPr>
          <p:nvPr/>
        </p:nvCxnSpPr>
        <p:spPr>
          <a:xfrm>
            <a:off x="377660" y="1912848"/>
            <a:ext cx="1389115" cy="3985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TextBox 220"/>
          <p:cNvSpPr txBox="1"/>
          <p:nvPr/>
        </p:nvSpPr>
        <p:spPr>
          <a:xfrm>
            <a:off x="560512" y="2852936"/>
            <a:ext cx="936104" cy="2539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d-ID" sz="1050" b="1" i="1" dirty="0" smtClean="0">
                <a:solidFill>
                  <a:schemeClr val="tx1"/>
                </a:solidFill>
              </a:rPr>
              <a:t>Tahap II &amp; III</a:t>
            </a:r>
            <a:endParaRPr lang="en-US" sz="1050" b="1" i="1" dirty="0">
              <a:solidFill>
                <a:schemeClr val="tx1"/>
              </a:solidFill>
            </a:endParaRPr>
          </a:p>
        </p:txBody>
      </p:sp>
      <p:sp>
        <p:nvSpPr>
          <p:cNvPr id="229" name="Title 1">
            <a:extLst>
              <a:ext uri="{FF2B5EF4-FFF2-40B4-BE49-F238E27FC236}">
                <a16:creationId xmlns="" xmlns:a16="http://schemas.microsoft.com/office/drawing/2014/main" id="{CB4500B7-7AE0-426E-9FB8-E89E994C7100}"/>
              </a:ext>
            </a:extLst>
          </p:cNvPr>
          <p:cNvSpPr txBox="1">
            <a:spLocks/>
          </p:cNvSpPr>
          <p:nvPr/>
        </p:nvSpPr>
        <p:spPr>
          <a:xfrm>
            <a:off x="848544" y="188640"/>
            <a:ext cx="7992888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600" b="0">
                <a:solidFill>
                  <a:schemeClr val="bg1"/>
                </a:solidFill>
                <a:latin typeface="Berlin Sans FB Demi" panose="020E0802020502020306" pitchFamily="34" charset="0"/>
                <a:cs typeface="Arial"/>
              </a:defRPr>
            </a:lvl1pPr>
          </a:lstStyle>
          <a:p>
            <a:pPr>
              <a:lnSpc>
                <a:spcPct val="90000"/>
              </a:lnSpc>
            </a:pPr>
            <a:r>
              <a:rPr lang="id-ID" altLang="id-ID" sz="3200" b="1" i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WORKFLOW</a:t>
            </a:r>
            <a:r>
              <a:rPr lang="id-ID" altLang="id-ID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id-ID" altLang="id-ID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PENYALURAN DAK </a:t>
            </a:r>
            <a:r>
              <a:rPr lang="id-ID" altLang="id-ID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FISIK</a:t>
            </a:r>
            <a:endParaRPr lang="id-ID" altLang="id-ID" sz="32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231" name="Rounded Rectangle 230"/>
          <p:cNvSpPr/>
          <p:nvPr/>
        </p:nvSpPr>
        <p:spPr bwMode="auto">
          <a:xfrm>
            <a:off x="128464" y="6309320"/>
            <a:ext cx="864096" cy="2880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900" b="1" i="0" u="none" strike="noStrike" cap="none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OPD Teknis</a:t>
            </a:r>
          </a:p>
        </p:txBody>
      </p:sp>
      <p:cxnSp>
        <p:nvCxnSpPr>
          <p:cNvPr id="236" name="Elbow Connector 235"/>
          <p:cNvCxnSpPr>
            <a:stCxn id="141" idx="1"/>
            <a:endCxn id="140" idx="3"/>
          </p:cNvCxnSpPr>
          <p:nvPr/>
        </p:nvCxnSpPr>
        <p:spPr>
          <a:xfrm rot="10800000">
            <a:off x="1307060" y="4374977"/>
            <a:ext cx="7323190" cy="2236362"/>
          </a:xfrm>
          <a:prstGeom prst="bentConnector3">
            <a:avLst>
              <a:gd name="adj1" fmla="val 81736"/>
            </a:avLst>
          </a:prstGeom>
          <a:ln w="190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3" name="Rounded Rectangle 242"/>
          <p:cNvSpPr/>
          <p:nvPr/>
        </p:nvSpPr>
        <p:spPr bwMode="auto">
          <a:xfrm>
            <a:off x="128464" y="3789040"/>
            <a:ext cx="864096" cy="2880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900" b="1" i="0" u="none" strike="noStrike" cap="none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BPKAD</a:t>
            </a:r>
          </a:p>
        </p:txBody>
      </p:sp>
      <p:cxnSp>
        <p:nvCxnSpPr>
          <p:cNvPr id="247" name="Straight Arrow Connector 246"/>
          <p:cNvCxnSpPr>
            <a:stCxn id="231" idx="0"/>
            <a:endCxn id="243" idx="2"/>
          </p:cNvCxnSpPr>
          <p:nvPr/>
        </p:nvCxnSpPr>
        <p:spPr>
          <a:xfrm flipV="1">
            <a:off x="560512" y="4077072"/>
            <a:ext cx="0" cy="22322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49" name="TextBox 248"/>
          <p:cNvSpPr txBox="1"/>
          <p:nvPr/>
        </p:nvSpPr>
        <p:spPr>
          <a:xfrm>
            <a:off x="560512" y="5229200"/>
            <a:ext cx="11521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id-ID" sz="800" b="1" dirty="0" smtClean="0"/>
              <a:t>Laporan Realisasi &amp; Capaian Output Fisik</a:t>
            </a:r>
          </a:p>
          <a:p>
            <a:pPr marL="228600" indent="-228600">
              <a:buAutoNum type="arabicPeriod"/>
            </a:pPr>
            <a:r>
              <a:rPr lang="id-ID" sz="800" b="1" dirty="0" smtClean="0"/>
              <a:t>Data Kontrak Kegiatan</a:t>
            </a:r>
          </a:p>
          <a:p>
            <a:pPr marL="228600" indent="-228600">
              <a:buAutoNum type="arabicPeriod"/>
            </a:pPr>
            <a:r>
              <a:rPr lang="id-ID" sz="800" b="1" dirty="0" smtClean="0"/>
              <a:t>Rencana Kegiatan</a:t>
            </a:r>
          </a:p>
          <a:p>
            <a:pPr marL="228600" indent="-228600">
              <a:buAutoNum type="arabicPeriod"/>
            </a:pPr>
            <a:endParaRPr lang="en-US" sz="800" b="1" dirty="0"/>
          </a:p>
        </p:txBody>
      </p:sp>
      <p:pic>
        <p:nvPicPr>
          <p:cNvPr id="250" name="Picture 24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552" y="4797152"/>
            <a:ext cx="350882" cy="390673"/>
          </a:xfrm>
          <a:prstGeom prst="rect">
            <a:avLst/>
          </a:prstGeom>
        </p:spPr>
      </p:pic>
      <p:cxnSp>
        <p:nvCxnSpPr>
          <p:cNvPr id="262" name="Straight Connector 261"/>
          <p:cNvCxnSpPr/>
          <p:nvPr/>
        </p:nvCxnSpPr>
        <p:spPr>
          <a:xfrm>
            <a:off x="56456" y="4653136"/>
            <a:ext cx="1568624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3" name="Group 286"/>
          <p:cNvGrpSpPr/>
          <p:nvPr/>
        </p:nvGrpSpPr>
        <p:grpSpPr>
          <a:xfrm>
            <a:off x="-118" y="2132856"/>
            <a:ext cx="1064686" cy="589056"/>
            <a:chOff x="383836" y="1729476"/>
            <a:chExt cx="1667808" cy="1126097"/>
          </a:xfrm>
        </p:grpSpPr>
        <p:pic>
          <p:nvPicPr>
            <p:cNvPr id="274" name="Picture 273"/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623" y="1729476"/>
              <a:ext cx="535994" cy="535994"/>
            </a:xfrm>
            <a:prstGeom prst="rect">
              <a:avLst/>
            </a:prstGeom>
          </p:spPr>
        </p:pic>
        <p:sp>
          <p:nvSpPr>
            <p:cNvPr id="275" name="TextBox 274"/>
            <p:cNvSpPr txBox="1"/>
            <p:nvPr/>
          </p:nvSpPr>
          <p:spPr>
            <a:xfrm>
              <a:off x="383836" y="2149522"/>
              <a:ext cx="1667808" cy="706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900" b="1" dirty="0" smtClean="0"/>
                <a:t>Laporan Realisasi, Kontrak &amp; RK</a:t>
              </a:r>
              <a:endParaRPr lang="en-US" sz="9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12753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>
          <a:xfrm>
            <a:off x="2341049" y="857251"/>
            <a:ext cx="5180372" cy="64292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marL="139304" indent="-139304" defTabSz="557213">
              <a:lnSpc>
                <a:spcPct val="90000"/>
              </a:lnSpc>
              <a:spcBef>
                <a:spcPts val="610"/>
              </a:spcBef>
              <a:buFont typeface="Arial" panose="020B0604020202020204" pitchFamily="34" charset="0"/>
              <a:buChar char="•"/>
              <a:defRPr/>
            </a:pPr>
            <a:endParaRPr lang="id-ID" sz="160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</p:txBody>
      </p:sp>
      <p:sp>
        <p:nvSpPr>
          <p:cNvPr id="7" name="object 2"/>
          <p:cNvSpPr txBox="1"/>
          <p:nvPr/>
        </p:nvSpPr>
        <p:spPr>
          <a:xfrm>
            <a:off x="416496" y="2060848"/>
            <a:ext cx="1979729" cy="220734"/>
          </a:xfrm>
          <a:prstGeom prst="rect">
            <a:avLst/>
          </a:prstGeom>
          <a:ln w="12192">
            <a:solidFill>
              <a:srgbClr val="1F3863"/>
            </a:solidFill>
          </a:ln>
        </p:spPr>
        <p:txBody>
          <a:bodyPr vert="horz" wrap="square" lIns="0" tIns="58579" rIns="0" bIns="0" rtlCol="0">
            <a:spAutoFit/>
          </a:bodyPr>
          <a:lstStyle/>
          <a:p>
            <a:pPr marL="481489" eaLnBrk="0" fontAlgn="base" hangingPunct="0">
              <a:spcBef>
                <a:spcPts val="461"/>
              </a:spcBef>
              <a:spcAft>
                <a:spcPct val="0"/>
              </a:spcAft>
            </a:pPr>
            <a:r>
              <a:rPr sz="1050" dirty="0" err="1" smtClean="0">
                <a:solidFill>
                  <a:prstClr val="black"/>
                </a:solidFill>
                <a:latin typeface="Calibri"/>
                <a:cs typeface="Century Gothic"/>
              </a:rPr>
              <a:t>Besaran</a:t>
            </a:r>
            <a:r>
              <a:rPr sz="1050" spc="-64" dirty="0" smtClean="0">
                <a:solidFill>
                  <a:prstClr val="black"/>
                </a:solidFill>
                <a:latin typeface="Calibri"/>
                <a:cs typeface="Century Gothic"/>
              </a:rPr>
              <a:t> </a:t>
            </a:r>
            <a:r>
              <a:rPr sz="1050" spc="-4" dirty="0" err="1" smtClean="0">
                <a:solidFill>
                  <a:prstClr val="black"/>
                </a:solidFill>
                <a:latin typeface="Calibri"/>
                <a:cs typeface="Century Gothic"/>
              </a:rPr>
              <a:t>Penyaluran</a:t>
            </a:r>
            <a:endParaRPr lang="x-none" sz="1050" spc="-4" smtClean="0">
              <a:solidFill>
                <a:prstClr val="black"/>
              </a:solidFill>
              <a:latin typeface="Calibri"/>
              <a:cs typeface="Century Gothic"/>
            </a:endParaRPr>
          </a:p>
        </p:txBody>
      </p:sp>
      <p:sp>
        <p:nvSpPr>
          <p:cNvPr id="12" name="object 4"/>
          <p:cNvSpPr txBox="1"/>
          <p:nvPr/>
        </p:nvSpPr>
        <p:spPr>
          <a:xfrm>
            <a:off x="416496" y="5445224"/>
            <a:ext cx="1938814" cy="389530"/>
          </a:xfrm>
          <a:prstGeom prst="rect">
            <a:avLst/>
          </a:prstGeom>
          <a:ln w="12192">
            <a:solidFill>
              <a:srgbClr val="1F3863"/>
            </a:solidFill>
          </a:ln>
        </p:spPr>
        <p:txBody>
          <a:bodyPr vert="horz" wrap="square" lIns="0" tIns="65723" rIns="0" bIns="0" rtlCol="0">
            <a:spAutoFit/>
          </a:bodyPr>
          <a:lstStyle/>
          <a:p>
            <a:pPr marL="92075" algn="ctr" eaLnBrk="0" fontAlgn="base" hangingPunct="0">
              <a:spcBef>
                <a:spcPts val="518"/>
              </a:spcBef>
              <a:spcAft>
                <a:spcPct val="0"/>
              </a:spcAft>
            </a:pPr>
            <a:r>
              <a:rPr sz="1050" b="1" dirty="0">
                <a:solidFill>
                  <a:srgbClr val="FF0000"/>
                </a:solidFill>
                <a:latin typeface="Calibri"/>
                <a:cs typeface="Century Gothic"/>
              </a:rPr>
              <a:t>Penyampaian Dokumen Paling</a:t>
            </a:r>
            <a:r>
              <a:rPr sz="1050" b="1" spc="-120" dirty="0">
                <a:solidFill>
                  <a:srgbClr val="FF0000"/>
                </a:solidFill>
                <a:latin typeface="Calibri"/>
                <a:cs typeface="Century Gothic"/>
              </a:rPr>
              <a:t> </a:t>
            </a:r>
            <a:r>
              <a:rPr sz="1050" b="1" dirty="0">
                <a:solidFill>
                  <a:srgbClr val="FF0000"/>
                </a:solidFill>
                <a:latin typeface="Calibri"/>
                <a:cs typeface="Century Gothic"/>
              </a:rPr>
              <a:t>Lambat</a:t>
            </a:r>
          </a:p>
        </p:txBody>
      </p:sp>
      <p:sp>
        <p:nvSpPr>
          <p:cNvPr id="13" name="object 7"/>
          <p:cNvSpPr/>
          <p:nvPr/>
        </p:nvSpPr>
        <p:spPr>
          <a:xfrm>
            <a:off x="416496" y="4795631"/>
            <a:ext cx="1951196" cy="592090"/>
          </a:xfrm>
          <a:custGeom>
            <a:avLst/>
            <a:gdLst/>
            <a:ahLst/>
            <a:cxnLst/>
            <a:rect l="l" t="t" r="r" b="b"/>
            <a:pathLst>
              <a:path w="2601595" h="558164">
                <a:moveTo>
                  <a:pt x="0" y="557784"/>
                </a:moveTo>
                <a:lnTo>
                  <a:pt x="2601468" y="557784"/>
                </a:lnTo>
                <a:lnTo>
                  <a:pt x="2601468" y="0"/>
                </a:lnTo>
                <a:lnTo>
                  <a:pt x="0" y="0"/>
                </a:lnTo>
                <a:lnTo>
                  <a:pt x="0" y="557784"/>
                </a:lnTo>
                <a:close/>
              </a:path>
            </a:pathLst>
          </a:custGeom>
          <a:ln w="12192">
            <a:solidFill>
              <a:srgbClr val="1F3863"/>
            </a:solidFill>
          </a:ln>
        </p:spPr>
        <p:txBody>
          <a:bodyPr wrap="square" lIns="0" tIns="0" rIns="0" bIns="0" rtlCol="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sz="140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</p:txBody>
      </p:sp>
      <p:sp>
        <p:nvSpPr>
          <p:cNvPr id="15" name="object 9"/>
          <p:cNvSpPr txBox="1"/>
          <p:nvPr/>
        </p:nvSpPr>
        <p:spPr>
          <a:xfrm>
            <a:off x="625280" y="4810482"/>
            <a:ext cx="943343" cy="1692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sz="1100" dirty="0">
                <a:solidFill>
                  <a:prstClr val="black"/>
                </a:solidFill>
                <a:latin typeface="Calibri"/>
                <a:cs typeface="Century Gothic"/>
              </a:rPr>
              <a:t>P</a:t>
            </a:r>
            <a:r>
              <a:rPr sz="1100" spc="-4" dirty="0">
                <a:solidFill>
                  <a:prstClr val="black"/>
                </a:solidFill>
                <a:latin typeface="Calibri"/>
                <a:cs typeface="Century Gothic"/>
              </a:rPr>
              <a:t>e</a:t>
            </a:r>
            <a:r>
              <a:rPr sz="1100" dirty="0">
                <a:solidFill>
                  <a:prstClr val="black"/>
                </a:solidFill>
                <a:latin typeface="Calibri"/>
                <a:cs typeface="Century Gothic"/>
              </a:rPr>
              <a:t>n</a:t>
            </a:r>
            <a:r>
              <a:rPr sz="1100" spc="-11" dirty="0">
                <a:solidFill>
                  <a:prstClr val="black"/>
                </a:solidFill>
                <a:latin typeface="Calibri"/>
                <a:cs typeface="Century Gothic"/>
              </a:rPr>
              <a:t>y</a:t>
            </a:r>
            <a:r>
              <a:rPr sz="1100" spc="-4" dirty="0">
                <a:solidFill>
                  <a:prstClr val="black"/>
                </a:solidFill>
                <a:latin typeface="Calibri"/>
                <a:cs typeface="Century Gothic"/>
              </a:rPr>
              <a:t>a</a:t>
            </a:r>
            <a:r>
              <a:rPr sz="1100" spc="8" dirty="0">
                <a:solidFill>
                  <a:prstClr val="black"/>
                </a:solidFill>
                <a:latin typeface="Calibri"/>
                <a:cs typeface="Century Gothic"/>
              </a:rPr>
              <a:t>l</a:t>
            </a:r>
            <a:r>
              <a:rPr sz="1100" spc="-8" dirty="0">
                <a:solidFill>
                  <a:prstClr val="black"/>
                </a:solidFill>
                <a:latin typeface="Calibri"/>
                <a:cs typeface="Century Gothic"/>
              </a:rPr>
              <a:t>ur</a:t>
            </a:r>
            <a:r>
              <a:rPr sz="1100" spc="-4" dirty="0">
                <a:solidFill>
                  <a:prstClr val="black"/>
                </a:solidFill>
                <a:latin typeface="Calibri"/>
                <a:cs typeface="Century Gothic"/>
              </a:rPr>
              <a:t>a</a:t>
            </a:r>
            <a:r>
              <a:rPr sz="1100" spc="4" dirty="0">
                <a:solidFill>
                  <a:prstClr val="black"/>
                </a:solidFill>
                <a:latin typeface="Calibri"/>
                <a:cs typeface="Century Gothic"/>
              </a:rPr>
              <a:t>n</a:t>
            </a:r>
            <a:r>
              <a:rPr sz="1100" dirty="0">
                <a:solidFill>
                  <a:prstClr val="black"/>
                </a:solidFill>
                <a:latin typeface="Calibri"/>
                <a:cs typeface="Century Gothic"/>
              </a:rPr>
              <a:t>:</a:t>
            </a:r>
          </a:p>
        </p:txBody>
      </p:sp>
      <p:sp>
        <p:nvSpPr>
          <p:cNvPr id="16" name="object 10"/>
          <p:cNvSpPr txBox="1"/>
          <p:nvPr/>
        </p:nvSpPr>
        <p:spPr>
          <a:xfrm>
            <a:off x="625278" y="5018008"/>
            <a:ext cx="1303385" cy="338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4314" indent="-214789" eaLnBrk="0" fontAlgn="base" hangingPunct="0">
              <a:spcBef>
                <a:spcPct val="0"/>
              </a:spcBef>
              <a:spcAft>
                <a:spcPct val="0"/>
              </a:spcAft>
              <a:buFont typeface="Arial"/>
              <a:buChar char="•"/>
              <a:tabLst>
                <a:tab pos="224314" algn="l"/>
                <a:tab pos="224790" algn="l"/>
              </a:tabLst>
            </a:pPr>
            <a:r>
              <a:rPr sz="1100" dirty="0">
                <a:solidFill>
                  <a:prstClr val="black"/>
                </a:solidFill>
                <a:latin typeface="Calibri"/>
                <a:cs typeface="Century Gothic"/>
              </a:rPr>
              <a:t>Paling</a:t>
            </a:r>
            <a:r>
              <a:rPr sz="1100" spc="-75" dirty="0">
                <a:solidFill>
                  <a:prstClr val="black"/>
                </a:solidFill>
                <a:latin typeface="Calibri"/>
                <a:cs typeface="Century Gothic"/>
              </a:rPr>
              <a:t> </a:t>
            </a:r>
            <a:r>
              <a:rPr sz="1100" dirty="0">
                <a:solidFill>
                  <a:prstClr val="black"/>
                </a:solidFill>
                <a:latin typeface="Calibri"/>
                <a:cs typeface="Century Gothic"/>
              </a:rPr>
              <a:t>Cepat</a:t>
            </a:r>
          </a:p>
          <a:p>
            <a:pPr marL="224314" indent="-214789" eaLnBrk="0" fontAlgn="base" hangingPunct="0">
              <a:spcBef>
                <a:spcPct val="0"/>
              </a:spcBef>
              <a:spcAft>
                <a:spcPct val="0"/>
              </a:spcAft>
              <a:buFont typeface="Arial"/>
              <a:buChar char="•"/>
              <a:tabLst>
                <a:tab pos="224314" algn="l"/>
                <a:tab pos="224790" algn="l"/>
              </a:tabLst>
            </a:pPr>
            <a:r>
              <a:rPr sz="1100" dirty="0">
                <a:solidFill>
                  <a:prstClr val="black"/>
                </a:solidFill>
                <a:latin typeface="Calibri"/>
                <a:cs typeface="Century Gothic"/>
              </a:rPr>
              <a:t>Paling</a:t>
            </a:r>
            <a:r>
              <a:rPr sz="1100" spc="-79" dirty="0">
                <a:solidFill>
                  <a:prstClr val="black"/>
                </a:solidFill>
                <a:latin typeface="Calibri"/>
                <a:cs typeface="Century Gothic"/>
              </a:rPr>
              <a:t> </a:t>
            </a:r>
            <a:r>
              <a:rPr sz="1100" dirty="0">
                <a:solidFill>
                  <a:prstClr val="black"/>
                </a:solidFill>
                <a:latin typeface="Calibri"/>
                <a:cs typeface="Century Gothic"/>
              </a:rPr>
              <a:t>Lambat</a:t>
            </a:r>
          </a:p>
        </p:txBody>
      </p:sp>
      <p:sp>
        <p:nvSpPr>
          <p:cNvPr id="20" name="object 15"/>
          <p:cNvSpPr txBox="1"/>
          <p:nvPr/>
        </p:nvSpPr>
        <p:spPr>
          <a:xfrm>
            <a:off x="4721856" y="1834952"/>
            <a:ext cx="1969596" cy="1538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9525" eaLnBrk="0" fontAlgn="base" hangingPunct="0">
              <a:spcBef>
                <a:spcPct val="0"/>
              </a:spcBef>
              <a:spcAft>
                <a:spcPct val="0"/>
              </a:spcAft>
              <a:tabLst>
                <a:tab pos="497681" algn="l"/>
                <a:tab pos="1056323" algn="l"/>
              </a:tabLst>
            </a:pPr>
            <a:r>
              <a:rPr sz="1000" b="1" dirty="0">
                <a:solidFill>
                  <a:prstClr val="black"/>
                </a:solidFill>
                <a:latin typeface="Calibri"/>
                <a:cs typeface="Century Gothic"/>
              </a:rPr>
              <a:t>TW I           TW</a:t>
            </a:r>
            <a:r>
              <a:rPr sz="1000" b="1" spc="-19" dirty="0">
                <a:solidFill>
                  <a:prstClr val="black"/>
                </a:solidFill>
                <a:latin typeface="Calibri"/>
                <a:cs typeface="Century Gothic"/>
              </a:rPr>
              <a:t> </a:t>
            </a:r>
            <a:r>
              <a:rPr sz="1000" b="1" spc="8" dirty="0">
                <a:solidFill>
                  <a:prstClr val="black"/>
                </a:solidFill>
                <a:latin typeface="Calibri"/>
                <a:cs typeface="Century Gothic"/>
              </a:rPr>
              <a:t>II         TW III       </a:t>
            </a:r>
            <a:r>
              <a:rPr sz="1000" b="1" dirty="0">
                <a:solidFill>
                  <a:prstClr val="black"/>
                </a:solidFill>
                <a:latin typeface="Calibri"/>
                <a:cs typeface="Century Gothic"/>
              </a:rPr>
              <a:t>TW</a:t>
            </a:r>
            <a:r>
              <a:rPr sz="1000" b="1" spc="-86" dirty="0">
                <a:solidFill>
                  <a:prstClr val="black"/>
                </a:solidFill>
                <a:latin typeface="Calibri"/>
                <a:cs typeface="Century Gothic"/>
              </a:rPr>
              <a:t> </a:t>
            </a:r>
            <a:r>
              <a:rPr sz="1000" b="1" spc="8" dirty="0">
                <a:solidFill>
                  <a:prstClr val="black"/>
                </a:solidFill>
                <a:latin typeface="Calibri"/>
                <a:cs typeface="Century Gothic"/>
              </a:rPr>
              <a:t>IV</a:t>
            </a:r>
            <a:endParaRPr sz="1000" b="1" dirty="0">
              <a:solidFill>
                <a:prstClr val="black"/>
              </a:solidFill>
              <a:latin typeface="Calibri"/>
              <a:cs typeface="Century Gothic"/>
            </a:endParaRPr>
          </a:p>
        </p:txBody>
      </p:sp>
      <p:sp>
        <p:nvSpPr>
          <p:cNvPr id="21" name="object 16"/>
          <p:cNvSpPr txBox="1"/>
          <p:nvPr/>
        </p:nvSpPr>
        <p:spPr>
          <a:xfrm>
            <a:off x="4716700" y="2066609"/>
            <a:ext cx="1998345" cy="277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192">
            <a:solidFill>
              <a:srgbClr val="2D8570"/>
            </a:solidFill>
          </a:ln>
        </p:spPr>
        <p:txBody>
          <a:bodyPr vert="horz" wrap="square" lIns="0" tIns="30956" rIns="0" bIns="0" rtlCol="0">
            <a:spAutoFit/>
          </a:bodyPr>
          <a:lstStyle/>
          <a:p>
            <a:pPr marL="55245" eaLnBrk="0" fontAlgn="base" hangingPunct="0">
              <a:spcBef>
                <a:spcPts val="244"/>
              </a:spcBef>
              <a:spcAft>
                <a:spcPct val="0"/>
              </a:spcAft>
              <a:tabLst>
                <a:tab pos="530543" algn="l"/>
                <a:tab pos="1030129" algn="l"/>
                <a:tab pos="1672114" algn="l"/>
              </a:tabLst>
            </a:pPr>
            <a:r>
              <a:rPr sz="1600" b="1" baseline="12626" dirty="0" smtClean="0">
                <a:solidFill>
                  <a:prstClr val="black"/>
                </a:solidFill>
                <a:latin typeface="Calibri"/>
                <a:cs typeface="Century Gothic"/>
              </a:rPr>
              <a:t>30</a:t>
            </a:r>
            <a:r>
              <a:rPr sz="1600" b="1" baseline="12626" dirty="0">
                <a:solidFill>
                  <a:prstClr val="black"/>
                </a:solidFill>
                <a:latin typeface="Calibri"/>
                <a:cs typeface="Century Gothic"/>
              </a:rPr>
              <a:t>%	</a:t>
            </a:r>
            <a:r>
              <a:rPr sz="1600" b="1" baseline="12626" dirty="0" smtClean="0">
                <a:solidFill>
                  <a:prstClr val="black"/>
                </a:solidFill>
                <a:latin typeface="Calibri"/>
                <a:cs typeface="Century Gothic"/>
              </a:rPr>
              <a:t>   </a:t>
            </a:r>
            <a:r>
              <a:rPr sz="1600" b="1" baseline="7575" dirty="0">
                <a:solidFill>
                  <a:prstClr val="black"/>
                </a:solidFill>
                <a:latin typeface="Calibri"/>
                <a:cs typeface="Century Gothic"/>
              </a:rPr>
              <a:t>25%	</a:t>
            </a:r>
            <a:r>
              <a:rPr sz="1600" b="1" baseline="7575" dirty="0" smtClean="0">
                <a:solidFill>
                  <a:prstClr val="black"/>
                </a:solidFill>
                <a:latin typeface="Calibri"/>
                <a:cs typeface="Century Gothic"/>
              </a:rPr>
              <a:t>    </a:t>
            </a:r>
            <a:r>
              <a:rPr sz="1600" b="1" baseline="5050" dirty="0">
                <a:solidFill>
                  <a:prstClr val="black"/>
                </a:solidFill>
                <a:latin typeface="Calibri"/>
                <a:cs typeface="Century Gothic"/>
              </a:rPr>
              <a:t>25</a:t>
            </a:r>
            <a:r>
              <a:rPr sz="1600" b="1" baseline="5050" dirty="0" smtClean="0">
                <a:solidFill>
                  <a:prstClr val="black"/>
                </a:solidFill>
                <a:latin typeface="Calibri"/>
                <a:cs typeface="Century Gothic"/>
              </a:rPr>
              <a:t>%           </a:t>
            </a:r>
            <a:r>
              <a:rPr sz="1600" b="1" dirty="0">
                <a:solidFill>
                  <a:prstClr val="black"/>
                </a:solidFill>
                <a:latin typeface="Calibri"/>
                <a:cs typeface="Century Gothic"/>
              </a:rPr>
              <a:t>*</a:t>
            </a:r>
          </a:p>
        </p:txBody>
      </p:sp>
      <p:sp>
        <p:nvSpPr>
          <p:cNvPr id="22" name="object 17"/>
          <p:cNvSpPr/>
          <p:nvPr/>
        </p:nvSpPr>
        <p:spPr>
          <a:xfrm>
            <a:off x="4747159" y="5013176"/>
            <a:ext cx="1975538" cy="359357"/>
          </a:xfrm>
          <a:custGeom>
            <a:avLst/>
            <a:gdLst/>
            <a:ahLst/>
            <a:cxnLst/>
            <a:rect l="l" t="t" r="r" b="b"/>
            <a:pathLst>
              <a:path w="2687320" h="548639">
                <a:moveTo>
                  <a:pt x="0" y="548640"/>
                </a:moveTo>
                <a:lnTo>
                  <a:pt x="2686812" y="548640"/>
                </a:lnTo>
                <a:lnTo>
                  <a:pt x="2686812" y="0"/>
                </a:lnTo>
                <a:lnTo>
                  <a:pt x="0" y="0"/>
                </a:lnTo>
                <a:lnTo>
                  <a:pt x="0" y="54864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2192">
            <a:solidFill>
              <a:srgbClr val="2D8570"/>
            </a:solidFill>
          </a:ln>
        </p:spPr>
        <p:txBody>
          <a:bodyPr wrap="square" lIns="0" tIns="0" rIns="0" bIns="0" rtlCol="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18"/>
          <p:cNvSpPr txBox="1"/>
          <p:nvPr/>
        </p:nvSpPr>
        <p:spPr>
          <a:xfrm>
            <a:off x="4866390" y="5028582"/>
            <a:ext cx="374642" cy="1282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eaLnBrk="0" fontAlgn="base" hangingPunct="0">
              <a:lnSpc>
                <a:spcPts val="975"/>
              </a:lnSpc>
              <a:spcBef>
                <a:spcPct val="0"/>
              </a:spcBef>
              <a:spcAft>
                <a:spcPct val="0"/>
              </a:spcAft>
            </a:pPr>
            <a:r>
              <a:rPr sz="900" dirty="0">
                <a:solidFill>
                  <a:prstClr val="black"/>
                </a:solidFill>
                <a:latin typeface="Century Gothic"/>
                <a:cs typeface="Century Gothic"/>
              </a:rPr>
              <a:t>Feb</a:t>
            </a:r>
          </a:p>
        </p:txBody>
      </p:sp>
      <p:sp>
        <p:nvSpPr>
          <p:cNvPr id="24" name="object 19"/>
          <p:cNvSpPr txBox="1"/>
          <p:nvPr/>
        </p:nvSpPr>
        <p:spPr>
          <a:xfrm>
            <a:off x="5282822" y="5037744"/>
            <a:ext cx="308077" cy="1282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eaLnBrk="0" fontAlgn="base" hangingPunct="0">
              <a:lnSpc>
                <a:spcPts val="975"/>
              </a:lnSpc>
              <a:spcBef>
                <a:spcPct val="0"/>
              </a:spcBef>
              <a:spcAft>
                <a:spcPct val="0"/>
              </a:spcAft>
            </a:pPr>
            <a:r>
              <a:rPr sz="900" dirty="0">
                <a:solidFill>
                  <a:prstClr val="black"/>
                </a:solidFill>
                <a:latin typeface="Century Gothic"/>
                <a:cs typeface="Century Gothic"/>
              </a:rPr>
              <a:t>   Mei</a:t>
            </a:r>
          </a:p>
        </p:txBody>
      </p:sp>
      <p:sp>
        <p:nvSpPr>
          <p:cNvPr id="25" name="object 20"/>
          <p:cNvSpPr txBox="1"/>
          <p:nvPr/>
        </p:nvSpPr>
        <p:spPr>
          <a:xfrm>
            <a:off x="4827269" y="5209889"/>
            <a:ext cx="824047" cy="1436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95776" algn="l"/>
              </a:tabLst>
            </a:pPr>
            <a:r>
              <a:rPr sz="900" spc="-4" dirty="0">
                <a:solidFill>
                  <a:prstClr val="black"/>
                </a:solidFill>
                <a:latin typeface="Century Gothic"/>
                <a:cs typeface="Century Gothic"/>
              </a:rPr>
              <a:t>31 </a:t>
            </a:r>
            <a:r>
              <a:rPr sz="900" spc="-8" dirty="0">
                <a:solidFill>
                  <a:prstClr val="black"/>
                </a:solidFill>
                <a:latin typeface="Century Gothic"/>
                <a:cs typeface="Century Gothic"/>
              </a:rPr>
              <a:t>Mei	</a:t>
            </a:r>
            <a:r>
              <a:rPr sz="1400" spc="-5" baseline="-7575" dirty="0" smtClean="0">
                <a:solidFill>
                  <a:prstClr val="black"/>
                </a:solidFill>
                <a:latin typeface="Century Gothic"/>
                <a:cs typeface="Century Gothic"/>
              </a:rPr>
              <a:t>8 </a:t>
            </a:r>
            <a:r>
              <a:rPr sz="1400" baseline="-7575" dirty="0" smtClean="0">
                <a:solidFill>
                  <a:prstClr val="black"/>
                </a:solidFill>
                <a:latin typeface="Century Gothic"/>
                <a:cs typeface="Century Gothic"/>
              </a:rPr>
              <a:t>Sep</a:t>
            </a:r>
            <a:endParaRPr sz="1400" baseline="-7575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sp>
        <p:nvSpPr>
          <p:cNvPr id="26" name="object 21"/>
          <p:cNvSpPr txBox="1"/>
          <p:nvPr/>
        </p:nvSpPr>
        <p:spPr>
          <a:xfrm>
            <a:off x="5862680" y="5016708"/>
            <a:ext cx="325279" cy="3565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2333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sz="900" dirty="0">
                <a:solidFill>
                  <a:prstClr val="black"/>
                </a:solidFill>
                <a:latin typeface="Century Gothic"/>
                <a:cs typeface="Century Gothic"/>
              </a:rPr>
              <a:t>Sep</a:t>
            </a:r>
          </a:p>
          <a:p>
            <a:pPr eaLnBrk="0" fontAlgn="base" hangingPunct="0">
              <a:lnSpc>
                <a:spcPts val="975"/>
              </a:lnSpc>
              <a:spcBef>
                <a:spcPts val="705"/>
              </a:spcBef>
              <a:spcAft>
                <a:spcPct val="0"/>
              </a:spcAft>
            </a:pPr>
            <a:r>
              <a:rPr sz="900" spc="-4" dirty="0" smtClean="0">
                <a:solidFill>
                  <a:prstClr val="black"/>
                </a:solidFill>
                <a:latin typeface="Century Gothic"/>
                <a:cs typeface="Century Gothic"/>
              </a:rPr>
              <a:t>31</a:t>
            </a:r>
            <a:r>
              <a:rPr sz="900" spc="-68" dirty="0" smtClean="0">
                <a:solidFill>
                  <a:prstClr val="black"/>
                </a:solidFill>
                <a:latin typeface="Century Gothic"/>
                <a:cs typeface="Century Gothic"/>
              </a:rPr>
              <a:t>O</a:t>
            </a:r>
            <a:r>
              <a:rPr sz="900" spc="-4" dirty="0" smtClean="0">
                <a:solidFill>
                  <a:prstClr val="black"/>
                </a:solidFill>
                <a:latin typeface="Century Gothic"/>
                <a:cs typeface="Century Gothic"/>
              </a:rPr>
              <a:t>kt</a:t>
            </a:r>
            <a:endParaRPr sz="900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sp>
        <p:nvSpPr>
          <p:cNvPr id="27" name="object 22"/>
          <p:cNvSpPr txBox="1"/>
          <p:nvPr/>
        </p:nvSpPr>
        <p:spPr>
          <a:xfrm>
            <a:off x="6360984" y="5010532"/>
            <a:ext cx="332423" cy="3565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5239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sz="900" spc="-4" dirty="0">
                <a:solidFill>
                  <a:prstClr val="black"/>
                </a:solidFill>
                <a:latin typeface="Century Gothic"/>
                <a:cs typeface="Century Gothic"/>
              </a:rPr>
              <a:t>Nov</a:t>
            </a:r>
            <a:endParaRPr sz="900" dirty="0">
              <a:solidFill>
                <a:prstClr val="black"/>
              </a:solidFill>
              <a:latin typeface="Century Gothic"/>
              <a:cs typeface="Century Gothic"/>
            </a:endParaRPr>
          </a:p>
          <a:p>
            <a:pPr eaLnBrk="0" fontAlgn="base" hangingPunct="0">
              <a:lnSpc>
                <a:spcPts val="975"/>
              </a:lnSpc>
              <a:spcBef>
                <a:spcPts val="705"/>
              </a:spcBef>
              <a:spcAft>
                <a:spcPct val="0"/>
              </a:spcAft>
            </a:pPr>
            <a:r>
              <a:rPr sz="900" spc="-4" dirty="0" smtClean="0">
                <a:solidFill>
                  <a:prstClr val="black"/>
                </a:solidFill>
                <a:latin typeface="Century Gothic"/>
                <a:cs typeface="Century Gothic"/>
              </a:rPr>
              <a:t>31</a:t>
            </a:r>
            <a:r>
              <a:rPr sz="900" spc="-64" dirty="0" smtClean="0">
                <a:solidFill>
                  <a:prstClr val="black"/>
                </a:solidFill>
                <a:latin typeface="Century Gothic"/>
                <a:cs typeface="Century Gothic"/>
              </a:rPr>
              <a:t>D</a:t>
            </a:r>
            <a:r>
              <a:rPr sz="900" spc="-4" dirty="0" smtClean="0">
                <a:solidFill>
                  <a:prstClr val="black"/>
                </a:solidFill>
                <a:latin typeface="Century Gothic"/>
                <a:cs typeface="Century Gothic"/>
              </a:rPr>
              <a:t>es</a:t>
            </a:r>
            <a:endParaRPr sz="900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sp>
        <p:nvSpPr>
          <p:cNvPr id="28" name="object 23"/>
          <p:cNvSpPr/>
          <p:nvPr/>
        </p:nvSpPr>
        <p:spPr>
          <a:xfrm>
            <a:off x="4739301" y="5472636"/>
            <a:ext cx="2013899" cy="265271"/>
          </a:xfrm>
          <a:custGeom>
            <a:avLst/>
            <a:gdLst/>
            <a:ahLst/>
            <a:cxnLst/>
            <a:rect l="l" t="t" r="r" b="b"/>
            <a:pathLst>
              <a:path w="2708275" h="353695">
                <a:moveTo>
                  <a:pt x="0" y="353567"/>
                </a:moveTo>
                <a:lnTo>
                  <a:pt x="2708148" y="353567"/>
                </a:lnTo>
                <a:lnTo>
                  <a:pt x="2708148" y="0"/>
                </a:lnTo>
                <a:lnTo>
                  <a:pt x="0" y="0"/>
                </a:lnTo>
                <a:lnTo>
                  <a:pt x="0" y="353567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2192">
            <a:solidFill>
              <a:srgbClr val="2D8570"/>
            </a:solidFill>
          </a:ln>
        </p:spPr>
        <p:txBody>
          <a:bodyPr wrap="square" lIns="0" tIns="0" rIns="0" bIns="0" rtlCol="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ject 24"/>
          <p:cNvSpPr txBox="1"/>
          <p:nvPr/>
        </p:nvSpPr>
        <p:spPr>
          <a:xfrm>
            <a:off x="4785740" y="5520690"/>
            <a:ext cx="946921" cy="1436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93395" algn="l"/>
              </a:tabLst>
            </a:pPr>
            <a:r>
              <a:rPr sz="900" spc="-4" dirty="0">
                <a:solidFill>
                  <a:prstClr val="black"/>
                </a:solidFill>
                <a:latin typeface="Century Gothic"/>
                <a:cs typeface="Century Gothic"/>
              </a:rPr>
              <a:t>19</a:t>
            </a:r>
            <a:r>
              <a:rPr sz="900" dirty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sz="900" spc="-4" dirty="0">
                <a:solidFill>
                  <a:prstClr val="black"/>
                </a:solidFill>
                <a:latin typeface="Century Gothic"/>
                <a:cs typeface="Century Gothic"/>
              </a:rPr>
              <a:t>Mei	 </a:t>
            </a:r>
            <a:r>
              <a:rPr sz="900" spc="-4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sz="1400" spc="-5" baseline="-7575" dirty="0" smtClean="0">
                <a:solidFill>
                  <a:prstClr val="black"/>
                </a:solidFill>
                <a:latin typeface="Century Gothic"/>
                <a:cs typeface="Century Gothic"/>
              </a:rPr>
              <a:t>31</a:t>
            </a:r>
            <a:r>
              <a:rPr sz="1400" baseline="-7575" dirty="0" smtClean="0">
                <a:solidFill>
                  <a:prstClr val="black"/>
                </a:solidFill>
                <a:latin typeface="Century Gothic"/>
                <a:cs typeface="Century Gothic"/>
              </a:rPr>
              <a:t>Aug</a:t>
            </a:r>
            <a:endParaRPr sz="1400" baseline="-7575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sp>
        <p:nvSpPr>
          <p:cNvPr id="30" name="object 25"/>
          <p:cNvSpPr txBox="1"/>
          <p:nvPr/>
        </p:nvSpPr>
        <p:spPr>
          <a:xfrm>
            <a:off x="5821787" y="5528356"/>
            <a:ext cx="427434" cy="1282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eaLnBrk="0" fontAlgn="base" hangingPunct="0">
              <a:lnSpc>
                <a:spcPts val="975"/>
              </a:lnSpc>
              <a:spcBef>
                <a:spcPct val="0"/>
              </a:spcBef>
              <a:spcAft>
                <a:spcPct val="0"/>
              </a:spcAft>
            </a:pPr>
            <a:r>
              <a:rPr sz="900" spc="-4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sz="900" spc="-4" dirty="0">
                <a:solidFill>
                  <a:prstClr val="black"/>
                </a:solidFill>
                <a:latin typeface="Century Gothic"/>
                <a:cs typeface="Century Gothic"/>
              </a:rPr>
              <a:t>21</a:t>
            </a:r>
            <a:r>
              <a:rPr sz="900" spc="-60" dirty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sz="900" spc="-60" dirty="0" err="1">
                <a:solidFill>
                  <a:prstClr val="black"/>
                </a:solidFill>
                <a:latin typeface="Century Gothic"/>
                <a:cs typeface="Century Gothic"/>
              </a:rPr>
              <a:t>Okt</a:t>
            </a:r>
            <a:endParaRPr sz="900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sp>
        <p:nvSpPr>
          <p:cNvPr id="31" name="object 26"/>
          <p:cNvSpPr txBox="1"/>
          <p:nvPr/>
        </p:nvSpPr>
        <p:spPr>
          <a:xfrm>
            <a:off x="6360984" y="5536919"/>
            <a:ext cx="332423" cy="1282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eaLnBrk="0" fontAlgn="base" hangingPunct="0">
              <a:lnSpc>
                <a:spcPts val="975"/>
              </a:lnSpc>
              <a:spcBef>
                <a:spcPct val="0"/>
              </a:spcBef>
              <a:spcAft>
                <a:spcPct val="0"/>
              </a:spcAft>
            </a:pPr>
            <a:r>
              <a:rPr sz="900" spc="-4" dirty="0" smtClean="0">
                <a:solidFill>
                  <a:prstClr val="black"/>
                </a:solidFill>
                <a:latin typeface="Century Gothic"/>
                <a:cs typeface="Century Gothic"/>
              </a:rPr>
              <a:t>15Des</a:t>
            </a:r>
            <a:endParaRPr sz="900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sp>
        <p:nvSpPr>
          <p:cNvPr id="32" name="object 30"/>
          <p:cNvSpPr txBox="1"/>
          <p:nvPr/>
        </p:nvSpPr>
        <p:spPr>
          <a:xfrm>
            <a:off x="506506" y="1110234"/>
            <a:ext cx="1872208" cy="878606"/>
          </a:xfrm>
          <a:prstGeom prst="rect">
            <a:avLst/>
          </a:prstGeom>
          <a:solidFill>
            <a:srgbClr val="1F3863"/>
          </a:solidFill>
        </p:spPr>
        <p:txBody>
          <a:bodyPr vert="horz" wrap="square" lIns="0" tIns="31909" rIns="0" bIns="0" rtlCol="0">
            <a:spAutoFit/>
          </a:bodyPr>
          <a:lstStyle/>
          <a:p>
            <a:pPr marL="423863" marR="419100" indent="12383" algn="ctr" eaLnBrk="0" fontAlgn="base" hangingPunct="0">
              <a:spcBef>
                <a:spcPts val="251"/>
              </a:spcBef>
              <a:spcAft>
                <a:spcPct val="0"/>
              </a:spcAft>
            </a:pPr>
            <a:endParaRPr sz="1100" b="1" spc="-8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423863" marR="419100" indent="12383" algn="ctr" eaLnBrk="0" fontAlgn="base" hangingPunct="0">
              <a:spcBef>
                <a:spcPts val="251"/>
              </a:spcBef>
              <a:spcAft>
                <a:spcPct val="0"/>
              </a:spcAft>
            </a:pPr>
            <a:r>
              <a:rPr sz="1400" b="1" spc="-8" dirty="0" err="1" smtClean="0">
                <a:solidFill>
                  <a:srgbClr val="FFFFFF"/>
                </a:solidFill>
                <a:latin typeface="Century Gothic"/>
                <a:cs typeface="Century Gothic"/>
              </a:rPr>
              <a:t>Perubahan</a:t>
            </a:r>
            <a:r>
              <a:rPr sz="1400" b="1" spc="-8" dirty="0" smtClean="0">
                <a:solidFill>
                  <a:srgbClr val="FFFFFF"/>
                </a:solidFill>
                <a:latin typeface="Century Gothic"/>
                <a:cs typeface="Century Gothic"/>
              </a:rPr>
              <a:t>  </a:t>
            </a:r>
            <a:r>
              <a:rPr sz="1400" b="1" spc="-11" dirty="0" err="1" smtClean="0">
                <a:solidFill>
                  <a:srgbClr val="FFFFFF"/>
                </a:solidFill>
                <a:latin typeface="Century Gothic"/>
                <a:cs typeface="Century Gothic"/>
              </a:rPr>
              <a:t>P</a:t>
            </a:r>
            <a:r>
              <a:rPr sz="1400" b="1" spc="-8" dirty="0" err="1" smtClean="0">
                <a:solidFill>
                  <a:srgbClr val="FFFFFF"/>
                </a:solidFill>
                <a:latin typeface="Century Gothic"/>
                <a:cs typeface="Century Gothic"/>
              </a:rPr>
              <a:t>enyal</a:t>
            </a:r>
            <a:r>
              <a:rPr sz="1400" b="1" spc="-4" dirty="0" err="1" smtClean="0">
                <a:solidFill>
                  <a:srgbClr val="FFFFFF"/>
                </a:solidFill>
                <a:latin typeface="Century Gothic"/>
                <a:cs typeface="Century Gothic"/>
              </a:rPr>
              <a:t>ur</a:t>
            </a:r>
            <a:r>
              <a:rPr sz="1400" b="1" spc="-8" dirty="0" err="1" smtClean="0">
                <a:solidFill>
                  <a:srgbClr val="FFFFFF"/>
                </a:solidFill>
                <a:latin typeface="Century Gothic"/>
                <a:cs typeface="Century Gothic"/>
              </a:rPr>
              <a:t>an</a:t>
            </a:r>
            <a:endParaRPr sz="1400" b="1" spc="-8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423863" marR="419100" indent="12383" algn="ctr" eaLnBrk="0" fontAlgn="base" hangingPunct="0">
              <a:spcBef>
                <a:spcPts val="251"/>
              </a:spcBef>
              <a:spcAft>
                <a:spcPct val="0"/>
              </a:spcAft>
            </a:pPr>
            <a:endParaRPr sz="1050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sp>
        <p:nvSpPr>
          <p:cNvPr id="45" name="object 60"/>
          <p:cNvSpPr txBox="1"/>
          <p:nvPr/>
        </p:nvSpPr>
        <p:spPr>
          <a:xfrm>
            <a:off x="4700107" y="1053872"/>
            <a:ext cx="2022589" cy="48474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wrap="square" lIns="0" tIns="114300" rIns="0" bIns="0" rtlCol="0">
            <a:spAutoFit/>
          </a:bodyPr>
          <a:lstStyle/>
          <a:p>
            <a:pPr marL="76200" algn="ctr" eaLnBrk="0" fontAlgn="base" hangingPunct="0">
              <a:spcBef>
                <a:spcPts val="900"/>
              </a:spcBef>
              <a:spcAft>
                <a:spcPct val="0"/>
              </a:spcAft>
            </a:pPr>
            <a:r>
              <a:rPr sz="1200" b="1" spc="-4">
                <a:solidFill>
                  <a:srgbClr val="FFFFFF"/>
                </a:solidFill>
                <a:latin typeface="Calibri"/>
                <a:cs typeface="Century Gothic"/>
              </a:rPr>
              <a:t>2017</a:t>
            </a:r>
          </a:p>
          <a:p>
            <a:pPr marL="76200" algn="ctr" eaLnBrk="0" fontAlgn="base" hangingPunct="0">
              <a:spcAft>
                <a:spcPct val="0"/>
              </a:spcAft>
            </a:pPr>
            <a:endParaRPr sz="1200">
              <a:solidFill>
                <a:prstClr val="black"/>
              </a:solidFill>
              <a:latin typeface="Calibri"/>
              <a:cs typeface="Century Gothic"/>
            </a:endParaRPr>
          </a:p>
        </p:txBody>
      </p:sp>
      <p:sp>
        <p:nvSpPr>
          <p:cNvPr id="46" name="object 27"/>
          <p:cNvSpPr txBox="1"/>
          <p:nvPr/>
        </p:nvSpPr>
        <p:spPr>
          <a:xfrm>
            <a:off x="522755" y="5993562"/>
            <a:ext cx="1958452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sz="900" b="1" spc="-8" dirty="0">
                <a:solidFill>
                  <a:prstClr val="black"/>
                </a:solidFill>
                <a:latin typeface="Century Gothic"/>
                <a:cs typeface="Century Gothic"/>
              </a:rPr>
              <a:t>Catatan</a:t>
            </a:r>
            <a:r>
              <a:rPr sz="900" spc="-8" dirty="0">
                <a:solidFill>
                  <a:prstClr val="black"/>
                </a:solidFill>
                <a:latin typeface="Century Gothic"/>
                <a:cs typeface="Century Gothic"/>
              </a:rPr>
              <a:t>:</a:t>
            </a:r>
            <a:endParaRPr sz="900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sp>
        <p:nvSpPr>
          <p:cNvPr id="47" name="object 28"/>
          <p:cNvSpPr txBox="1"/>
          <p:nvPr/>
        </p:nvSpPr>
        <p:spPr>
          <a:xfrm>
            <a:off x="522755" y="6151602"/>
            <a:ext cx="6233229" cy="338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0975" marR="3810" indent="-171450" eaLnBrk="0" fontAlgn="base" hangingPunct="0">
              <a:spcBef>
                <a:spcPct val="0"/>
              </a:spcBef>
              <a:spcAft>
                <a:spcPct val="0"/>
              </a:spcAft>
              <a:tabLst>
                <a:tab pos="224314" algn="l"/>
                <a:tab pos="224790" algn="l"/>
              </a:tabLst>
            </a:pPr>
            <a:r>
              <a:rPr sz="1100" spc="-8" dirty="0" smtClean="0">
                <a:solidFill>
                  <a:prstClr val="black"/>
                </a:solidFill>
                <a:latin typeface="Century Gothic"/>
                <a:cs typeface="Century Gothic"/>
              </a:rPr>
              <a:t>*  	</a:t>
            </a:r>
            <a:r>
              <a:rPr sz="1100" spc="-8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sebesar</a:t>
            </a:r>
            <a:r>
              <a:rPr sz="1100" spc="-8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sz="1100" dirty="0">
                <a:solidFill>
                  <a:prstClr val="black"/>
                </a:solidFill>
                <a:latin typeface="Century Gothic"/>
                <a:cs typeface="Century Gothic"/>
              </a:rPr>
              <a:t>selisih </a:t>
            </a:r>
            <a:r>
              <a:rPr sz="1100" spc="-8" dirty="0">
                <a:solidFill>
                  <a:prstClr val="black"/>
                </a:solidFill>
                <a:latin typeface="Century Gothic"/>
                <a:cs typeface="Century Gothic"/>
              </a:rPr>
              <a:t>antara  </a:t>
            </a:r>
            <a:r>
              <a:rPr sz="1100" spc="-4" dirty="0">
                <a:solidFill>
                  <a:prstClr val="black"/>
                </a:solidFill>
                <a:latin typeface="Century Gothic"/>
                <a:cs typeface="Century Gothic"/>
              </a:rPr>
              <a:t>dana </a:t>
            </a:r>
            <a:r>
              <a:rPr sz="1100" spc="-8" dirty="0">
                <a:solidFill>
                  <a:prstClr val="black"/>
                </a:solidFill>
                <a:latin typeface="Century Gothic"/>
                <a:cs typeface="Century Gothic"/>
              </a:rPr>
              <a:t>yang </a:t>
            </a:r>
            <a:r>
              <a:rPr sz="1100" spc="-4" dirty="0" err="1">
                <a:solidFill>
                  <a:prstClr val="black"/>
                </a:solidFill>
                <a:latin typeface="Century Gothic"/>
                <a:cs typeface="Century Gothic"/>
              </a:rPr>
              <a:t>telah</a:t>
            </a:r>
            <a:r>
              <a:rPr sz="1100" spc="-4" dirty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sz="1100" spc="-4" dirty="0" err="1">
                <a:solidFill>
                  <a:prstClr val="black"/>
                </a:solidFill>
                <a:latin typeface="Century Gothic"/>
                <a:cs typeface="Century Gothic"/>
              </a:rPr>
              <a:t>diterima</a:t>
            </a:r>
            <a:r>
              <a:rPr sz="1100" spc="-4" dirty="0">
                <a:solidFill>
                  <a:prstClr val="black"/>
                </a:solidFill>
                <a:latin typeface="Century Gothic"/>
                <a:cs typeface="Century Gothic"/>
              </a:rPr>
              <a:t> di RKUD</a:t>
            </a:r>
            <a:r>
              <a:rPr sz="1100" spc="-34" dirty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sz="1100" spc="-4" dirty="0">
                <a:solidFill>
                  <a:prstClr val="black"/>
                </a:solidFill>
                <a:latin typeface="Century Gothic"/>
                <a:cs typeface="Century Gothic"/>
              </a:rPr>
              <a:t>dengan  </a:t>
            </a:r>
            <a:r>
              <a:rPr sz="1100" dirty="0">
                <a:solidFill>
                  <a:prstClr val="black"/>
                </a:solidFill>
                <a:latin typeface="Century Gothic"/>
                <a:cs typeface="Century Gothic"/>
              </a:rPr>
              <a:t>nilai </a:t>
            </a:r>
            <a:r>
              <a:rPr sz="1100" spc="-4" dirty="0" err="1">
                <a:solidFill>
                  <a:prstClr val="black"/>
                </a:solidFill>
                <a:latin typeface="Century Gothic"/>
                <a:cs typeface="Century Gothic"/>
              </a:rPr>
              <a:t>rencana</a:t>
            </a:r>
            <a:r>
              <a:rPr sz="1100" spc="-4" dirty="0">
                <a:solidFill>
                  <a:prstClr val="black"/>
                </a:solidFill>
                <a:latin typeface="Century Gothic"/>
                <a:cs typeface="Century Gothic"/>
              </a:rPr>
              <a:t>  </a:t>
            </a:r>
            <a:r>
              <a:rPr sz="1100" spc="-4" dirty="0" err="1">
                <a:solidFill>
                  <a:prstClr val="black"/>
                </a:solidFill>
                <a:latin typeface="Century Gothic"/>
                <a:cs typeface="Century Gothic"/>
              </a:rPr>
              <a:t>kebutuhan</a:t>
            </a:r>
            <a:r>
              <a:rPr sz="1100" spc="-4" dirty="0">
                <a:solidFill>
                  <a:prstClr val="black"/>
                </a:solidFill>
                <a:latin typeface="Century Gothic"/>
                <a:cs typeface="Century Gothic"/>
              </a:rPr>
              <a:t> dana </a:t>
            </a:r>
            <a:r>
              <a:rPr sz="1100" spc="-4" dirty="0" err="1">
                <a:solidFill>
                  <a:prstClr val="black"/>
                </a:solidFill>
                <a:latin typeface="Century Gothic"/>
                <a:cs typeface="Century Gothic"/>
              </a:rPr>
              <a:t>untuk</a:t>
            </a:r>
            <a:r>
              <a:rPr sz="1100" spc="-4" dirty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sz="1100" spc="-4" dirty="0" err="1">
                <a:solidFill>
                  <a:prstClr val="black"/>
                </a:solidFill>
                <a:latin typeface="Century Gothic"/>
                <a:cs typeface="Century Gothic"/>
              </a:rPr>
              <a:t>penyelesaian</a:t>
            </a:r>
            <a:r>
              <a:rPr sz="1100" spc="-26" dirty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sz="1100" spc="-4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kegiatan</a:t>
            </a:r>
            <a:endParaRPr sz="1100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sp>
        <p:nvSpPr>
          <p:cNvPr id="50" name="object 65"/>
          <p:cNvSpPr/>
          <p:nvPr/>
        </p:nvSpPr>
        <p:spPr>
          <a:xfrm>
            <a:off x="6825450" y="1064842"/>
            <a:ext cx="593216" cy="6229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4640060" y="1064841"/>
            <a:ext cx="41562" cy="481353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bject 15"/>
          <p:cNvSpPr txBox="1"/>
          <p:nvPr/>
        </p:nvSpPr>
        <p:spPr>
          <a:xfrm>
            <a:off x="2597885" y="1844824"/>
            <a:ext cx="1990659" cy="1384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9525" eaLnBrk="0" fontAlgn="base" hangingPunct="0">
              <a:spcBef>
                <a:spcPct val="0"/>
              </a:spcBef>
              <a:spcAft>
                <a:spcPct val="0"/>
              </a:spcAft>
              <a:tabLst>
                <a:tab pos="497681" algn="l"/>
                <a:tab pos="1056323" algn="l"/>
              </a:tabLst>
            </a:pPr>
            <a:r>
              <a:rPr sz="900" b="1" dirty="0" err="1" smtClean="0">
                <a:solidFill>
                  <a:prstClr val="black"/>
                </a:solidFill>
                <a:latin typeface="Calibri"/>
                <a:cs typeface="Century Gothic"/>
              </a:rPr>
              <a:t>Tahap</a:t>
            </a:r>
            <a:r>
              <a:rPr sz="900" b="1" dirty="0" smtClean="0">
                <a:solidFill>
                  <a:prstClr val="black"/>
                </a:solidFill>
                <a:latin typeface="Calibri"/>
                <a:cs typeface="Century Gothic"/>
              </a:rPr>
              <a:t> </a:t>
            </a:r>
            <a:r>
              <a:rPr sz="900" b="1" spc="8" dirty="0">
                <a:solidFill>
                  <a:prstClr val="black"/>
                </a:solidFill>
                <a:latin typeface="Calibri"/>
                <a:cs typeface="Century Gothic"/>
              </a:rPr>
              <a:t>I       </a:t>
            </a:r>
            <a:r>
              <a:rPr sz="900" b="1" spc="8" dirty="0" smtClean="0">
                <a:solidFill>
                  <a:prstClr val="black"/>
                </a:solidFill>
                <a:latin typeface="Calibri"/>
                <a:cs typeface="Century Gothic"/>
              </a:rPr>
              <a:t>      </a:t>
            </a:r>
            <a:r>
              <a:rPr sz="900" b="1" spc="8" dirty="0" err="1" smtClean="0">
                <a:solidFill>
                  <a:prstClr val="black"/>
                </a:solidFill>
                <a:latin typeface="Calibri"/>
                <a:cs typeface="Century Gothic"/>
              </a:rPr>
              <a:t>Tahap</a:t>
            </a:r>
            <a:r>
              <a:rPr sz="900" b="1" spc="8" dirty="0" smtClean="0">
                <a:solidFill>
                  <a:prstClr val="black"/>
                </a:solidFill>
                <a:latin typeface="Calibri"/>
                <a:cs typeface="Century Gothic"/>
              </a:rPr>
              <a:t> </a:t>
            </a:r>
            <a:r>
              <a:rPr sz="900" b="1" spc="8" dirty="0">
                <a:solidFill>
                  <a:prstClr val="black"/>
                </a:solidFill>
                <a:latin typeface="Calibri"/>
                <a:cs typeface="Century Gothic"/>
              </a:rPr>
              <a:t>II          </a:t>
            </a:r>
            <a:r>
              <a:rPr sz="900" b="1" spc="8" dirty="0" smtClean="0">
                <a:solidFill>
                  <a:prstClr val="black"/>
                </a:solidFill>
                <a:latin typeface="Calibri"/>
                <a:cs typeface="Century Gothic"/>
              </a:rPr>
              <a:t>    </a:t>
            </a:r>
            <a:r>
              <a:rPr sz="900" b="1" spc="8" dirty="0" err="1" smtClean="0">
                <a:solidFill>
                  <a:prstClr val="black"/>
                </a:solidFill>
                <a:latin typeface="Calibri"/>
                <a:cs typeface="Century Gothic"/>
              </a:rPr>
              <a:t>Tahap</a:t>
            </a:r>
            <a:r>
              <a:rPr sz="900" b="1" spc="8" dirty="0" smtClean="0">
                <a:solidFill>
                  <a:prstClr val="black"/>
                </a:solidFill>
                <a:latin typeface="Calibri"/>
                <a:cs typeface="Century Gothic"/>
              </a:rPr>
              <a:t> </a:t>
            </a:r>
            <a:r>
              <a:rPr sz="900" b="1" spc="8" dirty="0">
                <a:solidFill>
                  <a:prstClr val="black"/>
                </a:solidFill>
                <a:latin typeface="Calibri"/>
                <a:cs typeface="Century Gothic"/>
              </a:rPr>
              <a:t>III   </a:t>
            </a:r>
            <a:endParaRPr sz="900" b="1" dirty="0">
              <a:solidFill>
                <a:prstClr val="black"/>
              </a:solidFill>
              <a:latin typeface="Calibri"/>
              <a:cs typeface="Century Gothic"/>
            </a:endParaRPr>
          </a:p>
        </p:txBody>
      </p:sp>
      <p:sp>
        <p:nvSpPr>
          <p:cNvPr id="56" name="object 16"/>
          <p:cNvSpPr txBox="1"/>
          <p:nvPr/>
        </p:nvSpPr>
        <p:spPr>
          <a:xfrm>
            <a:off x="2590201" y="2060848"/>
            <a:ext cx="1998345" cy="277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192">
            <a:solidFill>
              <a:srgbClr val="2D8570"/>
            </a:solidFill>
          </a:ln>
        </p:spPr>
        <p:txBody>
          <a:bodyPr vert="horz" wrap="square" lIns="0" tIns="30956" rIns="0" bIns="0" rtlCol="0" anchor="ctr">
            <a:spAutoFit/>
          </a:bodyPr>
          <a:lstStyle/>
          <a:p>
            <a:pPr marL="55245" eaLnBrk="0" fontAlgn="base" hangingPunct="0">
              <a:spcBef>
                <a:spcPts val="244"/>
              </a:spcBef>
              <a:spcAft>
                <a:spcPct val="0"/>
              </a:spcAft>
              <a:tabLst>
                <a:tab pos="530543" algn="l"/>
                <a:tab pos="1030129" algn="l"/>
                <a:tab pos="1672114" algn="l"/>
              </a:tabLst>
            </a:pPr>
            <a:r>
              <a:rPr sz="1600" b="1" baseline="12626" dirty="0">
                <a:solidFill>
                  <a:prstClr val="black"/>
                </a:solidFill>
                <a:latin typeface="Calibri"/>
                <a:cs typeface="Century Gothic"/>
              </a:rPr>
              <a:t> 25%	         </a:t>
            </a:r>
            <a:r>
              <a:rPr sz="1600" b="1" baseline="12626" dirty="0" smtClean="0">
                <a:solidFill>
                  <a:prstClr val="black"/>
                </a:solidFill>
                <a:latin typeface="Calibri"/>
                <a:cs typeface="Century Gothic"/>
              </a:rPr>
              <a:t> </a:t>
            </a:r>
            <a:r>
              <a:rPr sz="1600" b="1" baseline="7575" dirty="0" smtClean="0">
                <a:solidFill>
                  <a:prstClr val="black"/>
                </a:solidFill>
                <a:latin typeface="Calibri"/>
                <a:cs typeface="Century Gothic"/>
              </a:rPr>
              <a:t>45%</a:t>
            </a:r>
            <a:r>
              <a:rPr sz="1600" b="1" dirty="0" smtClean="0">
                <a:solidFill>
                  <a:prstClr val="black"/>
                </a:solidFill>
                <a:latin typeface="Calibri"/>
                <a:cs typeface="Century Gothic"/>
              </a:rPr>
              <a:t>           *</a:t>
            </a:r>
            <a:endParaRPr sz="1600" b="1" dirty="0">
              <a:solidFill>
                <a:prstClr val="black"/>
              </a:solidFill>
              <a:latin typeface="Calibri"/>
              <a:cs typeface="Century Gothic"/>
            </a:endParaRPr>
          </a:p>
        </p:txBody>
      </p:sp>
      <p:sp>
        <p:nvSpPr>
          <p:cNvPr id="57" name="object 17"/>
          <p:cNvSpPr/>
          <p:nvPr/>
        </p:nvSpPr>
        <p:spPr>
          <a:xfrm>
            <a:off x="2584643" y="5020816"/>
            <a:ext cx="2015490" cy="352400"/>
          </a:xfrm>
          <a:custGeom>
            <a:avLst/>
            <a:gdLst/>
            <a:ahLst/>
            <a:cxnLst/>
            <a:rect l="l" t="t" r="r" b="b"/>
            <a:pathLst>
              <a:path w="2687320" h="548639">
                <a:moveTo>
                  <a:pt x="0" y="548640"/>
                </a:moveTo>
                <a:lnTo>
                  <a:pt x="2686812" y="548640"/>
                </a:lnTo>
                <a:lnTo>
                  <a:pt x="2686812" y="0"/>
                </a:lnTo>
                <a:lnTo>
                  <a:pt x="0" y="0"/>
                </a:lnTo>
                <a:lnTo>
                  <a:pt x="0" y="54864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12192">
            <a:solidFill>
              <a:srgbClr val="2D8570"/>
            </a:solidFill>
          </a:ln>
        </p:spPr>
        <p:txBody>
          <a:bodyPr wrap="square" lIns="0" tIns="0" rIns="0" bIns="0" rtlCol="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object 18"/>
          <p:cNvSpPr txBox="1"/>
          <p:nvPr/>
        </p:nvSpPr>
        <p:spPr>
          <a:xfrm>
            <a:off x="2707555" y="5096732"/>
            <a:ext cx="311576" cy="1282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eaLnBrk="0" fontAlgn="base" hangingPunct="0">
              <a:lnSpc>
                <a:spcPts val="975"/>
              </a:lnSpc>
              <a:spcBef>
                <a:spcPct val="0"/>
              </a:spcBef>
              <a:spcAft>
                <a:spcPct val="0"/>
              </a:spcAft>
            </a:pPr>
            <a:r>
              <a:rPr sz="1000" dirty="0">
                <a:solidFill>
                  <a:prstClr val="black"/>
                </a:solidFill>
                <a:latin typeface="Century Gothic"/>
                <a:cs typeface="Century Gothic"/>
              </a:rPr>
              <a:t>Feb</a:t>
            </a:r>
          </a:p>
        </p:txBody>
      </p:sp>
      <p:sp>
        <p:nvSpPr>
          <p:cNvPr id="59" name="object 19"/>
          <p:cNvSpPr txBox="1"/>
          <p:nvPr/>
        </p:nvSpPr>
        <p:spPr>
          <a:xfrm>
            <a:off x="3438702" y="5084818"/>
            <a:ext cx="315926" cy="1282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eaLnBrk="0" fontAlgn="base" hangingPunct="0">
              <a:lnSpc>
                <a:spcPts val="975"/>
              </a:lnSpc>
              <a:spcBef>
                <a:spcPct val="0"/>
              </a:spcBef>
              <a:spcAft>
                <a:spcPct val="0"/>
              </a:spcAft>
            </a:pPr>
            <a:r>
              <a:rPr sz="1000" spc="-23" dirty="0">
                <a:solidFill>
                  <a:prstClr val="black"/>
                </a:solidFill>
                <a:latin typeface="Century Gothic"/>
                <a:cs typeface="Century Gothic"/>
              </a:rPr>
              <a:t>A</a:t>
            </a:r>
            <a:r>
              <a:rPr sz="1000" spc="-4" dirty="0">
                <a:solidFill>
                  <a:prstClr val="black"/>
                </a:solidFill>
                <a:latin typeface="Century Gothic"/>
                <a:cs typeface="Century Gothic"/>
              </a:rPr>
              <a:t>pr</a:t>
            </a:r>
            <a:endParaRPr sz="1000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sp>
        <p:nvSpPr>
          <p:cNvPr id="60" name="object 20"/>
          <p:cNvSpPr txBox="1"/>
          <p:nvPr/>
        </p:nvSpPr>
        <p:spPr>
          <a:xfrm>
            <a:off x="2718404" y="5197135"/>
            <a:ext cx="1201458" cy="1436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95776" algn="l"/>
              </a:tabLst>
            </a:pPr>
            <a:r>
              <a:rPr sz="900" spc="-4" dirty="0" err="1">
                <a:solidFill>
                  <a:prstClr val="black"/>
                </a:solidFill>
                <a:latin typeface="Century Gothic"/>
                <a:cs typeface="Century Gothic"/>
              </a:rPr>
              <a:t>Juli</a:t>
            </a:r>
            <a:r>
              <a:rPr sz="900" spc="-8" dirty="0">
                <a:solidFill>
                  <a:prstClr val="black"/>
                </a:solidFill>
                <a:latin typeface="Century Gothic"/>
                <a:cs typeface="Century Gothic"/>
              </a:rPr>
              <a:t>	</a:t>
            </a:r>
            <a:r>
              <a:rPr sz="1400" spc="-113" baseline="-7575" dirty="0">
                <a:solidFill>
                  <a:prstClr val="black"/>
                </a:solidFill>
                <a:latin typeface="Century Gothic"/>
                <a:cs typeface="Century Gothic"/>
              </a:rPr>
              <a:t>           </a:t>
            </a:r>
            <a:r>
              <a:rPr sz="1400" spc="-113" baseline="-7575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Okt</a:t>
            </a:r>
            <a:endParaRPr sz="1400" baseline="-7575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sp>
        <p:nvSpPr>
          <p:cNvPr id="62" name="object 22"/>
          <p:cNvSpPr txBox="1"/>
          <p:nvPr/>
        </p:nvSpPr>
        <p:spPr>
          <a:xfrm>
            <a:off x="4227115" y="5065439"/>
            <a:ext cx="332423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5239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sz="1000" spc="-4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SeptDes</a:t>
            </a:r>
            <a:endParaRPr sz="1000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sp>
        <p:nvSpPr>
          <p:cNvPr id="63" name="object 23"/>
          <p:cNvSpPr/>
          <p:nvPr/>
        </p:nvSpPr>
        <p:spPr>
          <a:xfrm>
            <a:off x="2581063" y="5480211"/>
            <a:ext cx="2031207" cy="265271"/>
          </a:xfrm>
          <a:custGeom>
            <a:avLst/>
            <a:gdLst/>
            <a:ahLst/>
            <a:cxnLst/>
            <a:rect l="l" t="t" r="r" b="b"/>
            <a:pathLst>
              <a:path w="2708275" h="353695">
                <a:moveTo>
                  <a:pt x="0" y="353567"/>
                </a:moveTo>
                <a:lnTo>
                  <a:pt x="2708148" y="353567"/>
                </a:lnTo>
                <a:lnTo>
                  <a:pt x="2708148" y="0"/>
                </a:lnTo>
                <a:lnTo>
                  <a:pt x="0" y="0"/>
                </a:lnTo>
                <a:lnTo>
                  <a:pt x="0" y="353567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12192">
            <a:solidFill>
              <a:srgbClr val="2D8570"/>
            </a:solidFill>
          </a:ln>
        </p:spPr>
        <p:txBody>
          <a:bodyPr wrap="square" lIns="0" tIns="0" rIns="0" bIns="0" rtlCol="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sz="1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object 24"/>
          <p:cNvSpPr txBox="1"/>
          <p:nvPr/>
        </p:nvSpPr>
        <p:spPr>
          <a:xfrm>
            <a:off x="2692688" y="5527992"/>
            <a:ext cx="1108184" cy="1436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93395" algn="l"/>
              </a:tabLst>
            </a:pPr>
            <a:r>
              <a:rPr sz="900" b="1" spc="-4" dirty="0">
                <a:solidFill>
                  <a:srgbClr val="FF0000"/>
                </a:solidFill>
                <a:latin typeface="Century Gothic"/>
                <a:cs typeface="Century Gothic"/>
              </a:rPr>
              <a:t>21</a:t>
            </a:r>
            <a:r>
              <a:rPr sz="900" b="1" dirty="0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sz="900" b="1" dirty="0" err="1" smtClean="0">
                <a:solidFill>
                  <a:srgbClr val="FF0000"/>
                </a:solidFill>
                <a:latin typeface="Century Gothic"/>
                <a:cs typeface="Century Gothic"/>
              </a:rPr>
              <a:t>Juli</a:t>
            </a:r>
            <a:r>
              <a:rPr sz="900" b="1" dirty="0" smtClean="0">
                <a:solidFill>
                  <a:srgbClr val="FF0000"/>
                </a:solidFill>
                <a:latin typeface="Century Gothic"/>
                <a:cs typeface="Century Gothic"/>
              </a:rPr>
              <a:t>           </a:t>
            </a:r>
            <a:r>
              <a:rPr sz="900" spc="-4" dirty="0" smtClean="0">
                <a:solidFill>
                  <a:prstClr val="black"/>
                </a:solidFill>
                <a:latin typeface="Century Gothic"/>
                <a:cs typeface="Century Gothic"/>
              </a:rPr>
              <a:t>21</a:t>
            </a:r>
            <a:r>
              <a:rPr sz="1400" spc="-107" baseline="-7575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sz="1400" spc="-107" baseline="-7575" dirty="0">
                <a:solidFill>
                  <a:prstClr val="black"/>
                </a:solidFill>
                <a:latin typeface="Century Gothic"/>
                <a:cs typeface="Century Gothic"/>
              </a:rPr>
              <a:t>OKT</a:t>
            </a:r>
            <a:endParaRPr sz="1400" baseline="-7575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sp>
        <p:nvSpPr>
          <p:cNvPr id="66" name="object 26"/>
          <p:cNvSpPr txBox="1"/>
          <p:nvPr/>
        </p:nvSpPr>
        <p:spPr>
          <a:xfrm>
            <a:off x="4183127" y="5533008"/>
            <a:ext cx="403673" cy="1282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eaLnBrk="0" fontAlgn="base" hangingPunct="0">
              <a:lnSpc>
                <a:spcPts val="975"/>
              </a:lnSpc>
              <a:spcBef>
                <a:spcPct val="0"/>
              </a:spcBef>
              <a:spcAft>
                <a:spcPct val="0"/>
              </a:spcAft>
            </a:pPr>
            <a:r>
              <a:rPr sz="1000" spc="-4" dirty="0">
                <a:solidFill>
                  <a:prstClr val="black"/>
                </a:solidFill>
                <a:latin typeface="Century Gothic"/>
                <a:cs typeface="Century Gothic"/>
              </a:rPr>
              <a:t>15</a:t>
            </a:r>
            <a:r>
              <a:rPr sz="1000" spc="-64" dirty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sz="1000" spc="-4" dirty="0">
                <a:solidFill>
                  <a:prstClr val="black"/>
                </a:solidFill>
                <a:latin typeface="Century Gothic"/>
                <a:cs typeface="Century Gothic"/>
              </a:rPr>
              <a:t>Des</a:t>
            </a:r>
            <a:endParaRPr sz="1000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sp>
        <p:nvSpPr>
          <p:cNvPr id="77" name="object 60"/>
          <p:cNvSpPr txBox="1"/>
          <p:nvPr/>
        </p:nvSpPr>
        <p:spPr>
          <a:xfrm>
            <a:off x="2581161" y="1075815"/>
            <a:ext cx="2031109" cy="48474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wrap="square" lIns="0" tIns="114300" rIns="0" bIns="0" rtlCol="0" anchor="t">
            <a:spAutoFit/>
          </a:bodyPr>
          <a:lstStyle/>
          <a:p>
            <a:pPr marL="4763" algn="ctr" eaLnBrk="0" fontAlgn="base" hangingPunct="0">
              <a:spcAft>
                <a:spcPct val="0"/>
              </a:spcAft>
            </a:pPr>
            <a:r>
              <a:rPr sz="1200" b="1" spc="-4">
                <a:solidFill>
                  <a:srgbClr val="FFFFFF"/>
                </a:solidFill>
                <a:latin typeface="Calibri"/>
                <a:cs typeface="Century Gothic"/>
              </a:rPr>
              <a:t>2018</a:t>
            </a:r>
          </a:p>
          <a:p>
            <a:pPr marL="4763" algn="ctr" eaLnBrk="0" fontAlgn="base" hangingPunct="0">
              <a:spcAft>
                <a:spcPct val="0"/>
              </a:spcAft>
            </a:pPr>
            <a:endParaRPr sz="1200">
              <a:solidFill>
                <a:prstClr val="black"/>
              </a:solidFill>
              <a:latin typeface="Calibri"/>
              <a:cs typeface="Century Gothic"/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 flipH="1">
            <a:off x="2512621" y="1075814"/>
            <a:ext cx="4842" cy="4791587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bject 32"/>
          <p:cNvSpPr txBox="1"/>
          <p:nvPr/>
        </p:nvSpPr>
        <p:spPr>
          <a:xfrm>
            <a:off x="2566966" y="1425121"/>
            <a:ext cx="2016350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952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sz="1000" dirty="0">
                <a:solidFill>
                  <a:prstClr val="black"/>
                </a:solidFill>
                <a:latin typeface="Calibri"/>
                <a:cs typeface="Century Gothic"/>
              </a:rPr>
              <a:t>Penyaluran melalui </a:t>
            </a:r>
            <a:r>
              <a:rPr sz="1000" spc="-4" dirty="0">
                <a:solidFill>
                  <a:prstClr val="black"/>
                </a:solidFill>
                <a:latin typeface="Calibri"/>
                <a:cs typeface="Century Gothic"/>
              </a:rPr>
              <a:t>KPPN</a:t>
            </a:r>
            <a:r>
              <a:rPr sz="1000" spc="-98" dirty="0">
                <a:solidFill>
                  <a:prstClr val="black"/>
                </a:solidFill>
                <a:latin typeface="Calibri"/>
                <a:cs typeface="Century Gothic"/>
              </a:rPr>
              <a:t> </a:t>
            </a:r>
            <a:r>
              <a:rPr sz="1000" dirty="0" err="1" smtClean="0">
                <a:solidFill>
                  <a:prstClr val="black"/>
                </a:solidFill>
                <a:latin typeface="Calibri"/>
                <a:cs typeface="Century Gothic"/>
              </a:rPr>
              <a:t>setempat</a:t>
            </a:r>
            <a:r>
              <a:rPr sz="1000" dirty="0" smtClean="0">
                <a:solidFill>
                  <a:prstClr val="black"/>
                </a:solidFill>
                <a:latin typeface="Calibri"/>
                <a:cs typeface="Century Gothic"/>
              </a:rPr>
              <a:t>  </a:t>
            </a:r>
          </a:p>
          <a:p>
            <a:pPr marL="952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sz="1000" dirty="0" smtClean="0">
                <a:solidFill>
                  <a:prstClr val="black"/>
                </a:solidFill>
                <a:latin typeface="Calibri"/>
                <a:cs typeface="Century Gothic"/>
              </a:rPr>
              <a:t> </a:t>
            </a:r>
            <a:endParaRPr sz="1050" dirty="0">
              <a:solidFill>
                <a:prstClr val="black"/>
              </a:solidFill>
              <a:latin typeface="Calibri"/>
              <a:cs typeface="Century Gothic"/>
            </a:endParaRPr>
          </a:p>
        </p:txBody>
      </p:sp>
      <p:sp>
        <p:nvSpPr>
          <p:cNvPr id="34" name="object 32"/>
          <p:cNvSpPr txBox="1"/>
          <p:nvPr/>
        </p:nvSpPr>
        <p:spPr>
          <a:xfrm>
            <a:off x="4703993" y="1434262"/>
            <a:ext cx="2005326" cy="3231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952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sz="1000" dirty="0">
                <a:solidFill>
                  <a:prstClr val="black"/>
                </a:solidFill>
                <a:latin typeface="Calibri"/>
                <a:cs typeface="Century Gothic"/>
              </a:rPr>
              <a:t>Penyaluran melalui </a:t>
            </a:r>
            <a:r>
              <a:rPr sz="1000" spc="-4" dirty="0">
                <a:solidFill>
                  <a:prstClr val="black"/>
                </a:solidFill>
                <a:latin typeface="Calibri"/>
                <a:cs typeface="Century Gothic"/>
              </a:rPr>
              <a:t>KPPN</a:t>
            </a:r>
            <a:r>
              <a:rPr sz="1000" spc="-98" dirty="0">
                <a:solidFill>
                  <a:prstClr val="black"/>
                </a:solidFill>
                <a:latin typeface="Calibri"/>
                <a:cs typeface="Century Gothic"/>
              </a:rPr>
              <a:t> </a:t>
            </a:r>
            <a:r>
              <a:rPr sz="1000" dirty="0" err="1" smtClean="0">
                <a:solidFill>
                  <a:prstClr val="black"/>
                </a:solidFill>
                <a:latin typeface="Calibri"/>
                <a:cs typeface="Century Gothic"/>
              </a:rPr>
              <a:t>setempat</a:t>
            </a:r>
            <a:endParaRPr sz="1000" dirty="0" smtClean="0">
              <a:solidFill>
                <a:prstClr val="black"/>
              </a:solidFill>
              <a:latin typeface="Calibri"/>
              <a:cs typeface="Century Gothic"/>
            </a:endParaRPr>
          </a:p>
          <a:p>
            <a:pPr marL="9525" eaLnBrk="0" fontAlgn="base" hangingPunct="0">
              <a:spcBef>
                <a:spcPct val="0"/>
              </a:spcBef>
              <a:spcAft>
                <a:spcPct val="0"/>
              </a:spcAft>
            </a:pPr>
            <a:endParaRPr sz="1100" dirty="0">
              <a:solidFill>
                <a:prstClr val="black"/>
              </a:solidFill>
              <a:latin typeface="Calibri"/>
              <a:cs typeface="Century Gothic"/>
            </a:endParaRPr>
          </a:p>
        </p:txBody>
      </p:sp>
      <p:sp>
        <p:nvSpPr>
          <p:cNvPr id="65" name="Title 1">
            <a:extLst>
              <a:ext uri="{FF2B5EF4-FFF2-40B4-BE49-F238E27FC236}">
                <a16:creationId xmlns="" xmlns:a16="http://schemas.microsoft.com/office/drawing/2014/main" id="{CB4500B7-7AE0-426E-9FB8-E89E994C7100}"/>
              </a:ext>
            </a:extLst>
          </p:cNvPr>
          <p:cNvSpPr txBox="1">
            <a:spLocks/>
          </p:cNvSpPr>
          <p:nvPr/>
        </p:nvSpPr>
        <p:spPr>
          <a:xfrm>
            <a:off x="1850343" y="105834"/>
            <a:ext cx="6399283" cy="618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600" b="0">
                <a:solidFill>
                  <a:schemeClr val="bg1"/>
                </a:solidFill>
                <a:latin typeface="Berlin Sans FB Demi" panose="020E0802020502020306" pitchFamily="34" charset="0"/>
                <a:cs typeface="Arial"/>
              </a:defRPr>
            </a:lvl1pPr>
          </a:lstStyle>
          <a:p>
            <a:pPr>
              <a:lnSpc>
                <a:spcPct val="90000"/>
              </a:lnSpc>
            </a:pPr>
            <a:r>
              <a:rPr lang="id-ID" altLang="id-ID" sz="2400" b="1" dirty="0">
                <a:solidFill>
                  <a:prstClr val="white"/>
                </a:solidFill>
                <a:latin typeface="Century Gothic" panose="020B0502020202020204" pitchFamily="34" charset="0"/>
              </a:rPr>
              <a:t>MEKANISME PENYALURAN DAK FISIK</a:t>
            </a:r>
          </a:p>
          <a:p>
            <a:pPr>
              <a:lnSpc>
                <a:spcPct val="90000"/>
              </a:lnSpc>
            </a:pPr>
            <a:r>
              <a:rPr lang="id-ID" altLang="en-US" sz="1400" b="1" dirty="0">
                <a:solidFill>
                  <a:prstClr val="white"/>
                </a:solidFill>
                <a:latin typeface="Century Gothic" panose="020B0502020202020204" pitchFamily="34" charset="0"/>
              </a:rPr>
              <a:t>PMK 112/PMK.07/2017 Ttg Perubahan PMK 50/PMK.07/2017</a:t>
            </a:r>
            <a:endParaRPr lang="en-US" altLang="en-US" sz="1400" b="1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67" name="Table 66">
            <a:extLst>
              <a:ext uri="{FF2B5EF4-FFF2-40B4-BE49-F238E27FC236}">
                <a16:creationId xmlns="" xmlns:a16="http://schemas.microsoft.com/office/drawing/2014/main" id="{8BE758B0-125D-408A-B0FC-CDF2E5C2D5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693525"/>
              </p:ext>
            </p:extLst>
          </p:nvPr>
        </p:nvGraphicFramePr>
        <p:xfrm>
          <a:off x="6911282" y="1710782"/>
          <a:ext cx="2820778" cy="19888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2077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718179">
                <a:tc>
                  <a:txBody>
                    <a:bodyPr/>
                    <a:lstStyle/>
                    <a:p>
                      <a:r>
                        <a:rPr kumimoji="0" lang="id-ID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Penyaluran DAK Fisik bidang tertentu</a:t>
                      </a:r>
                      <a:r>
                        <a:rPr kumimoji="0" lang="id-ID" sz="1050" b="0" kern="1200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id-ID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s.d </a:t>
                      </a:r>
                      <a:r>
                        <a:rPr kumimoji="0" lang="en-US" sz="105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Rp</a:t>
                      </a:r>
                      <a:r>
                        <a:rPr kumimoji="0" lang="id-ID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1 Milyar: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en-US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S</a:t>
                      </a:r>
                      <a:r>
                        <a:rPr kumimoji="0" lang="id-ID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ekaligus paling cepat April paling lambat Juli</a:t>
                      </a:r>
                      <a:r>
                        <a:rPr kumimoji="0" lang="en-US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05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sebesar</a:t>
                      </a:r>
                      <a:r>
                        <a:rPr kumimoji="0" lang="en-US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05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nilai</a:t>
                      </a:r>
                      <a:r>
                        <a:rPr kumimoji="0" lang="en-US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05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kebutuhan</a:t>
                      </a:r>
                      <a:endParaRPr kumimoji="0" lang="id-ID" sz="1050" b="0" kern="1200" dirty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id-ID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Persyaratan:</a:t>
                      </a:r>
                    </a:p>
                    <a:p>
                      <a:pPr marL="552450" lvl="0" indent="-285750">
                        <a:buFont typeface="Wingdings" pitchFamily="2" charset="2"/>
                        <a:buChar char="§"/>
                      </a:pPr>
                      <a:r>
                        <a:rPr kumimoji="0" lang="id-ID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perda APBD TA berjalan; </a:t>
                      </a:r>
                    </a:p>
                    <a:p>
                      <a:pPr marL="552450" lvl="0" indent="-285750">
                        <a:buFont typeface="Wingdings" pitchFamily="2" charset="2"/>
                        <a:buChar char="§"/>
                      </a:pPr>
                      <a:r>
                        <a:rPr kumimoji="0" lang="id-ID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laporan realisasi TA </a:t>
                      </a:r>
                      <a:r>
                        <a:rPr kumimoji="0" lang="en-US" sz="105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sebelumnya</a:t>
                      </a:r>
                      <a:endParaRPr kumimoji="0" lang="id-ID" sz="1050" b="0" kern="1200" dirty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  <a:p>
                      <a:pPr marL="552450" indent="-285750">
                        <a:buFont typeface="Wingdings" pitchFamily="2" charset="2"/>
                        <a:buChar char="§"/>
                      </a:pPr>
                      <a:r>
                        <a:rPr kumimoji="0" lang="en-US" sz="105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Daftar</a:t>
                      </a:r>
                      <a:r>
                        <a:rPr kumimoji="0" lang="en-US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05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kontrak</a:t>
                      </a:r>
                      <a:r>
                        <a:rPr kumimoji="0" lang="en-US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05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kegiatan</a:t>
                      </a:r>
                      <a:endParaRPr kumimoji="0" lang="id-ID" sz="1050" b="0" kern="1200" dirty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  <a:p>
                      <a:pPr marL="266700" indent="-266700">
                        <a:buFont typeface="Wingdings" pitchFamily="2" charset="2"/>
                        <a:buChar char="ü"/>
                      </a:pPr>
                      <a:r>
                        <a:rPr kumimoji="0" lang="id-ID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Batas penyampaian persyaratan 21 </a:t>
                      </a:r>
                      <a:r>
                        <a:rPr kumimoji="0" lang="id-ID" sz="1050" b="0" kern="1200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Juli</a:t>
                      </a:r>
                    </a:p>
                    <a:p>
                      <a:pPr marL="266700" indent="-266700">
                        <a:buFont typeface="Wingdings" pitchFamily="2" charset="2"/>
                        <a:buChar char="ü"/>
                      </a:pPr>
                      <a:r>
                        <a:rPr kumimoji="0" lang="id-ID" sz="1050" b="0" kern="1200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Laporan realisasi kegiatan T Aberjalan paling lambat November.</a:t>
                      </a:r>
                      <a:endParaRPr kumimoji="0" lang="id-ID" sz="1050" b="0" kern="1200" dirty="0">
                        <a:solidFill>
                          <a:schemeClr val="bg1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 marL="41791" marR="41791" marT="34290" marB="34290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0" name="Table 79">
            <a:extLst>
              <a:ext uri="{FF2B5EF4-FFF2-40B4-BE49-F238E27FC236}">
                <a16:creationId xmlns="" xmlns:a16="http://schemas.microsoft.com/office/drawing/2014/main" id="{27918579-97A5-4D10-93A9-6D7A0E1A1C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232942"/>
              </p:ext>
            </p:extLst>
          </p:nvPr>
        </p:nvGraphicFramePr>
        <p:xfrm>
          <a:off x="6897216" y="3789040"/>
          <a:ext cx="2820779" cy="26289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207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4517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0" lang="id-ID" sz="1050" b="1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Penyaluran DAK Fisik yang pembayarannya tidak bisa bertahap:</a:t>
                      </a:r>
                    </a:p>
                    <a:p>
                      <a:pPr marL="266700" lvl="1" indent="-266700">
                        <a:lnSpc>
                          <a:spcPct val="100000"/>
                        </a:lnSpc>
                        <a:buFont typeface="Wingdings" pitchFamily="2" charset="2"/>
                        <a:buChar char="ü"/>
                      </a:pPr>
                      <a:r>
                        <a:rPr kumimoji="0" lang="id-ID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K/L menyampaikan </a:t>
                      </a:r>
                      <a:r>
                        <a:rPr kumimoji="0" lang="id-ID" sz="1050" b="1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rekomendasi</a:t>
                      </a:r>
                      <a:r>
                        <a:rPr kumimoji="0" lang="en-US" sz="1050" b="0" kern="1200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id-ID" sz="1050" b="1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paling lambat Februari</a:t>
                      </a:r>
                      <a:r>
                        <a:rPr kumimoji="0" lang="id-ID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;</a:t>
                      </a:r>
                    </a:p>
                    <a:p>
                      <a:pPr marL="266700" lvl="1" indent="-266700">
                        <a:lnSpc>
                          <a:spcPct val="100000"/>
                        </a:lnSpc>
                        <a:buFont typeface="Wingdings" pitchFamily="2" charset="2"/>
                        <a:buChar char="ü"/>
                      </a:pPr>
                      <a:r>
                        <a:rPr kumimoji="0" lang="en-US" sz="105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Dibahas</a:t>
                      </a:r>
                      <a:r>
                        <a:rPr kumimoji="0" lang="en-US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05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dan</a:t>
                      </a:r>
                      <a:r>
                        <a:rPr kumimoji="0" lang="en-US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05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ditetapkan</a:t>
                      </a:r>
                      <a:r>
                        <a:rPr kumimoji="0" lang="en-US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05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oleh</a:t>
                      </a:r>
                      <a:r>
                        <a:rPr kumimoji="0" lang="en-US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05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Kemenkeu</a:t>
                      </a:r>
                      <a:r>
                        <a:rPr kumimoji="0" lang="en-US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; </a:t>
                      </a:r>
                      <a:endParaRPr kumimoji="0" lang="en-US" sz="1050" b="0" kern="1200" baseline="0" dirty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  <a:p>
                      <a:pPr marL="266700" lvl="1" indent="-266700">
                        <a:lnSpc>
                          <a:spcPct val="100000"/>
                        </a:lnSpc>
                        <a:buFont typeface="Wingdings" pitchFamily="2" charset="2"/>
                        <a:buChar char="ü"/>
                      </a:pPr>
                      <a:r>
                        <a:rPr kumimoji="0" lang="en-US" sz="1050" b="0" kern="1200" baseline="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Disalurkan</a:t>
                      </a:r>
                      <a:r>
                        <a:rPr kumimoji="0" lang="en-US" sz="1050" b="0" kern="1200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050" b="0" kern="1200" baseline="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sekaligus</a:t>
                      </a:r>
                      <a:r>
                        <a:rPr kumimoji="0" lang="en-US" sz="1050" b="0" kern="1200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050" b="1" kern="1200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paling </a:t>
                      </a:r>
                      <a:r>
                        <a:rPr kumimoji="0" lang="en-US" sz="1050" b="1" kern="1200" baseline="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cepat</a:t>
                      </a:r>
                      <a:r>
                        <a:rPr kumimoji="0" lang="en-US" sz="1050" b="1" kern="1200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050" b="1" kern="1200" baseline="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Agustus</a:t>
                      </a:r>
                      <a:r>
                        <a:rPr kumimoji="0" lang="en-US" sz="1050" b="1" kern="1200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050" b="0" kern="1200" baseline="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dan</a:t>
                      </a:r>
                      <a:r>
                        <a:rPr kumimoji="0" lang="en-US" sz="1050" b="0" kern="1200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050" b="1" kern="1200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paling </a:t>
                      </a:r>
                      <a:r>
                        <a:rPr kumimoji="0" lang="en-US" sz="1050" b="1" kern="1200" baseline="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lambat</a:t>
                      </a:r>
                      <a:r>
                        <a:rPr kumimoji="0" lang="en-US" sz="1050" b="1" kern="1200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050" b="1" kern="1200" baseline="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Desember</a:t>
                      </a:r>
                      <a:r>
                        <a:rPr kumimoji="0" lang="en-US" sz="1050" b="0" kern="1200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;</a:t>
                      </a:r>
                      <a:endParaRPr kumimoji="0" lang="id-ID" sz="1050" b="0" kern="1200" baseline="0" dirty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id-ID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Persyaratan:</a:t>
                      </a:r>
                    </a:p>
                    <a:p>
                      <a:pPr marL="552450" lvl="0" indent="-285750">
                        <a:buFont typeface="Wingdings" pitchFamily="2" charset="2"/>
                        <a:buChar char="§"/>
                      </a:pPr>
                      <a:r>
                        <a:rPr kumimoji="0" lang="id-ID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perda APBD TA berjalan; </a:t>
                      </a:r>
                    </a:p>
                    <a:p>
                      <a:pPr marL="552450" lvl="0" indent="-285750">
                        <a:buFont typeface="Wingdings" pitchFamily="2" charset="2"/>
                        <a:buChar char="§"/>
                      </a:pPr>
                      <a:r>
                        <a:rPr kumimoji="0" lang="id-ID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laporan realisasi TA </a:t>
                      </a:r>
                      <a:r>
                        <a:rPr kumimoji="0" lang="en-US" sz="105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sebelumnya</a:t>
                      </a:r>
                      <a:endParaRPr kumimoji="0" lang="id-ID" sz="1050" b="0" kern="1200" dirty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  <a:p>
                      <a:pPr marL="552450" indent="-285750">
                        <a:buFont typeface="Wingdings" pitchFamily="2" charset="2"/>
                        <a:buChar char="§"/>
                      </a:pPr>
                      <a:r>
                        <a:rPr kumimoji="0" lang="en-US" sz="105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Daftar</a:t>
                      </a:r>
                      <a:r>
                        <a:rPr kumimoji="0" lang="en-US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05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kontrak</a:t>
                      </a:r>
                      <a:r>
                        <a:rPr kumimoji="0" lang="en-US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050" b="0" kern="1200" dirty="0" err="1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kegiatan</a:t>
                      </a:r>
                      <a:endParaRPr kumimoji="0" lang="id-ID" sz="1050" b="0" kern="1200" dirty="0" smtClean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  <a:p>
                      <a:pPr marL="552450" indent="-285750">
                        <a:buFont typeface="Wingdings" pitchFamily="2" charset="2"/>
                        <a:buChar char="§"/>
                      </a:pPr>
                      <a:r>
                        <a:rPr kumimoji="0" lang="id-ID" sz="1050" b="0" kern="1200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Berita Acara Serah Terima </a:t>
                      </a:r>
                      <a:endParaRPr kumimoji="0" lang="id-ID" sz="1050" b="0" kern="1200" dirty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  <a:p>
                      <a:pPr marL="266700" indent="-266700">
                        <a:buFont typeface="Wingdings" pitchFamily="2" charset="2"/>
                        <a:buChar char="ü"/>
                      </a:pPr>
                      <a:r>
                        <a:rPr kumimoji="0" lang="id-ID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Batas penyampaian </a:t>
                      </a:r>
                      <a:r>
                        <a:rPr kumimoji="0" lang="id-ID" sz="1050" b="0" kern="1200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persyaratan </a:t>
                      </a:r>
                      <a:r>
                        <a:rPr kumimoji="0" lang="id-ID" sz="105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21 </a:t>
                      </a:r>
                      <a:r>
                        <a:rPr kumimoji="0" lang="id-ID" sz="1050" b="0" kern="1200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Juli (selain Berita Acara Serah Terima)</a:t>
                      </a:r>
                      <a:endParaRPr kumimoji="0" lang="id-ID" sz="1050" b="0" kern="1200" dirty="0">
                        <a:solidFill>
                          <a:schemeClr val="bg1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 marL="41791" marR="41791" marT="34290" marB="34290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1" name="Slide Number Placeholder 8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FD2ED-D996-4614-9A73-FF7110177E2E}" type="slidenum">
              <a:rPr lang="en-US" altLang="id-ID" sz="1100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 altLang="id-ID" sz="1100" dirty="0">
              <a:solidFill>
                <a:prstClr val="black"/>
              </a:solidFill>
            </a:endParaRPr>
          </a:p>
        </p:txBody>
      </p:sp>
      <p:graphicFrame>
        <p:nvGraphicFramePr>
          <p:cNvPr id="82" name="Table 81"/>
          <p:cNvGraphicFramePr>
            <a:graphicFrameLocks noGrp="1"/>
          </p:cNvGraphicFramePr>
          <p:nvPr/>
        </p:nvGraphicFramePr>
        <p:xfrm>
          <a:off x="2576736" y="2636912"/>
          <a:ext cx="2005857" cy="21181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68619"/>
                <a:gridCol w="668619"/>
                <a:gridCol w="668619"/>
              </a:tblGrid>
              <a:tr h="208052"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v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</a:tr>
              <a:tr h="198904"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V</a:t>
                      </a:r>
                    </a:p>
                    <a:p>
                      <a:pPr algn="ctr"/>
                      <a:endParaRPr lang="id-ID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smtClean="0"/>
                        <a:t>V</a:t>
                      </a:r>
                    </a:p>
                    <a:p>
                      <a:pPr algn="ctr"/>
                      <a:endParaRPr lang="id-ID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V</a:t>
                      </a:r>
                    </a:p>
                    <a:p>
                      <a:pPr algn="ctr"/>
                      <a:endParaRPr lang="id-ID" sz="1050" b="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v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v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baseline="0" dirty="0" smtClean="0"/>
                        <a:t>75 </a:t>
                      </a:r>
                      <a:r>
                        <a:rPr lang="id-ID" sz="1100" b="0" dirty="0" smtClean="0"/>
                        <a:t>%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90%</a:t>
                      </a:r>
                      <a:endParaRPr lang="id-ID" sz="1100" b="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70%</a:t>
                      </a:r>
                      <a:endParaRPr lang="id-ID" sz="1100" b="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v</a:t>
                      </a:r>
                      <a:endParaRPr lang="id-ID" sz="1100" b="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5" name="Table 84"/>
          <p:cNvGraphicFramePr>
            <a:graphicFrameLocks noGrp="1"/>
          </p:cNvGraphicFramePr>
          <p:nvPr/>
        </p:nvGraphicFramePr>
        <p:xfrm>
          <a:off x="416496" y="2636912"/>
          <a:ext cx="1959768" cy="20953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59768"/>
              </a:tblGrid>
              <a:tr h="208052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id-ID" sz="1100" b="0" dirty="0" smtClean="0"/>
                        <a:t>Perda APBD</a:t>
                      </a:r>
                      <a:endParaRPr lang="id-ID" sz="1100" b="0" dirty="0"/>
                    </a:p>
                  </a:txBody>
                  <a:tcPr anchor="ctr"/>
                </a:tc>
              </a:tr>
              <a:tr h="198904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id-ID" sz="1000" b="0" dirty="0" smtClean="0"/>
                        <a:t>Lap</a:t>
                      </a:r>
                      <a:r>
                        <a:rPr lang="id-ID" sz="1000" b="0" baseline="0" dirty="0" smtClean="0"/>
                        <a:t> Realisasi Output TA/Tahap Sebelumnya</a:t>
                      </a:r>
                      <a:endParaRPr lang="id-ID" sz="1000" b="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id-ID" sz="1100" b="0" dirty="0" smtClean="0"/>
                        <a:t>Rencana Kegaitan</a:t>
                      </a:r>
                      <a:r>
                        <a:rPr lang="id-ID" sz="1100" b="0" baseline="0" dirty="0" smtClean="0"/>
                        <a:t> (RK)</a:t>
                      </a:r>
                      <a:endParaRPr lang="id-ID" sz="1100" b="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id-ID" sz="1100" b="0" dirty="0" smtClean="0"/>
                        <a:t>Kontrak</a:t>
                      </a:r>
                      <a:r>
                        <a:rPr lang="id-ID" sz="1100" b="0" baseline="0" dirty="0" smtClean="0"/>
                        <a:t> Kegiatan</a:t>
                      </a:r>
                      <a:endParaRPr lang="id-ID" sz="1100" b="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id-ID" sz="1100" b="0" dirty="0" smtClean="0"/>
                        <a:t>Minimal Penyerapan</a:t>
                      </a:r>
                      <a:endParaRPr lang="id-ID" sz="1100" b="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id-ID" sz="1100" b="0" dirty="0" smtClean="0"/>
                        <a:t>Minimal</a:t>
                      </a:r>
                      <a:r>
                        <a:rPr lang="id-ID" sz="1100" b="0" baseline="0" dirty="0" smtClean="0"/>
                        <a:t> Output</a:t>
                      </a:r>
                      <a:endParaRPr lang="id-ID" sz="1100" b="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id-ID" sz="1100" b="0" dirty="0" smtClean="0"/>
                        <a:t>Lap Nilai Rencana Keb Dana</a:t>
                      </a:r>
                      <a:endParaRPr lang="id-ID" sz="1100" b="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6" name="object 2"/>
          <p:cNvSpPr txBox="1"/>
          <p:nvPr/>
        </p:nvSpPr>
        <p:spPr>
          <a:xfrm>
            <a:off x="416496" y="2348880"/>
            <a:ext cx="1979729" cy="220734"/>
          </a:xfrm>
          <a:prstGeom prst="rect">
            <a:avLst/>
          </a:prstGeom>
          <a:ln w="12192">
            <a:solidFill>
              <a:srgbClr val="1F3863"/>
            </a:solidFill>
          </a:ln>
        </p:spPr>
        <p:txBody>
          <a:bodyPr vert="horz" wrap="square" lIns="0" tIns="58579" rIns="0" bIns="0" rtlCol="0">
            <a:spAutoFit/>
          </a:bodyPr>
          <a:lstStyle/>
          <a:p>
            <a:pPr marL="481489" eaLnBrk="0" fontAlgn="base" hangingPunct="0">
              <a:spcBef>
                <a:spcPts val="461"/>
              </a:spcBef>
              <a:spcAft>
                <a:spcPct val="0"/>
              </a:spcAft>
            </a:pPr>
            <a:r>
              <a:rPr sz="1050" dirty="0" err="1" smtClean="0">
                <a:solidFill>
                  <a:prstClr val="black"/>
                </a:solidFill>
                <a:latin typeface="Calibri"/>
                <a:cs typeface="Century Gothic"/>
              </a:rPr>
              <a:t>Syarat</a:t>
            </a:r>
            <a:r>
              <a:rPr sz="1050" dirty="0" smtClean="0">
                <a:solidFill>
                  <a:prstClr val="black"/>
                </a:solidFill>
                <a:latin typeface="Calibri"/>
                <a:cs typeface="Century Gothic"/>
              </a:rPr>
              <a:t> </a:t>
            </a:r>
            <a:r>
              <a:rPr sz="1050" dirty="0" err="1" smtClean="0">
                <a:solidFill>
                  <a:prstClr val="black"/>
                </a:solidFill>
                <a:latin typeface="Calibri"/>
                <a:cs typeface="Century Gothic"/>
              </a:rPr>
              <a:t>Penyaluran</a:t>
            </a:r>
            <a:r>
              <a:rPr sz="1050" dirty="0" smtClean="0">
                <a:solidFill>
                  <a:prstClr val="black"/>
                </a:solidFill>
                <a:latin typeface="Calibri"/>
                <a:cs typeface="Century Gothic"/>
              </a:rPr>
              <a:t> </a:t>
            </a:r>
            <a:endParaRPr lang="x-none" sz="1050" spc="-4" smtClean="0">
              <a:solidFill>
                <a:prstClr val="black"/>
              </a:solidFill>
              <a:latin typeface="Calibri"/>
              <a:cs typeface="Century Gothic"/>
            </a:endParaRPr>
          </a:p>
        </p:txBody>
      </p:sp>
      <p:graphicFrame>
        <p:nvGraphicFramePr>
          <p:cNvPr id="87" name="Table 86"/>
          <p:cNvGraphicFramePr>
            <a:graphicFrameLocks noGrp="1"/>
          </p:cNvGraphicFramePr>
          <p:nvPr/>
        </p:nvGraphicFramePr>
        <p:xfrm>
          <a:off x="4736976" y="2636912"/>
          <a:ext cx="2005856" cy="21181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01464"/>
                <a:gridCol w="501464"/>
                <a:gridCol w="501464"/>
                <a:gridCol w="501464"/>
              </a:tblGrid>
              <a:tr h="208052"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v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</a:tr>
              <a:tr h="198904">
                <a:tc>
                  <a:txBody>
                    <a:bodyPr/>
                    <a:lstStyle/>
                    <a:p>
                      <a:pPr algn="ctr"/>
                      <a:r>
                        <a:rPr lang="id-ID" sz="1100" b="0" smtClean="0"/>
                        <a:t>V</a:t>
                      </a:r>
                    </a:p>
                    <a:p>
                      <a:pPr algn="ctr"/>
                      <a:endParaRPr lang="id-ID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smtClean="0"/>
                        <a:t>V</a:t>
                      </a:r>
                    </a:p>
                    <a:p>
                      <a:pPr algn="ctr"/>
                      <a:endParaRPr lang="id-ID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V</a:t>
                      </a:r>
                    </a:p>
                    <a:p>
                      <a:pPr algn="ctr"/>
                      <a:endParaRPr lang="id-ID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050" b="0" dirty="0" smtClean="0"/>
                        <a:t>V</a:t>
                      </a:r>
                    </a:p>
                    <a:p>
                      <a:pPr algn="ctr"/>
                      <a:endParaRPr lang="id-ID" sz="1000" b="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d-ID" sz="1100" b="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v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d-ID" sz="1100" b="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baseline="0" dirty="0" smtClean="0"/>
                        <a:t>75 </a:t>
                      </a:r>
                      <a:r>
                        <a:rPr lang="id-ID" sz="1100" b="0" dirty="0" smtClean="0"/>
                        <a:t>%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100" b="0" baseline="0" dirty="0" smtClean="0"/>
                        <a:t>75 </a:t>
                      </a:r>
                      <a:r>
                        <a:rPr lang="id-ID" sz="1100" b="0" dirty="0" smtClean="0"/>
                        <a:t>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100" b="0" dirty="0" smtClean="0"/>
                        <a:t>90%</a:t>
                      </a:r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30%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100" b="0" dirty="0" smtClean="0"/>
                        <a:t>65%</a:t>
                      </a:r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v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55462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>
          <a:xfrm>
            <a:off x="2341049" y="857251"/>
            <a:ext cx="5180372" cy="64292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marL="139304" indent="-139304" defTabSz="557213">
              <a:lnSpc>
                <a:spcPct val="90000"/>
              </a:lnSpc>
              <a:spcBef>
                <a:spcPts val="610"/>
              </a:spcBef>
              <a:buFont typeface="Arial" panose="020B0604020202020204" pitchFamily="34" charset="0"/>
              <a:buChar char="•"/>
              <a:defRPr/>
            </a:pPr>
            <a:endParaRPr lang="id-ID" sz="1706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</p:txBody>
      </p:sp>
      <p:sp>
        <p:nvSpPr>
          <p:cNvPr id="65" name="Title 1">
            <a:extLst>
              <a:ext uri="{FF2B5EF4-FFF2-40B4-BE49-F238E27FC236}">
                <a16:creationId xmlns="" xmlns:a16="http://schemas.microsoft.com/office/drawing/2014/main" id="{CB4500B7-7AE0-426E-9FB8-E89E994C7100}"/>
              </a:ext>
            </a:extLst>
          </p:cNvPr>
          <p:cNvSpPr txBox="1">
            <a:spLocks/>
          </p:cNvSpPr>
          <p:nvPr/>
        </p:nvSpPr>
        <p:spPr>
          <a:xfrm>
            <a:off x="916051" y="105834"/>
            <a:ext cx="7898378" cy="618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600" b="0">
                <a:solidFill>
                  <a:schemeClr val="bg1"/>
                </a:solidFill>
                <a:latin typeface="Berlin Sans FB Demi" panose="020E0802020502020306" pitchFamily="34" charset="0"/>
                <a:cs typeface="Arial"/>
              </a:defRPr>
            </a:lvl1pPr>
          </a:lstStyle>
          <a:p>
            <a:pPr>
              <a:lnSpc>
                <a:spcPct val="90000"/>
              </a:lnSpc>
            </a:pPr>
            <a:r>
              <a:rPr lang="id-ID" altLang="id-ID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PERSYARATAN </a:t>
            </a:r>
            <a:r>
              <a:rPr lang="id-ID" altLang="id-ID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PENYALURAN DAK </a:t>
            </a:r>
            <a:r>
              <a:rPr lang="id-ID" altLang="id-ID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FISIK TA 2018</a:t>
            </a:r>
            <a:endParaRPr lang="id-ID" altLang="id-ID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id-ID" altLang="en-US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PERPRES PERUBAHAN ATAS PERPRES 123 TAHUN 2016 </a:t>
            </a:r>
            <a:endParaRPr lang="en-US" altLang="en-US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 bwMode="auto">
          <a:xfrm>
            <a:off x="330987" y="980728"/>
            <a:ext cx="9244027" cy="57606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RENCANA KEGIATAN</a:t>
            </a:r>
            <a:endParaRPr kumimoji="0" lang="id-ID" sz="2400" b="1" i="0" u="none" strike="noStrike" cap="none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2" name="Rounded Rectangle 81"/>
          <p:cNvSpPr/>
          <p:nvPr/>
        </p:nvSpPr>
        <p:spPr bwMode="auto">
          <a:xfrm>
            <a:off x="330987" y="1772816"/>
            <a:ext cx="1287143" cy="57606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d-ID" sz="1200" b="1" dirty="0" smtClean="0">
                <a:latin typeface="Arial" charset="0"/>
              </a:rPr>
              <a:t>Jenis / Bidang / Subbidang </a:t>
            </a:r>
          </a:p>
        </p:txBody>
      </p:sp>
      <p:sp>
        <p:nvSpPr>
          <p:cNvPr id="85" name="Rounded Rectangle 84"/>
          <p:cNvSpPr/>
          <p:nvPr/>
        </p:nvSpPr>
        <p:spPr bwMode="auto">
          <a:xfrm>
            <a:off x="330987" y="2564904"/>
            <a:ext cx="1287143" cy="57606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1200" b="1" dirty="0" smtClean="0">
                <a:latin typeface="Arial" charset="0"/>
              </a:rPr>
              <a:t>Menu Kegiatan</a:t>
            </a:r>
          </a:p>
        </p:txBody>
      </p:sp>
      <p:sp>
        <p:nvSpPr>
          <p:cNvPr id="86" name="Rounded Rectangle 85"/>
          <p:cNvSpPr/>
          <p:nvPr/>
        </p:nvSpPr>
        <p:spPr bwMode="auto">
          <a:xfrm>
            <a:off x="330987" y="3356992"/>
            <a:ext cx="1287143" cy="57606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1200" b="1" dirty="0" smtClean="0">
                <a:latin typeface="Arial" charset="0"/>
              </a:rPr>
              <a:t>Paket Pekerjaan</a:t>
            </a:r>
            <a:endParaRPr kumimoji="0" lang="id-ID" sz="1200" b="1" i="0" u="none" strike="noStrike" cap="none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7" name="Rounded Rectangle 86"/>
          <p:cNvSpPr/>
          <p:nvPr/>
        </p:nvSpPr>
        <p:spPr bwMode="auto">
          <a:xfrm>
            <a:off x="330987" y="4149080"/>
            <a:ext cx="1287143" cy="57606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1200" b="1" dirty="0" smtClean="0">
                <a:latin typeface="Arial" charset="0"/>
              </a:rPr>
              <a:t>Jenis Pekerjaan</a:t>
            </a:r>
          </a:p>
        </p:txBody>
      </p:sp>
      <p:sp>
        <p:nvSpPr>
          <p:cNvPr id="103" name="Rounded Rectangle 102"/>
          <p:cNvSpPr/>
          <p:nvPr/>
        </p:nvSpPr>
        <p:spPr bwMode="auto">
          <a:xfrm>
            <a:off x="2203195" y="2132856"/>
            <a:ext cx="1287143" cy="57606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400" b="1" i="0" u="none" strike="noStrike" cap="none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Fisik</a:t>
            </a:r>
          </a:p>
        </p:txBody>
      </p:sp>
      <p:sp>
        <p:nvSpPr>
          <p:cNvPr id="104" name="Rounded Rectangle 103"/>
          <p:cNvSpPr/>
          <p:nvPr/>
        </p:nvSpPr>
        <p:spPr bwMode="auto">
          <a:xfrm>
            <a:off x="2203195" y="2852936"/>
            <a:ext cx="1287143" cy="57606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d-ID" sz="1400" b="1" dirty="0" smtClean="0">
                <a:solidFill>
                  <a:schemeClr val="bg1"/>
                </a:solidFill>
                <a:latin typeface="Arial" charset="0"/>
              </a:rPr>
              <a:t>Penunjang</a:t>
            </a:r>
          </a:p>
        </p:txBody>
      </p:sp>
      <p:sp>
        <p:nvSpPr>
          <p:cNvPr id="25" name="Rounded Rectangle 24"/>
          <p:cNvSpPr/>
          <p:nvPr/>
        </p:nvSpPr>
        <p:spPr bwMode="auto">
          <a:xfrm>
            <a:off x="330987" y="4941168"/>
            <a:ext cx="1287143" cy="57606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d-ID" sz="1200" b="1" dirty="0" smtClean="0">
                <a:latin typeface="Arial" charset="0"/>
              </a:rPr>
              <a:t>Jenis Pengadaan</a:t>
            </a:r>
          </a:p>
        </p:txBody>
      </p:sp>
      <p:sp>
        <p:nvSpPr>
          <p:cNvPr id="26" name="Rounded Rectangle 25"/>
          <p:cNvSpPr/>
          <p:nvPr/>
        </p:nvSpPr>
        <p:spPr bwMode="auto">
          <a:xfrm>
            <a:off x="4367935" y="1772816"/>
            <a:ext cx="1462663" cy="57606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1200" b="1" dirty="0" smtClean="0">
                <a:latin typeface="Arial" charset="0"/>
              </a:rPr>
              <a:t>Rincian Kegiatan</a:t>
            </a:r>
            <a:endParaRPr kumimoji="0" lang="id-ID" sz="1200" b="1" i="0" u="none" strike="noStrike" cap="none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8" name="Elbow Connector 27"/>
          <p:cNvCxnSpPr>
            <a:stCxn id="87" idx="3"/>
            <a:endCxn id="104" idx="1"/>
          </p:cNvCxnSpPr>
          <p:nvPr/>
        </p:nvCxnSpPr>
        <p:spPr>
          <a:xfrm flipV="1">
            <a:off x="1618130" y="3140968"/>
            <a:ext cx="585065" cy="129614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87" idx="3"/>
            <a:endCxn id="103" idx="1"/>
          </p:cNvCxnSpPr>
          <p:nvPr/>
        </p:nvCxnSpPr>
        <p:spPr>
          <a:xfrm flipV="1">
            <a:off x="1618130" y="2420888"/>
            <a:ext cx="585065" cy="201622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 bwMode="auto">
          <a:xfrm>
            <a:off x="2437221" y="3717032"/>
            <a:ext cx="2106234" cy="57606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400" b="1" i="0" u="none" strike="noStrike" cap="none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Pelelangan/</a:t>
            </a:r>
            <a:r>
              <a:rPr kumimoji="0" lang="id-ID" sz="1400" b="1" i="0" u="none" strike="noStrike" cap="none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Seleksi</a:t>
            </a:r>
            <a:endParaRPr kumimoji="0" lang="id-ID" sz="1100" b="1" i="0" u="none" strike="noStrike" cap="none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6" name="Rounded Rectangle 35"/>
          <p:cNvSpPr/>
          <p:nvPr/>
        </p:nvSpPr>
        <p:spPr bwMode="auto">
          <a:xfrm>
            <a:off x="2437221" y="4437112"/>
            <a:ext cx="2106234" cy="57606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d-ID" sz="1200" b="1" dirty="0" smtClean="0">
                <a:solidFill>
                  <a:schemeClr val="bg1"/>
                </a:solidFill>
                <a:latin typeface="Arial" charset="0"/>
              </a:rPr>
              <a:t>Pengadaan Langsung/ Penunjukan Langsung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2437221" y="5157192"/>
            <a:ext cx="2106234" cy="57606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1400" b="1" dirty="0" smtClean="0">
                <a:solidFill>
                  <a:schemeClr val="bg1"/>
                </a:solidFill>
                <a:latin typeface="Arial" charset="0"/>
              </a:rPr>
              <a:t>Swakelola</a:t>
            </a:r>
          </a:p>
        </p:txBody>
      </p:sp>
      <p:sp>
        <p:nvSpPr>
          <p:cNvPr id="38" name="Rounded Rectangle 37"/>
          <p:cNvSpPr/>
          <p:nvPr/>
        </p:nvSpPr>
        <p:spPr bwMode="auto">
          <a:xfrm>
            <a:off x="2437221" y="5877272"/>
            <a:ext cx="2106234" cy="57606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d-ID" sz="1400" b="1" dirty="0" smtClean="0">
                <a:solidFill>
                  <a:schemeClr val="bg1"/>
                </a:solidFill>
                <a:latin typeface="Arial" charset="0"/>
              </a:rPr>
              <a:t>E-catalogue</a:t>
            </a:r>
          </a:p>
        </p:txBody>
      </p:sp>
      <p:cxnSp>
        <p:nvCxnSpPr>
          <p:cNvPr id="40" name="Elbow Connector 39"/>
          <p:cNvCxnSpPr>
            <a:stCxn id="25" idx="3"/>
            <a:endCxn id="35" idx="1"/>
          </p:cNvCxnSpPr>
          <p:nvPr/>
        </p:nvCxnSpPr>
        <p:spPr>
          <a:xfrm flipV="1">
            <a:off x="1618130" y="4005064"/>
            <a:ext cx="819091" cy="122413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25" idx="3"/>
            <a:endCxn id="36" idx="1"/>
          </p:cNvCxnSpPr>
          <p:nvPr/>
        </p:nvCxnSpPr>
        <p:spPr>
          <a:xfrm flipV="1">
            <a:off x="1618130" y="4725144"/>
            <a:ext cx="819091" cy="50405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25" idx="3"/>
            <a:endCxn id="37" idx="1"/>
          </p:cNvCxnSpPr>
          <p:nvPr/>
        </p:nvCxnSpPr>
        <p:spPr>
          <a:xfrm>
            <a:off x="1618130" y="5229200"/>
            <a:ext cx="819091" cy="21602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25" idx="3"/>
            <a:endCxn id="38" idx="1"/>
          </p:cNvCxnSpPr>
          <p:nvPr/>
        </p:nvCxnSpPr>
        <p:spPr>
          <a:xfrm>
            <a:off x="1618130" y="5229200"/>
            <a:ext cx="819091" cy="9361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3" name="Rounded Rectangle 62"/>
          <p:cNvSpPr/>
          <p:nvPr/>
        </p:nvSpPr>
        <p:spPr bwMode="auto">
          <a:xfrm>
            <a:off x="6006117" y="5805264"/>
            <a:ext cx="1345650" cy="57606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d-ID" sz="1200" b="1" dirty="0" smtClean="0">
                <a:latin typeface="Arial" charset="0"/>
              </a:rPr>
              <a:t>Keterangan</a:t>
            </a:r>
          </a:p>
        </p:txBody>
      </p:sp>
      <p:sp>
        <p:nvSpPr>
          <p:cNvPr id="64" name="Rounded Rectangle 63"/>
          <p:cNvSpPr/>
          <p:nvPr/>
        </p:nvSpPr>
        <p:spPr bwMode="auto">
          <a:xfrm>
            <a:off x="6006117" y="4941168"/>
            <a:ext cx="1345650" cy="57606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d-ID" sz="1200" b="1" dirty="0" smtClean="0">
                <a:latin typeface="Arial" charset="0"/>
              </a:rPr>
              <a:t>Lokasi Kegiatan (Kecamatan)</a:t>
            </a:r>
          </a:p>
        </p:txBody>
      </p:sp>
      <p:sp>
        <p:nvSpPr>
          <p:cNvPr id="66" name="Rounded Rectangle 65"/>
          <p:cNvSpPr/>
          <p:nvPr/>
        </p:nvSpPr>
        <p:spPr bwMode="auto">
          <a:xfrm>
            <a:off x="6006117" y="4077072"/>
            <a:ext cx="1345650" cy="57606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1200" b="1" dirty="0" smtClean="0">
                <a:latin typeface="Arial" charset="0"/>
              </a:rPr>
              <a:t>Nilai APBD</a:t>
            </a:r>
          </a:p>
        </p:txBody>
      </p:sp>
      <p:sp>
        <p:nvSpPr>
          <p:cNvPr id="67" name="Rounded Rectangle 66"/>
          <p:cNvSpPr/>
          <p:nvPr/>
        </p:nvSpPr>
        <p:spPr bwMode="auto">
          <a:xfrm>
            <a:off x="6006117" y="3212976"/>
            <a:ext cx="1345650" cy="57606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d-ID" sz="1200" b="1" dirty="0" smtClean="0">
                <a:latin typeface="Arial" charset="0"/>
              </a:rPr>
              <a:t>Nilai DAK Fisik</a:t>
            </a:r>
          </a:p>
        </p:txBody>
      </p:sp>
      <p:sp>
        <p:nvSpPr>
          <p:cNvPr id="68" name="Rounded Rectangle 67"/>
          <p:cNvSpPr/>
          <p:nvPr/>
        </p:nvSpPr>
        <p:spPr bwMode="auto">
          <a:xfrm>
            <a:off x="6006117" y="2348880"/>
            <a:ext cx="1345650" cy="57606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200" b="1" i="0" u="none" strike="noStrike" cap="none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Volume/ Output</a:t>
            </a:r>
            <a:endParaRPr kumimoji="0" lang="id-ID" sz="1050" b="1" i="0" u="none" strike="noStrike" cap="none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0" name="Shape 69"/>
          <p:cNvCxnSpPr>
            <a:stCxn id="26" idx="2"/>
            <a:endCxn id="68" idx="1"/>
          </p:cNvCxnSpPr>
          <p:nvPr/>
        </p:nvCxnSpPr>
        <p:spPr>
          <a:xfrm rot="16200000" flipH="1">
            <a:off x="5408676" y="2039471"/>
            <a:ext cx="288032" cy="906851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2" name="Shape 71"/>
          <p:cNvCxnSpPr>
            <a:stCxn id="26" idx="2"/>
            <a:endCxn id="67" idx="1"/>
          </p:cNvCxnSpPr>
          <p:nvPr/>
        </p:nvCxnSpPr>
        <p:spPr>
          <a:xfrm rot="16200000" flipH="1">
            <a:off x="4976628" y="2471519"/>
            <a:ext cx="1152128" cy="906851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4" name="Shape 73"/>
          <p:cNvCxnSpPr>
            <a:stCxn id="26" idx="2"/>
            <a:endCxn id="66" idx="1"/>
          </p:cNvCxnSpPr>
          <p:nvPr/>
        </p:nvCxnSpPr>
        <p:spPr>
          <a:xfrm rot="16200000" flipH="1">
            <a:off x="4544580" y="2903567"/>
            <a:ext cx="2016224" cy="906851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6" name="Shape 75"/>
          <p:cNvCxnSpPr>
            <a:stCxn id="26" idx="2"/>
            <a:endCxn id="64" idx="1"/>
          </p:cNvCxnSpPr>
          <p:nvPr/>
        </p:nvCxnSpPr>
        <p:spPr>
          <a:xfrm rot="16200000" flipH="1">
            <a:off x="4112532" y="3335615"/>
            <a:ext cx="2880320" cy="906851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8" name="Shape 77"/>
          <p:cNvCxnSpPr>
            <a:stCxn id="26" idx="2"/>
            <a:endCxn id="63" idx="1"/>
          </p:cNvCxnSpPr>
          <p:nvPr/>
        </p:nvCxnSpPr>
        <p:spPr>
          <a:xfrm rot="16200000" flipH="1">
            <a:off x="3680484" y="3767662"/>
            <a:ext cx="3744416" cy="906851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36" name="Table 135">
            <a:extLst>
              <a:ext uri="{FF2B5EF4-FFF2-40B4-BE49-F238E27FC236}">
                <a16:creationId xmlns="" xmlns:a16="http://schemas.microsoft.com/office/drawing/2014/main" id="{8BE758B0-125D-408A-B0FC-CDF2E5C2D5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693525"/>
              </p:ext>
            </p:extLst>
          </p:nvPr>
        </p:nvGraphicFramePr>
        <p:xfrm>
          <a:off x="7527286" y="2636912"/>
          <a:ext cx="2106234" cy="367240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062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672408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kumimoji="0" lang="id-ID" sz="1400" b="0" kern="1200" dirty="0" smtClean="0">
                        <a:solidFill>
                          <a:schemeClr val="bg1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id-ID" sz="1400" b="0" kern="1200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 Rencana</a:t>
                      </a:r>
                      <a:r>
                        <a:rPr kumimoji="0" lang="id-ID" sz="1400" b="0" kern="1200" baseline="0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 kegiatan yang telah disetujui oleh K/L Teknis dapat diubah </a:t>
                      </a:r>
                      <a:r>
                        <a:rPr kumimoji="0" lang="id-ID" sz="1400" b="1" kern="1200" baseline="0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maksimal satu (1) kali  </a:t>
                      </a:r>
                      <a:r>
                        <a:rPr kumimoji="0" lang="id-ID" sz="1400" b="0" kern="1200" baseline="0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dengan batas waktu perubahan maksimal </a:t>
                      </a:r>
                      <a:r>
                        <a:rPr kumimoji="0" lang="id-ID" sz="1400" b="1" kern="1200" baseline="0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bulan MARET</a:t>
                      </a:r>
                      <a:r>
                        <a:rPr kumimoji="0" lang="id-ID" sz="1400" b="0" kern="1200" baseline="0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kumimoji="0" lang="id-ID" sz="1400" b="0" kern="1200" baseline="0" dirty="0" smtClean="0">
                        <a:solidFill>
                          <a:schemeClr val="bg1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id-ID" sz="1400" b="0" kern="1200" baseline="0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  Maksimal di sampaikan dalam aplikasi OM SPAN tanggal </a:t>
                      </a:r>
                      <a:r>
                        <a:rPr kumimoji="0" lang="id-ID" sz="1400" b="1" kern="1200" baseline="0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21 Juli</a:t>
                      </a:r>
                      <a:endParaRPr kumimoji="0" lang="id-ID" sz="1400" b="1" kern="1200" dirty="0">
                        <a:solidFill>
                          <a:schemeClr val="bg1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 marL="41791" marR="41791" marT="34290" marB="34290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7" name="object 65"/>
          <p:cNvSpPr/>
          <p:nvPr/>
        </p:nvSpPr>
        <p:spPr>
          <a:xfrm>
            <a:off x="7761312" y="1844824"/>
            <a:ext cx="747083" cy="6480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sz="135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8" name="Straight Connector 137"/>
          <p:cNvCxnSpPr/>
          <p:nvPr/>
        </p:nvCxnSpPr>
        <p:spPr>
          <a:xfrm flipH="1">
            <a:off x="4831144" y="2492896"/>
            <a:ext cx="4843" cy="396044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Slide Number Placeholder 1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FD2ED-D996-4614-9A73-FF7110177E2E}" type="slidenum">
              <a:rPr lang="en-US" altLang="id-ID" sz="1200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 altLang="id-ID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5462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2B2A0-2A79-4E80-A3AD-62693A7EB0BE}" type="slidenum">
              <a:rPr lang="en-US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 dirty="0">
              <a:solidFill>
                <a:prstClr val="black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795067"/>
              </p:ext>
            </p:extLst>
          </p:nvPr>
        </p:nvGraphicFramePr>
        <p:xfrm>
          <a:off x="128464" y="1268760"/>
          <a:ext cx="9649072" cy="4824537"/>
        </p:xfrm>
        <a:graphic>
          <a:graphicData uri="http://schemas.openxmlformats.org/drawingml/2006/table">
            <a:tbl>
              <a:tblPr/>
              <a:tblGrid>
                <a:gridCol w="192156"/>
                <a:gridCol w="464891"/>
                <a:gridCol w="1307892"/>
                <a:gridCol w="192156"/>
                <a:gridCol w="2113704"/>
                <a:gridCol w="636384"/>
                <a:gridCol w="960775"/>
                <a:gridCol w="1214915"/>
                <a:gridCol w="421504"/>
                <a:gridCol w="427699"/>
                <a:gridCol w="880195"/>
                <a:gridCol w="836801"/>
              </a:tblGrid>
              <a:tr h="217904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id-ID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RENCANA KEGIATAN</a:t>
                      </a: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217904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id-ID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DANA ALOKASI KHUSUS FISIK TAHUN ANGGARAN 2018</a:t>
                      </a: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160875">
                <a:tc>
                  <a:txBody>
                    <a:bodyPr/>
                    <a:lstStyle/>
                    <a:p>
                      <a:pPr algn="l" fontAlgn="b"/>
                      <a:endParaRPr lang="id-ID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d-ID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885">
                <a:tc gridSpan="2"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DAERAH</a:t>
                      </a: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Kota </a:t>
                      </a:r>
                      <a:r>
                        <a:rPr lang="id-ID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XXXX</a:t>
                      </a:r>
                      <a:endParaRPr lang="id-ID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885">
                <a:tc gridSpan="2"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JENIS </a:t>
                      </a: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Reguler</a:t>
                      </a: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885">
                <a:tc gridSpan="2"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BIDANG</a:t>
                      </a: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Kesehatan</a:t>
                      </a: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0973">
                <a:tc gridSpan="2"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PAGU ALOKASI</a:t>
                      </a: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Rp     </a:t>
                      </a:r>
                      <a:r>
                        <a:rPr lang="id-ID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8.625.000.000 </a:t>
                      </a:r>
                      <a:endParaRPr lang="id-ID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d-ID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826">
                <a:tc>
                  <a:txBody>
                    <a:bodyPr/>
                    <a:lstStyle/>
                    <a:p>
                      <a:pPr algn="l" fontAlgn="b"/>
                      <a:endParaRPr lang="id-ID" sz="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d-ID" sz="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0973">
                <a:tc gridSpan="2"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A. SUB BIDANG</a:t>
                      </a: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Kesehatan Dasar</a:t>
                      </a: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d-ID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3845">
                <a:tc>
                  <a:txBody>
                    <a:bodyPr/>
                    <a:lstStyle/>
                    <a:p>
                      <a:pPr algn="l" fontAlgn="b"/>
                      <a:endParaRPr lang="id-ID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d-ID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97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MENU KEGIATAN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RINCIAN PAKET PEKERJAAN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JENIS PEKERJAAN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METODE PENGADAAN BARANG/JASA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LOKASI KEGIATAN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OUTPUT KEGIATAN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KEBUTUHAN DANA 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350973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VOLUME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SATUAN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DAK FISIK 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APBD 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885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(1)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(2)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(3)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(4)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(5)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(6)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(7)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(8)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(9)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(10) 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(11) 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853">
                <a:tc rowSpan="2"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</a:t>
                      </a:r>
                    </a:p>
                  </a:txBody>
                  <a:tcPr marL="5730" marR="5730" marT="70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t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dan Rehabilitasi Bangunan Puskesmas Non-Affirmasi dan pendukungnya</a:t>
                      </a:r>
                    </a:p>
                  </a:txBody>
                  <a:tcPr marL="5730" marR="5730" marT="70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</a:t>
                      </a:r>
                    </a:p>
                  </a:txBody>
                  <a:tcPr marL="5730" marR="5730" marT="70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Puskesmas Kec. Sukajaya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Fisik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Pelelangan 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Kec. Sukajaya, Desa Paya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Rp </a:t>
                      </a:r>
                      <a:r>
                        <a:rPr lang="id-ID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2.500.000.000 </a:t>
                      </a:r>
                      <a:endParaRPr lang="id-ID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209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</a:t>
                      </a:r>
                    </a:p>
                  </a:txBody>
                  <a:tcPr marL="5730" marR="5730" marT="70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Pembelian Alat Kesehatan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Fisik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E-Katalog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Kec. Sukajaya, Desa Paya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Paket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Rp </a:t>
                      </a:r>
                      <a:r>
                        <a:rPr lang="id-ID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500.000.000 </a:t>
                      </a:r>
                      <a:endParaRPr lang="id-ID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973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</a:t>
                      </a:r>
                    </a:p>
                  </a:txBody>
                  <a:tcPr marL="5730" marR="5730" marT="70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Konsultan Pengawas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Penunjang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Penunjukan Langsung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Kec. Sukajaya, Desa Paya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Orang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Rp </a:t>
                      </a:r>
                      <a:r>
                        <a:rPr lang="id-ID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125.000.000 </a:t>
                      </a:r>
                      <a:endParaRPr lang="id-ID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973">
                <a:tc rowSpan="3"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</a:t>
                      </a:r>
                    </a:p>
                  </a:txBody>
                  <a:tcPr marL="5730" marR="5730" marT="70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l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Penyediaan Prasarana puskesmas Non-Affirmasi</a:t>
                      </a:r>
                    </a:p>
                  </a:txBody>
                  <a:tcPr marL="5730" marR="5730" marT="70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</a:t>
                      </a:r>
                    </a:p>
                  </a:txBody>
                  <a:tcPr marL="5730" marR="5730" marT="70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Pengadaan Sistem Informasi Puskesmas Kec. Sukakarya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Fisik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Pelelangan 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Kec. Sukakarya, Desa Kota Atas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Paket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Rp </a:t>
                      </a:r>
                      <a:r>
                        <a:rPr lang="id-ID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1.000.000.000 </a:t>
                      </a:r>
                      <a:endParaRPr lang="id-ID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885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</a:t>
                      </a:r>
                    </a:p>
                  </a:txBody>
                  <a:tcPr marL="5730" marR="5730" marT="70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d-ID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885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</a:t>
                      </a:r>
                    </a:p>
                  </a:txBody>
                  <a:tcPr marL="5730" marR="5730" marT="705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973"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KEBUTUHAN DANA</a:t>
                      </a: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30" marR="5730" marT="705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Rp   </a:t>
                      </a:r>
                      <a:r>
                        <a:rPr lang="id-ID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4.125.000.000 </a:t>
                      </a:r>
                      <a:endParaRPr lang="id-ID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Rp   </a:t>
                      </a:r>
                      <a:r>
                        <a:rPr lang="id-ID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</a:t>
                      </a:r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</a:t>
                      </a:r>
                    </a:p>
                  </a:txBody>
                  <a:tcPr marL="5730" marR="5730" marT="70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itle 1">
            <a:extLst>
              <a:ext uri="{FF2B5EF4-FFF2-40B4-BE49-F238E27FC236}">
                <a16:creationId xmlns="" xmlns:a16="http://schemas.microsoft.com/office/drawing/2014/main" id="{CB4500B7-7AE0-426E-9FB8-E89E994C7100}"/>
              </a:ext>
            </a:extLst>
          </p:cNvPr>
          <p:cNvSpPr txBox="1">
            <a:spLocks/>
          </p:cNvSpPr>
          <p:nvPr/>
        </p:nvSpPr>
        <p:spPr>
          <a:xfrm>
            <a:off x="916051" y="105834"/>
            <a:ext cx="7898378" cy="618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600" b="0">
                <a:solidFill>
                  <a:schemeClr val="bg1"/>
                </a:solidFill>
                <a:latin typeface="Berlin Sans FB Demi" panose="020E0802020502020306" pitchFamily="34" charset="0"/>
                <a:cs typeface="Arial"/>
              </a:defRPr>
            </a:lvl1pPr>
          </a:lstStyle>
          <a:p>
            <a:pPr>
              <a:lnSpc>
                <a:spcPct val="90000"/>
              </a:lnSpc>
            </a:pPr>
            <a:r>
              <a:rPr lang="id-ID" altLang="id-ID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PERSYARATAN </a:t>
            </a:r>
            <a:r>
              <a:rPr lang="id-ID" altLang="id-ID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PENYALURAN DAK </a:t>
            </a:r>
            <a:r>
              <a:rPr lang="id-ID" altLang="id-ID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FISIK TA 2018</a:t>
            </a:r>
            <a:endParaRPr lang="id-ID" altLang="id-ID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id-ID" altLang="en-US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PERPRES PERUBAHAN ATAS PERPRES 123 TAHUN 2016 </a:t>
            </a:r>
            <a:endParaRPr lang="en-US" altLang="en-US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0554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>
          <a:xfrm>
            <a:off x="2341049" y="857251"/>
            <a:ext cx="5180372" cy="64292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marL="139304" indent="-139304" defTabSz="557213">
              <a:lnSpc>
                <a:spcPct val="90000"/>
              </a:lnSpc>
              <a:spcBef>
                <a:spcPts val="610"/>
              </a:spcBef>
              <a:buFont typeface="Arial" panose="020B0604020202020204" pitchFamily="34" charset="0"/>
              <a:buChar char="•"/>
              <a:defRPr/>
            </a:pPr>
            <a:endParaRPr lang="id-ID" sz="1706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</p:txBody>
      </p:sp>
      <p:sp>
        <p:nvSpPr>
          <p:cNvPr id="65" name="Title 1">
            <a:extLst>
              <a:ext uri="{FF2B5EF4-FFF2-40B4-BE49-F238E27FC236}">
                <a16:creationId xmlns="" xmlns:a16="http://schemas.microsoft.com/office/drawing/2014/main" id="{CB4500B7-7AE0-426E-9FB8-E89E994C7100}"/>
              </a:ext>
            </a:extLst>
          </p:cNvPr>
          <p:cNvSpPr txBox="1">
            <a:spLocks/>
          </p:cNvSpPr>
          <p:nvPr/>
        </p:nvSpPr>
        <p:spPr>
          <a:xfrm>
            <a:off x="916051" y="105834"/>
            <a:ext cx="7898378" cy="618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600" b="0">
                <a:solidFill>
                  <a:schemeClr val="bg1"/>
                </a:solidFill>
                <a:latin typeface="Berlin Sans FB Demi" panose="020E0802020502020306" pitchFamily="34" charset="0"/>
                <a:cs typeface="Arial"/>
              </a:defRPr>
            </a:lvl1pPr>
          </a:lstStyle>
          <a:p>
            <a:pPr>
              <a:lnSpc>
                <a:spcPct val="90000"/>
              </a:lnSpc>
            </a:pPr>
            <a:r>
              <a:rPr lang="id-ID" altLang="id-ID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PERSYARATAN </a:t>
            </a:r>
            <a:r>
              <a:rPr lang="id-ID" altLang="id-ID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PENYALURAN DAK </a:t>
            </a:r>
            <a:r>
              <a:rPr lang="id-ID" altLang="id-ID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FISIK TA 2018</a:t>
            </a:r>
            <a:endParaRPr lang="id-ID" altLang="id-ID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id-ID" altLang="en-US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“</a:t>
            </a:r>
            <a:r>
              <a:rPr lang="id-ID" altLang="en-US" sz="1400" b="1" i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USER REQUIREMENT </a:t>
            </a:r>
            <a:r>
              <a:rPr lang="id-ID" altLang="en-US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PENGEMBANGAN OM SPAN”</a:t>
            </a:r>
            <a:endParaRPr lang="en-US" altLang="en-US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 bwMode="auto">
          <a:xfrm>
            <a:off x="330986" y="1628800"/>
            <a:ext cx="9068508" cy="36004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DATA DAFTAR KONTRAK KEGIATAN</a:t>
            </a:r>
            <a:endParaRPr kumimoji="0" lang="id-ID" sz="2400" b="1" i="0" u="none" strike="noStrike" cap="none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2" name="Rounded Rectangle 81"/>
          <p:cNvSpPr/>
          <p:nvPr/>
        </p:nvSpPr>
        <p:spPr bwMode="auto">
          <a:xfrm>
            <a:off x="2828763" y="2564904"/>
            <a:ext cx="2281754" cy="57606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1400" b="1" dirty="0" smtClean="0">
                <a:solidFill>
                  <a:schemeClr val="bg1"/>
                </a:solidFill>
                <a:latin typeface="Arial" charset="0"/>
              </a:rPr>
              <a:t>Lelang</a:t>
            </a:r>
            <a:r>
              <a:rPr kumimoji="0" lang="id-ID" sz="1400" b="1" i="0" u="none" strike="noStrike" cap="none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/ Penunjukan langsung</a:t>
            </a:r>
          </a:p>
        </p:txBody>
      </p:sp>
      <p:sp>
        <p:nvSpPr>
          <p:cNvPr id="85" name="Rounded Rectangle 84"/>
          <p:cNvSpPr/>
          <p:nvPr/>
        </p:nvSpPr>
        <p:spPr bwMode="auto">
          <a:xfrm>
            <a:off x="2828763" y="3212976"/>
            <a:ext cx="2281754" cy="57606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1400" b="1" dirty="0" smtClean="0">
                <a:latin typeface="Arial" charset="0"/>
              </a:rPr>
              <a:t>e-catalogue/ e-purchasing</a:t>
            </a:r>
            <a:endParaRPr kumimoji="0" lang="id-ID" sz="1400" b="1" i="0" u="none" strike="noStrike" cap="none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6" name="Rounded Rectangle 85"/>
          <p:cNvSpPr/>
          <p:nvPr/>
        </p:nvSpPr>
        <p:spPr bwMode="auto">
          <a:xfrm>
            <a:off x="2828763" y="3861048"/>
            <a:ext cx="2281754" cy="5760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1400" b="1" dirty="0" smtClean="0">
                <a:latin typeface="Arial" charset="0"/>
              </a:rPr>
              <a:t>Swakelola</a:t>
            </a:r>
            <a:endParaRPr kumimoji="0" lang="id-ID" sz="1400" b="1" i="0" u="none" strike="noStrike" cap="none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7" name="Rounded Rectangle 86"/>
          <p:cNvSpPr/>
          <p:nvPr/>
        </p:nvSpPr>
        <p:spPr bwMode="auto">
          <a:xfrm>
            <a:off x="2828763" y="4509120"/>
            <a:ext cx="2281754" cy="57606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1400" b="1" dirty="0" smtClean="0">
                <a:latin typeface="Arial" charset="0"/>
              </a:rPr>
              <a:t>Dana Penunjang</a:t>
            </a:r>
            <a:endParaRPr kumimoji="0" lang="id-ID" sz="1400" b="1" i="0" u="none" strike="noStrike" cap="none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8" name="Striped Right Arrow 87"/>
          <p:cNvSpPr/>
          <p:nvPr/>
        </p:nvSpPr>
        <p:spPr bwMode="auto">
          <a:xfrm>
            <a:off x="5169023" y="2564904"/>
            <a:ext cx="526559" cy="576064"/>
          </a:xfrm>
          <a:prstGeom prst="stripedRightArrow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200" b="1" i="0" u="none" strike="noStrike" cap="none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9" name="Rounded Rectangle 88"/>
          <p:cNvSpPr/>
          <p:nvPr/>
        </p:nvSpPr>
        <p:spPr bwMode="auto">
          <a:xfrm>
            <a:off x="5754089" y="2564904"/>
            <a:ext cx="1287143" cy="57606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1400" b="1" dirty="0" smtClean="0">
                <a:solidFill>
                  <a:schemeClr val="bg1"/>
                </a:solidFill>
                <a:latin typeface="Arial" charset="0"/>
              </a:rPr>
              <a:t>Kontrak</a:t>
            </a:r>
            <a:endParaRPr kumimoji="0" lang="id-ID" sz="1400" b="1" i="0" u="none" strike="noStrike" cap="none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0" name="Striped Right Arrow 89"/>
          <p:cNvSpPr/>
          <p:nvPr/>
        </p:nvSpPr>
        <p:spPr bwMode="auto">
          <a:xfrm>
            <a:off x="5169023" y="3212976"/>
            <a:ext cx="526559" cy="576064"/>
          </a:xfrm>
          <a:prstGeom prst="stripedRightArrow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200" b="1" i="0" u="none" strike="noStrike" cap="none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7" name="Rounded Rectangle 96"/>
          <p:cNvSpPr/>
          <p:nvPr/>
        </p:nvSpPr>
        <p:spPr bwMode="auto">
          <a:xfrm>
            <a:off x="5754089" y="3212976"/>
            <a:ext cx="1287143" cy="57606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900" b="1" i="0" u="none" strike="noStrike" cap="none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Bukti</a:t>
            </a:r>
            <a:r>
              <a:rPr kumimoji="0" lang="id-ID" sz="900" b="1" i="0" u="none" strike="noStrike" cap="none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Pemesanan / Dokumen Sejenis</a:t>
            </a:r>
            <a:endParaRPr kumimoji="0" lang="id-ID" sz="900" b="1" i="0" u="none" strike="noStrike" cap="none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0" name="Striped Right Arrow 99"/>
          <p:cNvSpPr/>
          <p:nvPr/>
        </p:nvSpPr>
        <p:spPr bwMode="auto">
          <a:xfrm>
            <a:off x="5169023" y="3861048"/>
            <a:ext cx="526559" cy="576064"/>
          </a:xfrm>
          <a:prstGeom prst="stripedRightArrow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200" b="1" i="0" u="none" strike="noStrike" cap="none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1" name="Striped Right Arrow 100"/>
          <p:cNvSpPr/>
          <p:nvPr/>
        </p:nvSpPr>
        <p:spPr bwMode="auto">
          <a:xfrm>
            <a:off x="5169023" y="4509120"/>
            <a:ext cx="526559" cy="576064"/>
          </a:xfrm>
          <a:prstGeom prst="stripedRightArrow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200" b="1" i="0" u="none" strike="noStrike" cap="none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Rounded Rectangle 102"/>
          <p:cNvSpPr/>
          <p:nvPr/>
        </p:nvSpPr>
        <p:spPr bwMode="auto">
          <a:xfrm>
            <a:off x="5754089" y="3861048"/>
            <a:ext cx="1287143" cy="57606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200" b="1" i="0" u="none" strike="noStrike" cap="none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Data Pelaksanaan Kegiatan</a:t>
            </a:r>
          </a:p>
        </p:txBody>
      </p:sp>
      <p:sp>
        <p:nvSpPr>
          <p:cNvPr id="104" name="Rounded Rectangle 103"/>
          <p:cNvSpPr/>
          <p:nvPr/>
        </p:nvSpPr>
        <p:spPr bwMode="auto">
          <a:xfrm>
            <a:off x="5754089" y="4509120"/>
            <a:ext cx="1287143" cy="57606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200" b="1" i="0" u="none" strike="noStrike" cap="none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Data Pelaksanaan Kegiatan</a:t>
            </a:r>
          </a:p>
        </p:txBody>
      </p:sp>
      <p:sp>
        <p:nvSpPr>
          <p:cNvPr id="105" name="Rounded Rectangle 104"/>
          <p:cNvSpPr/>
          <p:nvPr/>
        </p:nvSpPr>
        <p:spPr bwMode="auto">
          <a:xfrm>
            <a:off x="308484" y="2564904"/>
            <a:ext cx="2340260" cy="252028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id-ID" b="1" dirty="0" smtClean="0">
                <a:latin typeface="Arial" charset="0"/>
              </a:rPr>
              <a:t> Jenis DAK Fisik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id-ID" b="1" dirty="0" smtClean="0">
                <a:latin typeface="Arial" charset="0"/>
              </a:rPr>
              <a:t> Bidang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id-ID" b="1" dirty="0" smtClean="0">
                <a:latin typeface="Arial" charset="0"/>
              </a:rPr>
              <a:t> Subbidang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id-ID" b="1" dirty="0" smtClean="0">
                <a:latin typeface="Arial" charset="0"/>
              </a:rPr>
              <a:t> Menu kegiatan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id-ID" b="1" dirty="0" smtClean="0">
                <a:latin typeface="Arial" charset="0"/>
              </a:rPr>
              <a:t> Paket pekerjaan (link pada RK)</a:t>
            </a:r>
          </a:p>
        </p:txBody>
      </p:sp>
      <p:sp>
        <p:nvSpPr>
          <p:cNvPr id="106" name="Rounded Rectangle 105"/>
          <p:cNvSpPr/>
          <p:nvPr/>
        </p:nvSpPr>
        <p:spPr bwMode="auto">
          <a:xfrm>
            <a:off x="7117740" y="2564904"/>
            <a:ext cx="2281754" cy="244827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id-ID" sz="1600" b="1" dirty="0" smtClean="0">
                <a:latin typeface="Arial" charset="0"/>
              </a:rPr>
              <a:t> Nomor Kontrak</a:t>
            </a:r>
          </a:p>
          <a:p>
            <a:pPr marL="0" marR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id-ID" sz="1600" b="1" i="0" u="none" strike="noStrike" cap="none" baseline="0" dirty="0" smtClean="0">
                <a:ln>
                  <a:noFill/>
                </a:ln>
                <a:effectLst/>
                <a:latin typeface="Arial" charset="0"/>
              </a:rPr>
              <a:t>Tanggal</a:t>
            </a:r>
            <a:r>
              <a:rPr kumimoji="0" lang="id-ID" sz="1600" b="1" i="0" u="none" strike="noStrike" cap="none" dirty="0" smtClean="0">
                <a:ln>
                  <a:noFill/>
                </a:ln>
                <a:effectLst/>
                <a:latin typeface="Arial" charset="0"/>
              </a:rPr>
              <a:t> Kontrak</a:t>
            </a:r>
          </a:p>
          <a:p>
            <a:pPr marL="0" marR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id-ID" sz="1600" b="1" baseline="0" dirty="0" smtClean="0">
                <a:latin typeface="Arial" charset="0"/>
              </a:rPr>
              <a:t> Nilai</a:t>
            </a:r>
            <a:r>
              <a:rPr lang="id-ID" sz="1600" b="1" dirty="0" smtClean="0">
                <a:latin typeface="Arial" charset="0"/>
              </a:rPr>
              <a:t> Kontrak  (DAKFisik/APBD)</a:t>
            </a:r>
          </a:p>
          <a:p>
            <a:pPr marL="0" marR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id-ID" sz="1600" b="1" i="0" u="none" strike="noStrike" cap="none" baseline="0" dirty="0" smtClean="0">
                <a:ln>
                  <a:noFill/>
                </a:ln>
                <a:effectLst/>
                <a:latin typeface="Arial" charset="0"/>
              </a:rPr>
              <a:t> Nama</a:t>
            </a:r>
            <a:r>
              <a:rPr kumimoji="0" lang="id-ID" sz="1600" b="1" i="0" u="none" strike="noStrike" cap="none" dirty="0" smtClean="0">
                <a:ln>
                  <a:noFill/>
                </a:ln>
                <a:effectLst/>
                <a:latin typeface="Arial" charset="0"/>
              </a:rPr>
              <a:t> </a:t>
            </a:r>
            <a:r>
              <a:rPr kumimoji="0" lang="id-ID" sz="1600" b="1" i="0" u="none" strike="noStrike" cap="none" dirty="0" smtClean="0">
                <a:ln>
                  <a:noFill/>
                </a:ln>
                <a:effectLst/>
                <a:latin typeface="Arial" charset="0"/>
              </a:rPr>
              <a:t>Penyedia</a:t>
            </a:r>
          </a:p>
          <a:p>
            <a:pPr marL="0" marR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id-ID" sz="1600" b="1" baseline="0" dirty="0">
                <a:latin typeface="Arial" charset="0"/>
              </a:rPr>
              <a:t> </a:t>
            </a:r>
            <a:r>
              <a:rPr lang="id-ID" sz="1600" b="1" baseline="0" dirty="0" smtClean="0">
                <a:latin typeface="Arial" charset="0"/>
              </a:rPr>
              <a:t>Tanggal Selesai</a:t>
            </a:r>
            <a:endParaRPr kumimoji="0" lang="id-ID" sz="1600" b="1" i="0" u="none" strike="noStrike" cap="none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15" name="Slide Number Placeholder 1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FD2ED-D996-4614-9A73-FF7110177E2E}" type="slidenum">
              <a:rPr lang="en-US" altLang="id-ID" sz="1200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 altLang="id-ID" sz="1200" dirty="0">
              <a:solidFill>
                <a:prstClr val="black"/>
              </a:solidFill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2842265" y="2132856"/>
            <a:ext cx="2304256" cy="360040"/>
          </a:xfrm>
          <a:prstGeom prst="roundRect">
            <a:avLst/>
          </a:prstGeom>
          <a:solidFill>
            <a:srgbClr val="FF0000"/>
          </a:solidFill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METODE PENGADAAN</a:t>
            </a:r>
            <a:endParaRPr kumimoji="0" lang="id-ID" sz="1200" b="1" i="0" u="none" strike="noStrike" cap="none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7113240" y="2132856"/>
            <a:ext cx="2304256" cy="360040"/>
          </a:xfrm>
          <a:prstGeom prst="roundRect">
            <a:avLst/>
          </a:prstGeom>
          <a:solidFill>
            <a:srgbClr val="FF0000"/>
          </a:solidFill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ELEMEN DATA</a:t>
            </a:r>
            <a:endParaRPr kumimoji="0" lang="id-ID" sz="1200" b="1" i="0" u="none" strike="noStrike" cap="none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8" name="Rounded Rectangle 27"/>
          <p:cNvSpPr/>
          <p:nvPr/>
        </p:nvSpPr>
        <p:spPr bwMode="auto">
          <a:xfrm>
            <a:off x="5745088" y="2132856"/>
            <a:ext cx="1296144" cy="360040"/>
          </a:xfrm>
          <a:prstGeom prst="roundRect">
            <a:avLst/>
          </a:prstGeom>
          <a:solidFill>
            <a:srgbClr val="FF0000"/>
          </a:solidFill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DOKUMEN</a:t>
            </a:r>
            <a:endParaRPr kumimoji="0" lang="id-ID" sz="1200" b="1" i="0" u="none" strike="noStrike" cap="none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344488" y="2132856"/>
            <a:ext cx="2304256" cy="360040"/>
          </a:xfrm>
          <a:prstGeom prst="roundRect">
            <a:avLst/>
          </a:prstGeom>
          <a:solidFill>
            <a:srgbClr val="FF0000"/>
          </a:solidFill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RINCIAN</a:t>
            </a:r>
            <a:endParaRPr kumimoji="0" lang="id-ID" sz="1200" b="1" i="0" u="none" strike="noStrike" cap="none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546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>
          <a:xfrm>
            <a:off x="2341049" y="857251"/>
            <a:ext cx="5180372" cy="64292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marL="139304" indent="-139304" defTabSz="557213">
              <a:lnSpc>
                <a:spcPct val="90000"/>
              </a:lnSpc>
              <a:spcBef>
                <a:spcPts val="610"/>
              </a:spcBef>
              <a:buFont typeface="Arial" panose="020B0604020202020204" pitchFamily="34" charset="0"/>
              <a:buChar char="•"/>
              <a:defRPr/>
            </a:pPr>
            <a:endParaRPr lang="id-ID" sz="1706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</p:txBody>
      </p:sp>
      <p:sp>
        <p:nvSpPr>
          <p:cNvPr id="65" name="Title 1">
            <a:extLst>
              <a:ext uri="{FF2B5EF4-FFF2-40B4-BE49-F238E27FC236}">
                <a16:creationId xmlns="" xmlns:a16="http://schemas.microsoft.com/office/drawing/2014/main" id="{CB4500B7-7AE0-426E-9FB8-E89E994C7100}"/>
              </a:ext>
            </a:extLst>
          </p:cNvPr>
          <p:cNvSpPr txBox="1">
            <a:spLocks/>
          </p:cNvSpPr>
          <p:nvPr/>
        </p:nvSpPr>
        <p:spPr>
          <a:xfrm>
            <a:off x="916051" y="105833"/>
            <a:ext cx="78983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600" b="0">
                <a:solidFill>
                  <a:schemeClr val="bg1"/>
                </a:solidFill>
                <a:latin typeface="Berlin Sans FB Demi" panose="020E0802020502020306" pitchFamily="34" charset="0"/>
                <a:cs typeface="Arial"/>
              </a:defRPr>
            </a:lvl1pPr>
          </a:lstStyle>
          <a:p>
            <a:pPr>
              <a:lnSpc>
                <a:spcPct val="90000"/>
              </a:lnSpc>
            </a:pPr>
            <a:r>
              <a:rPr lang="id-ID" altLang="id-ID" sz="4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DASAR HUKUM</a:t>
            </a:r>
            <a:endParaRPr lang="en-US" altLang="en-US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40" name="Slide Number Placeholder 1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FD2ED-D996-4614-9A73-FF7110177E2E}" type="slidenum">
              <a:rPr lang="en-US" altLang="id-ID" sz="1200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altLang="id-ID" sz="1200" dirty="0">
              <a:solidFill>
                <a:prstClr val="black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5980649"/>
              </p:ext>
            </p:extLst>
          </p:nvPr>
        </p:nvGraphicFramePr>
        <p:xfrm>
          <a:off x="430088" y="1219200"/>
          <a:ext cx="9131424" cy="523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55462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4568" y="44624"/>
            <a:ext cx="770485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d-ID" altLang="id-ID" sz="3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/>
              </a:rPr>
              <a:t>PENGGUNAAN SISA DAK FISIK</a:t>
            </a:r>
          </a:p>
          <a:p>
            <a:pPr algn="ctr">
              <a:lnSpc>
                <a:spcPct val="90000"/>
              </a:lnSpc>
            </a:pPr>
            <a:r>
              <a:rPr lang="id-ID" altLang="id-ID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Arial"/>
              </a:rPr>
              <a:t>PASAL 132 - PMK 50/PMK.07/2017</a:t>
            </a:r>
            <a:endParaRPr lang="id-ID" altLang="id-ID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6496" y="1124744"/>
            <a:ext cx="906850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Output kegiatan </a:t>
            </a:r>
            <a:r>
              <a:rPr lang="id-ID" sz="2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belum</a:t>
            </a:r>
            <a:r>
              <a:rPr lang="id-ID" sz="20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 tercapai : </a:t>
            </a:r>
          </a:p>
          <a:p>
            <a:pPr marL="457200" indent="-457200">
              <a:buFont typeface="+mj-lt"/>
              <a:buAutoNum type="arabicPeriod"/>
            </a:pPr>
            <a:r>
              <a:rPr lang="id-ID" sz="2000" dirty="0">
                <a:solidFill>
                  <a:prstClr val="black"/>
                </a:solidFill>
                <a:latin typeface="Century Gothic" panose="020B0502020202020204" pitchFamily="34" charset="0"/>
              </a:rPr>
              <a:t>S</a:t>
            </a:r>
            <a:r>
              <a:rPr lang="id-ID" sz="20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isa 1 TA sebelumnya </a:t>
            </a:r>
            <a:r>
              <a:rPr lang="id-ID" sz="2000" dirty="0" smtClean="0">
                <a:solidFill>
                  <a:prstClr val="black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 </a:t>
            </a:r>
            <a:r>
              <a:rPr lang="id-ID" sz="20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menyelesaikan output bidang tsb dengan juknis tahun yang bersangkutan</a:t>
            </a:r>
          </a:p>
          <a:p>
            <a:pPr marL="457200" indent="-457200">
              <a:buFont typeface="+mj-lt"/>
              <a:buAutoNum type="arabicPeriod"/>
            </a:pPr>
            <a:r>
              <a:rPr lang="id-ID" sz="20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Sisa &gt; 1 TA sebelumnya </a:t>
            </a:r>
            <a:r>
              <a:rPr lang="id-ID" sz="2000" dirty="0" smtClean="0">
                <a:solidFill>
                  <a:prstClr val="black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 menyelesaikan output bidang tsb/ bidang sesuai kebutuhan pemerintah daerah dengan juknis tahun berjalan</a:t>
            </a:r>
          </a:p>
          <a:p>
            <a:endParaRPr lang="id-ID" sz="2000" dirty="0" smtClean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Output kegiatan </a:t>
            </a:r>
            <a:r>
              <a:rPr lang="id-ID" sz="2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sudah</a:t>
            </a:r>
            <a:r>
              <a:rPr lang="id-ID" sz="20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 tercapai, sisa tersebut dapat untuk bidang yang sama atau bidang lain sesuai kebutuhan daerah dengan juknis tahun berjalan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 smtClean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Laporan sisa DAK Fisik menggunakan aplikasi OM SPAN (</a:t>
            </a:r>
            <a:r>
              <a:rPr lang="id-ID" sz="2000" i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dalam tahap pengembangan</a:t>
            </a:r>
            <a:r>
              <a:rPr lang="id-ID" sz="20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 smtClean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761245"/>
      </p:ext>
    </p:extLst>
  </p:cSld>
  <p:clrMapOvr>
    <a:masterClrMapping/>
  </p:clrMapOvr>
  <p:transition spd="slow">
    <p:push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6954" y="1562146"/>
            <a:ext cx="3952441" cy="18130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00"/>
          </a:p>
        </p:txBody>
      </p:sp>
      <p:sp>
        <p:nvSpPr>
          <p:cNvPr id="5" name="Rectangle 4"/>
          <p:cNvSpPr/>
          <p:nvPr/>
        </p:nvSpPr>
        <p:spPr>
          <a:xfrm>
            <a:off x="4239396" y="1562146"/>
            <a:ext cx="1296723" cy="181300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00"/>
          </a:p>
        </p:txBody>
      </p:sp>
      <p:sp>
        <p:nvSpPr>
          <p:cNvPr id="6" name="Rectangle 5"/>
          <p:cNvSpPr/>
          <p:nvPr/>
        </p:nvSpPr>
        <p:spPr>
          <a:xfrm>
            <a:off x="5536119" y="1562146"/>
            <a:ext cx="1509961" cy="181300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00"/>
          </a:p>
        </p:txBody>
      </p:sp>
      <p:sp>
        <p:nvSpPr>
          <p:cNvPr id="7" name="Rectangle 6"/>
          <p:cNvSpPr/>
          <p:nvPr/>
        </p:nvSpPr>
        <p:spPr>
          <a:xfrm>
            <a:off x="286954" y="1051109"/>
            <a:ext cx="3952442" cy="4621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tx1"/>
                </a:solidFill>
              </a:rPr>
              <a:t>PERENCANAAN</a:t>
            </a:r>
          </a:p>
        </p:txBody>
      </p:sp>
      <p:sp>
        <p:nvSpPr>
          <p:cNvPr id="8" name="Rectangle 7"/>
          <p:cNvSpPr/>
          <p:nvPr/>
        </p:nvSpPr>
        <p:spPr>
          <a:xfrm>
            <a:off x="4239396" y="1051109"/>
            <a:ext cx="2806685" cy="46210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tx1"/>
                </a:solidFill>
              </a:rPr>
              <a:t>PENGANGGARAN</a:t>
            </a:r>
          </a:p>
        </p:txBody>
      </p:sp>
      <p:sp>
        <p:nvSpPr>
          <p:cNvPr id="9" name="Rectangle 8"/>
          <p:cNvSpPr/>
          <p:nvPr/>
        </p:nvSpPr>
        <p:spPr>
          <a:xfrm>
            <a:off x="416450" y="1670625"/>
            <a:ext cx="779015" cy="5504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solidFill>
                  <a:schemeClr val="tx1"/>
                </a:solidFill>
              </a:rPr>
              <a:t>DAERAH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88997" y="1670625"/>
            <a:ext cx="948353" cy="5504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solidFill>
                  <a:schemeClr val="tx1"/>
                </a:solidFill>
              </a:rPr>
              <a:t>e-PROPOSAL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182526" y="1670625"/>
            <a:ext cx="779015" cy="5504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solidFill>
                  <a:schemeClr val="tx1"/>
                </a:solidFill>
              </a:rPr>
              <a:t>e-DAK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966495" y="2711262"/>
            <a:ext cx="1201235" cy="5504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solidFill>
                  <a:schemeClr val="tx1"/>
                </a:solidFill>
              </a:rPr>
              <a:t>Penilaian Pemerintah Pusat</a:t>
            </a:r>
          </a:p>
        </p:txBody>
      </p:sp>
      <p:cxnSp>
        <p:nvCxnSpPr>
          <p:cNvPr id="13" name="Straight Arrow Connector 12"/>
          <p:cNvCxnSpPr>
            <a:stCxn id="9" idx="3"/>
            <a:endCxn id="10" idx="1"/>
          </p:cNvCxnSpPr>
          <p:nvPr/>
        </p:nvCxnSpPr>
        <p:spPr>
          <a:xfrm>
            <a:off x="1195466" y="1945833"/>
            <a:ext cx="593531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3"/>
            <a:endCxn id="11" idx="1"/>
          </p:cNvCxnSpPr>
          <p:nvPr/>
        </p:nvCxnSpPr>
        <p:spPr>
          <a:xfrm>
            <a:off x="2737350" y="1945833"/>
            <a:ext cx="445176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2"/>
            <a:endCxn id="12" idx="0"/>
          </p:cNvCxnSpPr>
          <p:nvPr/>
        </p:nvCxnSpPr>
        <p:spPr>
          <a:xfrm flipH="1">
            <a:off x="3567113" y="2221042"/>
            <a:ext cx="4921" cy="490221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471418" y="1670625"/>
            <a:ext cx="779015" cy="5504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solidFill>
                  <a:schemeClr val="tx1"/>
                </a:solidFill>
              </a:rPr>
              <a:t>Sinkron DAK Fisik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71418" y="2726632"/>
            <a:ext cx="779015" cy="5504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solidFill>
                  <a:schemeClr val="tx1"/>
                </a:solidFill>
              </a:rPr>
              <a:t>Konfirmasi Daerah</a:t>
            </a:r>
          </a:p>
        </p:txBody>
      </p:sp>
      <p:cxnSp>
        <p:nvCxnSpPr>
          <p:cNvPr id="18" name="Straight Arrow Connector 17"/>
          <p:cNvCxnSpPr>
            <a:stCxn id="16" idx="2"/>
            <a:endCxn id="17" idx="0"/>
          </p:cNvCxnSpPr>
          <p:nvPr/>
        </p:nvCxnSpPr>
        <p:spPr>
          <a:xfrm>
            <a:off x="4860925" y="2221042"/>
            <a:ext cx="1" cy="50559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12" idx="3"/>
            <a:endCxn id="16" idx="1"/>
          </p:cNvCxnSpPr>
          <p:nvPr/>
        </p:nvCxnSpPr>
        <p:spPr>
          <a:xfrm flipV="1">
            <a:off x="4167729" y="1945834"/>
            <a:ext cx="303688" cy="1040637"/>
          </a:xfrm>
          <a:prstGeom prst="bentConnector3">
            <a:avLst/>
          </a:prstGeom>
          <a:ln w="12700">
            <a:solidFill>
              <a:schemeClr val="tx1"/>
            </a:solidFill>
            <a:prstDash val="dash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9"/>
          <p:cNvGrpSpPr/>
          <p:nvPr/>
        </p:nvGrpSpPr>
        <p:grpSpPr>
          <a:xfrm>
            <a:off x="3286245" y="2315023"/>
            <a:ext cx="617546" cy="205829"/>
            <a:chOff x="4180124" y="2748405"/>
            <a:chExt cx="760057" cy="205829"/>
          </a:xfrm>
        </p:grpSpPr>
        <p:sp>
          <p:nvSpPr>
            <p:cNvPr id="21" name="Oval 20"/>
            <p:cNvSpPr/>
            <p:nvPr/>
          </p:nvSpPr>
          <p:spPr>
            <a:xfrm>
              <a:off x="4206714" y="2784638"/>
              <a:ext cx="627374" cy="16959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700" dirty="0">
                <a:solidFill>
                  <a:schemeClr val="tx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180124" y="2748405"/>
              <a:ext cx="76005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700" dirty="0"/>
                <a:t>MS EXCEL</a:t>
              </a:r>
            </a:p>
          </p:txBody>
        </p:sp>
      </p:grpSp>
      <p:grpSp>
        <p:nvGrpSpPr>
          <p:cNvPr id="20" name="Group 22"/>
          <p:cNvGrpSpPr/>
          <p:nvPr/>
        </p:nvGrpSpPr>
        <p:grpSpPr>
          <a:xfrm>
            <a:off x="4048626" y="2293726"/>
            <a:ext cx="617546" cy="205829"/>
            <a:chOff x="4180124" y="2748405"/>
            <a:chExt cx="760057" cy="205829"/>
          </a:xfrm>
        </p:grpSpPr>
        <p:sp>
          <p:nvSpPr>
            <p:cNvPr id="24" name="Oval 23"/>
            <p:cNvSpPr/>
            <p:nvPr/>
          </p:nvSpPr>
          <p:spPr>
            <a:xfrm>
              <a:off x="4206714" y="2784638"/>
              <a:ext cx="627374" cy="16959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700" dirty="0">
                <a:solidFill>
                  <a:schemeClr val="tx1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180124" y="2748405"/>
              <a:ext cx="76005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700" dirty="0"/>
                <a:t>MS EXCEL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5790767" y="1670625"/>
            <a:ext cx="779015" cy="5504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solidFill>
                  <a:schemeClr val="tx1"/>
                </a:solidFill>
              </a:rPr>
              <a:t>DPR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4980706" y="2201056"/>
            <a:ext cx="4539" cy="510206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6" idx="3"/>
            <a:endCxn id="26" idx="1"/>
          </p:cNvCxnSpPr>
          <p:nvPr/>
        </p:nvCxnSpPr>
        <p:spPr>
          <a:xfrm>
            <a:off x="5250433" y="1945833"/>
            <a:ext cx="540334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5258265" y="2082698"/>
            <a:ext cx="543042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1401049" y="1667789"/>
            <a:ext cx="182364" cy="211028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1" name="Oval 30"/>
          <p:cNvSpPr/>
          <p:nvPr/>
        </p:nvSpPr>
        <p:spPr>
          <a:xfrm>
            <a:off x="2868756" y="1657351"/>
            <a:ext cx="182364" cy="211028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2" name="Oval 31"/>
          <p:cNvSpPr/>
          <p:nvPr/>
        </p:nvSpPr>
        <p:spPr>
          <a:xfrm>
            <a:off x="3083793" y="2335517"/>
            <a:ext cx="182364" cy="211028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3" name="Oval 32"/>
          <p:cNvSpPr/>
          <p:nvPr/>
        </p:nvSpPr>
        <p:spPr>
          <a:xfrm>
            <a:off x="4115187" y="2095542"/>
            <a:ext cx="182364" cy="211028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4" name="Oval 33"/>
          <p:cNvSpPr/>
          <p:nvPr/>
        </p:nvSpPr>
        <p:spPr>
          <a:xfrm>
            <a:off x="4998078" y="2380219"/>
            <a:ext cx="182364" cy="211028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35" name="Oval 34"/>
          <p:cNvSpPr/>
          <p:nvPr/>
        </p:nvSpPr>
        <p:spPr>
          <a:xfrm>
            <a:off x="5437105" y="1667789"/>
            <a:ext cx="182364" cy="211028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5704204" y="3910514"/>
            <a:ext cx="1341876" cy="270620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00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286953" y="3915946"/>
            <a:ext cx="3097794" cy="27007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00">
              <a:solidFill>
                <a:prstClr val="white"/>
              </a:solidFill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3379434" y="3917212"/>
            <a:ext cx="1311560" cy="270077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00">
              <a:solidFill>
                <a:prstClr val="white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4690886" y="3925566"/>
            <a:ext cx="1013426" cy="26911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00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286953" y="3425290"/>
            <a:ext cx="3092481" cy="44172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prstClr val="black"/>
                </a:solidFill>
              </a:rPr>
              <a:t>PERENCANAAN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3372221" y="3423145"/>
            <a:ext cx="2339196" cy="44530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prstClr val="black"/>
                </a:solidFill>
              </a:rPr>
              <a:t>PENGANGGARAN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396796" y="4253349"/>
            <a:ext cx="718747" cy="5504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solidFill>
                  <a:prstClr val="black"/>
                </a:solidFill>
              </a:rPr>
              <a:t>DAERAH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1355539" y="4253349"/>
            <a:ext cx="779015" cy="5504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err="1">
                <a:solidFill>
                  <a:prstClr val="black"/>
                </a:solidFill>
              </a:rPr>
              <a:t>Pengusulan</a:t>
            </a:r>
            <a:endParaRPr lang="id-ID" sz="900" dirty="0">
              <a:solidFill>
                <a:prstClr val="black"/>
              </a:solidFill>
            </a:endParaRPr>
          </a:p>
        </p:txBody>
      </p:sp>
      <p:cxnSp>
        <p:nvCxnSpPr>
          <p:cNvPr id="110" name="Straight Arrow Connector 109"/>
          <p:cNvCxnSpPr>
            <a:stCxn id="107" idx="3"/>
            <a:endCxn id="109" idx="1"/>
          </p:cNvCxnSpPr>
          <p:nvPr/>
        </p:nvCxnSpPr>
        <p:spPr>
          <a:xfrm>
            <a:off x="1115544" y="4528557"/>
            <a:ext cx="239995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angle 110"/>
          <p:cNvSpPr/>
          <p:nvPr/>
        </p:nvSpPr>
        <p:spPr>
          <a:xfrm>
            <a:off x="3454740" y="4253349"/>
            <a:ext cx="779015" cy="5504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err="1">
                <a:solidFill>
                  <a:prstClr val="black"/>
                </a:solidFill>
              </a:rPr>
              <a:t>Sinkronisasi</a:t>
            </a:r>
            <a:endParaRPr lang="id-ID" sz="900" dirty="0">
              <a:solidFill>
                <a:prstClr val="black"/>
              </a:solidFill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3494554" y="5711608"/>
            <a:ext cx="707959" cy="5504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900" dirty="0">
                <a:solidFill>
                  <a:prstClr val="black"/>
                </a:solidFill>
              </a:rPr>
              <a:t>Konfirmasi Daerah</a:t>
            </a:r>
          </a:p>
        </p:txBody>
      </p:sp>
      <p:cxnSp>
        <p:nvCxnSpPr>
          <p:cNvPr id="113" name="Straight Arrow Connector 112"/>
          <p:cNvCxnSpPr>
            <a:stCxn id="111" idx="2"/>
            <a:endCxn id="112" idx="0"/>
          </p:cNvCxnSpPr>
          <p:nvPr/>
        </p:nvCxnSpPr>
        <p:spPr>
          <a:xfrm>
            <a:off x="3844248" y="4803766"/>
            <a:ext cx="4286" cy="907843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Rectangle 114"/>
          <p:cNvSpPr/>
          <p:nvPr/>
        </p:nvSpPr>
        <p:spPr>
          <a:xfrm>
            <a:off x="4838281" y="4270167"/>
            <a:ext cx="678925" cy="5504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solidFill>
                  <a:prstClr val="black"/>
                </a:solidFill>
              </a:rPr>
              <a:t>DPR</a:t>
            </a:r>
          </a:p>
        </p:txBody>
      </p:sp>
      <p:cxnSp>
        <p:nvCxnSpPr>
          <p:cNvPr id="116" name="Straight Arrow Connector 115"/>
          <p:cNvCxnSpPr/>
          <p:nvPr/>
        </p:nvCxnSpPr>
        <p:spPr>
          <a:xfrm flipV="1">
            <a:off x="3938623" y="4797281"/>
            <a:ext cx="1177" cy="90596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>
            <a:stCxn id="111" idx="3"/>
            <a:endCxn id="115" idx="1"/>
          </p:cNvCxnSpPr>
          <p:nvPr/>
        </p:nvCxnSpPr>
        <p:spPr>
          <a:xfrm>
            <a:off x="4233756" y="4528557"/>
            <a:ext cx="604525" cy="1681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>
            <a:cxnSpLocks/>
          </p:cNvCxnSpPr>
          <p:nvPr/>
        </p:nvCxnSpPr>
        <p:spPr>
          <a:xfrm flipH="1">
            <a:off x="4223886" y="4667323"/>
            <a:ext cx="614395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 119"/>
          <p:cNvSpPr/>
          <p:nvPr/>
        </p:nvSpPr>
        <p:spPr>
          <a:xfrm>
            <a:off x="2422305" y="4260068"/>
            <a:ext cx="779015" cy="5504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err="1">
                <a:solidFill>
                  <a:prstClr val="black"/>
                </a:solidFill>
              </a:rPr>
              <a:t>Penilaian</a:t>
            </a:r>
            <a:endParaRPr lang="id-ID" sz="900" dirty="0">
              <a:solidFill>
                <a:prstClr val="black"/>
              </a:solidFill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5704205" y="3431286"/>
            <a:ext cx="1352015" cy="4357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prstClr val="black"/>
                </a:solidFill>
              </a:rPr>
              <a:t>PELAKSANAAN</a:t>
            </a:r>
          </a:p>
        </p:txBody>
      </p:sp>
      <p:cxnSp>
        <p:nvCxnSpPr>
          <p:cNvPr id="125" name="Straight Arrow Connector 124"/>
          <p:cNvCxnSpPr>
            <a:stCxn id="109" idx="3"/>
            <a:endCxn id="120" idx="1"/>
          </p:cNvCxnSpPr>
          <p:nvPr/>
        </p:nvCxnSpPr>
        <p:spPr>
          <a:xfrm>
            <a:off x="2134554" y="4528558"/>
            <a:ext cx="287751" cy="6719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stCxn id="120" idx="3"/>
            <a:endCxn id="111" idx="1"/>
          </p:cNvCxnSpPr>
          <p:nvPr/>
        </p:nvCxnSpPr>
        <p:spPr>
          <a:xfrm flipV="1">
            <a:off x="3201320" y="4528558"/>
            <a:ext cx="253420" cy="6719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Flowchart: Document 126"/>
          <p:cNvSpPr/>
          <p:nvPr/>
        </p:nvSpPr>
        <p:spPr>
          <a:xfrm>
            <a:off x="3989772" y="4735980"/>
            <a:ext cx="350651" cy="367883"/>
          </a:xfrm>
          <a:prstGeom prst="flowChartDocumen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800" dirty="0">
                <a:solidFill>
                  <a:schemeClr val="tx1"/>
                </a:solidFill>
              </a:rPr>
              <a:t>RK</a:t>
            </a:r>
          </a:p>
        </p:txBody>
      </p:sp>
      <p:sp>
        <p:nvSpPr>
          <p:cNvPr id="128" name="Flowchart: Document 127"/>
          <p:cNvSpPr/>
          <p:nvPr/>
        </p:nvSpPr>
        <p:spPr>
          <a:xfrm>
            <a:off x="4357998" y="5732286"/>
            <a:ext cx="543258" cy="404671"/>
          </a:xfrm>
          <a:prstGeom prst="flowChartDocumen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800" dirty="0">
                <a:solidFill>
                  <a:schemeClr val="tx1"/>
                </a:solidFill>
              </a:rPr>
              <a:t>ALOKASI</a:t>
            </a:r>
          </a:p>
        </p:txBody>
      </p:sp>
      <p:cxnSp>
        <p:nvCxnSpPr>
          <p:cNvPr id="129" name="Straight Arrow Connector 128"/>
          <p:cNvCxnSpPr>
            <a:endCxn id="128" idx="0"/>
          </p:cNvCxnSpPr>
          <p:nvPr/>
        </p:nvCxnSpPr>
        <p:spPr>
          <a:xfrm>
            <a:off x="4624414" y="4677423"/>
            <a:ext cx="5213" cy="105486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Rectangle 130"/>
          <p:cNvSpPr/>
          <p:nvPr/>
        </p:nvSpPr>
        <p:spPr>
          <a:xfrm>
            <a:off x="5856317" y="6018687"/>
            <a:ext cx="779015" cy="550416"/>
          </a:xfrm>
          <a:prstGeom prst="rect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b="1" dirty="0">
                <a:solidFill>
                  <a:schemeClr val="bg1"/>
                </a:solidFill>
              </a:rPr>
              <a:t>OMSPAN</a:t>
            </a:r>
          </a:p>
        </p:txBody>
      </p:sp>
      <p:cxnSp>
        <p:nvCxnSpPr>
          <p:cNvPr id="132" name="Elbow Connector 131"/>
          <p:cNvCxnSpPr/>
          <p:nvPr/>
        </p:nvCxnSpPr>
        <p:spPr>
          <a:xfrm rot="16200000" flipH="1">
            <a:off x="4403435" y="4869498"/>
            <a:ext cx="1279158" cy="1627089"/>
          </a:xfrm>
          <a:prstGeom prst="bentConnector2">
            <a:avLst/>
          </a:prstGeom>
          <a:ln w="12700">
            <a:solidFill>
              <a:schemeClr val="tx1"/>
            </a:solidFill>
            <a:prstDash val="solid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Elbow Connector 132"/>
          <p:cNvCxnSpPr/>
          <p:nvPr/>
        </p:nvCxnSpPr>
        <p:spPr>
          <a:xfrm rot="16200000" flipV="1">
            <a:off x="4008055" y="5225657"/>
            <a:ext cx="838998" cy="174259"/>
          </a:xfrm>
          <a:prstGeom prst="bentConnector3">
            <a:avLst>
              <a:gd name="adj1" fmla="val 99732"/>
            </a:avLst>
          </a:prstGeom>
          <a:ln w="12700">
            <a:solidFill>
              <a:schemeClr val="tx1"/>
            </a:solidFill>
            <a:prstDash val="solid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Oval 133"/>
          <p:cNvSpPr/>
          <p:nvPr/>
        </p:nvSpPr>
        <p:spPr>
          <a:xfrm>
            <a:off x="4402868" y="5211239"/>
            <a:ext cx="182364" cy="21102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solidFill>
                  <a:prstClr val="black"/>
                </a:solidFill>
              </a:rPr>
              <a:t>6</a:t>
            </a:r>
          </a:p>
        </p:txBody>
      </p:sp>
      <p:sp>
        <p:nvSpPr>
          <p:cNvPr id="138" name="Oval 137"/>
          <p:cNvSpPr/>
          <p:nvPr/>
        </p:nvSpPr>
        <p:spPr>
          <a:xfrm>
            <a:off x="4331992" y="6244103"/>
            <a:ext cx="182364" cy="21102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solidFill>
                  <a:prstClr val="black"/>
                </a:solidFill>
              </a:rPr>
              <a:t>7</a:t>
            </a:r>
          </a:p>
        </p:txBody>
      </p:sp>
      <p:cxnSp>
        <p:nvCxnSpPr>
          <p:cNvPr id="141" name="Straight Arrow Connector 140"/>
          <p:cNvCxnSpPr/>
          <p:nvPr/>
        </p:nvCxnSpPr>
        <p:spPr>
          <a:xfrm flipH="1">
            <a:off x="3167785" y="4655859"/>
            <a:ext cx="285582" cy="111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 flipH="1">
            <a:off x="2131423" y="4677324"/>
            <a:ext cx="285582" cy="111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Oval 142"/>
          <p:cNvSpPr/>
          <p:nvPr/>
        </p:nvSpPr>
        <p:spPr>
          <a:xfrm>
            <a:off x="1142546" y="4273021"/>
            <a:ext cx="182364" cy="21102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144" name="Oval 143"/>
          <p:cNvSpPr/>
          <p:nvPr/>
        </p:nvSpPr>
        <p:spPr>
          <a:xfrm>
            <a:off x="2181960" y="4268600"/>
            <a:ext cx="182364" cy="21102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145" name="Oval 144"/>
          <p:cNvSpPr/>
          <p:nvPr/>
        </p:nvSpPr>
        <p:spPr>
          <a:xfrm>
            <a:off x="3236693" y="4286623"/>
            <a:ext cx="182364" cy="21102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146" name="Oval 145"/>
          <p:cNvSpPr/>
          <p:nvPr/>
        </p:nvSpPr>
        <p:spPr>
          <a:xfrm>
            <a:off x="4402868" y="4298000"/>
            <a:ext cx="182364" cy="21102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147" name="Oval 146"/>
          <p:cNvSpPr/>
          <p:nvPr/>
        </p:nvSpPr>
        <p:spPr>
          <a:xfrm>
            <a:off x="3310575" y="4664488"/>
            <a:ext cx="182364" cy="21102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solidFill>
                  <a:prstClr val="black"/>
                </a:solidFill>
              </a:rPr>
              <a:t>7</a:t>
            </a:r>
          </a:p>
        </p:txBody>
      </p:sp>
      <p:sp>
        <p:nvSpPr>
          <p:cNvPr id="148" name="Oval 147"/>
          <p:cNvSpPr/>
          <p:nvPr/>
        </p:nvSpPr>
        <p:spPr>
          <a:xfrm>
            <a:off x="2234470" y="4601146"/>
            <a:ext cx="182364" cy="21102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solidFill>
                  <a:prstClr val="black"/>
                </a:solidFill>
              </a:rPr>
              <a:t>7</a:t>
            </a:r>
          </a:p>
        </p:txBody>
      </p:sp>
      <p:sp>
        <p:nvSpPr>
          <p:cNvPr id="150" name="Oval 149"/>
          <p:cNvSpPr/>
          <p:nvPr/>
        </p:nvSpPr>
        <p:spPr>
          <a:xfrm>
            <a:off x="5230273" y="4746593"/>
            <a:ext cx="182364" cy="198736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solidFill>
                  <a:prstClr val="black"/>
                </a:solidFill>
              </a:rPr>
              <a:t>C</a:t>
            </a:r>
          </a:p>
        </p:txBody>
      </p:sp>
      <p:sp>
        <p:nvSpPr>
          <p:cNvPr id="151" name="Oval 150"/>
          <p:cNvSpPr/>
          <p:nvPr/>
        </p:nvSpPr>
        <p:spPr>
          <a:xfrm>
            <a:off x="4279498" y="5636516"/>
            <a:ext cx="182364" cy="198736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solidFill>
                  <a:prstClr val="black"/>
                </a:solidFill>
              </a:rPr>
              <a:t>D</a:t>
            </a:r>
          </a:p>
        </p:txBody>
      </p:sp>
      <p:sp>
        <p:nvSpPr>
          <p:cNvPr id="152" name="Oval 151"/>
          <p:cNvSpPr/>
          <p:nvPr/>
        </p:nvSpPr>
        <p:spPr>
          <a:xfrm>
            <a:off x="4020666" y="5035284"/>
            <a:ext cx="182364" cy="198736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solidFill>
                  <a:prstClr val="black"/>
                </a:solidFill>
              </a:rPr>
              <a:t>E</a:t>
            </a:r>
          </a:p>
        </p:txBody>
      </p:sp>
      <p:cxnSp>
        <p:nvCxnSpPr>
          <p:cNvPr id="153" name="Straight Connector 152"/>
          <p:cNvCxnSpPr/>
          <p:nvPr/>
        </p:nvCxnSpPr>
        <p:spPr>
          <a:xfrm>
            <a:off x="240576" y="3397018"/>
            <a:ext cx="6836872" cy="0"/>
          </a:xfrm>
          <a:prstGeom prst="line">
            <a:avLst/>
          </a:prstGeom>
          <a:ln>
            <a:solidFill>
              <a:srgbClr val="46B688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ectangle 154"/>
          <p:cNvSpPr/>
          <p:nvPr/>
        </p:nvSpPr>
        <p:spPr>
          <a:xfrm>
            <a:off x="345462" y="2708964"/>
            <a:ext cx="1111071" cy="400108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>
                <a:solidFill>
                  <a:srgbClr val="016AA3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2018</a:t>
            </a:r>
            <a:endParaRPr kumimoji="0" lang="id-ID" sz="2000" b="1" i="0" u="none" strike="noStrike" kern="0" cap="none" spc="0" normalizeH="0" baseline="0" noProof="0" dirty="0">
              <a:ln>
                <a:noFill/>
              </a:ln>
              <a:solidFill>
                <a:srgbClr val="016AA3"/>
              </a:solidFill>
              <a:effectLst/>
              <a:uLnTx/>
              <a:uFillTx/>
              <a:latin typeface="Century Gothic" panose="020B0502020202020204" pitchFamily="34" charset="0"/>
              <a:ea typeface="Verdana" panose="020B0604030504040204" pitchFamily="34" charset="0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356352" y="5970731"/>
            <a:ext cx="1111071" cy="400108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>
                <a:solidFill>
                  <a:srgbClr val="46B688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2019</a:t>
            </a:r>
            <a:endParaRPr kumimoji="0" lang="id-ID" sz="2000" b="1" i="0" u="none" strike="noStrike" kern="0" cap="none" spc="0" normalizeH="0" baseline="0" noProof="0" dirty="0">
              <a:ln>
                <a:noFill/>
              </a:ln>
              <a:solidFill>
                <a:srgbClr val="46B688"/>
              </a:solidFill>
              <a:effectLst/>
              <a:uLnTx/>
              <a:uFillTx/>
              <a:latin typeface="Century Gothic" panose="020B0502020202020204" pitchFamily="34" charset="0"/>
              <a:ea typeface="Verdana" panose="020B0604030504040204" pitchFamily="34" charset="0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1355538" y="3936603"/>
            <a:ext cx="2883051" cy="31336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prstClr val="black"/>
                </a:solidFill>
              </a:rPr>
              <a:t>KRISNA</a:t>
            </a:r>
            <a:endParaRPr lang="id-ID" sz="1100" dirty="0">
              <a:solidFill>
                <a:prstClr val="black"/>
              </a:solidFill>
            </a:endParaRPr>
          </a:p>
        </p:txBody>
      </p:sp>
      <p:sp>
        <p:nvSpPr>
          <p:cNvPr id="119" name="Oval 118"/>
          <p:cNvSpPr/>
          <p:nvPr/>
        </p:nvSpPr>
        <p:spPr>
          <a:xfrm>
            <a:off x="1650829" y="4134929"/>
            <a:ext cx="182364" cy="211028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solidFill>
                  <a:prstClr val="black"/>
                </a:solidFill>
              </a:rPr>
              <a:t>A</a:t>
            </a:r>
          </a:p>
        </p:txBody>
      </p:sp>
      <p:sp>
        <p:nvSpPr>
          <p:cNvPr id="124" name="Oval 123"/>
          <p:cNvSpPr/>
          <p:nvPr/>
        </p:nvSpPr>
        <p:spPr>
          <a:xfrm>
            <a:off x="2720630" y="4159175"/>
            <a:ext cx="182364" cy="198736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solidFill>
                  <a:prstClr val="black"/>
                </a:solidFill>
              </a:rPr>
              <a:t>B</a:t>
            </a:r>
          </a:p>
        </p:txBody>
      </p:sp>
      <p:sp>
        <p:nvSpPr>
          <p:cNvPr id="88" name="Rectangle 87"/>
          <p:cNvSpPr>
            <a:spLocks noChangeArrowheads="1"/>
          </p:cNvSpPr>
          <p:nvPr/>
        </p:nvSpPr>
        <p:spPr bwMode="auto">
          <a:xfrm>
            <a:off x="7139026" y="1083390"/>
            <a:ext cx="2677914" cy="4939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lvl="1" indent="-257175" eaLnBrk="1" hangingPunct="1">
              <a:lnSpc>
                <a:spcPct val="100000"/>
              </a:lnSpc>
              <a:spcBef>
                <a:spcPts val="600"/>
              </a:spcBef>
              <a:buFont typeface="Calibri Light" panose="020F0302020204030204" pitchFamily="34" charset="0"/>
              <a:buAutoNum type="arabicPeriod"/>
            </a:pP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Menu </a:t>
            </a: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dalam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aplikasi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akan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disesuaikan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dengan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fitur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b="1" i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drop down list</a:t>
            </a:r>
            <a:r>
              <a:rPr lang="en-US" altLang="en-US" sz="1200" i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sehingga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b="1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meminimalkan</a:t>
            </a:r>
            <a:r>
              <a:rPr lang="en-US" altLang="en-US" sz="1200" b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b="1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kesalahan</a:t>
            </a:r>
            <a:r>
              <a:rPr lang="en-US" altLang="en-US" sz="1200" b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b="1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pengisian</a:t>
            </a:r>
            <a:r>
              <a:rPr lang="en-US" altLang="en-US" sz="1200" b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menu 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yang </a:t>
            </a: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tidak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sesuai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dengan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kesepakatan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id-ID" altLang="en-US" sz="1200" i="1" dirty="0" smtClean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Multil</a:t>
            </a:r>
            <a:r>
              <a:rPr lang="en-US" altLang="en-US" sz="1200" i="1" dirty="0" err="1" smtClean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ateral</a:t>
            </a:r>
            <a:r>
              <a:rPr lang="en-US" altLang="en-US" sz="1200" i="1" dirty="0" smtClean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i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Meeting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;</a:t>
            </a:r>
          </a:p>
          <a:p>
            <a:pPr marL="269875" lvl="1" indent="-257175" eaLnBrk="1" hangingPunct="1">
              <a:lnSpc>
                <a:spcPct val="100000"/>
              </a:lnSpc>
              <a:spcBef>
                <a:spcPts val="600"/>
              </a:spcBef>
              <a:buFont typeface="Calibri Light" panose="020F0302020204030204" pitchFamily="34" charset="0"/>
              <a:buAutoNum type="arabicPeriod"/>
            </a:pP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Pengembangan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b="1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Sinkronisasi</a:t>
            </a:r>
            <a:r>
              <a:rPr lang="en-US" altLang="en-US" sz="1200" b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b="1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antara</a:t>
            </a:r>
            <a:r>
              <a:rPr lang="en-US" altLang="en-US" sz="1200" b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b="1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aplikasi</a:t>
            </a:r>
            <a:r>
              <a:rPr lang="en-US" altLang="en-US" sz="1200" b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E-Planning DAK </a:t>
            </a:r>
            <a:r>
              <a:rPr lang="en-US" altLang="en-US" sz="1200" b="1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dengan</a:t>
            </a:r>
            <a:r>
              <a:rPr lang="en-US" altLang="en-US" sz="1200" b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b="1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aplikasi</a:t>
            </a:r>
            <a:r>
              <a:rPr lang="en-US" altLang="en-US" sz="1200" b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b="1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serupa</a:t>
            </a:r>
            <a:r>
              <a:rPr lang="en-US" altLang="en-US" sz="1200" b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di K/L </a:t>
            </a:r>
            <a:r>
              <a:rPr lang="en-US" altLang="en-US" sz="1200" b="1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dan</a:t>
            </a:r>
            <a:r>
              <a:rPr lang="en-US" altLang="en-US" sz="1200" b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OMSPAN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</a:t>
            </a: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untuk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mempermudah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pengusulan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</a:t>
            </a:r>
            <a:r>
              <a:rPr lang="en-US" altLang="en-US" sz="1200" i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data sharing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</a:t>
            </a: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dan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penilaian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usulan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DAK;</a:t>
            </a:r>
          </a:p>
          <a:p>
            <a:pPr marL="269875" lvl="1" indent="-257175" eaLnBrk="1" hangingPunct="1">
              <a:lnSpc>
                <a:spcPct val="100000"/>
              </a:lnSpc>
              <a:spcBef>
                <a:spcPts val="600"/>
              </a:spcBef>
              <a:buFont typeface="Calibri Light" panose="020F0302020204030204" pitchFamily="34" charset="0"/>
              <a:buAutoNum type="arabicPeriod"/>
            </a:pP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Integrasi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id-ID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aplikasi </a:t>
            </a: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Perencanaan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DAK TA 2019</a:t>
            </a:r>
            <a:r>
              <a:rPr lang="id-ID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 </a:t>
            </a:r>
            <a:r>
              <a:rPr lang="id-ID" altLang="en-US" sz="1200" b="1" i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ID" altLang="en-US" sz="1200" b="1" i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</a:t>
            </a:r>
            <a:r>
              <a:rPr lang="id-ID" altLang="en-US" sz="1200" b="1" i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planning </a:t>
            </a:r>
            <a:r>
              <a:rPr lang="id-ID" altLang="en-US" sz="1200" b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DAK- KRISNA- SINKRON</a:t>
            </a:r>
            <a:r>
              <a:rPr lang="en-US" altLang="en-US" sz="1200" b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b="1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menjadi</a:t>
            </a:r>
            <a:r>
              <a:rPr lang="en-US" altLang="en-US" sz="1200" b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SATU APLIKASI KRISNA</a:t>
            </a:r>
            <a:r>
              <a:rPr lang="id-ID" altLang="en-US" sz="1200" b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en-US" altLang="en-US" sz="1200" b="1" dirty="0">
              <a:latin typeface="Century Gothic" panose="020B0502020202020204" pitchFamily="34" charset="0"/>
              <a:ea typeface="Tahoma" panose="020B060403050404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69875" lvl="1" indent="-257175" eaLnBrk="1" hangingPunct="1">
              <a:lnSpc>
                <a:spcPct val="100000"/>
              </a:lnSpc>
              <a:spcBef>
                <a:spcPts val="600"/>
              </a:spcBef>
              <a:buFont typeface="Calibri Light" panose="020F0302020204030204" pitchFamily="34" charset="0"/>
              <a:buAutoNum type="arabicPeriod"/>
            </a:pP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Pengembangan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Integrasi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Aplikasi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b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E-Planning DAK </a:t>
            </a:r>
            <a:r>
              <a:rPr lang="en-US" altLang="en-US" sz="1200" b="1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dan</a:t>
            </a:r>
            <a:r>
              <a:rPr lang="en-US" altLang="en-US" sz="1200" b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b="1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Sinkron</a:t>
            </a:r>
            <a:r>
              <a:rPr lang="en-US" altLang="en-US" sz="1200" b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-DAK </a:t>
            </a:r>
            <a:r>
              <a:rPr lang="en-US" altLang="en-US" sz="1200" b="1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dengan</a:t>
            </a:r>
            <a:r>
              <a:rPr lang="en-US" altLang="en-US" sz="1200" b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OMSPAN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untuk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digunakan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sebagai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b="1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instrumen</a:t>
            </a:r>
            <a:r>
              <a:rPr lang="en-US" altLang="en-US" sz="1200" b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monitoring </a:t>
            </a:r>
            <a:r>
              <a:rPr lang="en-US" altLang="en-US" sz="1200" b="1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dan</a:t>
            </a:r>
            <a:r>
              <a:rPr lang="en-US" altLang="en-US" sz="1200" b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1200" b="1" dirty="0" err="1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evaluasi</a:t>
            </a:r>
            <a:r>
              <a:rPr lang="en-US" altLang="en-US" sz="1200" b="1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DAK</a:t>
            </a:r>
            <a:r>
              <a:rPr lang="en-US" altLang="en-US" sz="1200" dirty="0">
                <a:latin typeface="Century Gothic" panose="020B0502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89" name="TextBox 22">
            <a:extLst/>
          </p:cNvPr>
          <p:cNvSpPr txBox="1">
            <a:spLocks noChangeArrowheads="1"/>
          </p:cNvSpPr>
          <p:nvPr/>
        </p:nvSpPr>
        <p:spPr bwMode="auto">
          <a:xfrm>
            <a:off x="1136576" y="79582"/>
            <a:ext cx="7910626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ID" altLang="id-ID" sz="24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PENYEMPURNAAN </a:t>
            </a:r>
            <a:r>
              <a:rPr lang="id-ID" altLang="id-ID" sz="24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APLIKASI PENGUSULAN </a:t>
            </a:r>
            <a:endParaRPr lang="en-US" altLang="id-ID" sz="2400" b="1" kern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en-US" altLang="id-ID" sz="24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</a:t>
            </a:r>
            <a:r>
              <a:rPr lang="id-ID" altLang="id-ID" sz="24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AN PENILAIAN </a:t>
            </a:r>
            <a:r>
              <a:rPr lang="en-US" altLang="id-ID" sz="24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DAK</a:t>
            </a:r>
            <a:r>
              <a:rPr lang="id-ID" altLang="id-ID" sz="24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altLang="id-ID" sz="24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FISIK </a:t>
            </a:r>
            <a:r>
              <a:rPr lang="id-ID" altLang="id-ID" sz="24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TAHUN </a:t>
            </a:r>
            <a:r>
              <a:rPr lang="en-US" altLang="id-ID" sz="24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2019</a:t>
            </a:r>
            <a:endParaRPr lang="id-ID" altLang="id-ID" sz="2400" b="1" dirty="0">
              <a:latin typeface="Century Gothic" panose="020B0502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7" name="Flowchart: Document 86"/>
          <p:cNvSpPr/>
          <p:nvPr/>
        </p:nvSpPr>
        <p:spPr>
          <a:xfrm>
            <a:off x="1784083" y="4753644"/>
            <a:ext cx="327077" cy="367883"/>
          </a:xfrm>
          <a:prstGeom prst="flowChartDocumen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800" dirty="0">
                <a:solidFill>
                  <a:schemeClr val="tx1"/>
                </a:solidFill>
              </a:rPr>
              <a:t>PD</a:t>
            </a:r>
          </a:p>
        </p:txBody>
      </p:sp>
      <p:sp>
        <p:nvSpPr>
          <p:cNvPr id="90" name="Flowchart: Document 89"/>
          <p:cNvSpPr/>
          <p:nvPr/>
        </p:nvSpPr>
        <p:spPr>
          <a:xfrm>
            <a:off x="2792760" y="4763419"/>
            <a:ext cx="380097" cy="367883"/>
          </a:xfrm>
          <a:prstGeom prst="flowChartDocumen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800" dirty="0">
                <a:solidFill>
                  <a:schemeClr val="tx1"/>
                </a:solidFill>
              </a:rPr>
              <a:t>PD</a:t>
            </a:r>
          </a:p>
        </p:txBody>
      </p:sp>
      <p:cxnSp>
        <p:nvCxnSpPr>
          <p:cNvPr id="91" name="Elbow Connector 90"/>
          <p:cNvCxnSpPr>
            <a:cxnSpLocks/>
          </p:cNvCxnSpPr>
          <p:nvPr/>
        </p:nvCxnSpPr>
        <p:spPr>
          <a:xfrm rot="5400000" flipH="1">
            <a:off x="2986865" y="2636224"/>
            <a:ext cx="16818" cy="4421574"/>
          </a:xfrm>
          <a:prstGeom prst="bentConnector3">
            <a:avLst>
              <a:gd name="adj1" fmla="val -4203247"/>
            </a:avLst>
          </a:prstGeom>
          <a:ln w="19050">
            <a:solidFill>
              <a:srgbClr val="C00000"/>
            </a:solidFill>
            <a:prstDash val="dash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Flowchart: Document 91"/>
          <p:cNvSpPr/>
          <p:nvPr/>
        </p:nvSpPr>
        <p:spPr>
          <a:xfrm>
            <a:off x="3529096" y="4765635"/>
            <a:ext cx="343784" cy="367883"/>
          </a:xfrm>
          <a:prstGeom prst="flowChartDocumen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800" dirty="0">
                <a:solidFill>
                  <a:schemeClr val="tx1"/>
                </a:solidFill>
              </a:rPr>
              <a:t>PD</a:t>
            </a:r>
          </a:p>
        </p:txBody>
      </p:sp>
      <p:cxnSp>
        <p:nvCxnSpPr>
          <p:cNvPr id="93" name="Straight Arrow Connector 92"/>
          <p:cNvCxnSpPr>
            <a:stCxn id="87" idx="3"/>
            <a:endCxn id="90" idx="1"/>
          </p:cNvCxnSpPr>
          <p:nvPr/>
        </p:nvCxnSpPr>
        <p:spPr>
          <a:xfrm>
            <a:off x="2111160" y="4937586"/>
            <a:ext cx="681600" cy="9775"/>
          </a:xfrm>
          <a:prstGeom prst="straightConnector1">
            <a:avLst/>
          </a:prstGeom>
          <a:ln w="19050">
            <a:solidFill>
              <a:srgbClr val="C00000"/>
            </a:solidFill>
            <a:prstDash val="dash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90" idx="3"/>
            <a:endCxn id="92" idx="1"/>
          </p:cNvCxnSpPr>
          <p:nvPr/>
        </p:nvCxnSpPr>
        <p:spPr>
          <a:xfrm>
            <a:off x="3172857" y="4947361"/>
            <a:ext cx="356239" cy="2216"/>
          </a:xfrm>
          <a:prstGeom prst="straightConnector1">
            <a:avLst/>
          </a:prstGeom>
          <a:ln w="19050">
            <a:solidFill>
              <a:srgbClr val="C00000"/>
            </a:solidFill>
            <a:prstDash val="dash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Flowchart: Document 94">
            <a:extLst>
              <a:ext uri="{FF2B5EF4-FFF2-40B4-BE49-F238E27FC236}">
                <a16:creationId xmlns:a16="http://schemas.microsoft.com/office/drawing/2014/main" xmlns="" id="{07944F2B-9683-4FB7-98F0-59AFB0F4243A}"/>
              </a:ext>
            </a:extLst>
          </p:cNvPr>
          <p:cNvSpPr/>
          <p:nvPr/>
        </p:nvSpPr>
        <p:spPr>
          <a:xfrm>
            <a:off x="653246" y="4753644"/>
            <a:ext cx="327077" cy="367883"/>
          </a:xfrm>
          <a:prstGeom prst="flowChartDocumen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800" dirty="0">
                <a:solidFill>
                  <a:schemeClr val="tx1"/>
                </a:solidFill>
              </a:rPr>
              <a:t>PD</a:t>
            </a:r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xmlns="" id="{D1337D36-FCDD-4030-8A9C-0993280CEC37}"/>
              </a:ext>
            </a:extLst>
          </p:cNvPr>
          <p:cNvCxnSpPr>
            <a:cxnSpLocks/>
            <a:stCxn id="95" idx="3"/>
            <a:endCxn id="87" idx="1"/>
          </p:cNvCxnSpPr>
          <p:nvPr/>
        </p:nvCxnSpPr>
        <p:spPr>
          <a:xfrm>
            <a:off x="980323" y="4937585"/>
            <a:ext cx="803761" cy="0"/>
          </a:xfrm>
          <a:prstGeom prst="straightConnector1">
            <a:avLst/>
          </a:prstGeom>
          <a:ln w="19050">
            <a:solidFill>
              <a:srgbClr val="C00000"/>
            </a:solidFill>
            <a:prstDash val="dash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Oval 136"/>
          <p:cNvSpPr/>
          <p:nvPr/>
        </p:nvSpPr>
        <p:spPr>
          <a:xfrm>
            <a:off x="5073127" y="5083629"/>
            <a:ext cx="182364" cy="21102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solidFill>
                  <a:prstClr val="black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62620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2610" y="2204865"/>
            <a:ext cx="73133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TERIMA KASIH</a:t>
            </a:r>
            <a:endParaRPr lang="en-US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96616" y="4149080"/>
            <a:ext cx="73133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Arial" panose="020B0604020202020204" pitchFamily="34" charset="0"/>
                <a:cs typeface="Arial" panose="020B0604020202020204" pitchFamily="34" charset="0"/>
              </a:rPr>
              <a:t>SUBDIREKTORAT DAK FISIK 1 DIREKTORAT DANA PERIMBANGAN</a:t>
            </a:r>
          </a:p>
          <a:p>
            <a:pPr algn="ctr"/>
            <a:r>
              <a:rPr lang="id-ID" sz="1400" b="1" dirty="0">
                <a:latin typeface="Arial" panose="020B0604020202020204" pitchFamily="34" charset="0"/>
                <a:cs typeface="Arial" panose="020B0604020202020204" pitchFamily="34" charset="0"/>
              </a:rPr>
              <a:t>DIRJEN PERIMBANGAN KEUANGAN KEMENKEU RI</a:t>
            </a:r>
          </a:p>
          <a:p>
            <a:pPr algn="ctr"/>
            <a:r>
              <a:rPr lang="id-ID" sz="1400" b="1" dirty="0">
                <a:latin typeface="Arial" panose="020B0604020202020204" pitchFamily="34" charset="0"/>
                <a:cs typeface="Arial" panose="020B0604020202020204" pitchFamily="34" charset="0"/>
              </a:rPr>
              <a:t>GD. RADIUS PRAWIRO JL. DR. WAHIDIN RAYA NO. 1 </a:t>
            </a:r>
          </a:p>
          <a:p>
            <a:pPr algn="ctr"/>
            <a:r>
              <a:rPr lang="id-ID" sz="1400" b="1" dirty="0">
                <a:latin typeface="Arial" panose="020B0604020202020204" pitchFamily="34" charset="0"/>
                <a:cs typeface="Arial" panose="020B0604020202020204" pitchFamily="34" charset="0"/>
              </a:rPr>
              <a:t>JAKARTA PUSAT 10710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17521-782B-4617-BD9E-481D4BBF6E30}" type="slidenum">
              <a:rPr lang="id-ID" smtClean="0"/>
              <a:pPr/>
              <a:t>22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79167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99683" y="2132856"/>
            <a:ext cx="76058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KEBIJAKAN </a:t>
            </a:r>
          </a:p>
          <a:p>
            <a:pPr algn="r"/>
            <a:r>
              <a:rPr lang="id-ID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PENGALOKASIAN DAK FISIK </a:t>
            </a:r>
          </a:p>
          <a:p>
            <a:pPr algn="r"/>
            <a:r>
              <a:rPr lang="id-ID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TAHUN ANGGARAN 2018</a:t>
            </a:r>
            <a:endParaRPr lang="id-ID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 bwMode="auto">
          <a:xfrm>
            <a:off x="0" y="5357826"/>
            <a:ext cx="9906000" cy="150017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200" b="1" i="0" u="none" strike="noStrike" cap="none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0" name="Rectangle 79"/>
          <p:cNvSpPr/>
          <p:nvPr/>
        </p:nvSpPr>
        <p:spPr bwMode="auto">
          <a:xfrm>
            <a:off x="0" y="5357826"/>
            <a:ext cx="9906000" cy="150017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200" b="1" i="0" u="none" strike="noStrike" cap="none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9" name="Picture 3" descr="D:\blue-peace-dove-hi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350" y="1304452"/>
            <a:ext cx="547861" cy="55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/>
          <p:cNvSpPr/>
          <p:nvPr/>
        </p:nvSpPr>
        <p:spPr>
          <a:xfrm>
            <a:off x="4339350" y="1142984"/>
            <a:ext cx="5566651" cy="42148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/>
          <p:cNvSpPr txBox="1"/>
          <p:nvPr/>
        </p:nvSpPr>
        <p:spPr>
          <a:xfrm>
            <a:off x="4330182" y="1142984"/>
            <a:ext cx="28905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1.</a:t>
            </a:r>
            <a:r>
              <a:rPr lang="en-US" sz="2000" b="1" dirty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Transfer </a:t>
            </a:r>
            <a:r>
              <a:rPr lang="en-US" sz="2000" b="1" dirty="0" err="1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ke</a:t>
            </a:r>
            <a:r>
              <a:rPr lang="en-US" sz="2000" b="1" dirty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 Daerah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434655" y="1095000"/>
            <a:ext cx="2054849" cy="4617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1" b="1" dirty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701,1</a:t>
            </a:r>
          </a:p>
        </p:txBody>
      </p:sp>
      <p:sp>
        <p:nvSpPr>
          <p:cNvPr id="33" name="Folded Corner 32"/>
          <p:cNvSpPr/>
          <p:nvPr/>
        </p:nvSpPr>
        <p:spPr>
          <a:xfrm>
            <a:off x="4427580" y="1555995"/>
            <a:ext cx="165100" cy="152440"/>
          </a:xfrm>
          <a:prstGeom prst="foldedCorner">
            <a:avLst/>
          </a:prstGeom>
          <a:solidFill>
            <a:srgbClr val="4CDB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/>
          <p:cNvSpPr/>
          <p:nvPr/>
        </p:nvSpPr>
        <p:spPr>
          <a:xfrm>
            <a:off x="4592681" y="1520776"/>
            <a:ext cx="167597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n-US" sz="1100" b="1" u="sng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Dana </a:t>
            </a:r>
            <a:r>
              <a:rPr lang="en-US" sz="1100" b="1" u="sng" dirty="0" err="1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Bagi</a:t>
            </a:r>
            <a:r>
              <a:rPr lang="en-US" sz="1100" b="1" u="sng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100" b="1" u="sng" dirty="0" err="1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Hasil</a:t>
            </a:r>
            <a:endParaRPr lang="en-US" sz="1100" b="1" u="sng" dirty="0">
              <a:solidFill>
                <a:schemeClr val="bg2">
                  <a:lumMod val="25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35" name="Folded Corner 34"/>
          <p:cNvSpPr/>
          <p:nvPr/>
        </p:nvSpPr>
        <p:spPr>
          <a:xfrm>
            <a:off x="4406940" y="3220842"/>
            <a:ext cx="230510" cy="152440"/>
          </a:xfrm>
          <a:prstGeom prst="foldedCorner">
            <a:avLst/>
          </a:prstGeom>
          <a:solidFill>
            <a:srgbClr val="4CDB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/>
          <p:cNvSpPr/>
          <p:nvPr/>
        </p:nvSpPr>
        <p:spPr>
          <a:xfrm>
            <a:off x="4603238" y="3179239"/>
            <a:ext cx="166541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n-US" sz="1100" b="1" u="sng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Dana </a:t>
            </a:r>
            <a:r>
              <a:rPr lang="en-US" sz="1100" b="1" u="sng" dirty="0" err="1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Alokasi</a:t>
            </a:r>
            <a:r>
              <a:rPr lang="en-US" sz="1100" b="1" u="sng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100" b="1" u="sng" dirty="0" err="1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Umum</a:t>
            </a:r>
            <a:endParaRPr lang="en-US" sz="1100" b="1" u="sng" dirty="0">
              <a:solidFill>
                <a:schemeClr val="bg2">
                  <a:lumMod val="25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37" name="Folded Corner 36"/>
          <p:cNvSpPr/>
          <p:nvPr/>
        </p:nvSpPr>
        <p:spPr>
          <a:xfrm>
            <a:off x="6995075" y="1618727"/>
            <a:ext cx="165100" cy="152440"/>
          </a:xfrm>
          <a:prstGeom prst="foldedCorner">
            <a:avLst/>
          </a:prstGeom>
          <a:solidFill>
            <a:srgbClr val="4CDB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ectangle 37"/>
          <p:cNvSpPr/>
          <p:nvPr/>
        </p:nvSpPr>
        <p:spPr>
          <a:xfrm>
            <a:off x="7141832" y="1484784"/>
            <a:ext cx="191336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n-US" sz="1100" b="1" u="sng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Dana </a:t>
            </a:r>
            <a:r>
              <a:rPr lang="en-US" sz="1100" b="1" u="sng" dirty="0" err="1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Alokasi</a:t>
            </a:r>
            <a:r>
              <a:rPr lang="en-US" sz="1100" b="1" u="sng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100" b="1" u="sng" dirty="0" err="1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Khusus</a:t>
            </a:r>
            <a:r>
              <a:rPr lang="en-US" sz="1100" b="1" u="sng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100" b="1" u="sng" dirty="0" err="1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Fisik</a:t>
            </a:r>
            <a:endParaRPr lang="en-US" sz="1100" b="1" u="sng" dirty="0">
              <a:solidFill>
                <a:schemeClr val="bg2">
                  <a:lumMod val="25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39" name="Folded Corner 38"/>
          <p:cNvSpPr/>
          <p:nvPr/>
        </p:nvSpPr>
        <p:spPr>
          <a:xfrm>
            <a:off x="7017686" y="3204065"/>
            <a:ext cx="165100" cy="152440"/>
          </a:xfrm>
          <a:prstGeom prst="foldedCorner">
            <a:avLst/>
          </a:prstGeom>
          <a:solidFill>
            <a:srgbClr val="4CDB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/>
          <p:cNvSpPr/>
          <p:nvPr/>
        </p:nvSpPr>
        <p:spPr>
          <a:xfrm>
            <a:off x="7146101" y="3194246"/>
            <a:ext cx="234517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n-US" sz="1100" b="1" u="sng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Dana </a:t>
            </a:r>
            <a:r>
              <a:rPr lang="en-US" sz="1100" b="1" u="sng" dirty="0" err="1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Alokasi</a:t>
            </a:r>
            <a:r>
              <a:rPr lang="en-US" sz="1100" b="1" u="sng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100" b="1" u="sng" dirty="0" err="1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Khusus</a:t>
            </a:r>
            <a:r>
              <a:rPr lang="en-US" sz="1100" b="1" u="sng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100" b="1" u="sng" dirty="0" err="1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Nonfisik</a:t>
            </a:r>
            <a:endParaRPr lang="en-US" sz="1100" b="1" u="sng" dirty="0">
              <a:solidFill>
                <a:schemeClr val="bg2">
                  <a:lumMod val="25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126428" y="1474915"/>
            <a:ext cx="76135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EF4036"/>
                </a:solidFill>
                <a:latin typeface="Tahoma" charset="0"/>
                <a:ea typeface="Tahoma" charset="0"/>
                <a:cs typeface="Tahoma" charset="0"/>
              </a:rPr>
              <a:t>87,7</a:t>
            </a:r>
          </a:p>
        </p:txBody>
      </p:sp>
      <p:sp>
        <p:nvSpPr>
          <p:cNvPr id="42" name="Rectangle 41"/>
          <p:cNvSpPr/>
          <p:nvPr/>
        </p:nvSpPr>
        <p:spPr>
          <a:xfrm>
            <a:off x="6103363" y="3121367"/>
            <a:ext cx="861808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EF4036"/>
                </a:solidFill>
                <a:latin typeface="Tahoma" charset="0"/>
                <a:ea typeface="Tahoma" charset="0"/>
                <a:cs typeface="Tahoma" charset="0"/>
              </a:rPr>
              <a:t>398,1</a:t>
            </a:r>
          </a:p>
        </p:txBody>
      </p:sp>
      <p:sp>
        <p:nvSpPr>
          <p:cNvPr id="43" name="Rectangle 42"/>
          <p:cNvSpPr/>
          <p:nvPr/>
        </p:nvSpPr>
        <p:spPr>
          <a:xfrm>
            <a:off x="9121011" y="1513055"/>
            <a:ext cx="78502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EF4036"/>
                </a:solidFill>
                <a:latin typeface="Tahoma" charset="0"/>
                <a:ea typeface="Tahoma" charset="0"/>
                <a:cs typeface="Tahoma" charset="0"/>
              </a:rPr>
              <a:t>62,4</a:t>
            </a:r>
          </a:p>
        </p:txBody>
      </p:sp>
      <p:sp>
        <p:nvSpPr>
          <p:cNvPr id="44" name="Rectangle 43"/>
          <p:cNvSpPr/>
          <p:nvPr/>
        </p:nvSpPr>
        <p:spPr>
          <a:xfrm>
            <a:off x="9164444" y="3156500"/>
            <a:ext cx="818983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EF4036"/>
                </a:solidFill>
                <a:latin typeface="Tahoma" charset="0"/>
                <a:ea typeface="Tahoma" charset="0"/>
                <a:cs typeface="Tahoma" charset="0"/>
              </a:rPr>
              <a:t>123,5</a:t>
            </a:r>
          </a:p>
        </p:txBody>
      </p:sp>
      <p:sp>
        <p:nvSpPr>
          <p:cNvPr id="46" name="Rectangle 45"/>
          <p:cNvSpPr/>
          <p:nvPr/>
        </p:nvSpPr>
        <p:spPr>
          <a:xfrm>
            <a:off x="4411583" y="1765265"/>
            <a:ext cx="2476425" cy="1015663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>
            <a:spAutoFit/>
          </a:bodyPr>
          <a:lstStyle/>
          <a:p>
            <a:pPr marL="128622" indent="-128622">
              <a:buFont typeface="Arial" panose="020B0604020202020204" pitchFamily="34" charset="0"/>
              <a:buChar char="•"/>
            </a:pPr>
            <a:r>
              <a:rPr lang="fi-FI" sz="1000" dirty="0" err="1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Memperluas</a:t>
            </a:r>
            <a:r>
              <a:rPr lang="fi-FI" sz="1000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fi-FI" sz="1000" dirty="0" err="1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penggunaan</a:t>
            </a:r>
            <a:r>
              <a:rPr lang="fi-FI" sz="1000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DBH Cukai Hasil Tembakau (CHT);</a:t>
            </a:r>
          </a:p>
          <a:p>
            <a:pPr marL="128622" indent="-128622">
              <a:buFont typeface="Arial" panose="020B0604020202020204" pitchFamily="34" charset="0"/>
              <a:buChar char="•"/>
            </a:pPr>
            <a:r>
              <a:rPr lang="fi-FI" sz="1000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DBH Dana Reboisasi (DR) untuk Rehabilitasi Hutan dan Lahan (RHL) dan</a:t>
            </a:r>
            <a:r>
              <a:rPr lang="id-ID" sz="1000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kegiatan </a:t>
            </a:r>
            <a:r>
              <a:rPr lang="fi-FI" sz="1000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pendukungnya</a:t>
            </a:r>
          </a:p>
          <a:p>
            <a:pPr marL="128622" indent="-128622">
              <a:buFont typeface="Arial" panose="020B0604020202020204" pitchFamily="34" charset="0"/>
              <a:buChar char="•"/>
            </a:pPr>
            <a:r>
              <a:rPr lang="fi-FI" sz="1000" b="1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25% untuk belanja infrastruktur</a:t>
            </a:r>
            <a:endParaRPr lang="fi-FI" sz="700" b="1" dirty="0">
              <a:solidFill>
                <a:schemeClr val="bg2">
                  <a:lumMod val="25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890183" y="-27384"/>
            <a:ext cx="69242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charset="0"/>
                <a:cs typeface="Arial" pitchFamily="34" charset="0"/>
              </a:rPr>
              <a:t>T</a:t>
            </a:r>
            <a:r>
              <a:rPr lang="en-US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charset="0"/>
                <a:cs typeface="Arial" pitchFamily="34" charset="0"/>
              </a:rPr>
              <a:t>ransfer</a:t>
            </a:r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charset="0"/>
                <a:cs typeface="Arial" pitchFamily="34" charset="0"/>
              </a:rPr>
              <a:t> </a:t>
            </a:r>
            <a:r>
              <a:rPr lang="en-US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charset="0"/>
                <a:cs typeface="Arial" pitchFamily="34" charset="0"/>
              </a:rPr>
              <a:t>ke</a:t>
            </a:r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charset="0"/>
                <a:cs typeface="Arial" pitchFamily="34" charset="0"/>
              </a:rPr>
              <a:t> Daerah </a:t>
            </a:r>
            <a:r>
              <a:rPr lang="en-US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charset="0"/>
                <a:cs typeface="Arial" pitchFamily="34" charset="0"/>
              </a:rPr>
              <a:t>dan</a:t>
            </a:r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charset="0"/>
                <a:cs typeface="Arial" pitchFamily="34" charset="0"/>
              </a:rPr>
              <a:t> Dana </a:t>
            </a:r>
            <a:r>
              <a:rPr lang="en-US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charset="0"/>
                <a:cs typeface="Arial" pitchFamily="34" charset="0"/>
              </a:rPr>
              <a:t>Desa</a:t>
            </a:r>
            <a:endParaRPr lang="id-ID" sz="3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entury Gothic" charset="0"/>
              <a:cs typeface="Arial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434015" y="3421451"/>
            <a:ext cx="2469800" cy="707886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>
            <a:spAutoFit/>
          </a:bodyPr>
          <a:lstStyle/>
          <a:p>
            <a:pPr marL="128622" indent="-128622">
              <a:buFont typeface="Arial" panose="020B0604020202020204" pitchFamily="34" charset="0"/>
              <a:buChar char="•"/>
            </a:pPr>
            <a:r>
              <a:rPr lang="id-ID" sz="1000" dirty="0" smtClean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Pagu bersifat dinamis;</a:t>
            </a:r>
          </a:p>
          <a:p>
            <a:pPr marL="128622" indent="-128622">
              <a:buFont typeface="Arial" panose="020B0604020202020204" pitchFamily="34" charset="0"/>
              <a:buChar char="•"/>
            </a:pPr>
            <a:r>
              <a:rPr lang="id-ID" sz="1000" dirty="0" smtClean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Bobot wilayah laut naik menjadi 100%</a:t>
            </a:r>
          </a:p>
          <a:p>
            <a:pPr marL="128622" indent="-128622">
              <a:buFont typeface="Arial" panose="020B0604020202020204" pitchFamily="34" charset="0"/>
              <a:buChar char="•"/>
            </a:pPr>
            <a:r>
              <a:rPr lang="id-ID" sz="1000" b="1" dirty="0" smtClean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25% untuk belanja infrastruktur</a:t>
            </a:r>
            <a:endParaRPr lang="id-ID" sz="1000" b="1" dirty="0">
              <a:solidFill>
                <a:schemeClr val="bg2">
                  <a:lumMod val="25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7005462" y="3429918"/>
            <a:ext cx="2753436" cy="86177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>
            <a:spAutoFit/>
          </a:bodyPr>
          <a:lstStyle/>
          <a:p>
            <a:r>
              <a:rPr lang="id-ID" sz="1000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Mengurangi beban masyarakat terhadap </a:t>
            </a:r>
          </a:p>
          <a:p>
            <a:r>
              <a:rPr lang="id-ID" sz="1000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pelayanan publik dengan sasaran :</a:t>
            </a:r>
          </a:p>
          <a:p>
            <a:pPr marL="128622" indent="-128622">
              <a:buFont typeface="Arial" panose="020B0604020202020204" pitchFamily="34" charset="0"/>
              <a:buChar char="•"/>
            </a:pPr>
            <a:r>
              <a:rPr lang="id-ID" sz="1000" b="1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BOS untuk 47,4 juta siswa; </a:t>
            </a:r>
          </a:p>
          <a:p>
            <a:pPr marL="128622" indent="-128622">
              <a:buFont typeface="Arial" panose="020B0604020202020204" pitchFamily="34" charset="0"/>
              <a:buChar char="•"/>
            </a:pPr>
            <a:r>
              <a:rPr lang="id-ID" sz="1000" b="1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TPG 1,2 juta guru;</a:t>
            </a:r>
          </a:p>
          <a:p>
            <a:pPr marL="128622" indent="-128622">
              <a:buFont typeface="Arial" panose="020B0604020202020204" pitchFamily="34" charset="0"/>
              <a:buChar char="•"/>
            </a:pPr>
            <a:r>
              <a:rPr lang="id-ID" sz="1000" b="1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BOK 9.767 Puskesmas.</a:t>
            </a:r>
          </a:p>
        </p:txBody>
      </p:sp>
      <p:sp>
        <p:nvSpPr>
          <p:cNvPr id="53" name="Rectangle 52"/>
          <p:cNvSpPr/>
          <p:nvPr/>
        </p:nvSpPr>
        <p:spPr>
          <a:xfrm>
            <a:off x="7030432" y="1844824"/>
            <a:ext cx="2678504" cy="1015663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>
            <a:spAutoFit/>
          </a:bodyPr>
          <a:lstStyle/>
          <a:p>
            <a:pPr marL="128622" indent="-128622">
              <a:buFont typeface="Arial" panose="020B0604020202020204" pitchFamily="34" charset="0"/>
              <a:buChar char="•"/>
            </a:pPr>
            <a:r>
              <a:rPr lang="id-ID" sz="1000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Mengejar ketertinggalan infrastruktur layanan publik;</a:t>
            </a:r>
          </a:p>
          <a:p>
            <a:pPr marL="128622" indent="-128622">
              <a:buFont typeface="Arial" panose="020B0604020202020204" pitchFamily="34" charset="0"/>
              <a:buChar char="•"/>
            </a:pPr>
            <a:r>
              <a:rPr lang="id-ID" sz="1000" i="1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Money follow </a:t>
            </a:r>
            <a:r>
              <a:rPr lang="id-ID" sz="1000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program; </a:t>
            </a:r>
          </a:p>
          <a:p>
            <a:pPr marL="128622" indent="-128622">
              <a:buFont typeface="Arial" panose="020B0604020202020204" pitchFamily="34" charset="0"/>
              <a:buChar char="•"/>
            </a:pPr>
            <a:r>
              <a:rPr lang="id-ID" sz="1000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Afirmasi kepada daerah tertinggal, perbatasan, kepulauan, dan transmigrasi;</a:t>
            </a:r>
          </a:p>
          <a:p>
            <a:pPr marL="128622" indent="-128622">
              <a:buFont typeface="Arial" panose="020B0604020202020204" pitchFamily="34" charset="0"/>
              <a:buChar char="•"/>
            </a:pPr>
            <a:r>
              <a:rPr lang="id-ID" sz="1000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Usulan daerah sesuai prioritas nasional.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2481" y="5805265"/>
            <a:ext cx="2212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2</a:t>
            </a:r>
            <a:r>
              <a:rPr lang="id-ID" sz="2400" b="1" dirty="0" smtClean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. </a:t>
            </a:r>
            <a:r>
              <a:rPr lang="en-US" sz="2400" b="1" dirty="0" smtClean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Dana </a:t>
            </a:r>
            <a:r>
              <a:rPr lang="en-US" sz="2400" b="1" dirty="0" err="1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Desa</a:t>
            </a:r>
            <a:endParaRPr lang="en-US" sz="2400" b="1" dirty="0">
              <a:solidFill>
                <a:srgbClr val="0070C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041177" y="5805264"/>
            <a:ext cx="1543671" cy="4617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1" b="1" dirty="0">
                <a:solidFill>
                  <a:srgbClr val="0070C0"/>
                </a:solidFill>
                <a:latin typeface="Tahoma" charset="0"/>
                <a:ea typeface="Tahoma" charset="0"/>
                <a:cs typeface="Tahoma" charset="0"/>
              </a:rPr>
              <a:t>60,0 </a:t>
            </a:r>
          </a:p>
        </p:txBody>
      </p:sp>
      <p:sp>
        <p:nvSpPr>
          <p:cNvPr id="58" name="Folded Corner 57"/>
          <p:cNvSpPr/>
          <p:nvPr/>
        </p:nvSpPr>
        <p:spPr>
          <a:xfrm>
            <a:off x="4421340" y="4371092"/>
            <a:ext cx="230510" cy="152440"/>
          </a:xfrm>
          <a:prstGeom prst="foldedCorner">
            <a:avLst/>
          </a:prstGeom>
          <a:solidFill>
            <a:srgbClr val="4CDB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Rectangle 58"/>
          <p:cNvSpPr/>
          <p:nvPr/>
        </p:nvSpPr>
        <p:spPr>
          <a:xfrm>
            <a:off x="4586441" y="4335872"/>
            <a:ext cx="168901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n-US" sz="1100" b="1" u="sng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Dana </a:t>
            </a:r>
            <a:r>
              <a:rPr lang="id-ID" sz="1100" b="1" u="sng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Insentif Daerah</a:t>
            </a:r>
            <a:endParaRPr lang="en-US" sz="1100" b="1" u="sng" dirty="0">
              <a:solidFill>
                <a:schemeClr val="bg2">
                  <a:lumMod val="25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229455" y="4265028"/>
            <a:ext cx="735717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500" b="1" dirty="0">
                <a:solidFill>
                  <a:srgbClr val="EF4036"/>
                </a:solidFill>
                <a:latin typeface="Tahoma" charset="0"/>
                <a:ea typeface="Tahoma" charset="0"/>
                <a:cs typeface="Tahoma" charset="0"/>
              </a:rPr>
              <a:t>8,5</a:t>
            </a:r>
            <a:endParaRPr lang="en-US" sz="1500" b="1" dirty="0">
              <a:solidFill>
                <a:srgbClr val="EF4036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434015" y="4725144"/>
            <a:ext cx="2469800" cy="553998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>
            <a:spAutoFit/>
          </a:bodyPr>
          <a:lstStyle/>
          <a:p>
            <a:pPr marL="128622" indent="-128622">
              <a:buFont typeface="Arial" panose="020B0604020202020204" pitchFamily="34" charset="0"/>
              <a:buChar char="•"/>
            </a:pPr>
            <a:r>
              <a:rPr lang="id-ID" sz="1000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Memacu perbaikan kinerja pengelolaan keuangan, pelayanan dasar publik, dan kesejahteraan</a:t>
            </a:r>
          </a:p>
        </p:txBody>
      </p:sp>
      <p:sp>
        <p:nvSpPr>
          <p:cNvPr id="62" name="Folded Corner 61"/>
          <p:cNvSpPr/>
          <p:nvPr/>
        </p:nvSpPr>
        <p:spPr>
          <a:xfrm>
            <a:off x="7047174" y="4379359"/>
            <a:ext cx="230510" cy="152440"/>
          </a:xfrm>
          <a:prstGeom prst="foldedCorner">
            <a:avLst/>
          </a:prstGeom>
          <a:solidFill>
            <a:srgbClr val="4CDB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Rectangle 62"/>
          <p:cNvSpPr/>
          <p:nvPr/>
        </p:nvSpPr>
        <p:spPr>
          <a:xfrm>
            <a:off x="7215252" y="4341177"/>
            <a:ext cx="208235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n-US" sz="1100" b="1" u="sng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Dana </a:t>
            </a:r>
            <a:r>
              <a:rPr lang="en-US" sz="1100" b="1" u="sng" dirty="0" err="1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Otsus</a:t>
            </a:r>
            <a:r>
              <a:rPr lang="id-ID" sz="1100" b="1" u="sng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100" b="1" u="sng" dirty="0" err="1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dan</a:t>
            </a:r>
            <a:r>
              <a:rPr lang="en-US" sz="1100" b="1" u="sng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id-ID" sz="1100" b="1" u="sng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Keistimewaan </a:t>
            </a:r>
            <a:r>
              <a:rPr lang="en-US" sz="1100" b="1" u="sng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DIY</a:t>
            </a:r>
          </a:p>
        </p:txBody>
      </p:sp>
      <p:sp>
        <p:nvSpPr>
          <p:cNvPr id="64" name="Rectangle 63"/>
          <p:cNvSpPr/>
          <p:nvPr/>
        </p:nvSpPr>
        <p:spPr>
          <a:xfrm>
            <a:off x="9192792" y="4320284"/>
            <a:ext cx="67574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500" b="1" dirty="0">
                <a:solidFill>
                  <a:srgbClr val="EF4036"/>
                </a:solidFill>
                <a:latin typeface="Tahoma" charset="0"/>
                <a:ea typeface="Tahoma" charset="0"/>
                <a:cs typeface="Tahoma" charset="0"/>
              </a:rPr>
              <a:t>20,9</a:t>
            </a:r>
            <a:endParaRPr lang="en-US" sz="1500" b="1" dirty="0">
              <a:solidFill>
                <a:srgbClr val="EF4036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7041862" y="4725144"/>
            <a:ext cx="2864139" cy="707886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>
            <a:spAutoFit/>
          </a:bodyPr>
          <a:lstStyle/>
          <a:p>
            <a:r>
              <a:rPr lang="id-ID" sz="1000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Untuk percepatan pembangunan infrastruktur Papua &amp; Papua Barat, pendanaan pendidikan, sosial, dan kesehatan di Prov Aceh &amp; keistimewaan DIY</a:t>
            </a:r>
          </a:p>
        </p:txBody>
      </p:sp>
      <p:sp>
        <p:nvSpPr>
          <p:cNvPr id="4" name="Rectangle 3"/>
          <p:cNvSpPr/>
          <p:nvPr/>
        </p:nvSpPr>
        <p:spPr>
          <a:xfrm>
            <a:off x="1910662" y="476672"/>
            <a:ext cx="4953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9528">
              <a:spcAft>
                <a:spcPts val="225"/>
              </a:spcAft>
            </a:pPr>
            <a:r>
              <a:rPr lang="en-US" sz="900" spc="-4" dirty="0" err="1">
                <a:solidFill>
                  <a:srgbClr val="57585A"/>
                </a:solidFill>
                <a:latin typeface="Tahoma"/>
                <a:cs typeface="Tahoma"/>
              </a:rPr>
              <a:t>Fokus</a:t>
            </a:r>
            <a:r>
              <a:rPr lang="en-US" sz="900" spc="-4" dirty="0">
                <a:solidFill>
                  <a:srgbClr val="57585A"/>
                </a:solidFill>
                <a:latin typeface="Tahoma"/>
                <a:cs typeface="Tahoma"/>
              </a:rPr>
              <a:t> </a:t>
            </a:r>
            <a:r>
              <a:rPr lang="en-US" sz="900" spc="-4" dirty="0" err="1">
                <a:solidFill>
                  <a:srgbClr val="57585A"/>
                </a:solidFill>
                <a:latin typeface="Tahoma"/>
                <a:cs typeface="Tahoma"/>
              </a:rPr>
              <a:t>untuk</a:t>
            </a:r>
            <a:r>
              <a:rPr lang="en-US" sz="900" spc="-4" dirty="0">
                <a:solidFill>
                  <a:srgbClr val="57585A"/>
                </a:solidFill>
                <a:latin typeface="Tahoma"/>
                <a:cs typeface="Tahoma"/>
              </a:rPr>
              <a:t> </a:t>
            </a:r>
            <a:r>
              <a:rPr lang="id-ID" sz="900" dirty="0">
                <a:solidFill>
                  <a:srgbClr val="57585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meningkatkan kualitas layanan publik di daerah, menciptakan kesempatan kerja, mengentaskan kemiskinan, dan mengurangi ketimpangan antardaerah.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216696" y="908720"/>
            <a:ext cx="1667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Alokasi</a:t>
            </a:r>
            <a:r>
              <a:rPr lang="id-ID" b="1" dirty="0">
                <a:solidFill>
                  <a:schemeClr val="accent5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 2018</a:t>
            </a:r>
            <a:endParaRPr lang="en-US" sz="1050" b="1" dirty="0">
              <a:solidFill>
                <a:schemeClr val="accent5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792760" y="1196752"/>
            <a:ext cx="1080120" cy="4617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EF4036"/>
                </a:solidFill>
                <a:latin typeface="Tahoma" charset="0"/>
                <a:ea typeface="Tahoma" charset="0"/>
                <a:cs typeface="Tahoma" charset="0"/>
              </a:rPr>
              <a:t>761,1</a:t>
            </a:r>
            <a:r>
              <a:rPr lang="id-ID" sz="2401" b="1" dirty="0">
                <a:solidFill>
                  <a:srgbClr val="EF4036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2401" b="1" dirty="0">
                <a:solidFill>
                  <a:srgbClr val="EF4036"/>
                </a:solidFill>
                <a:latin typeface="Tahoma" charset="0"/>
                <a:ea typeface="Tahoma" charset="0"/>
                <a:cs typeface="Tahoma" charset="0"/>
              </a:rPr>
              <a:t> </a:t>
            </a:r>
          </a:p>
        </p:txBody>
      </p:sp>
      <p:sp>
        <p:nvSpPr>
          <p:cNvPr id="57" name="Rectangle 56"/>
          <p:cNvSpPr/>
          <p:nvPr/>
        </p:nvSpPr>
        <p:spPr>
          <a:xfrm>
            <a:off x="7905328" y="836712"/>
            <a:ext cx="1872208" cy="246221"/>
          </a:xfrm>
          <a:prstGeom prst="rect">
            <a:avLst/>
          </a:prstGeom>
          <a:solidFill>
            <a:srgbClr val="EF4036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(</a:t>
            </a:r>
            <a:r>
              <a:rPr lang="id-ID" sz="1000" b="1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dalam </a:t>
            </a:r>
            <a:r>
              <a:rPr lang="en-US" sz="1000" b="1" dirty="0" err="1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triliun</a:t>
            </a:r>
            <a:r>
              <a:rPr lang="en-US" sz="1000" b="1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en-US" sz="1000" b="1" dirty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rupiah)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="" xmlns:a16="http://schemas.microsoft.com/office/drawing/2014/main" id="{3C67F74C-74AC-4F7E-AC83-AAD995C7FCAE}"/>
              </a:ext>
            </a:extLst>
          </p:cNvPr>
          <p:cNvSpPr/>
          <p:nvPr/>
        </p:nvSpPr>
        <p:spPr>
          <a:xfrm>
            <a:off x="780422" y="4869163"/>
            <a:ext cx="907621" cy="219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25" b="1" dirty="0" err="1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Pertumbuhan</a:t>
            </a:r>
            <a:endParaRPr lang="en-US" sz="825" b="1" dirty="0">
              <a:solidFill>
                <a:schemeClr val="bg2">
                  <a:lumMod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="" xmlns:a16="http://schemas.microsoft.com/office/drawing/2014/main" id="{9D70BA1C-2E0D-4807-AFB1-04A434835B31}"/>
              </a:ext>
            </a:extLst>
          </p:cNvPr>
          <p:cNvSpPr/>
          <p:nvPr/>
        </p:nvSpPr>
        <p:spPr>
          <a:xfrm>
            <a:off x="45194" y="3384434"/>
            <a:ext cx="1122444" cy="484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2014:</a:t>
            </a:r>
          </a:p>
          <a:p>
            <a:r>
              <a:rPr lang="id-ID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573,7</a:t>
            </a:r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="" xmlns:a16="http://schemas.microsoft.com/office/drawing/2014/main" id="{490117DF-C757-4ECB-8742-5AD14F1E0AE8}"/>
              </a:ext>
            </a:extLst>
          </p:cNvPr>
          <p:cNvSpPr/>
          <p:nvPr/>
        </p:nvSpPr>
        <p:spPr>
          <a:xfrm>
            <a:off x="714007" y="2764581"/>
            <a:ext cx="1299761" cy="484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2015:</a:t>
            </a:r>
          </a:p>
          <a:p>
            <a:r>
              <a:rPr lang="id-ID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623,1</a:t>
            </a:r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="" xmlns:a16="http://schemas.microsoft.com/office/drawing/2014/main" id="{04EBE59F-ABC1-467B-B2DA-F5E4AB546FEB}"/>
              </a:ext>
            </a:extLst>
          </p:cNvPr>
          <p:cNvSpPr/>
          <p:nvPr/>
        </p:nvSpPr>
        <p:spPr>
          <a:xfrm>
            <a:off x="1503407" y="2273773"/>
            <a:ext cx="1001321" cy="484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2016:</a:t>
            </a:r>
          </a:p>
          <a:p>
            <a:r>
              <a:rPr lang="id-ID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710,3</a:t>
            </a:r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pic>
        <p:nvPicPr>
          <p:cNvPr id="123" name="Picture 122">
            <a:extLst>
              <a:ext uri="{FF2B5EF4-FFF2-40B4-BE49-F238E27FC236}">
                <a16:creationId xmlns="" xmlns:a16="http://schemas.microsoft.com/office/drawing/2014/main" id="{BC79BF2C-F3FD-4829-BFD4-D9724B1F680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44006" t="78772"/>
          <a:stretch/>
        </p:blipFill>
        <p:spPr>
          <a:xfrm rot="19669285">
            <a:off x="997579" y="3767681"/>
            <a:ext cx="470126" cy="164565"/>
          </a:xfrm>
          <a:prstGeom prst="rect">
            <a:avLst/>
          </a:prstGeom>
        </p:spPr>
      </p:pic>
      <p:sp>
        <p:nvSpPr>
          <p:cNvPr id="124" name="Oval 123">
            <a:extLst>
              <a:ext uri="{FF2B5EF4-FFF2-40B4-BE49-F238E27FC236}">
                <a16:creationId xmlns="" xmlns:a16="http://schemas.microsoft.com/office/drawing/2014/main" id="{C8CBF626-2247-46EC-83F5-3AB09DB2717E}"/>
              </a:ext>
            </a:extLst>
          </p:cNvPr>
          <p:cNvSpPr/>
          <p:nvPr/>
        </p:nvSpPr>
        <p:spPr>
          <a:xfrm>
            <a:off x="547793" y="4906908"/>
            <a:ext cx="193085" cy="178279"/>
          </a:xfrm>
          <a:prstGeom prst="ellipse">
            <a:avLst/>
          </a:prstGeom>
          <a:solidFill>
            <a:srgbClr val="FF5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pic>
        <p:nvPicPr>
          <p:cNvPr id="125" name="Picture 124">
            <a:extLst>
              <a:ext uri="{FF2B5EF4-FFF2-40B4-BE49-F238E27FC236}">
                <a16:creationId xmlns="" xmlns:a16="http://schemas.microsoft.com/office/drawing/2014/main" id="{BC79BF2C-F3FD-4829-BFD4-D9724B1F680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44006" t="78772"/>
          <a:stretch/>
        </p:blipFill>
        <p:spPr>
          <a:xfrm rot="8992006">
            <a:off x="2009089" y="3205361"/>
            <a:ext cx="470126" cy="164565"/>
          </a:xfrm>
          <a:prstGeom prst="rect">
            <a:avLst/>
          </a:prstGeom>
        </p:spPr>
      </p:pic>
      <p:pic>
        <p:nvPicPr>
          <p:cNvPr id="126" name="Picture 125">
            <a:extLst>
              <a:ext uri="{FF2B5EF4-FFF2-40B4-BE49-F238E27FC236}">
                <a16:creationId xmlns="" xmlns:a16="http://schemas.microsoft.com/office/drawing/2014/main" id="{BC79BF2C-F3FD-4829-BFD4-D9724B1F680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44006" t="78772"/>
          <a:stretch/>
        </p:blipFill>
        <p:spPr>
          <a:xfrm rot="19744987">
            <a:off x="2650679" y="2524608"/>
            <a:ext cx="470126" cy="164565"/>
          </a:xfrm>
          <a:prstGeom prst="rect">
            <a:avLst/>
          </a:prstGeom>
        </p:spPr>
      </p:pic>
      <p:grpSp>
        <p:nvGrpSpPr>
          <p:cNvPr id="2" name="Group 126">
            <a:extLst>
              <a:ext uri="{FF2B5EF4-FFF2-40B4-BE49-F238E27FC236}">
                <a16:creationId xmlns="" xmlns:a16="http://schemas.microsoft.com/office/drawing/2014/main" id="{1D6C3C9D-B064-4F0A-833F-60B06D20ABC9}"/>
              </a:ext>
            </a:extLst>
          </p:cNvPr>
          <p:cNvGrpSpPr/>
          <p:nvPr/>
        </p:nvGrpSpPr>
        <p:grpSpPr>
          <a:xfrm>
            <a:off x="2472330" y="3214686"/>
            <a:ext cx="599244" cy="401444"/>
            <a:chOff x="7722644" y="-541422"/>
            <a:chExt cx="585402" cy="416689"/>
          </a:xfrm>
        </p:grpSpPr>
        <p:sp>
          <p:nvSpPr>
            <p:cNvPr id="128" name="Oval 127"/>
            <p:cNvSpPr/>
            <p:nvPr/>
          </p:nvSpPr>
          <p:spPr>
            <a:xfrm>
              <a:off x="7726705" y="-541422"/>
              <a:ext cx="416691" cy="416689"/>
            </a:xfrm>
            <a:prstGeom prst="ellipse">
              <a:avLst/>
            </a:prstGeom>
            <a:solidFill>
              <a:srgbClr val="FF5B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7722644" y="-449495"/>
              <a:ext cx="585402" cy="25557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000" b="1" dirty="0">
                  <a:solidFill>
                    <a:schemeClr val="bg1"/>
                  </a:solidFill>
                  <a:latin typeface="Century Gothic" panose="020B0502020202020204" pitchFamily="34" charset="0"/>
                  <a:ea typeface="Tahoma" charset="0"/>
                  <a:cs typeface="Tahoma" charset="0"/>
                </a:rPr>
                <a:t>14</a:t>
              </a:r>
              <a:r>
                <a:rPr lang="en-US" sz="1000" b="1" dirty="0">
                  <a:solidFill>
                    <a:schemeClr val="bg1"/>
                  </a:solidFill>
                  <a:latin typeface="Century Gothic" panose="020B0502020202020204" pitchFamily="34" charset="0"/>
                  <a:ea typeface="Tahoma" charset="0"/>
                  <a:cs typeface="Tahoma" charset="0"/>
                </a:rPr>
                <a:t>,</a:t>
              </a:r>
              <a:r>
                <a:rPr lang="id-ID" sz="1000" b="1" dirty="0">
                  <a:solidFill>
                    <a:schemeClr val="bg1"/>
                  </a:solidFill>
                  <a:latin typeface="Century Gothic" panose="020B0502020202020204" pitchFamily="34" charset="0"/>
                  <a:ea typeface="Tahoma" charset="0"/>
                  <a:cs typeface="Tahoma" charset="0"/>
                </a:rPr>
                <a:t>0</a:t>
              </a:r>
              <a:endParaRPr lang="en-US" sz="1000" b="1" dirty="0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</p:grpSp>
      <p:grpSp>
        <p:nvGrpSpPr>
          <p:cNvPr id="3" name="Group 129">
            <a:extLst>
              <a:ext uri="{FF2B5EF4-FFF2-40B4-BE49-F238E27FC236}">
                <a16:creationId xmlns="" xmlns:a16="http://schemas.microsoft.com/office/drawing/2014/main" id="{23693CAC-7F4F-4374-A65A-2E798A4632ED}"/>
              </a:ext>
            </a:extLst>
          </p:cNvPr>
          <p:cNvGrpSpPr/>
          <p:nvPr/>
        </p:nvGrpSpPr>
        <p:grpSpPr>
          <a:xfrm>
            <a:off x="986215" y="4361001"/>
            <a:ext cx="619603" cy="393569"/>
            <a:chOff x="5806321" y="-1849245"/>
            <a:chExt cx="585402" cy="416690"/>
          </a:xfrm>
        </p:grpSpPr>
        <p:sp>
          <p:nvSpPr>
            <p:cNvPr id="131" name="Oval 130"/>
            <p:cNvSpPr/>
            <p:nvPr/>
          </p:nvSpPr>
          <p:spPr>
            <a:xfrm>
              <a:off x="5823003" y="-1849245"/>
              <a:ext cx="416690" cy="416690"/>
            </a:xfrm>
            <a:prstGeom prst="ellipse">
              <a:avLst/>
            </a:prstGeom>
            <a:solidFill>
              <a:srgbClr val="FF5B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5806321" y="-1746630"/>
              <a:ext cx="585402" cy="2606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000" b="1" dirty="0">
                  <a:solidFill>
                    <a:schemeClr val="bg1"/>
                  </a:solidFill>
                  <a:latin typeface="Century Gothic" panose="020B0502020202020204" pitchFamily="34" charset="0"/>
                  <a:ea typeface="Tahoma" charset="0"/>
                  <a:cs typeface="Tahoma" charset="0"/>
                </a:rPr>
                <a:t>11,8</a:t>
              </a:r>
              <a:endParaRPr lang="en-US" sz="1000" b="1" dirty="0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</p:grpSp>
      <p:grpSp>
        <p:nvGrpSpPr>
          <p:cNvPr id="5" name="Group 135">
            <a:extLst>
              <a:ext uri="{FF2B5EF4-FFF2-40B4-BE49-F238E27FC236}">
                <a16:creationId xmlns="" xmlns:a16="http://schemas.microsoft.com/office/drawing/2014/main" id="{B2F4E276-095E-4BB1-8C9B-7C647035B840}"/>
              </a:ext>
            </a:extLst>
          </p:cNvPr>
          <p:cNvGrpSpPr/>
          <p:nvPr/>
        </p:nvGrpSpPr>
        <p:grpSpPr>
          <a:xfrm>
            <a:off x="3946923" y="1722516"/>
            <a:ext cx="772051" cy="420600"/>
            <a:chOff x="10131981" y="-1204185"/>
            <a:chExt cx="585402" cy="287698"/>
          </a:xfrm>
        </p:grpSpPr>
        <p:sp>
          <p:nvSpPr>
            <p:cNvPr id="137" name="Oval 136"/>
            <p:cNvSpPr/>
            <p:nvPr/>
          </p:nvSpPr>
          <p:spPr>
            <a:xfrm>
              <a:off x="10135611" y="-1204185"/>
              <a:ext cx="338514" cy="287698"/>
            </a:xfrm>
            <a:prstGeom prst="ellipse">
              <a:avLst/>
            </a:prstGeom>
            <a:solidFill>
              <a:srgbClr val="FF5B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10131981" y="-1154824"/>
              <a:ext cx="585402" cy="18947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200" b="1" dirty="0">
                  <a:solidFill>
                    <a:schemeClr val="bg1"/>
                  </a:solidFill>
                  <a:latin typeface="Century Gothic" panose="020B0502020202020204" pitchFamily="34" charset="0"/>
                  <a:ea typeface="Tahoma" charset="0"/>
                  <a:cs typeface="Tahoma" charset="0"/>
                </a:rPr>
                <a:t>0</a:t>
              </a:r>
              <a:r>
                <a:rPr lang="en-US" sz="1200" b="1" dirty="0">
                  <a:solidFill>
                    <a:schemeClr val="bg1"/>
                  </a:solidFill>
                  <a:latin typeface="Century Gothic" panose="020B0502020202020204" pitchFamily="34" charset="0"/>
                  <a:ea typeface="Tahoma" charset="0"/>
                  <a:cs typeface="Tahoma" charset="0"/>
                </a:rPr>
                <a:t>,</a:t>
              </a:r>
              <a:r>
                <a:rPr lang="id-ID" sz="1200" b="1" dirty="0">
                  <a:solidFill>
                    <a:schemeClr val="bg1"/>
                  </a:solidFill>
                  <a:latin typeface="Century Gothic" panose="020B0502020202020204" pitchFamily="34" charset="0"/>
                  <a:ea typeface="Tahoma" charset="0"/>
                  <a:cs typeface="Tahoma" charset="0"/>
                </a:rPr>
                <a:t>7</a:t>
              </a:r>
              <a:endParaRPr lang="en-US" sz="1200" b="1" dirty="0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</p:grpSp>
      <p:sp>
        <p:nvSpPr>
          <p:cNvPr id="139" name="Rectangle 138">
            <a:extLst>
              <a:ext uri="{FF2B5EF4-FFF2-40B4-BE49-F238E27FC236}">
                <a16:creationId xmlns="" xmlns:a16="http://schemas.microsoft.com/office/drawing/2014/main" id="{97659699-C30A-4350-9AD8-9057C27F08E3}"/>
              </a:ext>
            </a:extLst>
          </p:cNvPr>
          <p:cNvSpPr/>
          <p:nvPr/>
        </p:nvSpPr>
        <p:spPr>
          <a:xfrm>
            <a:off x="2360712" y="1846565"/>
            <a:ext cx="10968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Outlook </a:t>
            </a: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2017:</a:t>
            </a:r>
          </a:p>
          <a:p>
            <a:r>
              <a:rPr lang="id-ID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755,9</a:t>
            </a:r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grpSp>
        <p:nvGrpSpPr>
          <p:cNvPr id="6" name="Group 139">
            <a:extLst>
              <a:ext uri="{FF2B5EF4-FFF2-40B4-BE49-F238E27FC236}">
                <a16:creationId xmlns="" xmlns:a16="http://schemas.microsoft.com/office/drawing/2014/main" id="{648DA17D-0EE3-4871-BA04-F6BDC9786AA4}"/>
              </a:ext>
            </a:extLst>
          </p:cNvPr>
          <p:cNvGrpSpPr/>
          <p:nvPr/>
        </p:nvGrpSpPr>
        <p:grpSpPr>
          <a:xfrm>
            <a:off x="3327794" y="2733403"/>
            <a:ext cx="649524" cy="420065"/>
            <a:chOff x="8443459" y="-1876347"/>
            <a:chExt cx="585402" cy="416690"/>
          </a:xfrm>
        </p:grpSpPr>
        <p:sp>
          <p:nvSpPr>
            <p:cNvPr id="141" name="Oval 140">
              <a:extLst>
                <a:ext uri="{FF2B5EF4-FFF2-40B4-BE49-F238E27FC236}">
                  <a16:creationId xmlns="" xmlns:a16="http://schemas.microsoft.com/office/drawing/2014/main" id="{EEA985F5-DE49-40FB-8B3A-0DD7022C8AAF}"/>
                </a:ext>
              </a:extLst>
            </p:cNvPr>
            <p:cNvSpPr/>
            <p:nvPr/>
          </p:nvSpPr>
          <p:spPr>
            <a:xfrm>
              <a:off x="8443459" y="-1876347"/>
              <a:ext cx="416690" cy="416690"/>
            </a:xfrm>
            <a:prstGeom prst="ellipse">
              <a:avLst/>
            </a:prstGeom>
            <a:solidFill>
              <a:srgbClr val="FF5B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="" xmlns:a16="http://schemas.microsoft.com/office/drawing/2014/main" id="{A40CDF7C-C0DC-4745-A66C-CD88C92C41F4}"/>
                </a:ext>
              </a:extLst>
            </p:cNvPr>
            <p:cNvSpPr/>
            <p:nvPr/>
          </p:nvSpPr>
          <p:spPr>
            <a:xfrm>
              <a:off x="8443459" y="-1824112"/>
              <a:ext cx="585402" cy="2442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000" b="1" dirty="0">
                  <a:solidFill>
                    <a:schemeClr val="bg1"/>
                  </a:solidFill>
                  <a:latin typeface="Century Gothic" panose="020B0502020202020204" pitchFamily="34" charset="0"/>
                  <a:ea typeface="Tahoma" charset="0"/>
                  <a:cs typeface="Tahoma" charset="0"/>
                </a:rPr>
                <a:t>6,4</a:t>
              </a:r>
              <a:endParaRPr lang="en-US" sz="1400" b="1" dirty="0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endParaRPr>
            </a:p>
          </p:txBody>
        </p:sp>
      </p:grpSp>
      <p:sp>
        <p:nvSpPr>
          <p:cNvPr id="145" name="Rectangle 144"/>
          <p:cNvSpPr/>
          <p:nvPr/>
        </p:nvSpPr>
        <p:spPr>
          <a:xfrm>
            <a:off x="1316414" y="4695852"/>
            <a:ext cx="475640" cy="219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825" b="1" dirty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6,8</a:t>
            </a:r>
            <a:endParaRPr lang="en-US" sz="825" b="1" dirty="0">
              <a:solidFill>
                <a:schemeClr val="bg1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46" name="Oval 145"/>
          <p:cNvSpPr/>
          <p:nvPr/>
        </p:nvSpPr>
        <p:spPr>
          <a:xfrm>
            <a:off x="1792055" y="3789353"/>
            <a:ext cx="417052" cy="368846"/>
          </a:xfrm>
          <a:prstGeom prst="ellipse">
            <a:avLst/>
          </a:prstGeom>
          <a:solidFill>
            <a:srgbClr val="FF5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48" name="Rectangle 147"/>
          <p:cNvSpPr/>
          <p:nvPr/>
        </p:nvSpPr>
        <p:spPr>
          <a:xfrm>
            <a:off x="1813006" y="3871276"/>
            <a:ext cx="47564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000" b="1" dirty="0">
                <a:solidFill>
                  <a:schemeClr val="bg1"/>
                </a:solidFill>
                <a:latin typeface="Century Gothic" panose="020B0502020202020204" pitchFamily="34" charset="0"/>
                <a:ea typeface="Tahoma" charset="0"/>
                <a:cs typeface="Tahoma" charset="0"/>
              </a:rPr>
              <a:t>8,6</a:t>
            </a:r>
            <a:endParaRPr lang="en-US" sz="1000" b="1" dirty="0">
              <a:solidFill>
                <a:schemeClr val="bg1"/>
              </a:solidFill>
              <a:latin typeface="Century Gothic" panose="020B0502020202020204" pitchFamily="34" charset="0"/>
              <a:ea typeface="Tahoma" charset="0"/>
              <a:cs typeface="Tahoma" charset="0"/>
            </a:endParaRPr>
          </a:p>
        </p:txBody>
      </p:sp>
      <p:pic>
        <p:nvPicPr>
          <p:cNvPr id="74" name="Picture 3" descr="D:\blue-peace-dove-hi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89" y="3960290"/>
            <a:ext cx="547861" cy="55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3" descr="D:\blue-peace-dove-hi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029" y="3244437"/>
            <a:ext cx="547861" cy="55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3" descr="D:\blue-peace-dove-hi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441" y="2619675"/>
            <a:ext cx="547861" cy="55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3" descr="D:\blue-peace-dove-hi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423" y="2215822"/>
            <a:ext cx="547861" cy="55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3505710" y="5581689"/>
            <a:ext cx="6271826" cy="1015663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>
            <a:spAutoFit/>
          </a:bodyPr>
          <a:lstStyle/>
          <a:p>
            <a:pPr marL="128622" indent="-128622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Formula </a:t>
            </a:r>
            <a:r>
              <a:rPr lang="en-US" sz="1200" b="1" dirty="0" err="1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makin</a:t>
            </a:r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b="1" dirty="0" err="1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fokus</a:t>
            </a:r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b="1" dirty="0" err="1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untuk</a:t>
            </a:r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b="1" dirty="0" err="1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pengentasan</a:t>
            </a:r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b="1" dirty="0" err="1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kemiskinan</a:t>
            </a:r>
            <a:endParaRPr lang="en-US" sz="1200" b="1" dirty="0">
              <a:solidFill>
                <a:schemeClr val="bg2">
                  <a:lumMod val="25000"/>
                </a:schemeClr>
              </a:solidFill>
              <a:latin typeface="Tahoma" charset="0"/>
              <a:ea typeface="Tahoma" charset="0"/>
              <a:cs typeface="Tahoma" charset="0"/>
            </a:endParaRPr>
          </a:p>
          <a:p>
            <a:pPr marL="177800" indent="-46038">
              <a:buFont typeface="Arial" panose="020B0604020202020204" pitchFamily="34" charset="0"/>
              <a:buChar char="•"/>
            </a:pPr>
            <a:r>
              <a:rPr lang="id-ID" sz="1200" dirty="0" smtClean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Penurunan </a:t>
            </a:r>
            <a:r>
              <a:rPr lang="id-ID" sz="1200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porsi alokasi yang dibagi merata &amp; peningkatan alokasi formula</a:t>
            </a:r>
          </a:p>
          <a:p>
            <a:pPr marL="177800" indent="-46038">
              <a:buFont typeface="Arial" panose="020B0604020202020204" pitchFamily="34" charset="0"/>
              <a:buChar char="•"/>
            </a:pPr>
            <a:r>
              <a:rPr lang="id-ID" sz="1200" dirty="0" smtClean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Pemberian </a:t>
            </a:r>
            <a:r>
              <a:rPr lang="id-ID" sz="1200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bobot yang lebih besar kpdjumlah penduduk miskin, dan</a:t>
            </a:r>
          </a:p>
          <a:p>
            <a:pPr marL="177800" indent="-46038">
              <a:buFont typeface="Arial" panose="020B0604020202020204" pitchFamily="34" charset="0"/>
              <a:buChar char="•"/>
            </a:pPr>
            <a:r>
              <a:rPr lang="id-ID" sz="1200" dirty="0" smtClean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 err="1" smtClean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Afirmasi</a:t>
            </a:r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 err="1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kepada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 err="1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desa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id-ID" sz="1200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tertinggal dan </a:t>
            </a:r>
            <a:r>
              <a:rPr lang="en-US" sz="1200" dirty="0" err="1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sangat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 err="1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tertinggal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id-ID" sz="1200" dirty="0">
                <a:solidFill>
                  <a:schemeClr val="bg2">
                    <a:lumMod val="25000"/>
                  </a:schemeClr>
                </a:solidFill>
                <a:latin typeface="Tahoma" charset="0"/>
                <a:ea typeface="Tahoma" charset="0"/>
                <a:cs typeface="Tahoma" charset="0"/>
              </a:rPr>
              <a:t>dengan jumlah penduduk miskin tinggi</a:t>
            </a:r>
            <a:endParaRPr lang="en-US" sz="1200" b="1" dirty="0">
              <a:solidFill>
                <a:schemeClr val="bg2">
                  <a:lumMod val="25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2ACD8-5FC8-6D40-82BE-5577DBB4EE6E}" type="slidenum">
              <a:rPr lang="en-US" sz="1200" smtClean="0">
                <a:solidFill>
                  <a:schemeClr val="tx1"/>
                </a:solidFill>
              </a:rPr>
              <a:pPr/>
              <a:t>4</a:t>
            </a:fld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78" name="Picture 77">
            <a:extLst>
              <a:ext uri="{FF2B5EF4-FFF2-40B4-BE49-F238E27FC236}">
                <a16:creationId xmlns="" xmlns:a16="http://schemas.microsoft.com/office/drawing/2014/main" id="{BC79BF2C-F3FD-4829-BFD4-D9724B1F680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44006" t="78772"/>
          <a:stretch/>
        </p:blipFill>
        <p:spPr>
          <a:xfrm rot="8992006" flipH="1">
            <a:off x="3411550" y="2200731"/>
            <a:ext cx="940269" cy="257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281960"/>
      </p:ext>
    </p:extLst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1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189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32" indent="-285744" defTabSz="4571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2971" indent="-228594" defTabSz="4571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160" indent="-228594" defTabSz="4571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349" indent="-228594" defTabSz="457189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537" indent="-228594" defTabSz="457189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726" indent="-228594" defTabSz="457189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8914" indent="-228594" defTabSz="457189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103" indent="-228594" defTabSz="457189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d-ID" altLang="id-ID" sz="1333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altLang="id-ID" sz="1333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18541" y="95252"/>
            <a:ext cx="8053784" cy="633413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KEBIJAKAN </a:t>
            </a:r>
            <a:r>
              <a:rPr lang="id-ID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DAK </a:t>
            </a:r>
            <a:r>
              <a:rPr lang="id-ID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FISIK TA 2018</a:t>
            </a:r>
            <a:endParaRPr lang="id-ID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2" name="AutoShape 2" descr="Hasil gambar untuk icons"/>
          <p:cNvSpPr>
            <a:spLocks noChangeAspect="1" noChangeArrowheads="1"/>
          </p:cNvSpPr>
          <p:nvPr/>
        </p:nvSpPr>
        <p:spPr bwMode="auto">
          <a:xfrm>
            <a:off x="168539" y="-144461"/>
            <a:ext cx="3302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3885" tIns="51943" rIns="103885" bIns="51943" numCol="1" anchor="t" anchorCtr="0" compatLnSpc="1">
            <a:prstTxWarp prst="textNoShape">
              <a:avLst/>
            </a:prstTxWarp>
          </a:bodyPr>
          <a:lstStyle/>
          <a:p>
            <a:endParaRPr lang="id-ID" sz="1867" dirty="0">
              <a:latin typeface="Century Gothic" panose="020B0502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50490" y="3295896"/>
            <a:ext cx="9283031" cy="3445472"/>
            <a:chOff x="578545" y="2299863"/>
            <a:chExt cx="7941884" cy="2584104"/>
          </a:xfrm>
        </p:grpSpPr>
        <p:sp>
          <p:nvSpPr>
            <p:cNvPr id="15" name="Rounded Rectangle 14"/>
            <p:cNvSpPr/>
            <p:nvPr/>
          </p:nvSpPr>
          <p:spPr>
            <a:xfrm>
              <a:off x="578545" y="2314143"/>
              <a:ext cx="2657852" cy="1071570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3885" tIns="51943" rIns="103885" bIns="51943"/>
            <a:lstStyle/>
            <a:p>
              <a:pPr marL="389562" indent="-389562" algn="ctr"/>
              <a:r>
                <a:rPr lang="id-ID" sz="1200" dirty="0" smtClean="0">
                  <a:solidFill>
                    <a:prstClr val="white"/>
                  </a:solidFill>
                  <a:latin typeface="Century Gothic" panose="020B0502020202020204" pitchFamily="34" charset="0"/>
                </a:rPr>
                <a:t>DAK </a:t>
              </a:r>
              <a:r>
                <a:rPr lang="id-ID" sz="1200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REGULER</a:t>
              </a:r>
            </a:p>
            <a:p>
              <a:pPr indent="14429" algn="ctr"/>
              <a:r>
                <a:rPr lang="id-ID" sz="1000" b="1" dirty="0">
                  <a:solidFill>
                    <a:srgbClr val="FFFF00"/>
                  </a:solidFill>
                  <a:latin typeface="Century Gothic" panose="020B0502020202020204" pitchFamily="34" charset="0"/>
                </a:rPr>
                <a:t>Membantu mendanai kegiatan untuk penyediaan pelayanan dasar sesuai UU 23/ 2014 dengan target pemenuhan Standar Pelayanan Minimal dan ketersediaan sarana dan prasarana untuk pencapaian Program Presiden Ekonomi Berkeadilan</a:t>
              </a: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3285501" y="2315493"/>
              <a:ext cx="2448752" cy="1085850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3885" tIns="51943" rIns="103885" bIns="51943"/>
            <a:lstStyle/>
            <a:p>
              <a:pPr algn="ctr"/>
              <a:r>
                <a:rPr lang="id-ID" sz="1600" dirty="0" smtClean="0">
                  <a:solidFill>
                    <a:prstClr val="white"/>
                  </a:solidFill>
                  <a:latin typeface="Century Gothic" panose="020B0502020202020204" pitchFamily="34" charset="0"/>
                </a:rPr>
                <a:t>DAK </a:t>
              </a:r>
              <a:r>
                <a:rPr lang="id-ID" sz="1600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PENUGASAN</a:t>
              </a:r>
            </a:p>
            <a:p>
              <a:pPr algn="ctr">
                <a:defRPr/>
              </a:pPr>
              <a:r>
                <a:rPr lang="id-ID" sz="1100" b="1" dirty="0">
                  <a:solidFill>
                    <a:srgbClr val="FFFF00"/>
                  </a:solidFill>
                  <a:latin typeface="Century Gothic" panose="020B0502020202020204" pitchFamily="34" charset="0"/>
                </a:rPr>
                <a:t>Mendukung pencapaian Prioritas Nasional Tahun 2018 yang menjadi kewenangan Daerah, lingkup kegiatan spesifik serta lokasi prioritas tertentu</a:t>
              </a: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5783356" y="2299863"/>
              <a:ext cx="2737073" cy="1085850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3885" tIns="51943" rIns="103885" bIns="51943"/>
            <a:lstStyle/>
            <a:p>
              <a:pPr algn="ctr"/>
              <a:r>
                <a:rPr lang="id-ID" sz="1600" dirty="0" smtClean="0">
                  <a:solidFill>
                    <a:prstClr val="white"/>
                  </a:solidFill>
                  <a:latin typeface="Century Gothic" panose="020B0502020202020204" pitchFamily="34" charset="0"/>
                </a:rPr>
                <a:t>DAK </a:t>
              </a:r>
              <a:r>
                <a:rPr lang="id-ID" sz="1600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AFFIRMASI</a:t>
              </a:r>
            </a:p>
            <a:p>
              <a:pPr algn="ctr"/>
              <a:r>
                <a:rPr lang="id-ID" sz="1100" b="1" dirty="0">
                  <a:solidFill>
                    <a:srgbClr val="FFFF00"/>
                  </a:solidFill>
                  <a:latin typeface="Century Gothic" panose="020B0502020202020204" pitchFamily="34" charset="0"/>
                </a:rPr>
                <a:t>Membantu mempercepat pembangunan infrastruktur dan pelayanan dasar  pada Lokasi Prioritas yang termasuk kategori daerah perbatasan, kepulauan, tertinggal, dan transmigrasi (</a:t>
              </a:r>
              <a:r>
                <a:rPr lang="id-ID" sz="1100" b="1" i="1" dirty="0">
                  <a:solidFill>
                    <a:srgbClr val="FFFF00"/>
                  </a:solidFill>
                  <a:latin typeface="Century Gothic" panose="020B0502020202020204" pitchFamily="34" charset="0"/>
                </a:rPr>
                <a:t>Area/Spatial Based</a:t>
              </a:r>
              <a:r>
                <a:rPr lang="id-ID" sz="1100" b="1" dirty="0">
                  <a:solidFill>
                    <a:srgbClr val="FFFF00"/>
                  </a:solidFill>
                  <a:latin typeface="Century Gothic" panose="020B0502020202020204" pitchFamily="34" charset="0"/>
                </a:rPr>
                <a:t>)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448301" y="3401343"/>
              <a:ext cx="2594266" cy="14466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885" tIns="51943" rIns="103885" bIns="51943" rtlCol="0" anchor="ctr"/>
            <a:lstStyle/>
            <a:p>
              <a:pPr marL="207405" indent="-207405">
                <a:buFont typeface="+mj-lt"/>
                <a:buAutoNum type="arabicPeriod"/>
              </a:pPr>
              <a:r>
                <a:rPr lang="id-ID" sz="12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Pendidikan (SMK); </a:t>
              </a:r>
            </a:p>
            <a:p>
              <a:pPr marL="207405" indent="-207405">
                <a:buFont typeface="+mj-lt"/>
                <a:buAutoNum type="arabicPeriod"/>
              </a:pPr>
              <a:r>
                <a:rPr lang="id-ID" sz="12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Kesehatan (RS Rujukan dan Pratama); </a:t>
              </a:r>
            </a:p>
            <a:p>
              <a:pPr marL="207405" indent="-207405">
                <a:buFont typeface="+mj-lt"/>
                <a:buAutoNum type="arabicPeriod"/>
              </a:pPr>
              <a:r>
                <a:rPr lang="id-ID" sz="12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Air Minum; </a:t>
              </a:r>
            </a:p>
            <a:p>
              <a:pPr marL="207405" indent="-207405">
                <a:buFont typeface="+mj-lt"/>
                <a:buAutoNum type="arabicPeriod"/>
              </a:pPr>
              <a:r>
                <a:rPr lang="id-ID" sz="12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Sanitasi; </a:t>
              </a:r>
            </a:p>
            <a:p>
              <a:pPr marL="207405" indent="-207405">
                <a:buFont typeface="+mj-lt"/>
                <a:buAutoNum type="arabicPeriod"/>
              </a:pPr>
              <a:r>
                <a:rPr lang="id-ID" sz="12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Jalan; </a:t>
              </a:r>
            </a:p>
            <a:p>
              <a:pPr marL="207405" indent="-207405">
                <a:buFont typeface="+mj-lt"/>
                <a:buAutoNum type="arabicPeriod"/>
              </a:pPr>
              <a:r>
                <a:rPr lang="id-ID" sz="12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Irigasi; </a:t>
              </a:r>
            </a:p>
            <a:p>
              <a:pPr marL="207405" indent="-207405">
                <a:buFont typeface="+mj-lt"/>
                <a:buAutoNum type="arabicPeriod"/>
              </a:pPr>
              <a:r>
                <a:rPr lang="id-ID" sz="12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Pasar; </a:t>
              </a:r>
            </a:p>
            <a:p>
              <a:pPr marL="207405" indent="-207405">
                <a:buFont typeface="+mj-lt"/>
                <a:buAutoNum type="arabicPeriod"/>
              </a:pPr>
              <a:r>
                <a:rPr lang="id-ID" sz="12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Energi </a:t>
              </a:r>
              <a:r>
                <a:rPr lang="id-ID" sz="11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Skala</a:t>
              </a:r>
              <a:r>
                <a:rPr lang="id-ID" sz="12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 Kecil; dan </a:t>
              </a:r>
            </a:p>
            <a:p>
              <a:pPr marL="207405" indent="-207405">
                <a:buFont typeface="+mj-lt"/>
                <a:buAutoNum type="arabicPeriod"/>
              </a:pPr>
              <a:r>
                <a:rPr lang="id-ID" sz="120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Lingkungan Hidup dan Kehutanan.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184581" y="3439791"/>
              <a:ext cx="1657350" cy="119658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885" tIns="51943" rIns="103885" bIns="51943" rtlCol="0" anchor="t"/>
            <a:lstStyle/>
            <a:p>
              <a:pPr marL="207405" indent="-207405">
                <a:buFont typeface="+mj-lt"/>
                <a:buAutoNum type="arabicPeriod"/>
              </a:pPr>
              <a:r>
                <a:rPr lang="id-ID" sz="1333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Kesehatan (Puskesmas); </a:t>
              </a:r>
            </a:p>
            <a:p>
              <a:pPr marL="207405" indent="-207405">
                <a:buFont typeface="+mj-lt"/>
                <a:buAutoNum type="arabicPeriod"/>
              </a:pPr>
              <a:r>
                <a:rPr lang="id-ID" sz="1333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Perumahan dan Permukiman;</a:t>
              </a:r>
            </a:p>
            <a:p>
              <a:pPr marL="207405" indent="-207405">
                <a:buFont typeface="+mj-lt"/>
                <a:buAutoNum type="arabicPeriod"/>
              </a:pPr>
              <a:r>
                <a:rPr lang="id-ID" sz="1333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Transportasi; </a:t>
              </a:r>
            </a:p>
            <a:p>
              <a:pPr marL="207405" indent="-207405">
                <a:buFont typeface="+mj-lt"/>
                <a:buAutoNum type="arabicPeriod"/>
              </a:pPr>
              <a:r>
                <a:rPr lang="id-ID" sz="1333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Pendidikan; </a:t>
              </a:r>
            </a:p>
            <a:p>
              <a:pPr marL="207405" indent="-207405">
                <a:buFont typeface="+mj-lt"/>
                <a:buAutoNum type="arabicPeriod"/>
              </a:pPr>
              <a:r>
                <a:rPr lang="id-ID" sz="1333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Air Minum; dan </a:t>
              </a:r>
            </a:p>
            <a:p>
              <a:pPr marL="207405" indent="-207405">
                <a:buFont typeface="+mj-lt"/>
                <a:buAutoNum type="arabicPeriod"/>
              </a:pPr>
              <a:r>
                <a:rPr lang="id-ID" sz="1333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Sanitasi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96044" y="3418181"/>
              <a:ext cx="2347444" cy="14657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marL="482588" indent="-482588" fontAlgn="b"/>
              <a:r>
                <a:rPr lang="id-ID" sz="1100" b="1" dirty="0">
                  <a:latin typeface="Century Gothic" panose="020B0502020202020204" pitchFamily="34" charset="0"/>
                </a:rPr>
                <a:t>1</a:t>
              </a:r>
              <a:r>
                <a:rPr lang="id-ID" sz="1100" dirty="0">
                  <a:latin typeface="Century Gothic" panose="020B0502020202020204" pitchFamily="34" charset="0"/>
                </a:rPr>
                <a:t>. </a:t>
              </a:r>
              <a:r>
                <a:rPr lang="en-US" sz="1100" dirty="0">
                  <a:latin typeface="Century Gothic" panose="020B0502020202020204" pitchFamily="34" charset="0"/>
                </a:rPr>
                <a:t>  </a:t>
              </a:r>
              <a:r>
                <a:rPr lang="id-ID" sz="1100" b="1" dirty="0">
                  <a:latin typeface="Century Gothic" panose="020B0502020202020204" pitchFamily="34" charset="0"/>
                </a:rPr>
                <a:t>Pendidikan</a:t>
              </a:r>
            </a:p>
            <a:p>
              <a:pPr marL="482588" indent="-482588" fontAlgn="b"/>
              <a:r>
                <a:rPr lang="id-ID" sz="1100" b="1" dirty="0">
                  <a:latin typeface="Century Gothic" panose="020B0502020202020204" pitchFamily="34" charset="0"/>
                </a:rPr>
                <a:t>2. </a:t>
              </a:r>
              <a:r>
                <a:rPr lang="en-US" sz="1100" b="1" dirty="0">
                  <a:latin typeface="Century Gothic" panose="020B0502020202020204" pitchFamily="34" charset="0"/>
                </a:rPr>
                <a:t>  </a:t>
              </a:r>
              <a:r>
                <a:rPr lang="id-ID" sz="1100" b="1" dirty="0">
                  <a:latin typeface="Century Gothic" panose="020B0502020202020204" pitchFamily="34" charset="0"/>
                </a:rPr>
                <a:t>Kesehatan dan KB</a:t>
              </a:r>
              <a:endParaRPr lang="en-US" sz="1100" b="1" dirty="0">
                <a:latin typeface="Century Gothic" panose="020B0502020202020204" pitchFamily="34" charset="0"/>
              </a:endParaRPr>
            </a:p>
            <a:p>
              <a:pPr marL="482588" indent="-482588" fontAlgn="b"/>
              <a:r>
                <a:rPr lang="en-US" sz="1100" b="1" dirty="0">
                  <a:latin typeface="Century Gothic" panose="020B0502020202020204" pitchFamily="34" charset="0"/>
                </a:rPr>
                <a:t>3.   </a:t>
              </a:r>
              <a:r>
                <a:rPr lang="id-ID" sz="1100" b="1" dirty="0">
                  <a:latin typeface="Century Gothic" panose="020B0502020202020204" pitchFamily="34" charset="0"/>
                </a:rPr>
                <a:t>Perumahan dan Permukiman</a:t>
              </a:r>
              <a:endParaRPr lang="en-US" sz="1100" b="1" dirty="0">
                <a:latin typeface="Century Gothic" panose="020B0502020202020204" pitchFamily="34" charset="0"/>
              </a:endParaRPr>
            </a:p>
            <a:p>
              <a:pPr marL="353475" indent="-353475" fontAlgn="b"/>
              <a:r>
                <a:rPr lang="en-US" sz="1100" b="1" dirty="0">
                  <a:latin typeface="Century Gothic" panose="020B0502020202020204" pitchFamily="34" charset="0"/>
                </a:rPr>
                <a:t>4.   </a:t>
              </a:r>
              <a:r>
                <a:rPr lang="id-ID" sz="11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Industri Kecil dan Menengah</a:t>
              </a:r>
              <a:r>
                <a:rPr lang="en-US" sz="11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 </a:t>
              </a:r>
            </a:p>
            <a:p>
              <a:pPr marL="241294" indent="-241294" fontAlgn="b"/>
              <a:r>
                <a:rPr lang="en-US" sz="11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5.   </a:t>
              </a:r>
              <a:r>
                <a:rPr lang="id-ID" sz="1100" b="1" dirty="0">
                  <a:latin typeface="Century Gothic" panose="020B0502020202020204" pitchFamily="34" charset="0"/>
                </a:rPr>
                <a:t>Pertanian</a:t>
              </a:r>
            </a:p>
            <a:p>
              <a:pPr marL="241294" indent="-241294" fontAlgn="b"/>
              <a:r>
                <a:rPr lang="en-US" sz="11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6.   </a:t>
              </a:r>
              <a:r>
                <a:rPr lang="id-ID" sz="1100" b="1" dirty="0">
                  <a:latin typeface="Century Gothic" panose="020B0502020202020204" pitchFamily="34" charset="0"/>
                </a:rPr>
                <a:t>Kelautan dan Perikanan</a:t>
              </a:r>
              <a:endParaRPr lang="en-US" sz="1100" b="1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  <a:p>
              <a:pPr marL="241294" indent="-241294" fontAlgn="b"/>
              <a:r>
                <a:rPr lang="en-US" sz="1100" b="1" dirty="0">
                  <a:solidFill>
                    <a:schemeClr val="tx1"/>
                  </a:solidFill>
                  <a:latin typeface="Century Gothic" panose="020B0502020202020204" pitchFamily="34" charset="0"/>
                </a:rPr>
                <a:t>7.   </a:t>
              </a:r>
              <a:r>
                <a:rPr lang="id-ID" sz="1100" b="1" dirty="0">
                  <a:latin typeface="Century Gothic" panose="020B0502020202020204" pitchFamily="34" charset="0"/>
                </a:rPr>
                <a:t>Pariwisata</a:t>
              </a:r>
              <a:endParaRPr lang="en-US" sz="1100" b="1" dirty="0">
                <a:latin typeface="Century Gothic" panose="020B0502020202020204" pitchFamily="34" charset="0"/>
              </a:endParaRPr>
            </a:p>
            <a:p>
              <a:pPr marL="482588" indent="-482588" fontAlgn="t"/>
              <a:r>
                <a:rPr lang="en-US" sz="110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8.   </a:t>
              </a:r>
              <a:r>
                <a:rPr lang="en-US" sz="1100" b="1" dirty="0" err="1">
                  <a:solidFill>
                    <a:srgbClr val="00B050"/>
                  </a:solidFill>
                  <a:latin typeface="Century Gothic" panose="020B0502020202020204" pitchFamily="34" charset="0"/>
                </a:rPr>
                <a:t>Jalan</a:t>
              </a:r>
              <a:endParaRPr lang="id-ID" sz="1100" b="1" dirty="0">
                <a:solidFill>
                  <a:srgbClr val="00B050"/>
                </a:solidFill>
                <a:latin typeface="Century Gothic" panose="020B0502020202020204" pitchFamily="34" charset="0"/>
              </a:endParaRPr>
            </a:p>
            <a:p>
              <a:pPr marL="482588" indent="-482588" fontAlgn="b"/>
              <a:r>
                <a:rPr lang="en-US" sz="110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9</a:t>
              </a:r>
              <a:r>
                <a:rPr lang="id-ID" sz="110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. </a:t>
              </a:r>
              <a:r>
                <a:rPr lang="en-US" sz="110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  </a:t>
              </a:r>
              <a:r>
                <a:rPr lang="id-ID" sz="110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Air Minum</a:t>
              </a:r>
            </a:p>
            <a:p>
              <a:pPr marL="482588" indent="-482588" fontAlgn="t"/>
              <a:r>
                <a:rPr lang="en-US" sz="110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10</a:t>
              </a:r>
              <a:r>
                <a:rPr lang="id-ID" sz="110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. Sanitasi; dan</a:t>
              </a:r>
            </a:p>
            <a:p>
              <a:pPr marL="482588" indent="-482588" fontAlgn="b"/>
              <a:r>
                <a:rPr lang="en-US" sz="110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11</a:t>
              </a:r>
              <a:r>
                <a:rPr lang="id-ID" sz="1100" b="1" dirty="0">
                  <a:solidFill>
                    <a:srgbClr val="00B050"/>
                  </a:solidFill>
                  <a:latin typeface="Century Gothic" panose="020B0502020202020204" pitchFamily="34" charset="0"/>
                </a:rPr>
                <a:t>. Pasar</a:t>
              </a:r>
            </a:p>
          </p:txBody>
        </p:sp>
      </p:grpSp>
      <p:grpSp>
        <p:nvGrpSpPr>
          <p:cNvPr id="4" name="Group 5"/>
          <p:cNvGrpSpPr/>
          <p:nvPr/>
        </p:nvGrpSpPr>
        <p:grpSpPr>
          <a:xfrm>
            <a:off x="190475" y="922645"/>
            <a:ext cx="9715525" cy="634148"/>
            <a:chOff x="4710560" y="3621456"/>
            <a:chExt cx="3774020" cy="634146"/>
          </a:xfrm>
        </p:grpSpPr>
        <p:sp>
          <p:nvSpPr>
            <p:cNvPr id="39" name="Rectangle 38"/>
            <p:cNvSpPr/>
            <p:nvPr/>
          </p:nvSpPr>
          <p:spPr>
            <a:xfrm>
              <a:off x="4927926" y="3621456"/>
              <a:ext cx="3556654" cy="6341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id-ID" sz="1467" dirty="0">
                  <a:solidFill>
                    <a:prstClr val="black"/>
                  </a:solidFill>
                  <a:latin typeface="Century Gothic" pitchFamily="34" charset="0"/>
                </a:rPr>
                <a:t>Penyempurnaan jenis dan bidang DAK Fisik sesuai dengan prinsip money follow program, berbasis proposal, serta sinkronisasi DAK dengan belanja K/L;</a:t>
              </a:r>
              <a:endParaRPr lang="id-ID" sz="1467" kern="0" dirty="0">
                <a:latin typeface="Century Gothic" panose="020B0502020202020204" pitchFamily="34" charset="0"/>
              </a:endParaRPr>
            </a:p>
          </p:txBody>
        </p:sp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3" cstate="print"/>
            <a:srcRect l="66289" r="46" b="50000"/>
            <a:stretch/>
          </p:blipFill>
          <p:spPr>
            <a:xfrm>
              <a:off x="4710560" y="3709725"/>
              <a:ext cx="181672" cy="473869"/>
            </a:xfrm>
            <a:prstGeom prst="rect">
              <a:avLst/>
            </a:prstGeom>
          </p:spPr>
        </p:pic>
      </p:grpSp>
      <p:grpSp>
        <p:nvGrpSpPr>
          <p:cNvPr id="5" name="Group 15"/>
          <p:cNvGrpSpPr/>
          <p:nvPr/>
        </p:nvGrpSpPr>
        <p:grpSpPr>
          <a:xfrm>
            <a:off x="185737" y="1970839"/>
            <a:ext cx="9447783" cy="954107"/>
            <a:chOff x="270917" y="4389545"/>
            <a:chExt cx="3971655" cy="954103"/>
          </a:xfrm>
        </p:grpSpPr>
        <p:sp>
          <p:nvSpPr>
            <p:cNvPr id="37" name="Rectangle 36"/>
            <p:cNvSpPr/>
            <p:nvPr/>
          </p:nvSpPr>
          <p:spPr>
            <a:xfrm>
              <a:off x="508139" y="4389545"/>
              <a:ext cx="3734433" cy="954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202" indent="-353475" algn="just">
                <a:spcBef>
                  <a:spcPts val="400"/>
                </a:spcBef>
                <a:defRPr/>
              </a:pPr>
              <a:r>
                <a:rPr lang="id-ID" sz="1400" dirty="0">
                  <a:solidFill>
                    <a:prstClr val="black"/>
                  </a:solidFill>
                  <a:latin typeface="Century Gothic" pitchFamily="34" charset="0"/>
                </a:rPr>
                <a:t>Memperbaiki P</a:t>
              </a:r>
              <a:r>
                <a:rPr lang="en-US" sz="1400" dirty="0" err="1">
                  <a:solidFill>
                    <a:prstClr val="black"/>
                  </a:solidFill>
                  <a:latin typeface="Century Gothic" pitchFamily="34" charset="0"/>
                </a:rPr>
                <a:t>enyaluran</a:t>
              </a:r>
              <a:r>
                <a:rPr lang="en-US" sz="1400" dirty="0">
                  <a:solidFill>
                    <a:prstClr val="black"/>
                  </a:solidFill>
                  <a:latin typeface="Century Gothic" pitchFamily="34" charset="0"/>
                </a:rPr>
                <a:t> DAK</a:t>
              </a:r>
              <a:r>
                <a:rPr lang="id-ID" sz="1400" dirty="0">
                  <a:solidFill>
                    <a:prstClr val="black"/>
                  </a:solidFill>
                  <a:latin typeface="Century Gothic" pitchFamily="34" charset="0"/>
                </a:rPr>
                <a:t>:</a:t>
              </a:r>
            </a:p>
            <a:p>
              <a:pPr marL="245527" lvl="1" indent="-245527" algn="just">
                <a:buFont typeface="+mj-lt"/>
                <a:buAutoNum type="alphaLcPeriod"/>
                <a:defRPr/>
              </a:pPr>
              <a:r>
                <a:rPr lang="en-US" sz="1400" dirty="0" err="1" smtClean="0">
                  <a:solidFill>
                    <a:prstClr val="black"/>
                  </a:solidFill>
                  <a:latin typeface="Century Gothic" pitchFamily="34" charset="0"/>
                </a:rPr>
                <a:t>Secara</a:t>
              </a:r>
              <a:r>
                <a:rPr lang="en-US" sz="1400" dirty="0" smtClean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r>
                <a:rPr lang="id-ID" sz="1400" dirty="0" smtClean="0">
                  <a:solidFill>
                    <a:prstClr val="black"/>
                  </a:solidFill>
                  <a:latin typeface="Century Gothic" pitchFamily="34" charset="0"/>
                </a:rPr>
                <a:t>tahap</a:t>
              </a:r>
              <a:r>
                <a:rPr lang="en-US" sz="1400" dirty="0" smtClean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r>
                <a:rPr lang="en-US" sz="1400" dirty="0">
                  <a:solidFill>
                    <a:prstClr val="black"/>
                  </a:solidFill>
                  <a:latin typeface="Century Gothic" pitchFamily="34" charset="0"/>
                </a:rPr>
                <a:t>per </a:t>
              </a:r>
              <a:r>
                <a:rPr lang="en-US" sz="1400" dirty="0" err="1">
                  <a:solidFill>
                    <a:prstClr val="black"/>
                  </a:solidFill>
                  <a:latin typeface="Century Gothic" pitchFamily="34" charset="0"/>
                </a:rPr>
                <a:t>bidang</a:t>
              </a:r>
              <a:r>
                <a:rPr lang="id-ID" sz="1400" dirty="0">
                  <a:solidFill>
                    <a:prstClr val="black"/>
                  </a:solidFill>
                  <a:latin typeface="Century Gothic" pitchFamily="34" charset="0"/>
                </a:rPr>
                <a:t>;</a:t>
              </a:r>
            </a:p>
            <a:p>
              <a:pPr marL="245527" lvl="1" indent="-245527" algn="just">
                <a:buFont typeface="+mj-lt"/>
                <a:buAutoNum type="alphaLcPeriod"/>
                <a:defRPr/>
              </a:pPr>
              <a:r>
                <a:rPr lang="id-ID" sz="1400" dirty="0">
                  <a:solidFill>
                    <a:prstClr val="black"/>
                  </a:solidFill>
                  <a:latin typeface="Century Gothic" pitchFamily="34" charset="0"/>
                </a:rPr>
                <a:t>penyaluran secara sekaligus sesuai rekomendasi KL dan Bidang yang alokasi sd. 1 Miliar;</a:t>
              </a:r>
            </a:p>
            <a:p>
              <a:pPr marL="245527" lvl="1" indent="-245527" algn="just">
                <a:buFont typeface="+mj-lt"/>
                <a:buAutoNum type="alphaLcPeriod"/>
                <a:defRPr/>
              </a:pPr>
              <a:r>
                <a:rPr lang="en-US" sz="1400" dirty="0" err="1">
                  <a:solidFill>
                    <a:prstClr val="black"/>
                  </a:solidFill>
                  <a:latin typeface="Century Gothic" pitchFamily="34" charset="0"/>
                </a:rPr>
                <a:t>berbasis</a:t>
              </a:r>
              <a:r>
                <a:rPr lang="en-US" sz="14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r>
                <a:rPr lang="en-US" sz="1400" dirty="0" err="1">
                  <a:solidFill>
                    <a:prstClr val="black"/>
                  </a:solidFill>
                  <a:latin typeface="Century Gothic" pitchFamily="34" charset="0"/>
                </a:rPr>
                <a:t>kinerja</a:t>
              </a:r>
              <a:r>
                <a:rPr lang="en-US" sz="14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r>
                <a:rPr lang="id-ID" sz="1400" dirty="0">
                  <a:solidFill>
                    <a:prstClr val="black"/>
                  </a:solidFill>
                  <a:latin typeface="Century Gothic" pitchFamily="34" charset="0"/>
                </a:rPr>
                <a:t>pelaksanaan</a:t>
              </a:r>
              <a:r>
                <a:rPr lang="en-US" sz="1400" dirty="0">
                  <a:solidFill>
                    <a:prstClr val="black"/>
                  </a:solidFill>
                  <a:latin typeface="Century Gothic" pitchFamily="34" charset="0"/>
                </a:rPr>
                <a:t> (performance based)</a:t>
              </a:r>
              <a:r>
                <a:rPr lang="id-ID" sz="1400" dirty="0">
                  <a:solidFill>
                    <a:prstClr val="black"/>
                  </a:solidFill>
                  <a:latin typeface="Century Gothic" pitchFamily="34" charset="0"/>
                </a:rPr>
                <a:t>.</a:t>
              </a:r>
              <a:endParaRPr lang="en-US" sz="14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0917" y="4430272"/>
              <a:ext cx="189651" cy="451714"/>
            </a:xfrm>
            <a:prstGeom prst="rect">
              <a:avLst/>
            </a:prstGeom>
          </p:spPr>
        </p:pic>
      </p:grpSp>
      <p:grpSp>
        <p:nvGrpSpPr>
          <p:cNvPr id="6" name="Group 30"/>
          <p:cNvGrpSpPr/>
          <p:nvPr/>
        </p:nvGrpSpPr>
        <p:grpSpPr>
          <a:xfrm>
            <a:off x="190473" y="1508244"/>
            <a:ext cx="9074898" cy="436570"/>
            <a:chOff x="506154" y="2378296"/>
            <a:chExt cx="4307843" cy="489880"/>
          </a:xfrm>
        </p:grpSpPr>
        <p:sp>
          <p:nvSpPr>
            <p:cNvPr id="35" name="Rectangle 34"/>
            <p:cNvSpPr/>
            <p:nvPr/>
          </p:nvSpPr>
          <p:spPr>
            <a:xfrm>
              <a:off x="760736" y="2479834"/>
              <a:ext cx="4053261" cy="3569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algn="just">
                <a:spcBef>
                  <a:spcPts val="400"/>
                </a:spcBef>
                <a:defRPr/>
              </a:pPr>
              <a:r>
                <a:rPr lang="id-ID" sz="1467" dirty="0">
                  <a:solidFill>
                    <a:prstClr val="black"/>
                  </a:solidFill>
                  <a:latin typeface="Century Gothic" pitchFamily="34" charset="0"/>
                </a:rPr>
                <a:t>Penguatan peran </a:t>
              </a:r>
              <a:r>
                <a:rPr lang="id-ID" sz="1467" dirty="0" smtClean="0">
                  <a:solidFill>
                    <a:prstClr val="black"/>
                  </a:solidFill>
                  <a:latin typeface="Century Gothic" pitchFamily="34" charset="0"/>
                </a:rPr>
                <a:t>Provinsi </a:t>
              </a:r>
              <a:r>
                <a:rPr lang="id-ID" sz="1467" dirty="0">
                  <a:solidFill>
                    <a:prstClr val="black"/>
                  </a:solidFill>
                  <a:latin typeface="Century Gothic" pitchFamily="34" charset="0"/>
                </a:rPr>
                <a:t>dalam sinkronisasi usulan DAK Fisik;</a:t>
              </a:r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5" cstate="print"/>
            <a:srcRect l="65927" b="50000"/>
            <a:stretch/>
          </p:blipFill>
          <p:spPr>
            <a:xfrm>
              <a:off x="506154" y="2378296"/>
              <a:ext cx="222009" cy="489880"/>
            </a:xfrm>
            <a:prstGeom prst="rect">
              <a:avLst/>
            </a:prstGeom>
          </p:spPr>
        </p:pic>
      </p:grpSp>
      <p:grpSp>
        <p:nvGrpSpPr>
          <p:cNvPr id="7" name="Group 31"/>
          <p:cNvGrpSpPr/>
          <p:nvPr/>
        </p:nvGrpSpPr>
        <p:grpSpPr>
          <a:xfrm>
            <a:off x="164760" y="2774093"/>
            <a:ext cx="9411365" cy="438885"/>
            <a:chOff x="5088435" y="1682744"/>
            <a:chExt cx="4632596" cy="478947"/>
          </a:xfrm>
        </p:grpSpPr>
        <p:sp>
          <p:nvSpPr>
            <p:cNvPr id="33" name="TextBox 32"/>
            <p:cNvSpPr txBox="1"/>
            <p:nvPr/>
          </p:nvSpPr>
          <p:spPr>
            <a:xfrm>
              <a:off x="5363313" y="1825820"/>
              <a:ext cx="4357718" cy="335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>
                <a:defRPr/>
              </a:pPr>
              <a:r>
                <a:rPr lang="id-ID" sz="1400" dirty="0">
                  <a:solidFill>
                    <a:prstClr val="black"/>
                  </a:solidFill>
                  <a:latin typeface="Century Gothic" pitchFamily="34" charset="0"/>
                </a:rPr>
                <a:t>Mewajibkan daerah melaporkan capaian output/outcome.</a:t>
              </a:r>
            </a:p>
          </p:txBody>
        </p:sp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6" cstate="print"/>
            <a:srcRect l="29260" t="13279" r="29259" b="13279"/>
            <a:stretch/>
          </p:blipFill>
          <p:spPr>
            <a:xfrm>
              <a:off x="5088435" y="1682744"/>
              <a:ext cx="244337" cy="478947"/>
            </a:xfrm>
            <a:prstGeom prst="flowChartConnector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573638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389493" y="116633"/>
            <a:ext cx="9069173" cy="3877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id-ID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PENGANGGARAN </a:t>
            </a:r>
            <a:r>
              <a:rPr lang="id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DAN PENGALOKASIAN DAK FISIK </a:t>
            </a:r>
          </a:p>
        </p:txBody>
      </p:sp>
      <p:grpSp>
        <p:nvGrpSpPr>
          <p:cNvPr id="8" name="Group 12"/>
          <p:cNvGrpSpPr/>
          <p:nvPr/>
        </p:nvGrpSpPr>
        <p:grpSpPr>
          <a:xfrm>
            <a:off x="70213" y="762000"/>
            <a:ext cx="9760859" cy="6042190"/>
            <a:chOff x="64812" y="1500480"/>
            <a:chExt cx="9010024" cy="4527953"/>
          </a:xfrm>
        </p:grpSpPr>
        <p:cxnSp>
          <p:nvCxnSpPr>
            <p:cNvPr id="87" name="Straight Connector 86"/>
            <p:cNvCxnSpPr>
              <a:stCxn id="50" idx="3"/>
              <a:endCxn id="53" idx="1"/>
            </p:cNvCxnSpPr>
            <p:nvPr/>
          </p:nvCxnSpPr>
          <p:spPr>
            <a:xfrm flipV="1">
              <a:off x="1706365" y="3377560"/>
              <a:ext cx="3732596" cy="6101"/>
            </a:xfrm>
            <a:prstGeom prst="line">
              <a:avLst/>
            </a:prstGeom>
            <a:ln w="57150">
              <a:solidFill>
                <a:srgbClr val="A5A5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>
              <a:stCxn id="4" idx="3"/>
              <a:endCxn id="36" idx="1"/>
            </p:cNvCxnSpPr>
            <p:nvPr/>
          </p:nvCxnSpPr>
          <p:spPr>
            <a:xfrm>
              <a:off x="1720320" y="1598316"/>
              <a:ext cx="3718642" cy="2592"/>
            </a:xfrm>
            <a:prstGeom prst="line">
              <a:avLst/>
            </a:prstGeom>
            <a:ln w="57150">
              <a:solidFill>
                <a:srgbClr val="A5A5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ounded Rectangle 1"/>
            <p:cNvSpPr/>
            <p:nvPr/>
          </p:nvSpPr>
          <p:spPr>
            <a:xfrm>
              <a:off x="397576" y="1740341"/>
              <a:ext cx="1422029" cy="666465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2280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70226" indent="-70226">
                <a:buFont typeface="Arial" panose="020B0604020202020204" pitchFamily="34" charset="0"/>
                <a:buChar char="•"/>
              </a:pPr>
              <a:r>
                <a:rPr lang="id-ID" sz="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Pembahasan eveluasi pelaksanaan </a:t>
              </a:r>
              <a:r>
                <a:rPr lang="id-ID" sz="7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DAK</a:t>
              </a:r>
              <a:r>
                <a:rPr lang="id-ID" sz="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 tahun sebelumnya (reviu </a:t>
              </a:r>
              <a:r>
                <a:rPr lang="id-ID" sz="800" b="1" i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baseline</a:t>
              </a:r>
              <a:r>
                <a:rPr lang="id-ID" sz="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 DAK) </a:t>
              </a:r>
            </a:p>
            <a:p>
              <a:pPr marL="70226" indent="-70226">
                <a:buFont typeface="Arial" panose="020B0604020202020204" pitchFamily="34" charset="0"/>
                <a:buChar char="•"/>
              </a:pPr>
              <a:r>
                <a:rPr lang="id-ID" sz="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Penyusunan rancanan prioritas</a:t>
              </a: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1895785" y="1748384"/>
              <a:ext cx="1758197" cy="65510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2280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70226" indent="-70226">
                <a:buFont typeface="Arial" panose="020B0604020202020204" pitchFamily="34" charset="0"/>
                <a:buChar char="•"/>
              </a:pPr>
              <a:r>
                <a:rPr lang="id-ID" sz="9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Penentuan Bidang/ Subbidang/menu kegiatan &amp; target output/outcome</a:t>
              </a:r>
            </a:p>
            <a:p>
              <a:pPr marL="70226" indent="-70226">
                <a:buFont typeface="Arial" panose="020B0604020202020204" pitchFamily="34" charset="0"/>
                <a:buChar char="•"/>
              </a:pPr>
              <a:r>
                <a:rPr lang="id-ID" sz="9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Sinkronisasi dengan rencana belanja K/L</a:t>
              </a: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3728023" y="1748383"/>
              <a:ext cx="1422029" cy="666466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2280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05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Penyampaian usulan </a:t>
              </a:r>
            </a:p>
            <a:p>
              <a:pPr algn="ctr"/>
              <a:r>
                <a:rPr lang="id-ID" sz="105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DAK Fisik</a:t>
              </a: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381631" y="2451256"/>
              <a:ext cx="1422029" cy="702845"/>
            </a:xfrm>
            <a:prstGeom prst="roundRect">
              <a:avLst/>
            </a:prstGeom>
            <a:solidFill>
              <a:srgbClr val="BFE7DD"/>
            </a:solidFill>
            <a:ln>
              <a:solidFill>
                <a:srgbClr val="2280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70226" indent="-70226">
                <a:buFont typeface="Arial" panose="020B0604020202020204" pitchFamily="34" charset="0"/>
                <a:buChar char="•"/>
              </a:pPr>
              <a:r>
                <a:rPr lang="id-ID" sz="1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Pembahasan evaluasi pelaksanaan DAK tahun sebelumnya</a:t>
              </a:r>
            </a:p>
            <a:p>
              <a:pPr marL="70226" indent="-70226">
                <a:buFont typeface="Arial" panose="020B0604020202020204" pitchFamily="34" charset="0"/>
                <a:buChar char="•"/>
              </a:pPr>
              <a:r>
                <a:rPr lang="id-ID" sz="1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Inventarisasi kebutuhan daerah</a:t>
              </a: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1895784" y="2436501"/>
              <a:ext cx="1758197" cy="819824"/>
            </a:xfrm>
            <a:prstGeom prst="roundRect">
              <a:avLst/>
            </a:prstGeom>
            <a:solidFill>
              <a:srgbClr val="BFE7DD"/>
            </a:solidFill>
            <a:ln>
              <a:solidFill>
                <a:srgbClr val="2280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70226" indent="-70226">
                <a:buFont typeface="Arial" panose="020B0604020202020204" pitchFamily="34" charset="0"/>
                <a:buChar char="•"/>
              </a:pPr>
              <a:r>
                <a:rPr lang="id-ID" sz="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Koordinasi penyusunan rencana kerja &amp; prioritas pembangunan daerah</a:t>
              </a:r>
            </a:p>
            <a:p>
              <a:pPr marL="70226" indent="-70226">
                <a:buFont typeface="Arial" panose="020B0604020202020204" pitchFamily="34" charset="0"/>
                <a:buChar char="•"/>
              </a:pPr>
              <a:r>
                <a:rPr lang="id-ID" sz="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Koordinasi penyusunan DAK Fisik</a:t>
              </a:r>
            </a:p>
            <a:p>
              <a:pPr marL="70226" indent="-70226">
                <a:buFont typeface="Arial" panose="020B0604020202020204" pitchFamily="34" charset="0"/>
                <a:buChar char="•"/>
              </a:pPr>
              <a:r>
                <a:rPr lang="id-ID" sz="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Sinkronisasi kegiatan SKPD</a:t>
              </a:r>
            </a:p>
            <a:p>
              <a:pPr marL="70226" indent="-70226">
                <a:buFont typeface="Arial" panose="020B0604020202020204" pitchFamily="34" charset="0"/>
                <a:buChar char="•"/>
              </a:pPr>
              <a:r>
                <a:rPr lang="id-ID" sz="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Penentuan target output dan lokus</a:t>
              </a: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3727321" y="2442046"/>
              <a:ext cx="1422029" cy="712055"/>
            </a:xfrm>
            <a:prstGeom prst="roundRect">
              <a:avLst/>
            </a:prstGeom>
            <a:solidFill>
              <a:srgbClr val="BFE7DD"/>
            </a:solidFill>
            <a:ln>
              <a:solidFill>
                <a:srgbClr val="2280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8549" indent="-128549">
                <a:buFont typeface="Arial" panose="020B0604020202020204" pitchFamily="34" charset="0"/>
                <a:buChar char="•"/>
              </a:pPr>
              <a:r>
                <a:rPr lang="id-ID" sz="105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Penyampaian usulan DAK Fisik</a:t>
              </a:r>
            </a:p>
            <a:p>
              <a:pPr marL="128549" indent="-128549">
                <a:buFont typeface="Arial" panose="020B0604020202020204" pitchFamily="34" charset="0"/>
                <a:buChar char="•"/>
              </a:pPr>
              <a:r>
                <a:rPr lang="id-ID" sz="105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Perbaikan usulan DAK Fisik</a:t>
              </a: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5224090" y="1756427"/>
              <a:ext cx="1653205" cy="65842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2280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05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Verifikasi dan Penilaian usulan DAK dilakukan dengan pendekatan spasial (antarbidang &amp; antardaerah)</a:t>
              </a:r>
            </a:p>
          </p:txBody>
        </p:sp>
        <p:sp>
          <p:nvSpPr>
            <p:cNvPr id="4" name="Rectangle 3"/>
            <p:cNvSpPr/>
            <p:nvPr/>
          </p:nvSpPr>
          <p:spPr>
            <a:xfrm>
              <a:off x="496861" y="1503904"/>
              <a:ext cx="1223459" cy="188825"/>
            </a:xfrm>
            <a:prstGeom prst="rect">
              <a:avLst/>
            </a:prstGeom>
            <a:solidFill>
              <a:srgbClr val="2E86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Jan - Feb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163155" y="1500480"/>
              <a:ext cx="1223459" cy="188825"/>
            </a:xfrm>
            <a:prstGeom prst="rect">
              <a:avLst/>
            </a:prstGeom>
            <a:solidFill>
              <a:srgbClr val="2E86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Feb - Maret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827307" y="1500480"/>
              <a:ext cx="1223459" cy="188825"/>
            </a:xfrm>
            <a:prstGeom prst="rect">
              <a:avLst/>
            </a:prstGeom>
            <a:solidFill>
              <a:srgbClr val="2E86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April - Mei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438962" y="1506496"/>
              <a:ext cx="1223459" cy="188825"/>
            </a:xfrm>
            <a:prstGeom prst="rect">
              <a:avLst/>
            </a:prstGeom>
            <a:solidFill>
              <a:srgbClr val="2E86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Juni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 rot="16200000">
              <a:off x="-108075" y="2627865"/>
              <a:ext cx="748633" cy="3125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600" b="1" dirty="0">
                  <a:solidFill>
                    <a:srgbClr val="C00000"/>
                  </a:solidFill>
                  <a:latin typeface="Century Gothic" panose="020B0502020202020204" pitchFamily="34" charset="0"/>
                </a:rPr>
                <a:t>DAERAH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 rot="16200000">
              <a:off x="-47330" y="1987206"/>
              <a:ext cx="582858" cy="3125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600" b="1" dirty="0">
                  <a:solidFill>
                    <a:schemeClr val="accent5">
                      <a:lumMod val="75000"/>
                    </a:schemeClr>
                  </a:solidFill>
                  <a:latin typeface="Century Gothic" panose="020B0502020202020204" pitchFamily="34" charset="0"/>
                </a:rPr>
                <a:t>PUSAT</a:t>
              </a:r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383623" y="3525685"/>
              <a:ext cx="1422029" cy="600896"/>
            </a:xfrm>
            <a:prstGeom prst="roundRect">
              <a:avLst/>
            </a:prstGeom>
            <a:solidFill>
              <a:srgbClr val="8AD2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70226" indent="-70226">
                <a:buFont typeface="Arial" panose="020B0604020202020204" pitchFamily="34" charset="0"/>
                <a:buChar char="•"/>
              </a:pPr>
              <a:r>
                <a:rPr lang="id-ID" sz="9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Penetapan Alokasi DAK per daerah (perpres rincian APBN)</a:t>
              </a:r>
            </a:p>
            <a:p>
              <a:pPr marL="70226" indent="-70226">
                <a:buFont typeface="Arial" panose="020B0604020202020204" pitchFamily="34" charset="0"/>
                <a:buChar char="•"/>
              </a:pPr>
              <a:r>
                <a:rPr lang="id-ID" sz="9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Penetapan Juknis DAK (Perpres)</a:t>
              </a:r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1881834" y="3533728"/>
              <a:ext cx="1756204" cy="592853"/>
            </a:xfrm>
            <a:prstGeom prst="roundRect">
              <a:avLst/>
            </a:prstGeom>
            <a:solidFill>
              <a:srgbClr val="8AD2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d-ID" sz="105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Pembahasan kebijakan alokasi DAK dalam rangka RUU APBN bersama DPR</a:t>
              </a: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3714218" y="3533728"/>
              <a:ext cx="1422029" cy="592853"/>
            </a:xfrm>
            <a:prstGeom prst="roundRect">
              <a:avLst/>
            </a:prstGeom>
            <a:solidFill>
              <a:srgbClr val="8AD2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05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Pertimbangan DPD atas arah kebijakan DAK</a:t>
              </a:r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5212426" y="3524851"/>
              <a:ext cx="1664867" cy="601730"/>
            </a:xfrm>
            <a:prstGeom prst="roundRect">
              <a:avLst/>
            </a:prstGeom>
            <a:solidFill>
              <a:srgbClr val="8AD2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d-ID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Penghitungan alokasi sementara DAK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82908" y="3289249"/>
              <a:ext cx="1223459" cy="188825"/>
            </a:xfrm>
            <a:prstGeom prst="rect">
              <a:avLst/>
            </a:prstGeom>
            <a:solidFill>
              <a:srgbClr val="228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Okt - Nov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156200" y="3304930"/>
              <a:ext cx="1223459" cy="188825"/>
            </a:xfrm>
            <a:prstGeom prst="rect">
              <a:avLst/>
            </a:prstGeom>
            <a:solidFill>
              <a:srgbClr val="228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Sep - Okt</a:t>
              </a: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827307" y="3287764"/>
              <a:ext cx="1223459" cy="188825"/>
            </a:xfrm>
            <a:prstGeom prst="rect">
              <a:avLst/>
            </a:prstGeom>
            <a:solidFill>
              <a:srgbClr val="228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Agustus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438962" y="3283147"/>
              <a:ext cx="1223459" cy="188825"/>
            </a:xfrm>
            <a:prstGeom prst="rect">
              <a:avLst/>
            </a:prstGeom>
            <a:solidFill>
              <a:srgbClr val="228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Agustus</a:t>
              </a:r>
            </a:p>
          </p:txBody>
        </p:sp>
        <p:sp>
          <p:nvSpPr>
            <p:cNvPr id="74" name="Rounded Rectangle 73"/>
            <p:cNvSpPr/>
            <p:nvPr/>
          </p:nvSpPr>
          <p:spPr>
            <a:xfrm>
              <a:off x="7121744" y="2242282"/>
              <a:ext cx="1872201" cy="658422"/>
            </a:xfrm>
            <a:prstGeom prst="round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d-ID" sz="1000" b="1" dirty="0">
                  <a:latin typeface="Century Gothic" panose="020B0502020202020204" pitchFamily="34" charset="0"/>
                </a:rPr>
                <a:t>Sinkronisasi dan harmonisasi rencana kegiatan DAK antarbidang, antardaerah, antara DAK dengan Non DAK</a:t>
              </a:r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7139188" y="2920031"/>
              <a:ext cx="1854758" cy="95812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28549" indent="-128549">
                <a:buFont typeface="Arial" panose="020B0604020202020204" pitchFamily="34" charset="0"/>
                <a:buChar char="•"/>
              </a:pPr>
              <a:r>
                <a:rPr lang="id-ID" sz="900" b="1" dirty="0">
                  <a:latin typeface="Century Gothic" panose="020B0502020202020204" pitchFamily="34" charset="0"/>
                </a:rPr>
                <a:t>Penetapan pagu per jenis / bidang / subbidang</a:t>
              </a:r>
            </a:p>
            <a:p>
              <a:pPr marL="128549" indent="-128549">
                <a:buFont typeface="Arial" panose="020B0604020202020204" pitchFamily="34" charset="0"/>
                <a:buChar char="•"/>
              </a:pPr>
              <a:r>
                <a:rPr lang="id-ID" sz="900" b="1" dirty="0">
                  <a:latin typeface="Century Gothic" panose="020B0502020202020204" pitchFamily="34" charset="0"/>
                </a:rPr>
                <a:t>Pagu per bidang / subbidang, kebijakan alokasi, sasaran / target output dan prioritasnya dituangkan dalam NK dan RAPBN</a:t>
              </a:r>
            </a:p>
          </p:txBody>
        </p:sp>
        <p:sp>
          <p:nvSpPr>
            <p:cNvPr id="9" name="Chevron 8"/>
            <p:cNvSpPr/>
            <p:nvPr/>
          </p:nvSpPr>
          <p:spPr>
            <a:xfrm>
              <a:off x="1830313" y="1506495"/>
              <a:ext cx="161513" cy="182809"/>
            </a:xfrm>
            <a:prstGeom prst="chevron">
              <a:avLst/>
            </a:prstGeom>
            <a:solidFill>
              <a:srgbClr val="2E8671"/>
            </a:solidFill>
            <a:ln>
              <a:solidFill>
                <a:srgbClr val="A5A5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b="1">
                <a:solidFill>
                  <a:schemeClr val="tx1"/>
                </a:solidFill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>
              <a:off x="3538527" y="1506495"/>
              <a:ext cx="161513" cy="182809"/>
            </a:xfrm>
            <a:prstGeom prst="chevron">
              <a:avLst/>
            </a:prstGeom>
            <a:solidFill>
              <a:srgbClr val="2E8671"/>
            </a:solidFill>
            <a:ln>
              <a:solidFill>
                <a:srgbClr val="A5A5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b="1">
                <a:solidFill>
                  <a:schemeClr val="tx1"/>
                </a:solidFill>
              </a:endParaRPr>
            </a:p>
          </p:txBody>
        </p:sp>
        <p:sp>
          <p:nvSpPr>
            <p:cNvPr id="85" name="Chevron 84"/>
            <p:cNvSpPr/>
            <p:nvPr/>
          </p:nvSpPr>
          <p:spPr>
            <a:xfrm>
              <a:off x="5178030" y="1506495"/>
              <a:ext cx="161513" cy="182809"/>
            </a:xfrm>
            <a:prstGeom prst="chevron">
              <a:avLst/>
            </a:prstGeom>
            <a:solidFill>
              <a:srgbClr val="2E8671"/>
            </a:solidFill>
            <a:ln>
              <a:solidFill>
                <a:srgbClr val="A5A5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b="1">
                <a:solidFill>
                  <a:schemeClr val="tx1"/>
                </a:solidFill>
              </a:endParaRPr>
            </a:p>
          </p:txBody>
        </p:sp>
        <p:cxnSp>
          <p:nvCxnSpPr>
            <p:cNvPr id="11" name="Curved Connector 10"/>
            <p:cNvCxnSpPr>
              <a:stCxn id="36" idx="3"/>
              <a:endCxn id="75" idx="0"/>
            </p:cNvCxnSpPr>
            <p:nvPr/>
          </p:nvCxnSpPr>
          <p:spPr>
            <a:xfrm>
              <a:off x="6662420" y="1600909"/>
              <a:ext cx="1328207" cy="335290"/>
            </a:xfrm>
            <a:prstGeom prst="curvedConnector2">
              <a:avLst/>
            </a:prstGeom>
            <a:ln w="38100">
              <a:solidFill>
                <a:srgbClr val="A5A5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Chevron 85"/>
            <p:cNvSpPr/>
            <p:nvPr/>
          </p:nvSpPr>
          <p:spPr>
            <a:xfrm>
              <a:off x="7177882" y="1561948"/>
              <a:ext cx="161513" cy="182809"/>
            </a:xfrm>
            <a:prstGeom prst="chevron">
              <a:avLst/>
            </a:prstGeom>
            <a:solidFill>
              <a:srgbClr val="2E8671"/>
            </a:solidFill>
            <a:ln>
              <a:solidFill>
                <a:srgbClr val="A5A5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b="1">
                <a:solidFill>
                  <a:schemeClr val="tx1"/>
                </a:solidFill>
              </a:endParaRPr>
            </a:p>
          </p:txBody>
        </p:sp>
        <p:sp>
          <p:nvSpPr>
            <p:cNvPr id="88" name="Chevron 87"/>
            <p:cNvSpPr/>
            <p:nvPr/>
          </p:nvSpPr>
          <p:spPr>
            <a:xfrm rot="11153595">
              <a:off x="5221384" y="3293187"/>
              <a:ext cx="161513" cy="182809"/>
            </a:xfrm>
            <a:prstGeom prst="chevron">
              <a:avLst/>
            </a:prstGeom>
            <a:solidFill>
              <a:srgbClr val="2E8671"/>
            </a:solidFill>
            <a:ln>
              <a:solidFill>
                <a:srgbClr val="A5A5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b="1">
                <a:solidFill>
                  <a:schemeClr val="tx1"/>
                </a:solidFill>
              </a:endParaRPr>
            </a:p>
          </p:txBody>
        </p:sp>
        <p:sp>
          <p:nvSpPr>
            <p:cNvPr id="89" name="Chevron 88"/>
            <p:cNvSpPr/>
            <p:nvPr/>
          </p:nvSpPr>
          <p:spPr>
            <a:xfrm rot="11153595">
              <a:off x="3561940" y="3303980"/>
              <a:ext cx="161513" cy="182809"/>
            </a:xfrm>
            <a:prstGeom prst="chevron">
              <a:avLst/>
            </a:prstGeom>
            <a:solidFill>
              <a:srgbClr val="2E8671"/>
            </a:solidFill>
            <a:ln>
              <a:solidFill>
                <a:srgbClr val="A5A5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b="1">
                <a:solidFill>
                  <a:schemeClr val="tx1"/>
                </a:solidFill>
              </a:endParaRPr>
            </a:p>
          </p:txBody>
        </p:sp>
        <p:sp>
          <p:nvSpPr>
            <p:cNvPr id="90" name="Chevron 89"/>
            <p:cNvSpPr/>
            <p:nvPr/>
          </p:nvSpPr>
          <p:spPr>
            <a:xfrm rot="11153595">
              <a:off x="1875532" y="3297399"/>
              <a:ext cx="161513" cy="182809"/>
            </a:xfrm>
            <a:prstGeom prst="chevron">
              <a:avLst/>
            </a:prstGeom>
            <a:solidFill>
              <a:srgbClr val="2E8671"/>
            </a:solidFill>
            <a:ln>
              <a:solidFill>
                <a:srgbClr val="A5A5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b="1">
                <a:solidFill>
                  <a:schemeClr val="tx1"/>
                </a:solidFill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7083654" y="2051409"/>
              <a:ext cx="1932466" cy="1879961"/>
            </a:xfrm>
            <a:prstGeom prst="roundRect">
              <a:avLst/>
            </a:prstGeom>
            <a:noFill/>
            <a:ln>
              <a:solidFill>
                <a:srgbClr val="2280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b="1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7378898" y="1936199"/>
              <a:ext cx="1223459" cy="188825"/>
            </a:xfrm>
            <a:prstGeom prst="rect">
              <a:avLst/>
            </a:prstGeom>
            <a:solidFill>
              <a:srgbClr val="2E86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4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Juli - Agustus</a:t>
              </a:r>
            </a:p>
          </p:txBody>
        </p:sp>
        <p:cxnSp>
          <p:nvCxnSpPr>
            <p:cNvPr id="21" name="Curved Connector 20"/>
            <p:cNvCxnSpPr>
              <a:stCxn id="16" idx="1"/>
              <a:endCxn id="53" idx="3"/>
            </p:cNvCxnSpPr>
            <p:nvPr/>
          </p:nvCxnSpPr>
          <p:spPr>
            <a:xfrm rot="10800000" flipV="1">
              <a:off x="6662422" y="2991389"/>
              <a:ext cx="421233" cy="386170"/>
            </a:xfrm>
            <a:prstGeom prst="curvedConnector3">
              <a:avLst>
                <a:gd name="adj1" fmla="val 50000"/>
              </a:avLst>
            </a:prstGeom>
            <a:ln w="38100">
              <a:solidFill>
                <a:srgbClr val="A5A5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Chevron 90"/>
            <p:cNvSpPr/>
            <p:nvPr/>
          </p:nvSpPr>
          <p:spPr>
            <a:xfrm rot="7313217">
              <a:off x="6765612" y="3101911"/>
              <a:ext cx="161513" cy="182809"/>
            </a:xfrm>
            <a:prstGeom prst="chevron">
              <a:avLst/>
            </a:prstGeom>
            <a:solidFill>
              <a:srgbClr val="2E8671"/>
            </a:solidFill>
            <a:ln>
              <a:solidFill>
                <a:srgbClr val="A5A5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b="1">
                <a:solidFill>
                  <a:schemeClr val="tx1"/>
                </a:solidFill>
              </a:endParaRPr>
            </a:p>
          </p:txBody>
        </p:sp>
        <p:sp>
          <p:nvSpPr>
            <p:cNvPr id="72" name="Rounded Rectangle 71"/>
            <p:cNvSpPr/>
            <p:nvPr/>
          </p:nvSpPr>
          <p:spPr>
            <a:xfrm>
              <a:off x="305526" y="4200608"/>
              <a:ext cx="8613812" cy="1827825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rgbClr val="75D1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b="1">
                <a:solidFill>
                  <a:srgbClr val="FFC000"/>
                </a:solidFill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1706365" y="4268026"/>
              <a:ext cx="4962195" cy="2144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557045">
                <a:lnSpc>
                  <a:spcPct val="90000"/>
                </a:lnSpc>
              </a:pPr>
              <a:r>
                <a:rPr lang="en-US" sz="1400" b="1" u="sng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PENILAIAN DAN HASIL PENILAIAN USULAN DAK DI PUSAT</a:t>
              </a:r>
              <a:endParaRPr lang="id-ID" sz="1400" b="1" u="sng" dirty="0">
                <a:solidFill>
                  <a:srgbClr val="FFC000"/>
                </a:solidFill>
                <a:latin typeface="Century Gothic" panose="020B0502020202020204" pitchFamily="34" charset="0"/>
                <a:ea typeface="ＭＳ Ｐゴシック" pitchFamily="-109" charset="-128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flipH="1">
              <a:off x="2511101" y="4579732"/>
              <a:ext cx="1967" cy="1273809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/>
            <p:cNvSpPr/>
            <p:nvPr/>
          </p:nvSpPr>
          <p:spPr>
            <a:xfrm>
              <a:off x="566294" y="4691504"/>
              <a:ext cx="1930968" cy="12224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557045"/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Penilaian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mengacu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pada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:</a:t>
              </a:r>
            </a:p>
            <a:p>
              <a:pPr marL="133310" indent="-133310" defTabSz="557045">
                <a:buFont typeface="Calibri Light" pitchFamily="34" charset="0"/>
                <a:buAutoNum type="alphaLcPeriod"/>
              </a:pP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Calibri" pitchFamily="34" charset="0"/>
                </a:rPr>
                <a:t>data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Calibri" pitchFamily="34" charset="0"/>
                </a:rPr>
                <a:t>teknis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Calibri" pitchFamily="34" charset="0"/>
                </a:rPr>
                <a:t> </a:t>
              </a:r>
              <a:r>
                <a:rPr lang="id-ID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Calibri" pitchFamily="34" charset="0"/>
                </a:rPr>
                <a:t>u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Calibri" pitchFamily="34" charset="0"/>
                </a:rPr>
                <a:t>sulan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Calibri" pitchFamily="34" charset="0"/>
                </a:rPr>
                <a:t> DAK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;</a:t>
              </a:r>
            </a:p>
            <a:p>
              <a:pPr marL="133310" indent="-133310" defTabSz="557045">
                <a:buFont typeface="Calibri Light" pitchFamily="34" charset="0"/>
                <a:buAutoNum type="alphaLcPeriod"/>
              </a:pP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perbandingan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data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teknis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usulan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daerah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dengan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data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teknis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K/L; </a:t>
              </a:r>
            </a:p>
            <a:p>
              <a:pPr marL="133310" indent="-133310" defTabSz="557045">
                <a:buFont typeface="Calibri Light" pitchFamily="34" charset="0"/>
                <a:buAutoNum type="alphaLcPeriod"/>
              </a:pP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tingkat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pencapaian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SPM;</a:t>
              </a:r>
            </a:p>
            <a:p>
              <a:pPr marL="133310" indent="-133310" defTabSz="557045">
                <a:buFont typeface="Calibri Light" pitchFamily="34" charset="0"/>
                <a:buAutoNum type="alphaLcPeriod"/>
              </a:pP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target output 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dan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outcome</a:t>
              </a:r>
              <a:r>
                <a:rPr lang="id-ID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:</a:t>
              </a:r>
            </a:p>
            <a:p>
              <a:pPr marL="203537" indent="-65465" defTabSz="557045">
                <a:buFont typeface="Arial" panose="020B0604020202020204" pitchFamily="34" charset="0"/>
                <a:buChar char="•"/>
              </a:pP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jangka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menengah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;</a:t>
              </a:r>
            </a:p>
            <a:p>
              <a:pPr marL="203537" indent="-65465" defTabSz="557045">
                <a:buFont typeface="Arial" panose="020B0604020202020204" pitchFamily="34" charset="0"/>
                <a:buChar char="•"/>
              </a:pP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per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tahun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secara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nasional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;</a:t>
              </a:r>
            </a:p>
            <a:p>
              <a:pPr marL="203537" indent="-65465" defTabSz="557045">
                <a:buFont typeface="Arial" panose="020B0604020202020204" pitchFamily="34" charset="0"/>
                <a:buChar char="•"/>
              </a:pP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dari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dana TP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dan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KP</a:t>
              </a:r>
              <a:r>
                <a:rPr lang="id-ID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.</a:t>
              </a:r>
              <a:endParaRPr lang="en-US" sz="1000" b="1" dirty="0">
                <a:solidFill>
                  <a:srgbClr val="FFC000"/>
                </a:solidFill>
                <a:latin typeface="Century Gothic" panose="020B0502020202020204" pitchFamily="34" charset="0"/>
                <a:ea typeface="ＭＳ Ｐゴシック" pitchFamily="-109" charset="-128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56906" y="4492620"/>
              <a:ext cx="1286151" cy="2767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557045">
                <a:lnSpc>
                  <a:spcPct val="90000"/>
                </a:lnSpc>
              </a:pPr>
              <a:r>
                <a:rPr lang="en-US" sz="2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K/L </a:t>
              </a:r>
              <a:r>
                <a:rPr lang="en-US" sz="2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Teknis</a:t>
              </a:r>
              <a:endParaRPr lang="id-ID" sz="2000" b="1" dirty="0">
                <a:solidFill>
                  <a:srgbClr val="FFC000"/>
                </a:solidFill>
                <a:latin typeface="Century Gothic" panose="020B0502020202020204" pitchFamily="34" charset="0"/>
                <a:ea typeface="ＭＳ Ｐゴシック" pitchFamily="-109" charset="-128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2580640" y="4710434"/>
              <a:ext cx="2062463" cy="11455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557045"/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Menilai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id-ID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usulan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skala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prioritas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per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bidang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/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subbidang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mengacu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pada</a:t>
              </a:r>
              <a:r>
                <a:rPr lang="id-ID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:</a:t>
              </a:r>
            </a:p>
            <a:p>
              <a:pPr marL="133310" indent="-133310" defTabSz="557045">
                <a:spcAft>
                  <a:spcPts val="225"/>
                </a:spcAft>
                <a:buFont typeface="Calibri Light" pitchFamily="34" charset="0"/>
                <a:buAutoNum type="alphaLcPeriod"/>
              </a:pP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Data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teknis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Usulan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DAK;</a:t>
              </a:r>
              <a:endParaRPr lang="id-ID" sz="1000" b="1" dirty="0">
                <a:solidFill>
                  <a:srgbClr val="FFC000"/>
                </a:solidFill>
                <a:latin typeface="Century Gothic" panose="020B0502020202020204" pitchFamily="34" charset="0"/>
                <a:ea typeface="ＭＳ Ｐゴシック" pitchFamily="-109" charset="-128"/>
              </a:endParaRPr>
            </a:p>
            <a:p>
              <a:pPr marL="133310" indent="-133310" defTabSz="557045">
                <a:spcAft>
                  <a:spcPts val="225"/>
                </a:spcAft>
                <a:buFont typeface="Calibri Light" pitchFamily="34" charset="0"/>
                <a:buAutoNum type="alphaLcPeriod"/>
              </a:pP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lokasi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 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prioritas</a:t>
              </a:r>
              <a:r>
                <a:rPr lang="id-ID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;</a:t>
              </a:r>
            </a:p>
            <a:p>
              <a:pPr marL="133310" indent="-133310" defTabSz="557045">
                <a:spcAft>
                  <a:spcPts val="225"/>
                </a:spcAft>
                <a:buFont typeface="Calibri Light" pitchFamily="34" charset="0"/>
                <a:buAutoNum type="alphaLcPeriod"/>
              </a:pP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Sinkronisasi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kegiatan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sesuai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RKPD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dan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RPJMD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dengan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prioritas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nasional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dalam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RKP </a:t>
              </a:r>
              <a:r>
                <a:rPr lang="en-US" sz="1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dan</a:t>
              </a:r>
              <a:r>
                <a:rPr lang="en-US" sz="100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RPJMN.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594224" y="4504810"/>
              <a:ext cx="1332022" cy="2767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557045">
                <a:lnSpc>
                  <a:spcPct val="90000"/>
                </a:lnSpc>
              </a:pPr>
              <a:r>
                <a:rPr lang="en-US" sz="2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Bappenas</a:t>
              </a:r>
              <a:endParaRPr lang="id-ID" sz="2000" b="1" dirty="0">
                <a:solidFill>
                  <a:srgbClr val="FFC000"/>
                </a:solidFill>
                <a:latin typeface="Century Gothic" panose="020B0502020202020204" pitchFamily="34" charset="0"/>
                <a:ea typeface="ＭＳ Ｐゴシック" pitchFamily="-109" charset="-128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4704481" y="4809288"/>
              <a:ext cx="2130201" cy="7957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557045"/>
              <a:r>
                <a:rPr lang="en-US" sz="105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Menilai</a:t>
              </a:r>
              <a:r>
                <a:rPr lang="en-US" sz="105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5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satuan</a:t>
              </a:r>
              <a:r>
                <a:rPr lang="en-US" sz="105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5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biaya</a:t>
              </a:r>
              <a:r>
                <a:rPr lang="id-ID" sz="105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:</a:t>
              </a:r>
              <a:r>
                <a:rPr lang="en-US" sz="105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endParaRPr lang="id-ID" sz="1050" b="1" dirty="0">
                <a:solidFill>
                  <a:srgbClr val="FFC000"/>
                </a:solidFill>
                <a:latin typeface="Century Gothic" panose="020B0502020202020204" pitchFamily="34" charset="0"/>
                <a:ea typeface="ＭＳ Ｐゴシック" pitchFamily="-109" charset="-128"/>
              </a:endParaRPr>
            </a:p>
            <a:p>
              <a:pPr marL="204726" indent="-204726" defTabSz="557045">
                <a:buFont typeface="Calibri Light" pitchFamily="34" charset="0"/>
                <a:buAutoNum type="alphaLcPeriod"/>
              </a:pPr>
              <a:r>
                <a:rPr lang="en-US" sz="105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Standar</a:t>
              </a:r>
              <a:r>
                <a:rPr lang="en-US" sz="105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5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Biaya</a:t>
              </a:r>
              <a:r>
                <a:rPr lang="id-ID" sz="105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;</a:t>
              </a:r>
            </a:p>
            <a:p>
              <a:pPr marL="204726" indent="-204726" defTabSz="557045">
                <a:buFont typeface="Calibri Light" pitchFamily="34" charset="0"/>
                <a:buAutoNum type="alphaLcPeriod"/>
              </a:pPr>
              <a:r>
                <a:rPr lang="en-US" sz="105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Indeks</a:t>
              </a:r>
              <a:r>
                <a:rPr lang="en-US" sz="105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5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kemahalan</a:t>
              </a:r>
              <a:r>
                <a:rPr lang="en-US" sz="105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5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konstruksi</a:t>
              </a:r>
              <a:r>
                <a:rPr lang="id-ID" sz="105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.</a:t>
              </a:r>
              <a:endParaRPr lang="en-US" sz="1050" b="1" dirty="0">
                <a:solidFill>
                  <a:srgbClr val="FFC000"/>
                </a:solidFill>
                <a:latin typeface="Century Gothic" panose="020B0502020202020204" pitchFamily="34" charset="0"/>
                <a:ea typeface="ＭＳ Ｐゴシック" pitchFamily="-109" charset="-128"/>
              </a:endParaRPr>
            </a:p>
            <a:p>
              <a:pPr marL="204726" indent="-204726" defTabSz="557045">
                <a:buFont typeface="Calibri Light" pitchFamily="34" charset="0"/>
                <a:buAutoNum type="alphaLcPeriod"/>
                <a:defRPr/>
              </a:pPr>
              <a:r>
                <a:rPr lang="en-US" sz="105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kinerja</a:t>
              </a:r>
              <a:r>
                <a:rPr lang="en-US" sz="105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5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penyerapan</a:t>
              </a:r>
              <a:r>
                <a:rPr lang="en-US" sz="105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DAK </a:t>
              </a:r>
              <a:r>
                <a:rPr lang="en-US" sz="105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dan</a:t>
              </a:r>
              <a:r>
                <a:rPr lang="en-US" sz="105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5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tingkat</a:t>
              </a:r>
              <a:r>
                <a:rPr lang="en-US" sz="105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5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capaian</a:t>
              </a:r>
              <a:r>
                <a:rPr lang="en-US" sz="105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output </a:t>
              </a:r>
              <a:r>
                <a:rPr lang="en-US" sz="105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fisik</a:t>
              </a:r>
              <a:r>
                <a:rPr lang="en-US" sz="105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5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tahun</a:t>
              </a:r>
              <a:r>
                <a:rPr lang="en-US" sz="105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 </a:t>
              </a:r>
              <a:r>
                <a:rPr lang="en-US" sz="105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sebelumnya</a:t>
              </a:r>
              <a:r>
                <a:rPr lang="en-US" sz="1050" b="1" dirty="0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.</a:t>
              </a:r>
              <a:endParaRPr lang="en-US" sz="1050" b="1" dirty="0">
                <a:solidFill>
                  <a:srgbClr val="FFC00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732259" y="4553132"/>
              <a:ext cx="1413404" cy="2767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557045">
                <a:lnSpc>
                  <a:spcPct val="90000"/>
                </a:lnSpc>
              </a:pPr>
              <a:r>
                <a:rPr lang="en-US" sz="2000" b="1" dirty="0" err="1">
                  <a:solidFill>
                    <a:srgbClr val="FFC000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Kemenkeu</a:t>
              </a:r>
              <a:endParaRPr lang="id-ID" sz="2000" b="1" dirty="0">
                <a:solidFill>
                  <a:srgbClr val="FFC000"/>
                </a:solidFill>
                <a:latin typeface="Century Gothic" panose="020B0502020202020204" pitchFamily="34" charset="0"/>
                <a:ea typeface="ＭＳ Ｐゴシック" pitchFamily="-109" charset="-128"/>
              </a:endParaRPr>
            </a:p>
          </p:txBody>
        </p:sp>
        <p:sp>
          <p:nvSpPr>
            <p:cNvPr id="83" name="Rounded Rectangle 82"/>
            <p:cNvSpPr/>
            <p:nvPr/>
          </p:nvSpPr>
          <p:spPr>
            <a:xfrm>
              <a:off x="6947530" y="4362494"/>
              <a:ext cx="1861067" cy="1525438"/>
            </a:xfrm>
            <a:prstGeom prst="roundRect">
              <a:avLst/>
            </a:prstGeom>
            <a:solidFill>
              <a:srgbClr val="FD6363"/>
            </a:solidFill>
            <a:ln w="38100"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b="1">
                <a:solidFill>
                  <a:srgbClr val="FFC000"/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92" name="Straight Connector 91"/>
            <p:cNvCxnSpPr/>
            <p:nvPr/>
          </p:nvCxnSpPr>
          <p:spPr>
            <a:xfrm flipH="1">
              <a:off x="4641963" y="4579732"/>
              <a:ext cx="1967" cy="1273809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Rectangle 92"/>
            <p:cNvSpPr/>
            <p:nvPr/>
          </p:nvSpPr>
          <p:spPr>
            <a:xfrm>
              <a:off x="7002270" y="4686266"/>
              <a:ext cx="1834588" cy="10859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33310" indent="-133310" defTabSz="557045">
                <a:spcBef>
                  <a:spcPts val="450"/>
                </a:spcBef>
                <a:buFont typeface="Calibri Light" pitchFamily="34" charset="0"/>
                <a:buAutoNum type="alphaLcPeriod"/>
              </a:pPr>
              <a:r>
                <a:rPr lang="en-US" sz="1050" b="1" dirty="0">
                  <a:solidFill>
                    <a:schemeClr val="bg1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R</a:t>
              </a:r>
              <a:r>
                <a:rPr lang="id-ID" sz="1050" b="1" dirty="0">
                  <a:solidFill>
                    <a:schemeClr val="bg1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ekomendasi atas kegiatan dari usulan DAK Fisik Kabupaten/Kota</a:t>
              </a:r>
            </a:p>
            <a:p>
              <a:pPr marL="133310" indent="-133310" defTabSz="557045">
                <a:spcBef>
                  <a:spcPts val="450"/>
                </a:spcBef>
                <a:buFont typeface="Calibri Light" pitchFamily="34" charset="0"/>
                <a:buAutoNum type="alphaLcPeriod"/>
              </a:pPr>
              <a:r>
                <a:rPr lang="en-US" sz="1050" b="1" dirty="0">
                  <a:solidFill>
                    <a:schemeClr val="bg1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S</a:t>
              </a:r>
              <a:r>
                <a:rPr lang="id-ID" sz="1050" b="1" dirty="0">
                  <a:solidFill>
                    <a:schemeClr val="bg1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inkronisasi kegiatan antara Kab./Kota dengan Provinsi dan antar Kab./Kota dalam lingkup Provinsi</a:t>
              </a: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7319247" y="4496112"/>
              <a:ext cx="1021286" cy="2767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557045">
                <a:lnSpc>
                  <a:spcPct val="90000"/>
                </a:lnSpc>
              </a:pPr>
              <a:r>
                <a:rPr lang="id-ID" sz="2000" b="1" dirty="0">
                  <a:solidFill>
                    <a:schemeClr val="bg1"/>
                  </a:solidFill>
                  <a:latin typeface="Century Gothic" panose="020B0502020202020204" pitchFamily="34" charset="0"/>
                  <a:ea typeface="ＭＳ Ｐゴシック" pitchFamily="-109" charset="-128"/>
                </a:rPr>
                <a:t>Provinsi</a:t>
              </a:r>
            </a:p>
          </p:txBody>
        </p:sp>
        <p:sp>
          <p:nvSpPr>
            <p:cNvPr id="22" name="Striped Right Arrow 21"/>
            <p:cNvSpPr/>
            <p:nvPr/>
          </p:nvSpPr>
          <p:spPr>
            <a:xfrm rot="6990396">
              <a:off x="8563510" y="3930019"/>
              <a:ext cx="584048" cy="438605"/>
            </a:xfrm>
            <a:prstGeom prst="stripedRight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b="1">
                <a:solidFill>
                  <a:srgbClr val="C00000"/>
                </a:solidFill>
              </a:endParaRPr>
            </a:p>
          </p:txBody>
        </p:sp>
        <p:sp>
          <p:nvSpPr>
            <p:cNvPr id="6" name="10-Point Star 5"/>
            <p:cNvSpPr/>
            <p:nvPr/>
          </p:nvSpPr>
          <p:spPr>
            <a:xfrm>
              <a:off x="64812" y="3533728"/>
              <a:ext cx="432050" cy="483747"/>
            </a:xfrm>
            <a:prstGeom prst="star10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100" b="1" dirty="0" smtClean="0"/>
                <a:t>RK</a:t>
              </a:r>
              <a:endParaRPr lang="id-ID" sz="1100" b="1" dirty="0"/>
            </a:p>
          </p:txBody>
        </p:sp>
      </p:grpSp>
      <p:sp>
        <p:nvSpPr>
          <p:cNvPr id="57" name="Slide Number Placeholder 5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FD2ED-D996-4614-9A73-FF7110177E2E}" type="slidenum">
              <a:rPr lang="en-US" altLang="id-ID" sz="1200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 altLang="id-ID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325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/>
          <p:cNvSpPr txBox="1">
            <a:spLocks/>
          </p:cNvSpPr>
          <p:nvPr/>
        </p:nvSpPr>
        <p:spPr>
          <a:xfrm>
            <a:off x="623519" y="44624"/>
            <a:ext cx="8965905" cy="84150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2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FORUM </a:t>
            </a:r>
            <a:r>
              <a:rPr lang="id-ID" sz="2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SINKRONISASI DAN HARMONISASI</a:t>
            </a:r>
            <a:endParaRPr lang="en-US" sz="24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n-US" sz="2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DANA ALOKASI KHUSUS </a:t>
            </a:r>
            <a:r>
              <a:rPr lang="id-ID" sz="2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FISIK </a:t>
            </a:r>
            <a:r>
              <a:rPr lang="en-US" sz="2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201</a:t>
            </a:r>
            <a:r>
              <a:rPr lang="id-ID" sz="2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8</a:t>
            </a:r>
            <a:endParaRPr lang="en-US" sz="24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425998" y="762001"/>
            <a:ext cx="9941086" cy="5721531"/>
            <a:chOff x="-393230" y="1464447"/>
            <a:chExt cx="9176387" cy="4232806"/>
          </a:xfrm>
        </p:grpSpPr>
        <p:grpSp>
          <p:nvGrpSpPr>
            <p:cNvPr id="14" name="Group 35"/>
            <p:cNvGrpSpPr/>
            <p:nvPr/>
          </p:nvGrpSpPr>
          <p:grpSpPr>
            <a:xfrm>
              <a:off x="200368" y="2039291"/>
              <a:ext cx="6699506" cy="3059967"/>
              <a:chOff x="251305" y="1275490"/>
              <a:chExt cx="10704525" cy="4079956"/>
            </a:xfrm>
          </p:grpSpPr>
          <p:sp>
            <p:nvSpPr>
              <p:cNvPr id="4" name="Rounded Rectangle 3"/>
              <p:cNvSpPr/>
              <p:nvPr/>
            </p:nvSpPr>
            <p:spPr>
              <a:xfrm>
                <a:off x="251305" y="2092945"/>
                <a:ext cx="2030681" cy="1721923"/>
              </a:xfrm>
              <a:prstGeom prst="roundRect">
                <a:avLst/>
              </a:prstGeom>
              <a:solidFill>
                <a:srgbClr val="015685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d-ID" sz="1400" dirty="0">
                    <a:solidFill>
                      <a:schemeClr val="bg1"/>
                    </a:solidFill>
                  </a:rPr>
                  <a:t>Forum Sinkronisasi dan Harmonisasi</a:t>
                </a:r>
              </a:p>
            </p:txBody>
          </p:sp>
          <p:sp>
            <p:nvSpPr>
              <p:cNvPr id="5" name="Rounded Rectangle 4"/>
              <p:cNvSpPr/>
              <p:nvPr/>
            </p:nvSpPr>
            <p:spPr>
              <a:xfrm>
                <a:off x="2609236" y="1316250"/>
                <a:ext cx="2030681" cy="721994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d-ID" sz="1400" dirty="0">
                    <a:solidFill>
                      <a:sysClr val="windowText" lastClr="000000"/>
                    </a:solidFill>
                  </a:rPr>
                  <a:t>Bappeda Provinsi/Kab/Kota </a:t>
                </a:r>
              </a:p>
            </p:txBody>
          </p:sp>
          <p:sp>
            <p:nvSpPr>
              <p:cNvPr id="6" name="Rounded Rectangle 5"/>
              <p:cNvSpPr/>
              <p:nvPr/>
            </p:nvSpPr>
            <p:spPr>
              <a:xfrm>
                <a:off x="2609236" y="2257937"/>
                <a:ext cx="2030681" cy="722137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d-ID" sz="1600" dirty="0">
                    <a:solidFill>
                      <a:sysClr val="windowText" lastClr="000000"/>
                    </a:solidFill>
                  </a:rPr>
                  <a:t>Bappenas</a:t>
                </a:r>
              </a:p>
            </p:txBody>
          </p:sp>
          <p:sp>
            <p:nvSpPr>
              <p:cNvPr id="7" name="Rounded Rectangle 6"/>
              <p:cNvSpPr/>
              <p:nvPr/>
            </p:nvSpPr>
            <p:spPr>
              <a:xfrm>
                <a:off x="2609238" y="3173600"/>
                <a:ext cx="2030681" cy="808092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d-ID" sz="1400" dirty="0">
                    <a:solidFill>
                      <a:sysClr val="windowText" lastClr="000000"/>
                    </a:solidFill>
                  </a:rPr>
                  <a:t>K/L Teknis </a:t>
                </a:r>
                <a:r>
                  <a:rPr lang="id-ID" sz="1000" dirty="0">
                    <a:solidFill>
                      <a:sysClr val="windowText" lastClr="000000"/>
                    </a:solidFill>
                  </a:rPr>
                  <a:t>(Penanggungjawab DAK dan K/L teknis lain yang terkait)</a:t>
                </a:r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2609237" y="4201384"/>
                <a:ext cx="2030681" cy="707564"/>
              </a:xfrm>
              <a:prstGeom prst="round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d-ID" sz="1600" dirty="0">
                    <a:solidFill>
                      <a:sysClr val="windowText" lastClr="000000"/>
                    </a:solidFill>
                  </a:rPr>
                  <a:t>Kemenkeu</a:t>
                </a:r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5151599" y="1275490"/>
                <a:ext cx="3073032" cy="2875914"/>
              </a:xfrm>
              <a:prstGeom prst="round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d-ID" sz="1100" b="1" u="sng" dirty="0">
                    <a:solidFill>
                      <a:sysClr val="windowText" lastClr="000000"/>
                    </a:solidFill>
                  </a:rPr>
                  <a:t>Agenda Pembahasan :</a:t>
                </a:r>
              </a:p>
              <a:p>
                <a:pPr marL="139304" indent="-139304">
                  <a:buFont typeface="Arial" panose="020B0604020202020204" pitchFamily="34" charset="0"/>
                  <a:buChar char="•"/>
                </a:pPr>
                <a:r>
                  <a:rPr lang="id-ID" sz="1100" dirty="0">
                    <a:solidFill>
                      <a:sysClr val="windowText" lastClr="000000"/>
                    </a:solidFill>
                  </a:rPr>
                  <a:t>Konfirmasi kesiapan daerah</a:t>
                </a:r>
              </a:p>
              <a:p>
                <a:pPr marL="139304" indent="-139304">
                  <a:buFont typeface="Arial" panose="020B0604020202020204" pitchFamily="34" charset="0"/>
                  <a:buChar char="•"/>
                </a:pPr>
                <a:r>
                  <a:rPr lang="id-ID" sz="1100" dirty="0">
                    <a:solidFill>
                      <a:sysClr val="windowText" lastClr="000000"/>
                    </a:solidFill>
                  </a:rPr>
                  <a:t>Kesepakatan menu kegiatan, target output, target pencapaian perbaikan pelayanan publik di daerah, lokasi kegiatan, dan prioritas kegiatan dan lokasi</a:t>
                </a:r>
              </a:p>
              <a:p>
                <a:pPr marL="139304" indent="-139304">
                  <a:buFont typeface="Arial" panose="020B0604020202020204" pitchFamily="34" charset="0"/>
                  <a:buChar char="•"/>
                </a:pPr>
                <a:r>
                  <a:rPr lang="id-ID" sz="1100" dirty="0">
                    <a:solidFill>
                      <a:sysClr val="windowText" lastClr="000000"/>
                    </a:solidFill>
                  </a:rPr>
                  <a:t>Konfirmasi kesesuaian data teknis &amp; Data Pendukung</a:t>
                </a:r>
              </a:p>
              <a:p>
                <a:pPr marL="139304" indent="-139304">
                  <a:buFont typeface="Arial" panose="020B0604020202020204" pitchFamily="34" charset="0"/>
                  <a:buChar char="•"/>
                </a:pPr>
                <a:r>
                  <a:rPr lang="id-ID" sz="1100" dirty="0">
                    <a:solidFill>
                      <a:sysClr val="windowText" lastClr="000000"/>
                    </a:solidFill>
                  </a:rPr>
                  <a:t>Masukan DPD dan DPR RI</a:t>
                </a:r>
              </a:p>
              <a:p>
                <a:r>
                  <a:rPr lang="id-ID" sz="1100" b="1" u="sng" dirty="0">
                    <a:solidFill>
                      <a:sysClr val="windowText" lastClr="000000"/>
                    </a:solidFill>
                  </a:rPr>
                  <a:t>Catatan:</a:t>
                </a:r>
              </a:p>
              <a:p>
                <a:r>
                  <a:rPr lang="id-ID" sz="1100" dirty="0">
                    <a:solidFill>
                      <a:sysClr val="windowText" lastClr="000000"/>
                    </a:solidFill>
                  </a:rPr>
                  <a:t>Forum TIDAK membahas jumlah alokasi</a:t>
                </a: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8426387" y="1995419"/>
                <a:ext cx="2529443" cy="1422838"/>
              </a:xfrm>
              <a:prstGeom prst="ellipse">
                <a:avLst/>
              </a:prstGeom>
              <a:solidFill>
                <a:srgbClr val="FE8D26">
                  <a:alpha val="44000"/>
                </a:srgbClr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d-ID" sz="1200" b="1" u="sng" dirty="0">
                    <a:solidFill>
                      <a:sysClr val="windowText" lastClr="000000"/>
                    </a:solidFill>
                  </a:rPr>
                  <a:t>Hasil Kesepakatan menjadi dasar </a:t>
                </a:r>
                <a:r>
                  <a:rPr lang="en-US" sz="1200" b="1" u="sng" dirty="0" err="1">
                    <a:solidFill>
                      <a:sysClr val="windowText" lastClr="000000"/>
                    </a:solidFill>
                  </a:rPr>
                  <a:t>usulan</a:t>
                </a:r>
                <a:r>
                  <a:rPr lang="en-US" sz="1200" b="1" u="sng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en-US" sz="1200" b="1" u="sng" dirty="0" err="1">
                    <a:solidFill>
                      <a:sysClr val="windowText" lastClr="000000"/>
                    </a:solidFill>
                  </a:rPr>
                  <a:t>alokasi</a:t>
                </a:r>
                <a:r>
                  <a:rPr lang="id-ID" sz="1200" b="1" u="sng" dirty="0">
                    <a:solidFill>
                      <a:sysClr val="windowText" lastClr="000000"/>
                    </a:solidFill>
                  </a:rPr>
                  <a:t> DAK</a:t>
                </a:r>
                <a:r>
                  <a:rPr lang="en-US" sz="1200" b="1" u="sng" dirty="0">
                    <a:solidFill>
                      <a:sysClr val="windowText" lastClr="000000"/>
                    </a:solidFill>
                  </a:rPr>
                  <a:t> per </a:t>
                </a:r>
                <a:r>
                  <a:rPr lang="en-US" sz="1200" b="1" u="sng" dirty="0" err="1">
                    <a:solidFill>
                      <a:sysClr val="windowText" lastClr="000000"/>
                    </a:solidFill>
                  </a:rPr>
                  <a:t>daerah</a:t>
                </a:r>
                <a:r>
                  <a:rPr lang="en-US" sz="1200" b="1" u="sng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en-US" sz="1200" b="1" u="sng" dirty="0" err="1">
                    <a:solidFill>
                      <a:sysClr val="windowText" lastClr="000000"/>
                    </a:solidFill>
                  </a:rPr>
                  <a:t>dari</a:t>
                </a:r>
                <a:r>
                  <a:rPr lang="en-US" sz="1200" b="1" u="sng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en-US" sz="1200" b="1" u="sng" dirty="0" err="1">
                    <a:solidFill>
                      <a:sysClr val="windowText" lastClr="000000"/>
                    </a:solidFill>
                  </a:rPr>
                  <a:t>setiap</a:t>
                </a:r>
                <a:r>
                  <a:rPr lang="en-US" sz="1200" b="1" u="sng" dirty="0">
                    <a:solidFill>
                      <a:sysClr val="windowText" lastClr="000000"/>
                    </a:solidFill>
                  </a:rPr>
                  <a:t> KL</a:t>
                </a:r>
                <a:endParaRPr lang="id-ID" sz="12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8563363" y="3717983"/>
                <a:ext cx="2255489" cy="1637463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u="sng" dirty="0" err="1">
                    <a:solidFill>
                      <a:sysClr val="windowText" lastClr="000000"/>
                    </a:solidFill>
                  </a:rPr>
                  <a:t>Penilaian</a:t>
                </a:r>
                <a:r>
                  <a:rPr lang="en-US" sz="1200" b="1" u="sng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en-US" sz="1200" b="1" u="sng" dirty="0" err="1">
                    <a:solidFill>
                      <a:sysClr val="windowText" lastClr="000000"/>
                    </a:solidFill>
                  </a:rPr>
                  <a:t>Alokasi</a:t>
                </a:r>
                <a:r>
                  <a:rPr lang="en-US" sz="1200" b="1" u="sng" dirty="0">
                    <a:solidFill>
                      <a:sysClr val="windowText" lastClr="000000"/>
                    </a:solidFill>
                  </a:rPr>
                  <a:t> DAK per </a:t>
                </a:r>
                <a:r>
                  <a:rPr lang="en-US" sz="1200" b="1" u="sng" dirty="0" err="1">
                    <a:solidFill>
                      <a:sysClr val="windowText" lastClr="000000"/>
                    </a:solidFill>
                  </a:rPr>
                  <a:t>daerah</a:t>
                </a:r>
                <a:r>
                  <a:rPr lang="en-US" sz="1200" b="1" u="sng" dirty="0">
                    <a:solidFill>
                      <a:sysClr val="windowText" lastClr="000000"/>
                    </a:solidFill>
                  </a:rPr>
                  <a:t> per </a:t>
                </a:r>
                <a:r>
                  <a:rPr lang="en-US" sz="1200" b="1" u="sng" dirty="0" err="1">
                    <a:solidFill>
                      <a:sysClr val="windowText" lastClr="000000"/>
                    </a:solidFill>
                  </a:rPr>
                  <a:t>Bidang</a:t>
                </a:r>
                <a:r>
                  <a:rPr lang="en-US" sz="1200" b="1" u="sng" dirty="0">
                    <a:solidFill>
                      <a:sysClr val="windowText" lastClr="000000"/>
                    </a:solidFill>
                  </a:rPr>
                  <a:t>/sub </a:t>
                </a:r>
                <a:r>
                  <a:rPr lang="en-US" sz="1200" b="1" u="sng" dirty="0" err="1">
                    <a:solidFill>
                      <a:sysClr val="windowText" lastClr="000000"/>
                    </a:solidFill>
                  </a:rPr>
                  <a:t>Bidang</a:t>
                </a:r>
                <a:r>
                  <a:rPr lang="en-US" sz="1200" b="1" u="sng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en-US" sz="1200" b="1" u="sng" dirty="0" err="1">
                    <a:solidFill>
                      <a:sysClr val="windowText" lastClr="000000"/>
                    </a:solidFill>
                  </a:rPr>
                  <a:t>oleh</a:t>
                </a:r>
                <a:r>
                  <a:rPr lang="en-US" sz="1200" b="1" u="sng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en-US" sz="1200" b="1" u="sng" dirty="0" err="1">
                    <a:solidFill>
                      <a:sysClr val="windowText" lastClr="000000"/>
                    </a:solidFill>
                  </a:rPr>
                  <a:t>Kemenkeu</a:t>
                </a:r>
                <a:r>
                  <a:rPr lang="en-US" sz="1200" b="1" u="sng" dirty="0">
                    <a:solidFill>
                      <a:sysClr val="windowText" lastClr="000000"/>
                    </a:solidFill>
                  </a:rPr>
                  <a:t> + </a:t>
                </a:r>
                <a:r>
                  <a:rPr lang="en-US" sz="1200" b="1" u="sng" dirty="0" err="1">
                    <a:solidFill>
                      <a:sysClr val="windowText" lastClr="000000"/>
                    </a:solidFill>
                  </a:rPr>
                  <a:t>konfirmasi</a:t>
                </a:r>
                <a:r>
                  <a:rPr lang="en-US" sz="1200" b="1" u="sng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en-US" sz="1200" b="1" u="sng" dirty="0" err="1">
                    <a:solidFill>
                      <a:sysClr val="windowText" lastClr="000000"/>
                    </a:solidFill>
                  </a:rPr>
                  <a:t>akhir</a:t>
                </a:r>
                <a:r>
                  <a:rPr lang="en-US" sz="1200" b="1" u="sng" dirty="0">
                    <a:solidFill>
                      <a:sysClr val="windowText" lastClr="000000"/>
                    </a:solidFill>
                  </a:rPr>
                  <a:t> KL</a:t>
                </a:r>
                <a:endParaRPr lang="id-ID" sz="1200" b="1" u="sng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5367981" y="4310782"/>
                <a:ext cx="2649823" cy="966651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d-ID" sz="1100" b="1" u="sng" dirty="0">
                    <a:solidFill>
                      <a:sysClr val="windowText" lastClr="000000"/>
                    </a:solidFill>
                  </a:rPr>
                  <a:t>Desk per Kementerian:</a:t>
                </a:r>
              </a:p>
              <a:p>
                <a:pPr algn="ctr"/>
                <a:r>
                  <a:rPr lang="id-ID" sz="1100" b="1" dirty="0">
                    <a:solidFill>
                      <a:sysClr val="windowText" lastClr="000000"/>
                    </a:solidFill>
                  </a:rPr>
                  <a:t>Pembahasan mencakup DAK Reguler, Afirmasi dan Penugasan </a:t>
                </a:r>
                <a:endParaRPr lang="id-ID" sz="1100" dirty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15" name="Elbow Connector 14"/>
              <p:cNvCxnSpPr>
                <a:stCxn id="4" idx="3"/>
                <a:endCxn id="5" idx="1"/>
              </p:cNvCxnSpPr>
              <p:nvPr/>
            </p:nvCxnSpPr>
            <p:spPr>
              <a:xfrm flipV="1">
                <a:off x="2281986" y="1677247"/>
                <a:ext cx="327250" cy="1276660"/>
              </a:xfrm>
              <a:prstGeom prst="bentConnector3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Elbow Connector 16"/>
              <p:cNvCxnSpPr>
                <a:stCxn id="4" idx="3"/>
                <a:endCxn id="8" idx="1"/>
              </p:cNvCxnSpPr>
              <p:nvPr/>
            </p:nvCxnSpPr>
            <p:spPr>
              <a:xfrm>
                <a:off x="2281986" y="2953907"/>
                <a:ext cx="327251" cy="1601259"/>
              </a:xfrm>
              <a:prstGeom prst="bentConnector3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Elbow Connector 18"/>
              <p:cNvCxnSpPr>
                <a:stCxn id="4" idx="3"/>
                <a:endCxn id="6" idx="1"/>
              </p:cNvCxnSpPr>
              <p:nvPr/>
            </p:nvCxnSpPr>
            <p:spPr>
              <a:xfrm flipV="1">
                <a:off x="2281986" y="2619006"/>
                <a:ext cx="327250" cy="334901"/>
              </a:xfrm>
              <a:prstGeom prst="bentConnector3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Elbow Connector 20"/>
              <p:cNvCxnSpPr>
                <a:cxnSpLocks/>
                <a:stCxn id="4" idx="3"/>
                <a:endCxn id="7" idx="1"/>
              </p:cNvCxnSpPr>
              <p:nvPr/>
            </p:nvCxnSpPr>
            <p:spPr>
              <a:xfrm>
                <a:off x="2281986" y="2953907"/>
                <a:ext cx="327252" cy="623739"/>
              </a:xfrm>
              <a:prstGeom prst="bentConnector3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Elbow Connector 22"/>
              <p:cNvCxnSpPr>
                <a:stCxn id="5" idx="3"/>
                <a:endCxn id="9" idx="1"/>
              </p:cNvCxnSpPr>
              <p:nvPr/>
            </p:nvCxnSpPr>
            <p:spPr>
              <a:xfrm>
                <a:off x="4639917" y="1677247"/>
                <a:ext cx="511681" cy="1036200"/>
              </a:xfrm>
              <a:prstGeom prst="bentConnector3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Elbow Connector 24"/>
              <p:cNvCxnSpPr>
                <a:cxnSpLocks/>
                <a:stCxn id="7" idx="3"/>
                <a:endCxn id="9" idx="1"/>
              </p:cNvCxnSpPr>
              <p:nvPr/>
            </p:nvCxnSpPr>
            <p:spPr>
              <a:xfrm flipV="1">
                <a:off x="4639920" y="2713447"/>
                <a:ext cx="511679" cy="864199"/>
              </a:xfrm>
              <a:prstGeom prst="bentConnector3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Elbow Connector 26"/>
              <p:cNvCxnSpPr>
                <a:stCxn id="6" idx="3"/>
                <a:endCxn id="9" idx="1"/>
              </p:cNvCxnSpPr>
              <p:nvPr/>
            </p:nvCxnSpPr>
            <p:spPr>
              <a:xfrm>
                <a:off x="4639917" y="2619006"/>
                <a:ext cx="511681" cy="94441"/>
              </a:xfrm>
              <a:prstGeom prst="bentConnector3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Elbow Connector 28"/>
              <p:cNvCxnSpPr>
                <a:stCxn id="8" idx="3"/>
                <a:endCxn id="9" idx="1"/>
              </p:cNvCxnSpPr>
              <p:nvPr/>
            </p:nvCxnSpPr>
            <p:spPr>
              <a:xfrm flipV="1">
                <a:off x="4639918" y="2713447"/>
                <a:ext cx="511680" cy="1841719"/>
              </a:xfrm>
              <a:prstGeom prst="bentConnector3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Elbow Connector 30"/>
              <p:cNvCxnSpPr>
                <a:cxnSpLocks/>
                <a:stCxn id="9" idx="2"/>
                <a:endCxn id="13" idx="0"/>
              </p:cNvCxnSpPr>
              <p:nvPr/>
            </p:nvCxnSpPr>
            <p:spPr>
              <a:xfrm rot="16200000" flipH="1">
                <a:off x="6610814" y="4228704"/>
                <a:ext cx="159378" cy="4778"/>
              </a:xfrm>
              <a:prstGeom prst="bentConnector3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Elbow Connector 32"/>
              <p:cNvCxnSpPr>
                <a:cxnSpLocks/>
                <a:stCxn id="10" idx="4"/>
                <a:endCxn id="12" idx="0"/>
              </p:cNvCxnSpPr>
              <p:nvPr/>
            </p:nvCxnSpPr>
            <p:spPr>
              <a:xfrm rot="5400000">
                <a:off x="9541246" y="3568120"/>
                <a:ext cx="299726" cy="1"/>
              </a:xfrm>
              <a:prstGeom prst="bentConnector3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>
                <a:stCxn id="9" idx="3"/>
                <a:endCxn id="10" idx="2"/>
              </p:cNvCxnSpPr>
              <p:nvPr/>
            </p:nvCxnSpPr>
            <p:spPr>
              <a:xfrm flipV="1">
                <a:off x="8224630" y="2706838"/>
                <a:ext cx="201756" cy="660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7" name="Straight Arrow Connector 36"/>
            <p:cNvCxnSpPr>
              <a:endCxn id="38" idx="1"/>
            </p:cNvCxnSpPr>
            <p:nvPr/>
          </p:nvCxnSpPr>
          <p:spPr>
            <a:xfrm>
              <a:off x="6984988" y="2738129"/>
              <a:ext cx="252800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97971" y="1655841"/>
              <a:ext cx="6904299" cy="4041412"/>
            </a:xfrm>
            <a:prstGeom prst="rect">
              <a:avLst/>
            </a:prstGeom>
            <a:noFill/>
            <a:ln w="25400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38" name="Rounded Rectangle 8"/>
            <p:cNvSpPr/>
            <p:nvPr/>
          </p:nvSpPr>
          <p:spPr>
            <a:xfrm>
              <a:off x="7237788" y="2336869"/>
              <a:ext cx="1545369" cy="802521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1100" b="1" dirty="0">
                  <a:solidFill>
                    <a:sysClr val="windowText" lastClr="000000"/>
                  </a:solidFill>
                </a:rPr>
                <a:t>Rancangan Daerah Penerima dan Alokasi per-Daerah  </a:t>
              </a:r>
            </a:p>
            <a:p>
              <a:pPr algn="ctr"/>
              <a:r>
                <a:rPr lang="id-ID" sz="1100" dirty="0">
                  <a:solidFill>
                    <a:sysClr val="windowText" lastClr="000000"/>
                  </a:solidFill>
                </a:rPr>
                <a:t>(Kesepakatan Pemerintah Pusat)  </a:t>
              </a:r>
            </a:p>
          </p:txBody>
        </p:sp>
        <p:cxnSp>
          <p:nvCxnSpPr>
            <p:cNvPr id="39" name="Straight Arrow Connector 38"/>
            <p:cNvCxnSpPr>
              <a:cxnSpLocks/>
            </p:cNvCxnSpPr>
            <p:nvPr/>
          </p:nvCxnSpPr>
          <p:spPr>
            <a:xfrm>
              <a:off x="7972574" y="3200780"/>
              <a:ext cx="0" cy="237276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ounded Rectangle 8"/>
            <p:cNvSpPr/>
            <p:nvPr/>
          </p:nvSpPr>
          <p:spPr>
            <a:xfrm>
              <a:off x="7222219" y="3475757"/>
              <a:ext cx="1545369" cy="426517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1400" dirty="0">
                  <a:solidFill>
                    <a:sysClr val="windowText" lastClr="000000"/>
                  </a:solidFill>
                </a:rPr>
                <a:t>Dibahas dengan </a:t>
              </a:r>
              <a:r>
                <a:rPr lang="en-US" sz="1400" dirty="0" err="1">
                  <a:solidFill>
                    <a:sysClr val="windowText" lastClr="000000"/>
                  </a:solidFill>
                </a:rPr>
                <a:t>Banggar</a:t>
              </a:r>
              <a:r>
                <a:rPr lang="en-US" sz="1400" dirty="0">
                  <a:solidFill>
                    <a:sysClr val="windowText" lastClr="000000"/>
                  </a:solidFill>
                </a:rPr>
                <a:t> </a:t>
              </a:r>
              <a:r>
                <a:rPr lang="id-ID" sz="1400" dirty="0">
                  <a:solidFill>
                    <a:sysClr val="windowText" lastClr="000000"/>
                  </a:solidFill>
                </a:rPr>
                <a:t>DPR – RI </a:t>
              </a:r>
            </a:p>
          </p:txBody>
        </p:sp>
        <p:sp>
          <p:nvSpPr>
            <p:cNvPr id="90" name="Round Diagonal Corner Rectangle 89"/>
            <p:cNvSpPr/>
            <p:nvPr/>
          </p:nvSpPr>
          <p:spPr bwMode="auto">
            <a:xfrm>
              <a:off x="2938464" y="5157768"/>
              <a:ext cx="2577039" cy="479710"/>
            </a:xfrm>
            <a:prstGeom prst="round2Diag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id-ID" sz="1000" b="1" dirty="0">
                  <a:solidFill>
                    <a:schemeClr val="tx1"/>
                  </a:solidFill>
                  <a:latin typeface="Arial" charset="0"/>
                </a:rPr>
                <a:t>Pengelolaan Data dalam Forum Sinkronisasi dan Harmonisasi dengan Aplikasi SINKRON DAK FISIK</a:t>
              </a:r>
            </a:p>
          </p:txBody>
        </p:sp>
        <p:cxnSp>
          <p:nvCxnSpPr>
            <p:cNvPr id="91" name="Elbow Connector 90"/>
            <p:cNvCxnSpPr>
              <a:cxnSpLocks/>
              <a:stCxn id="13" idx="2"/>
              <a:endCxn id="90" idx="3"/>
            </p:cNvCxnSpPr>
            <p:nvPr/>
          </p:nvCxnSpPr>
          <p:spPr>
            <a:xfrm rot="5400000">
              <a:off x="4170925" y="5096808"/>
              <a:ext cx="117020" cy="4899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itle 1"/>
            <p:cNvSpPr txBox="1">
              <a:spLocks/>
            </p:cNvSpPr>
            <p:nvPr/>
          </p:nvSpPr>
          <p:spPr>
            <a:xfrm>
              <a:off x="-393230" y="1464447"/>
              <a:ext cx="7886700" cy="841504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defRPr/>
              </a:pPr>
              <a:r>
                <a:rPr lang="en-US" sz="1800" b="1" kern="0" dirty="0">
                  <a:solidFill>
                    <a:srgbClr val="015685"/>
                  </a:solidFill>
                  <a:latin typeface="Century Gothic" panose="020B0502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FORUM </a:t>
              </a:r>
              <a:r>
                <a:rPr lang="id-ID" sz="1800" b="1" kern="0" dirty="0">
                  <a:solidFill>
                    <a:srgbClr val="015685"/>
                  </a:solidFill>
                  <a:latin typeface="Century Gothic" panose="020B0502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SINKRONISASI DAN HARMONISASI</a:t>
              </a:r>
              <a:endParaRPr lang="en-US" sz="1800" b="1" kern="0" dirty="0">
                <a:solidFill>
                  <a:srgbClr val="015685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17521-782B-4617-BD9E-481D4BBF6E30}" type="slidenum">
              <a:rPr lang="id-ID" sz="1200" smtClean="0"/>
              <a:pPr/>
              <a:t>7</a:t>
            </a:fld>
            <a:endParaRPr lang="id-ID" sz="1800" dirty="0"/>
          </a:p>
        </p:txBody>
      </p:sp>
      <p:sp>
        <p:nvSpPr>
          <p:cNvPr id="43" name="Rounded Rectangle 8">
            <a:extLst>
              <a:ext uri="{FF2B5EF4-FFF2-40B4-BE49-F238E27FC236}">
                <a16:creationId xmlns="" xmlns:a16="http://schemas.microsoft.com/office/drawing/2014/main" id="{2B4BB3EC-5711-4183-A438-8FF92E151D8E}"/>
              </a:ext>
            </a:extLst>
          </p:cNvPr>
          <p:cNvSpPr/>
          <p:nvPr/>
        </p:nvSpPr>
        <p:spPr>
          <a:xfrm>
            <a:off x="7842251" y="4528872"/>
            <a:ext cx="1674150" cy="106725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ysClr val="windowText" lastClr="000000"/>
                </a:solidFill>
              </a:rPr>
              <a:t>Smoothing </a:t>
            </a:r>
            <a:r>
              <a:rPr lang="en-US" sz="1200" dirty="0" err="1">
                <a:solidFill>
                  <a:sysClr val="windowText" lastClr="000000"/>
                </a:solidFill>
              </a:rPr>
              <a:t>dan</a:t>
            </a:r>
            <a:r>
              <a:rPr lang="en-US" sz="1200" dirty="0">
                <a:solidFill>
                  <a:sysClr val="windowText" lastClr="000000"/>
                </a:solidFill>
              </a:rPr>
              <a:t> </a:t>
            </a:r>
            <a:r>
              <a:rPr lang="en-US" sz="1200" dirty="0" err="1">
                <a:solidFill>
                  <a:sysClr val="windowText" lastClr="000000"/>
                </a:solidFill>
              </a:rPr>
              <a:t>Finalisasi</a:t>
            </a:r>
            <a:r>
              <a:rPr lang="en-US" sz="1200" dirty="0">
                <a:solidFill>
                  <a:sysClr val="windowText" lastClr="000000"/>
                </a:solidFill>
              </a:rPr>
              <a:t> </a:t>
            </a:r>
            <a:r>
              <a:rPr lang="en-US" sz="1200" dirty="0" err="1">
                <a:solidFill>
                  <a:sysClr val="windowText" lastClr="000000"/>
                </a:solidFill>
              </a:rPr>
              <a:t>Hasil</a:t>
            </a:r>
            <a:r>
              <a:rPr lang="en-US" sz="1200" dirty="0">
                <a:solidFill>
                  <a:sysClr val="windowText" lastClr="000000"/>
                </a:solidFill>
              </a:rPr>
              <a:t> </a:t>
            </a:r>
            <a:r>
              <a:rPr lang="en-US" sz="1200" dirty="0" err="1">
                <a:solidFill>
                  <a:sysClr val="windowText" lastClr="000000"/>
                </a:solidFill>
              </a:rPr>
              <a:t>Akhir</a:t>
            </a:r>
            <a:r>
              <a:rPr lang="en-US" sz="1200" dirty="0">
                <a:solidFill>
                  <a:sysClr val="windowText" lastClr="000000"/>
                </a:solidFill>
              </a:rPr>
              <a:t> </a:t>
            </a:r>
            <a:r>
              <a:rPr lang="en-US" sz="1200" dirty="0" err="1">
                <a:solidFill>
                  <a:sysClr val="windowText" lastClr="000000"/>
                </a:solidFill>
              </a:rPr>
              <a:t>Alokasi</a:t>
            </a:r>
            <a:r>
              <a:rPr lang="en-US" sz="1200" dirty="0">
                <a:solidFill>
                  <a:sysClr val="windowText" lastClr="000000"/>
                </a:solidFill>
              </a:rPr>
              <a:t> DAK </a:t>
            </a:r>
            <a:r>
              <a:rPr lang="en-US" sz="1200" dirty="0" err="1">
                <a:solidFill>
                  <a:sysClr val="windowText" lastClr="000000"/>
                </a:solidFill>
              </a:rPr>
              <a:t>untuk</a:t>
            </a:r>
            <a:r>
              <a:rPr lang="en-US" sz="1200" dirty="0">
                <a:solidFill>
                  <a:sysClr val="windowText" lastClr="000000"/>
                </a:solidFill>
              </a:rPr>
              <a:t> </a:t>
            </a:r>
            <a:r>
              <a:rPr lang="en-US" sz="1200" dirty="0" err="1">
                <a:solidFill>
                  <a:sysClr val="windowText" lastClr="000000"/>
                </a:solidFill>
              </a:rPr>
              <a:t>ditandatangai</a:t>
            </a:r>
            <a:r>
              <a:rPr lang="en-US" sz="1200" dirty="0">
                <a:solidFill>
                  <a:sysClr val="windowText" lastClr="000000"/>
                </a:solidFill>
              </a:rPr>
              <a:t> </a:t>
            </a:r>
            <a:r>
              <a:rPr lang="en-US" sz="1200" dirty="0" err="1">
                <a:solidFill>
                  <a:sysClr val="windowText" lastClr="000000"/>
                </a:solidFill>
              </a:rPr>
              <a:t>oleh</a:t>
            </a:r>
            <a:r>
              <a:rPr lang="en-US" sz="1200" dirty="0">
                <a:solidFill>
                  <a:sysClr val="windowText" lastClr="000000"/>
                </a:solidFill>
              </a:rPr>
              <a:t> </a:t>
            </a:r>
            <a:r>
              <a:rPr lang="en-US" sz="1200" dirty="0" err="1">
                <a:solidFill>
                  <a:sysClr val="windowText" lastClr="000000"/>
                </a:solidFill>
              </a:rPr>
              <a:t>Banggar</a:t>
            </a:r>
            <a:endParaRPr lang="id-ID" sz="1200" dirty="0">
              <a:solidFill>
                <a:sysClr val="windowText" lastClr="000000"/>
              </a:solidFill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="" xmlns:a16="http://schemas.microsoft.com/office/drawing/2014/main" id="{AB024FB4-F2BA-483C-9E71-71ED97B1D717}"/>
              </a:ext>
            </a:extLst>
          </p:cNvPr>
          <p:cNvCxnSpPr>
            <a:cxnSpLocks/>
          </p:cNvCxnSpPr>
          <p:nvPr/>
        </p:nvCxnSpPr>
        <p:spPr>
          <a:xfrm>
            <a:off x="8628379" y="4113402"/>
            <a:ext cx="0" cy="320729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5777110"/>
      </p:ext>
    </p:extLst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2B2A0-2A79-4E80-A3AD-62693A7EB0BE}" type="slidenum">
              <a:rPr lang="en-US" sz="1200" smtClean="0">
                <a:solidFill>
                  <a:schemeClr val="tx1"/>
                </a:solidFill>
              </a:rPr>
              <a:pPr>
                <a:defRPr/>
              </a:pPr>
              <a:t>8</a:t>
            </a:fld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95414" y="2"/>
            <a:ext cx="7924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fi-FI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PAGU ALOKASI DAK FISIK TAHUN 201</a:t>
            </a:r>
            <a:r>
              <a:rPr lang="id-ID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</a:t>
            </a:r>
            <a:endParaRPr lang="nn-NO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67687" y="651874"/>
            <a:ext cx="1746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solidFill>
                  <a:schemeClr val="bg1"/>
                </a:solidFill>
              </a:rPr>
              <a:t>(dalam Miliar Rupiah)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442610" y="499185"/>
          <a:ext cx="7758861" cy="5742094"/>
        </p:xfrm>
        <a:graphic>
          <a:graphicData uri="http://schemas.openxmlformats.org/drawingml/2006/table">
            <a:tbl>
              <a:tblPr/>
              <a:tblGrid>
                <a:gridCol w="18029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029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068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1287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5675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7873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7873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7873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5142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116766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1385769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1346882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204080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latin typeface="Arial"/>
                        </a:rPr>
                        <a:t>URAIAN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latin typeface="Arial"/>
                        </a:rPr>
                        <a:t>APBN 2017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latin typeface="Arial"/>
                        </a:rPr>
                        <a:t>APBNP 2017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>
                          <a:latin typeface="Arial"/>
                        </a:rPr>
                        <a:t>APBN</a:t>
                      </a:r>
                      <a:r>
                        <a:rPr lang="en-US" sz="1200" b="1" i="0" u="none" strike="noStrike" dirty="0">
                          <a:latin typeface="Arial"/>
                        </a:rPr>
                        <a:t> 2018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8295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latin typeface="Arial"/>
                        </a:rPr>
                        <a:t>(1)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latin typeface="Arial"/>
                        </a:rPr>
                        <a:t>(2)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latin typeface="Arial"/>
                        </a:rPr>
                        <a:t>(3)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latin typeface="Arial"/>
                        </a:rPr>
                        <a:t>(4)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0895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 dirty="0">
                          <a:latin typeface="Arial"/>
                        </a:rPr>
                        <a:t> </a:t>
                      </a:r>
                      <a:r>
                        <a:rPr lang="en-US" sz="1200" b="1" i="0" u="none" strike="noStrike" dirty="0">
                          <a:latin typeface="Arial"/>
                        </a:rPr>
                        <a:t>DANA ALOKASI KHUSUS FISIK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2249" marR="2249" marT="224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1" i="0" u="none" strike="noStrike">
                        <a:latin typeface="Arial"/>
                      </a:endParaRPr>
                    </a:p>
                  </a:txBody>
                  <a:tcPr marL="2249" marR="2249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latin typeface="Arial"/>
                      </a:endParaRPr>
                    </a:p>
                  </a:txBody>
                  <a:tcPr marL="2249" marR="2249" marT="224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1" i="0" u="none" strike="noStrike">
                        <a:latin typeface="Arial"/>
                      </a:endParaRPr>
                    </a:p>
                  </a:txBody>
                  <a:tcPr marL="2249" marR="2249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1" i="0" u="none" strike="noStrike">
                        <a:latin typeface="Arial"/>
                      </a:endParaRPr>
                    </a:p>
                  </a:txBody>
                  <a:tcPr marL="2249" marR="2249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1" i="0" u="none" strike="noStrike">
                        <a:latin typeface="Arial"/>
                      </a:endParaRPr>
                    </a:p>
                  </a:txBody>
                  <a:tcPr marL="2249" marR="2249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1" i="0" u="none" strike="noStrike" dirty="0">
                        <a:latin typeface="Arial"/>
                      </a:endParaRPr>
                    </a:p>
                  </a:txBody>
                  <a:tcPr marL="2249" marR="2249" marT="22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>
                          <a:latin typeface="Arial"/>
                        </a:rPr>
                        <a:t>      58,342.21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>
                          <a:latin typeface="Arial"/>
                        </a:rPr>
                        <a:t>      69,531.50 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>
                          <a:latin typeface="Arial"/>
                        </a:rPr>
                        <a:t>     62,436.26 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latin typeface="Arial"/>
                        </a:rPr>
                        <a:t>a. 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1200" b="1" i="0" u="none" strike="noStrike" dirty="0">
                        <a:latin typeface="Arial"/>
                      </a:endParaRPr>
                    </a:p>
                  </a:txBody>
                  <a:tcPr marL="2249" marR="2249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latin typeface="Arial"/>
                        </a:rPr>
                        <a:t>DAK </a:t>
                      </a:r>
                      <a:r>
                        <a:rPr lang="en-US" sz="1100" b="1" i="0" u="none" strike="noStrike" dirty="0" err="1">
                          <a:latin typeface="Arial"/>
                        </a:rPr>
                        <a:t>Reguler</a:t>
                      </a:r>
                      <a:endParaRPr lang="en-US" sz="1100" b="1" i="0" u="none" strike="noStrike" dirty="0">
                        <a:latin typeface="Arial"/>
                      </a:endParaRPr>
                    </a:p>
                  </a:txBody>
                  <a:tcPr marL="1827" marR="1827" marT="22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1" i="0" u="none" strike="noStrike">
                        <a:latin typeface="Arial"/>
                      </a:endParaRPr>
                    </a:p>
                  </a:txBody>
                  <a:tcPr marL="2249" marR="2249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1" i="0" u="none" strike="noStrike">
                        <a:latin typeface="Arial"/>
                      </a:endParaRPr>
                    </a:p>
                  </a:txBody>
                  <a:tcPr marL="2249" marR="2249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1" i="0" u="none" strike="noStrike">
                        <a:latin typeface="Arial"/>
                      </a:endParaRPr>
                    </a:p>
                  </a:txBody>
                  <a:tcPr marL="2249" marR="2249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1" i="0" u="none" strike="noStrike" dirty="0">
                        <a:latin typeface="Arial"/>
                      </a:endParaRPr>
                    </a:p>
                  </a:txBody>
                  <a:tcPr marL="2249" marR="2249" marT="22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latin typeface="Arial"/>
                        </a:rPr>
                        <a:t>         20,396.25 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latin typeface="Arial"/>
                        </a:rPr>
                        <a:t>         20,396.25 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latin typeface="Arial"/>
                        </a:rPr>
                        <a:t>        31,350.84 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latin typeface="Arial"/>
                        </a:rPr>
                        <a:t>1.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err="1">
                          <a:latin typeface="Arial"/>
                        </a:rPr>
                        <a:t>Pendidikan</a:t>
                      </a:r>
                      <a:endParaRPr lang="en-US" sz="1100" b="0" i="0" u="none" strike="noStrike" dirty="0">
                        <a:latin typeface="Arial"/>
                      </a:endParaRP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 6,107.10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6,107.10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6,629.30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latin typeface="Arial"/>
                        </a:rPr>
                        <a:t>2.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Kesehatan dan KB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10,021.82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10,021.82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10,511.81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latin typeface="Arial"/>
                        </a:rPr>
                        <a:t>3.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Air Minum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   500.67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latin typeface="Arial"/>
                        </a:rPr>
                        <a:t>4.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Sanitasi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   521.49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latin typeface="Arial"/>
                        </a:rPr>
                        <a:t>5.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Perumahan dan Pemukiman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    654.89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   654.89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   564.96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latin typeface="Arial"/>
                        </a:rPr>
                        <a:t>6.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Pasar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   863.39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 dirty="0">
                          <a:latin typeface="Arial"/>
                        </a:rPr>
                        <a:t>7.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Industri Kecil dan Menengah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    531.50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   531.50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   563.69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latin typeface="Arial"/>
                        </a:rPr>
                        <a:t>8.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Pertanian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 1,650.04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1,650.04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1,681.68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latin typeface="Arial"/>
                        </a:rPr>
                        <a:t>9.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err="1">
                          <a:latin typeface="Arial"/>
                        </a:rPr>
                        <a:t>Kelautan</a:t>
                      </a:r>
                      <a:r>
                        <a:rPr lang="en-US" sz="1100" b="0" i="0" u="none" strike="noStrike" dirty="0">
                          <a:latin typeface="Arial"/>
                        </a:rPr>
                        <a:t> </a:t>
                      </a:r>
                      <a:r>
                        <a:rPr lang="en-US" sz="1100" b="0" i="0" u="none" strike="noStrike" dirty="0" err="1">
                          <a:latin typeface="Arial"/>
                        </a:rPr>
                        <a:t>dan</a:t>
                      </a:r>
                      <a:r>
                        <a:rPr lang="en-US" sz="1100" b="0" i="0" u="none" strike="noStrike" dirty="0">
                          <a:latin typeface="Arial"/>
                        </a:rPr>
                        <a:t> </a:t>
                      </a:r>
                      <a:r>
                        <a:rPr lang="en-US" sz="1100" b="0" i="0" u="none" strike="noStrike" dirty="0" err="1">
                          <a:latin typeface="Arial"/>
                        </a:rPr>
                        <a:t>Perikanan</a:t>
                      </a:r>
                      <a:endParaRPr lang="en-US" sz="1100" b="0" i="0" u="none" strike="noStrike" dirty="0">
                        <a:latin typeface="Arial"/>
                      </a:endParaRPr>
                    </a:p>
                  </a:txBody>
                  <a:tcPr marL="1827" marR="1827" marT="22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2249" marR="2249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2249" marR="2249" marT="224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    926.50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    926.50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   879.70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latin typeface="Arial"/>
                        </a:rPr>
                        <a:t>10.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Pariwisata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    504.40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   504.40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   631.95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latin typeface="Arial"/>
                        </a:rPr>
                        <a:t>11.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Jalan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8,002.20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latin typeface="Arial"/>
                        </a:rPr>
                        <a:t>b.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latin typeface="Arial"/>
                        </a:rPr>
                        <a:t>DAK </a:t>
                      </a:r>
                      <a:r>
                        <a:rPr lang="en-US" sz="1100" b="1" i="0" u="none" strike="noStrike" dirty="0" err="1">
                          <a:latin typeface="Arial"/>
                        </a:rPr>
                        <a:t>Penugasan</a:t>
                      </a:r>
                      <a:endParaRPr lang="en-US" sz="1100" b="1" i="0" u="none" strike="noStrike" dirty="0">
                        <a:latin typeface="Arial"/>
                      </a:endParaRPr>
                    </a:p>
                  </a:txBody>
                  <a:tcPr marL="1827" marR="1827" marT="22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1" i="0" u="none" strike="noStrike">
                        <a:latin typeface="Arial"/>
                      </a:endParaRPr>
                    </a:p>
                  </a:txBody>
                  <a:tcPr marL="2249" marR="2249" marT="224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1" i="0" u="none" strike="noStrike">
                        <a:latin typeface="Arial"/>
                      </a:endParaRPr>
                    </a:p>
                  </a:txBody>
                  <a:tcPr marL="2249" marR="2249" marT="224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1" i="0" u="none" strike="noStrike">
                        <a:latin typeface="Arial"/>
                      </a:endParaRPr>
                    </a:p>
                  </a:txBody>
                  <a:tcPr marL="2249" marR="2249" marT="224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1" i="0" u="none" strike="noStrike" dirty="0">
                        <a:latin typeface="Arial"/>
                      </a:endParaRPr>
                    </a:p>
                  </a:txBody>
                  <a:tcPr marL="2249" marR="2249" marT="22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latin typeface="Arial"/>
                        </a:rPr>
                        <a:t>         34,466.76 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latin typeface="Arial"/>
                        </a:rPr>
                        <a:t>         34,466.76 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latin typeface="Arial"/>
                        </a:rPr>
                        <a:t>        24,463.66 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1.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err="1">
                          <a:latin typeface="Arial"/>
                        </a:rPr>
                        <a:t>Pendidikan</a:t>
                      </a:r>
                      <a:r>
                        <a:rPr lang="en-US" sz="1100" b="0" i="0" u="none" strike="noStrike" dirty="0">
                          <a:latin typeface="Arial"/>
                        </a:rPr>
                        <a:t> SMK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2249" marR="2249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2249" marR="2249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2249" marR="2249" marT="224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 1,951.80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1,951.80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1,713.60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2.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err="1">
                          <a:latin typeface="Arial"/>
                        </a:rPr>
                        <a:t>Kesehatan</a:t>
                      </a:r>
                      <a:r>
                        <a:rPr lang="en-US" sz="1100" b="0" i="0" u="none" strike="noStrike" dirty="0">
                          <a:latin typeface="Arial"/>
                        </a:rPr>
                        <a:t> RS </a:t>
                      </a:r>
                      <a:r>
                        <a:rPr lang="en-US" sz="1100" b="0" i="0" u="none" strike="noStrike" dirty="0" err="1">
                          <a:latin typeface="Arial"/>
                        </a:rPr>
                        <a:t>Rujukan</a:t>
                      </a:r>
                      <a:r>
                        <a:rPr lang="en-US" sz="1100" b="0" i="0" u="none" strike="noStrike" dirty="0">
                          <a:latin typeface="Arial"/>
                        </a:rPr>
                        <a:t>/ </a:t>
                      </a:r>
                      <a:r>
                        <a:rPr lang="en-US" sz="1100" b="0" i="0" u="none" strike="noStrike" dirty="0" err="1">
                          <a:latin typeface="Arial"/>
                        </a:rPr>
                        <a:t>Pratama</a:t>
                      </a:r>
                      <a:endParaRPr lang="en-US" sz="1100" b="0" i="0" u="none" strike="noStrike" dirty="0">
                        <a:latin typeface="Arial"/>
                      </a:endParaRPr>
                    </a:p>
                  </a:txBody>
                  <a:tcPr marL="1827" marR="1827" marT="22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2249" marR="2249" marT="224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 4,831.26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 4,831.26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4,241.66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3.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Air Minum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1,200.30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 1,200.30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1,053.82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4.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Sanitasi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1,250.20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 1,250.20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1,097.63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5.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Jalan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19,690.10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19,690.10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10,200.66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6.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Pasar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1,035.70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 1,035.70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   909.30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7.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Irigasi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4,005.10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 4,005.10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4,246.18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8.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err="1">
                          <a:latin typeface="Arial"/>
                        </a:rPr>
                        <a:t>Energi</a:t>
                      </a:r>
                      <a:r>
                        <a:rPr lang="en-US" sz="1100" b="0" i="0" u="none" strike="noStrike" dirty="0">
                          <a:latin typeface="Arial"/>
                        </a:rPr>
                        <a:t> </a:t>
                      </a:r>
                      <a:r>
                        <a:rPr lang="en-US" sz="1100" b="0" i="0" u="none" strike="noStrike" dirty="0" err="1">
                          <a:latin typeface="Arial"/>
                        </a:rPr>
                        <a:t>Skala</a:t>
                      </a:r>
                      <a:r>
                        <a:rPr lang="en-US" sz="1100" b="0" i="0" u="none" strike="noStrike" dirty="0">
                          <a:latin typeface="Arial"/>
                        </a:rPr>
                        <a:t> Kecil </a:t>
                      </a:r>
                      <a:r>
                        <a:rPr lang="en-US" sz="1100" b="0" i="0" u="none" strike="noStrike" dirty="0" err="1">
                          <a:latin typeface="Arial"/>
                        </a:rPr>
                        <a:t>dan</a:t>
                      </a:r>
                      <a:r>
                        <a:rPr lang="en-US" sz="1100" b="0" i="0" u="none" strike="noStrike" dirty="0">
                          <a:latin typeface="Arial"/>
                        </a:rPr>
                        <a:t> </a:t>
                      </a:r>
                      <a:r>
                        <a:rPr lang="en-US" sz="1100" b="0" i="0" u="none" strike="noStrike" dirty="0" err="1">
                          <a:latin typeface="Arial"/>
                        </a:rPr>
                        <a:t>Menengah</a:t>
                      </a:r>
                      <a:endParaRPr lang="en-US" sz="1100" b="0" i="0" u="none" strike="noStrike" dirty="0">
                        <a:latin typeface="Arial"/>
                      </a:endParaRPr>
                    </a:p>
                  </a:txBody>
                  <a:tcPr marL="1827" marR="1827" marT="22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2249" marR="2249" marT="224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   502.30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   502.30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   500.10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9.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err="1">
                          <a:latin typeface="Arial"/>
                        </a:rPr>
                        <a:t>Lingkungan</a:t>
                      </a:r>
                      <a:r>
                        <a:rPr lang="en-US" sz="1100" b="0" i="0" u="none" strike="noStrike" dirty="0">
                          <a:latin typeface="Arial"/>
                        </a:rPr>
                        <a:t> </a:t>
                      </a:r>
                      <a:r>
                        <a:rPr lang="en-US" sz="1100" b="0" i="0" u="none" strike="noStrike" dirty="0" err="1">
                          <a:latin typeface="Arial"/>
                        </a:rPr>
                        <a:t>Hidup</a:t>
                      </a:r>
                      <a:r>
                        <a:rPr lang="en-US" sz="1100" b="0" i="0" u="none" strike="noStrike" dirty="0">
                          <a:latin typeface="Arial"/>
                        </a:rPr>
                        <a:t> </a:t>
                      </a:r>
                      <a:r>
                        <a:rPr lang="en-US" sz="1100" b="0" i="0" u="none" strike="noStrike" dirty="0" err="1">
                          <a:latin typeface="Arial"/>
                        </a:rPr>
                        <a:t>dan</a:t>
                      </a:r>
                      <a:r>
                        <a:rPr lang="en-US" sz="1100" b="0" i="0" u="none" strike="noStrike" dirty="0">
                          <a:latin typeface="Arial"/>
                        </a:rPr>
                        <a:t> </a:t>
                      </a:r>
                      <a:r>
                        <a:rPr lang="en-US" sz="1100" b="0" i="0" u="none" strike="noStrike" dirty="0" err="1">
                          <a:latin typeface="Arial"/>
                        </a:rPr>
                        <a:t>Kehutanan</a:t>
                      </a:r>
                      <a:endParaRPr lang="en-US" sz="1100" b="0" i="0" u="none" strike="noStrike" dirty="0">
                        <a:latin typeface="Arial"/>
                      </a:endParaRPr>
                    </a:p>
                  </a:txBody>
                  <a:tcPr marL="1827" marR="1827" marT="22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2249" marR="2249" marT="224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    500.72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4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latin typeface="Arial"/>
                        </a:rPr>
                        <a:t>c. 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latin typeface="Arial"/>
                        </a:rPr>
                        <a:t>DAK </a:t>
                      </a:r>
                      <a:r>
                        <a:rPr lang="en-US" sz="1100" b="1" i="0" u="none" strike="noStrike" dirty="0" err="1">
                          <a:latin typeface="Arial"/>
                        </a:rPr>
                        <a:t>Afirmasi</a:t>
                      </a:r>
                      <a:endParaRPr lang="en-US" sz="1100" b="1" i="0" u="none" strike="noStrike" dirty="0">
                        <a:latin typeface="Arial"/>
                      </a:endParaRPr>
                    </a:p>
                  </a:txBody>
                  <a:tcPr marL="1827" marR="1827" marT="22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1" i="0" u="none" strike="noStrike" dirty="0">
                        <a:latin typeface="Arial"/>
                      </a:endParaRPr>
                    </a:p>
                  </a:txBody>
                  <a:tcPr marL="2249" marR="2249" marT="224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1" i="0" u="none" strike="noStrike" dirty="0">
                        <a:latin typeface="Arial"/>
                      </a:endParaRPr>
                    </a:p>
                  </a:txBody>
                  <a:tcPr marL="2249" marR="2249" marT="224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1" i="0" u="none" strike="noStrike" dirty="0">
                        <a:latin typeface="Arial"/>
                      </a:endParaRPr>
                    </a:p>
                  </a:txBody>
                  <a:tcPr marL="2249" marR="2249" marT="224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1" i="0" u="none" strike="noStrike" dirty="0">
                        <a:latin typeface="Arial"/>
                      </a:endParaRPr>
                    </a:p>
                  </a:txBody>
                  <a:tcPr marL="2249" marR="2249" marT="22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latin typeface="Arial"/>
                        </a:rPr>
                        <a:t>          3,479.20 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latin typeface="Arial"/>
                        </a:rPr>
                        <a:t>          3,479.20 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latin typeface="Arial"/>
                        </a:rPr>
                        <a:t>          6,621.77 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5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1.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err="1">
                          <a:latin typeface="Arial"/>
                        </a:rPr>
                        <a:t>Kesehatan</a:t>
                      </a:r>
                      <a:r>
                        <a:rPr lang="en-US" sz="1100" b="0" i="0" u="none" strike="noStrike" dirty="0">
                          <a:latin typeface="Arial"/>
                        </a:rPr>
                        <a:t> (</a:t>
                      </a:r>
                      <a:r>
                        <a:rPr lang="en-US" sz="1100" b="0" i="0" u="none" strike="noStrike" dirty="0" err="1">
                          <a:latin typeface="Arial"/>
                        </a:rPr>
                        <a:t>Puskesmas</a:t>
                      </a:r>
                      <a:r>
                        <a:rPr lang="en-US" sz="1100" b="0" i="0" u="none" strike="noStrike" dirty="0">
                          <a:latin typeface="Arial"/>
                        </a:rPr>
                        <a:t>)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2249" marR="2249" marT="224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2249" marR="2249" marT="2249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 2,251.80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2,251.80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 3,226.24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6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2.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Perumahan dan Pemukiman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   383.30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   383.30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    464.64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7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3.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Transportasi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   844.10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             844.10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 1,078.13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8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4.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Pendidikan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    794.61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9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5.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Air Minum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    516.26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30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latin typeface="Arial"/>
                        </a:rPr>
                        <a:t>6.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Sanitasi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latin typeface="Arial"/>
                        </a:rPr>
                        <a:t>             541.88 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31"/>
                  </a:ext>
                </a:extLst>
              </a:tr>
              <a:tr h="17249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latin typeface="Arial"/>
                        </a:rPr>
                        <a:t>d.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latin typeface="Arial"/>
                        </a:rPr>
                        <a:t>DAK </a:t>
                      </a:r>
                      <a:r>
                        <a:rPr lang="en-US" sz="1100" b="1" i="0" u="none" strike="noStrike" dirty="0" err="1">
                          <a:latin typeface="Arial"/>
                        </a:rPr>
                        <a:t>Tambahan</a:t>
                      </a:r>
                      <a:r>
                        <a:rPr lang="en-US" sz="1100" b="1" i="0" u="none" strike="noStrike" dirty="0">
                          <a:latin typeface="Arial"/>
                        </a:rPr>
                        <a:t> (APBNP 2017) </a:t>
                      </a:r>
                    </a:p>
                  </a:txBody>
                  <a:tcPr marL="1827" marR="1827" marT="224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latin typeface="Arial"/>
                      </a:endParaRPr>
                    </a:p>
                  </a:txBody>
                  <a:tcPr marL="2249" marR="2249" marT="224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latin typeface="Arial"/>
                      </a:endParaRPr>
                    </a:p>
                  </a:txBody>
                  <a:tcPr marL="2249" marR="2249" marT="224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latin typeface="Arial"/>
                      </a:endParaRPr>
                    </a:p>
                  </a:txBody>
                  <a:tcPr marL="2249" marR="2249" marT="224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1" i="0" u="none" strike="noStrike" dirty="0">
                        <a:latin typeface="Arial"/>
                      </a:endParaRPr>
                    </a:p>
                  </a:txBody>
                  <a:tcPr marL="2249" marR="2249" marT="224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latin typeface="Arial"/>
                        </a:rPr>
                        <a:t>         11,189.29 </a:t>
                      </a:r>
                    </a:p>
                  </a:txBody>
                  <a:tcPr marL="1827" marR="1827" marT="2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1827" marR="1827" marT="22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216265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2B2A0-2A79-4E80-A3AD-62693A7EB0BE}" type="slidenum">
              <a:rPr lang="en-US" sz="1200" smtClean="0">
                <a:solidFill>
                  <a:schemeClr val="tx1"/>
                </a:solidFill>
              </a:rPr>
              <a:pPr>
                <a:defRPr/>
              </a:pPr>
              <a:t>9</a:t>
            </a:fld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80592" y="260648"/>
            <a:ext cx="7924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TARGET OUTPUT DAK PENDIDIKAN TA 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201</a:t>
            </a:r>
            <a:r>
              <a:rPr lang="id-ID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</a:t>
            </a:r>
            <a:endParaRPr lang="nn-NO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67687" y="651874"/>
            <a:ext cx="1746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solidFill>
                  <a:schemeClr val="bg1"/>
                </a:solidFill>
              </a:rPr>
              <a:t>(dalam Miliar Rupiah)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16496" y="1052736"/>
          <a:ext cx="6502399" cy="20955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066279"/>
                <a:gridCol w="4217516"/>
                <a:gridCol w="609302"/>
                <a:gridCol w="609302"/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u="none" strike="noStrike" dirty="0"/>
                        <a:t>Output DAK SD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u="none" strike="noStrike" dirty="0"/>
                        <a:t>Menu Kegiatan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1" u="none" strike="noStrike" dirty="0"/>
                        <a:t>Volume 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1" u="none" strike="noStrike" dirty="0"/>
                        <a:t>Satuan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SD1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 dirty="0"/>
                        <a:t>Rehabilitasi ruang kelas, ruang penunjang lainnya, ruang perpustakaan dan/atau ruang guru dengan tingkat kerusakan sedang atau berat, baik beserta perabotnya atau tanpa perabotnya</a:t>
                      </a:r>
                      <a:endParaRPr lang="id-ID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 dirty="0"/>
                        <a:t>     17.022 </a:t>
                      </a:r>
                      <a:endParaRPr lang="id-ID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Ruang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SD2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 dirty="0"/>
                        <a:t>Pembangunan ruang kelas baru (RKB) berikut perabotnya;</a:t>
                      </a:r>
                      <a:endParaRPr lang="id-ID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 dirty="0"/>
                        <a:t>        4.907 </a:t>
                      </a:r>
                      <a:endParaRPr lang="id-ID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Ruang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SD3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 dirty="0"/>
                        <a:t>Pembangunan jamban siswa/guru beserta sanitasinya.</a:t>
                      </a:r>
                      <a:endParaRPr lang="id-ID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2.690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 dirty="0"/>
                        <a:t>Unit</a:t>
                      </a:r>
                      <a:endParaRPr lang="id-ID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SD4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 dirty="0"/>
                        <a:t>Buku koleksi perpustakaan yang terdiri dari: (a) Buku pengayaan; (b) Buku referensi; dan (c) Buku panduan pendidik.</a:t>
                      </a:r>
                      <a:endParaRPr lang="id-ID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8.653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 dirty="0"/>
                        <a:t>Paket</a:t>
                      </a:r>
                      <a:endParaRPr lang="id-ID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SD5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100" u="none" strike="noStrike" dirty="0"/>
                        <a:t>Rehabilitasi jamban siswa/guru dengan tingkat kerusakan sedang atau berat, baik beserta sanitasinya atau tanpa sanitasinya</a:t>
                      </a:r>
                      <a:endParaRPr lang="sv-S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6.352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Unit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SD6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 dirty="0"/>
                        <a:t>Pembangunan rumah dinas/mess guru</a:t>
                      </a:r>
                      <a:endParaRPr lang="id-ID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2.285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 dirty="0"/>
                        <a:t>Unit</a:t>
                      </a:r>
                      <a:endParaRPr lang="id-ID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195017" y="3429000"/>
          <a:ext cx="6502399" cy="285750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066279"/>
                <a:gridCol w="4217516"/>
                <a:gridCol w="609302"/>
                <a:gridCol w="609302"/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u="none" strike="noStrike" dirty="0"/>
                        <a:t>Output DAK SMP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u="none" strike="noStrike" dirty="0"/>
                        <a:t>Menu Kegiatan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1" u="none" strike="noStrike" dirty="0"/>
                        <a:t>Volume 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1" u="none" strike="noStrike" dirty="0"/>
                        <a:t>Satuan</a:t>
                      </a:r>
                      <a:endParaRPr lang="id-ID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SMP1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Rehabilitasi ruang belajar SMP, ruang penunjang lainnya, ruang perpustakaan dan/atau ruang guru dengan tingkat kerusakan sedang atau berat, baik beserta perabotnya atau tanpa perabotnya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7.394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Ruang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SMP2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Pembangunan ruang kelas baru (RKB) beserta perabotnya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1.745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Ruang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SMP3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Pembangunan ruang laboratorium IPA beserta perabotnya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1.115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Ruang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SMP4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Pembangunan ruang perpustakaan beserta perabotnya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   677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Ruang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SMP5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100" u="none" strike="noStrike"/>
                        <a:t>Peralatan laboratorium dan alat peraga pendidikan</a:t>
                      </a:r>
                      <a:endParaRPr lang="sv-S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2.634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Paket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SMP6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Pembangunan jamban siswa/guru beserta sanitasinya.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1.124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Unit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SMP7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Media pembelajaran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3.259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Paket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SMP8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Buku koleksi perpustakaan sekolah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1.084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Paket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SMP9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Sarana PJOK dan/atau seni budaya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1.378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Paket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SMP10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100" u="none" strike="noStrike"/>
                        <a:t>Rehabilitasi jamban siswa/guru dengan tingkat kerusakan sedang atau berat, baik beserta sanitasinya atau tanpa sanitasinya</a:t>
                      </a:r>
                      <a:endParaRPr lang="sv-SE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1.079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Unit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/>
                        <a:t>SMP11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100" u="none" strike="noStrike"/>
                        <a:t>Pembangunan rumah dinas/mess guru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/>
                        <a:t>        1.356 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100" u="none" strike="noStrike" dirty="0"/>
                        <a:t>Unit</a:t>
                      </a:r>
                      <a:endParaRPr lang="id-ID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368824" y="620688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i="1" dirty="0" smtClean="0"/>
              <a:t>Rencana Kegiatan per 31 Januari 2018</a:t>
            </a:r>
            <a:endParaRPr lang="id-ID" i="1" dirty="0"/>
          </a:p>
        </p:txBody>
      </p:sp>
    </p:spTree>
    <p:extLst>
      <p:ext uri="{BB962C8B-B14F-4D97-AF65-F5344CB8AC3E}">
        <p14:creationId xmlns:p14="http://schemas.microsoft.com/office/powerpoint/2010/main" val="1024216265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>
            <a:lumMod val="40000"/>
            <a:lumOff val="60000"/>
          </a:scheme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>
            <a:lumMod val="40000"/>
            <a:lumOff val="60000"/>
          </a:scheme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pagu indikatif TKDD 2018</Template>
  <TotalTime>3523</TotalTime>
  <Words>3245</Words>
  <Application>Microsoft Office PowerPoint</Application>
  <PresentationFormat>A4 Paper (210x297 mm)</PresentationFormat>
  <Paragraphs>1139</Paragraphs>
  <Slides>22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8" baseType="lpstr">
      <vt:lpstr>ＭＳ Ｐゴシック</vt:lpstr>
      <vt:lpstr>Arial</vt:lpstr>
      <vt:lpstr>Arial Black</vt:lpstr>
      <vt:lpstr>Calibri</vt:lpstr>
      <vt:lpstr>Calibri Light</vt:lpstr>
      <vt:lpstr>Cambria</vt:lpstr>
      <vt:lpstr>Century Gothic</vt:lpstr>
      <vt:lpstr>Consolas</vt:lpstr>
      <vt:lpstr>Futura Md BT</vt:lpstr>
      <vt:lpstr>GeosansLight</vt:lpstr>
      <vt:lpstr>Tahoma</vt:lpstr>
      <vt:lpstr>Verdana</vt:lpstr>
      <vt:lpstr>Wingdings</vt:lpstr>
      <vt:lpstr>2_Office Theme</vt:lpstr>
      <vt:lpstr>3_Office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KEBIJAKAN DAK FISIK TA 2018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Mr. Benny</dc:creator>
  <cp:lastModifiedBy>Denny Kurniawan</cp:lastModifiedBy>
  <cp:revision>261</cp:revision>
  <dcterms:created xsi:type="dcterms:W3CDTF">2017-04-07T09:00:56Z</dcterms:created>
  <dcterms:modified xsi:type="dcterms:W3CDTF">2018-03-12T22:39:41Z</dcterms:modified>
</cp:coreProperties>
</file>