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5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775" r:id="rId3"/>
    <p:sldMasterId id="2147483801" r:id="rId4"/>
    <p:sldMasterId id="2147483813" r:id="rId5"/>
    <p:sldMasterId id="2147483825" r:id="rId6"/>
  </p:sldMasterIdLst>
  <p:notesMasterIdLst>
    <p:notesMasterId r:id="rId53"/>
  </p:notesMasterIdLst>
  <p:handoutMasterIdLst>
    <p:handoutMasterId r:id="rId54"/>
  </p:handoutMasterIdLst>
  <p:sldIdLst>
    <p:sldId id="266" r:id="rId7"/>
    <p:sldId id="267" r:id="rId8"/>
    <p:sldId id="257" r:id="rId9"/>
    <p:sldId id="258" r:id="rId10"/>
    <p:sldId id="319" r:id="rId11"/>
    <p:sldId id="259" r:id="rId12"/>
    <p:sldId id="260" r:id="rId13"/>
    <p:sldId id="261" r:id="rId14"/>
    <p:sldId id="263" r:id="rId15"/>
    <p:sldId id="307" r:id="rId16"/>
    <p:sldId id="306" r:id="rId17"/>
    <p:sldId id="264" r:id="rId18"/>
    <p:sldId id="265" r:id="rId19"/>
    <p:sldId id="295" r:id="rId20"/>
    <p:sldId id="317" r:id="rId21"/>
    <p:sldId id="308" r:id="rId22"/>
    <p:sldId id="321" r:id="rId23"/>
    <p:sldId id="322" r:id="rId24"/>
    <p:sldId id="323" r:id="rId25"/>
    <p:sldId id="324" r:id="rId26"/>
    <p:sldId id="325" r:id="rId27"/>
    <p:sldId id="350" r:id="rId28"/>
    <p:sldId id="326" r:id="rId29"/>
    <p:sldId id="327" r:id="rId30"/>
    <p:sldId id="328" r:id="rId31"/>
    <p:sldId id="329" r:id="rId32"/>
    <p:sldId id="330" r:id="rId33"/>
    <p:sldId id="331" r:id="rId34"/>
    <p:sldId id="332" r:id="rId35"/>
    <p:sldId id="333" r:id="rId36"/>
    <p:sldId id="334" r:id="rId37"/>
    <p:sldId id="335" r:id="rId38"/>
    <p:sldId id="336" r:id="rId39"/>
    <p:sldId id="337" r:id="rId40"/>
    <p:sldId id="338" r:id="rId41"/>
    <p:sldId id="339" r:id="rId42"/>
    <p:sldId id="340" r:id="rId43"/>
    <p:sldId id="341" r:id="rId44"/>
    <p:sldId id="342" r:id="rId45"/>
    <p:sldId id="343" r:id="rId46"/>
    <p:sldId id="344" r:id="rId47"/>
    <p:sldId id="345" r:id="rId48"/>
    <p:sldId id="346" r:id="rId49"/>
    <p:sldId id="347" r:id="rId50"/>
    <p:sldId id="348" r:id="rId51"/>
    <p:sldId id="273" r:id="rId5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57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slide" Target="slides/slide41.xml"/><Relationship Id="rId50" Type="http://schemas.openxmlformats.org/officeDocument/2006/relationships/slide" Target="slides/slide44.xml"/><Relationship Id="rId55" Type="http://schemas.openxmlformats.org/officeDocument/2006/relationships/presProps" Target="presProps.xml"/><Relationship Id="rId7" Type="http://schemas.openxmlformats.org/officeDocument/2006/relationships/slide" Target="slides/slid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9" Type="http://schemas.openxmlformats.org/officeDocument/2006/relationships/slide" Target="slides/slide2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53" Type="http://schemas.openxmlformats.org/officeDocument/2006/relationships/notesMaster" Target="notesMasters/notesMaster1.xml"/><Relationship Id="rId58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slide" Target="slides/slide42.xml"/><Relationship Id="rId56" Type="http://schemas.openxmlformats.org/officeDocument/2006/relationships/viewProps" Target="viewProps.xml"/><Relationship Id="rId8" Type="http://schemas.openxmlformats.org/officeDocument/2006/relationships/slide" Target="slides/slide2.xml"/><Relationship Id="rId51" Type="http://schemas.openxmlformats.org/officeDocument/2006/relationships/slide" Target="slides/slide4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slide" Target="slides/slide40.xml"/><Relationship Id="rId20" Type="http://schemas.openxmlformats.org/officeDocument/2006/relationships/slide" Target="slides/slide14.xml"/><Relationship Id="rId41" Type="http://schemas.openxmlformats.org/officeDocument/2006/relationships/slide" Target="slides/slide35.xml"/><Relationship Id="rId54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slide" Target="slides/slide43.xml"/><Relationship Id="rId57" Type="http://schemas.openxmlformats.org/officeDocument/2006/relationships/theme" Target="theme/theme1.xml"/><Relationship Id="rId10" Type="http://schemas.openxmlformats.org/officeDocument/2006/relationships/slide" Target="slides/slide4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52" Type="http://schemas.openxmlformats.org/officeDocument/2006/relationships/slide" Target="slides/slide4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7509FD-6415-4124-824D-323BA7E92487}" type="datetimeFigureOut">
              <a:rPr lang="en-US" smtClean="0"/>
              <a:t>3/13/2018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D10717-FD1D-4104-880B-08491BEBAE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2329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46D560-64B2-49D0-879E-8269B516F1CB}" type="datetimeFigureOut">
              <a:rPr lang="en-US" smtClean="0"/>
              <a:t>3/13/2018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1FE6B2-B5F0-4F21-83DF-68EFA0D08E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2812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6A78791-EFFA-4829-9856-D79B32E3D409}" type="slidenum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095009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B139372-51F5-4B6F-AFF5-D17724E62E2B}" type="slidenum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131579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D" dirty="0" err="1"/>
              <a:t>Tambahkan</a:t>
            </a:r>
            <a:r>
              <a:rPr lang="en-ID" dirty="0"/>
              <a:t> </a:t>
            </a:r>
            <a:r>
              <a:rPr lang="en-ID" dirty="0" err="1"/>
              <a:t>capaian</a:t>
            </a:r>
            <a:r>
              <a:rPr lang="en-ID" baseline="0" dirty="0"/>
              <a:t> </a:t>
            </a:r>
            <a:r>
              <a:rPr lang="en-ID" baseline="0" dirty="0" err="1"/>
              <a:t>badan</a:t>
            </a:r>
            <a:r>
              <a:rPr lang="en-ID" baseline="0" dirty="0"/>
              <a:t> </a:t>
            </a:r>
            <a:r>
              <a:rPr lang="en-ID" baseline="0" dirty="0" err="1"/>
              <a:t>bahasa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31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50AF333-74A7-40AB-8CAE-19E3C1C1E8D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31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136802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D" dirty="0"/>
              <a:t>Tambahkan capaian</a:t>
            </a:r>
            <a:r>
              <a:rPr lang="en-ID" baseline="0" dirty="0"/>
              <a:t> badan bahasa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31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50AF333-74A7-40AB-8CAE-19E3C1C1E8D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31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652491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D" dirty="0"/>
              <a:t>Tambahkan capaian</a:t>
            </a:r>
            <a:r>
              <a:rPr lang="en-ID" baseline="0" dirty="0"/>
              <a:t> badan bahasa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31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50AF333-74A7-40AB-8CAE-19E3C1C1E8D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31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6970661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D" dirty="0"/>
              <a:t>Tambahkan capaian</a:t>
            </a:r>
            <a:r>
              <a:rPr lang="en-ID" baseline="0" dirty="0"/>
              <a:t> badan bahasa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31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50AF333-74A7-40AB-8CAE-19E3C1C1E8D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31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9990589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D" dirty="0"/>
              <a:t>Tambahkan capaian</a:t>
            </a:r>
            <a:r>
              <a:rPr lang="en-ID" baseline="0" dirty="0"/>
              <a:t> badan bahasa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31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50AF333-74A7-40AB-8CAE-19E3C1C1E8D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31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849725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50AF333-74A7-40AB-8CAE-19E3C1C1E8D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758014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50AF333-74A7-40AB-8CAE-19E3C1C1E8D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878114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50AF333-74A7-40AB-8CAE-19E3C1C1E8D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448012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50AF333-74A7-40AB-8CAE-19E3C1C1E8D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135127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50AF333-74A7-40AB-8CAE-19E3C1C1E8D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36743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50AF333-74A7-40AB-8CAE-19E3C1C1E8D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945542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50AF333-74A7-40AB-8CAE-19E3C1C1E8D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043207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D" dirty="0"/>
              <a:t>Tambahkan capaian</a:t>
            </a:r>
            <a:r>
              <a:rPr lang="en-ID" baseline="0" dirty="0"/>
              <a:t> badan bahasa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31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50AF333-74A7-40AB-8CAE-19E3C1C1E8D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31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605599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3.tiff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6.pn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6.png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7.png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000742-0123-4EB7-B9AE-143C80E1B00E}" type="datetime1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13/03/2018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D96B64-C309-4739-B673-1DB0B4DA3688}" type="slidenum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42579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AEE797-A8EB-4B55-BF12-8C3A057AF835}" type="datetime1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13/03/2018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D96B64-C309-4739-B673-1DB0B4DA3688}" type="slidenum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39114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4E4E88-C124-42B3-AC96-2040254BDC04}" type="datetime1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13/03/2018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D96B64-C309-4739-B673-1DB0B4DA3688}" type="slidenum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48880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 userDrawn="1"/>
        </p:nvSpPr>
        <p:spPr>
          <a:xfrm>
            <a:off x="1" y="0"/>
            <a:ext cx="12192000" cy="18864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8104" tIns="59052" rIns="118104" bIns="59052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346877" y="164641"/>
            <a:ext cx="11845123" cy="670337"/>
          </a:xfrm>
          <a:ln w="3175">
            <a:noFill/>
          </a:ln>
        </p:spPr>
        <p:txBody>
          <a:bodyPr>
            <a:normAutofit/>
          </a:bodyPr>
          <a:lstStyle>
            <a:lvl1pPr algn="l">
              <a:defRPr sz="3100" b="1">
                <a:solidFill>
                  <a:schemeClr val="tx2">
                    <a:lumMod val="60000"/>
                    <a:lumOff val="40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117977" y="6356353"/>
            <a:ext cx="28448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1A54F69-092F-4364-9CC8-192BEC6724F1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768931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000742-0123-4EB7-B9AE-143C80E1B00E}" type="datetime1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13/03/2018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D96B64-C309-4739-B673-1DB0B4DA3688}" type="slidenum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387145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0757B6E-ED2E-4829-B797-80B7FFBBBE3A}" type="datetime1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13/03/2018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D96B64-C309-4739-B673-1DB0B4DA3688}" type="slidenum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438925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51F976F-D3AB-4359-BF22-6323FA6A67FE}" type="datetime1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13/03/2018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D96B64-C309-4739-B673-1DB0B4DA3688}" type="slidenum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730979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98D632-9EC8-491C-88AD-4352279DD1EC}" type="datetime1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13/03/2018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D96B64-C309-4739-B673-1DB0B4DA3688}" type="slidenum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702210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365126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54EBA0D-8731-4F3F-81D7-F2BF07C068A6}" type="datetime1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13/03/2018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D96B64-C309-4739-B673-1DB0B4DA3688}" type="slidenum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925502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38E2B7-307F-43C2-AD89-C67DCE98DADC}" type="datetime1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13/03/2018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D96B64-C309-4739-B673-1DB0B4DA3688}" type="slidenum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342043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16157B-BE9F-4AFE-84B8-602E802207A4}" type="datetime1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13/03/2018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D96B64-C309-4739-B673-1DB0B4DA3688}" type="slidenum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14598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0757B6E-ED2E-4829-B797-80B7FFBBBE3A}" type="datetime1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13/03/2018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D96B64-C309-4739-B673-1DB0B4DA3688}" type="slidenum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623283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E6F1841-56F9-471D-8989-26F8BB4C1C4C}" type="datetime1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13/03/2018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D96B64-C309-4739-B673-1DB0B4DA3688}" type="slidenum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424109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D396E3F-EEB5-4F5C-AB27-BF3505C92E96}" type="datetime1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13/03/2018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D96B64-C309-4739-B673-1DB0B4DA3688}" type="slidenum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967693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AEE797-A8EB-4B55-BF12-8C3A057AF835}" type="datetime1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13/03/2018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D96B64-C309-4739-B673-1DB0B4DA3688}" type="slidenum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62718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4E4E88-C124-42B3-AC96-2040254BDC04}" type="datetime1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13/03/2018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D96B64-C309-4739-B673-1DB0B4DA3688}" type="slidenum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0301767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 userDrawn="1"/>
        </p:nvSpPr>
        <p:spPr>
          <a:xfrm>
            <a:off x="1" y="0"/>
            <a:ext cx="12192000" cy="18864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8104" tIns="59052" rIns="118104" bIns="59052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346877" y="164641"/>
            <a:ext cx="11845123" cy="670337"/>
          </a:xfrm>
          <a:ln w="3175">
            <a:noFill/>
          </a:ln>
        </p:spPr>
        <p:txBody>
          <a:bodyPr>
            <a:normAutofit/>
          </a:bodyPr>
          <a:lstStyle>
            <a:lvl1pPr algn="l">
              <a:defRPr sz="3100" b="1">
                <a:solidFill>
                  <a:schemeClr val="tx2">
                    <a:lumMod val="60000"/>
                    <a:lumOff val="40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117977" y="6356353"/>
            <a:ext cx="28448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1A54F69-092F-4364-9CC8-192BEC6724F1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4317895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794923" y="1129824"/>
            <a:ext cx="3613490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500" b="1" i="0" u="none" strike="noStrike" kern="1200" cap="none" spc="0" normalizeH="0" baseline="0" noProof="0" dirty="0" err="1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K</a:t>
            </a:r>
            <a:r>
              <a:rPr kumimoji="0" lang="id-ID" sz="15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kumimoji="0" lang="id-ID" sz="1500" b="1" i="0" u="none" strike="noStrike" kern="1200" cap="none" spc="0" normalizeH="0" baseline="0" noProof="0" dirty="0" err="1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E</a:t>
            </a:r>
            <a:r>
              <a:rPr kumimoji="0" lang="id-ID" sz="15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 M </a:t>
            </a:r>
            <a:r>
              <a:rPr kumimoji="0" lang="id-ID" sz="1500" b="1" i="0" u="none" strike="noStrike" kern="1200" cap="none" spc="0" normalizeH="0" baseline="0" noProof="0" dirty="0" err="1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E</a:t>
            </a:r>
            <a:r>
              <a:rPr kumimoji="0" lang="id-ID" sz="15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kumimoji="0" lang="id-ID" sz="1500" b="1" i="0" u="none" strike="noStrike" kern="1200" cap="none" spc="0" normalizeH="0" baseline="0" noProof="0" dirty="0" err="1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N</a:t>
            </a:r>
            <a:r>
              <a:rPr kumimoji="0" lang="id-ID" sz="15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kumimoji="0" lang="id-ID" sz="1500" b="1" i="0" u="none" strike="noStrike" kern="1200" cap="none" spc="0" normalizeH="0" baseline="0" noProof="0" dirty="0" err="1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T</a:t>
            </a:r>
            <a:r>
              <a:rPr kumimoji="0" lang="id-ID" sz="15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kumimoji="0" lang="id-ID" sz="1500" b="1" i="0" u="none" strike="noStrike" kern="1200" cap="none" spc="0" normalizeH="0" baseline="0" noProof="0" dirty="0" err="1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E</a:t>
            </a:r>
            <a:r>
              <a:rPr kumimoji="0" lang="id-ID" sz="15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kumimoji="0" lang="id-ID" sz="1500" b="1" i="0" u="none" strike="noStrike" kern="1200" cap="none" spc="0" normalizeH="0" baseline="0" noProof="0" dirty="0" err="1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R</a:t>
            </a:r>
            <a:r>
              <a:rPr kumimoji="0" lang="id-ID" sz="15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 I </a:t>
            </a:r>
            <a:r>
              <a:rPr kumimoji="0" lang="id-ID" sz="1500" b="1" i="0" u="none" strike="noStrike" kern="1200" cap="none" spc="0" normalizeH="0" baseline="0" noProof="0" dirty="0" err="1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A</a:t>
            </a:r>
            <a:r>
              <a:rPr kumimoji="0" lang="id-ID" sz="15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kumimoji="0" lang="id-ID" sz="1500" b="1" i="0" u="none" strike="noStrike" kern="1200" cap="none" spc="0" normalizeH="0" baseline="0" noProof="0" dirty="0" err="1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N</a:t>
            </a:r>
            <a:r>
              <a:rPr kumimoji="0" lang="id-ID" sz="15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   </a:t>
            </a:r>
            <a:r>
              <a:rPr kumimoji="0" lang="id-ID" sz="1500" b="1" i="0" u="none" strike="noStrike" kern="1200" cap="none" spc="0" normalizeH="0" baseline="0" noProof="0" dirty="0" err="1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K</a:t>
            </a:r>
            <a:r>
              <a:rPr kumimoji="0" lang="id-ID" sz="15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kumimoji="0" lang="id-ID" sz="1500" b="1" i="0" u="none" strike="noStrike" kern="1200" cap="none" spc="0" normalizeH="0" baseline="0" noProof="0" dirty="0" err="1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E</a:t>
            </a:r>
            <a:r>
              <a:rPr kumimoji="0" lang="id-ID" sz="15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kumimoji="0" lang="id-ID" sz="1500" b="1" i="0" u="none" strike="noStrike" kern="1200" cap="none" spc="0" normalizeH="0" baseline="0" noProof="0" dirty="0" err="1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U</a:t>
            </a:r>
            <a:r>
              <a:rPr kumimoji="0" lang="id-ID" sz="15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kumimoji="0" lang="id-ID" sz="1500" b="1" i="0" u="none" strike="noStrike" kern="1200" cap="none" spc="0" normalizeH="0" baseline="0" noProof="0" dirty="0" err="1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A</a:t>
            </a:r>
            <a:r>
              <a:rPr kumimoji="0" lang="id-ID" sz="15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kumimoji="0" lang="id-ID" sz="1500" b="1" i="0" u="none" strike="noStrike" kern="1200" cap="none" spc="0" normalizeH="0" baseline="0" noProof="0" dirty="0" err="1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N</a:t>
            </a:r>
            <a:r>
              <a:rPr kumimoji="0" lang="id-ID" sz="15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kumimoji="0" lang="id-ID" sz="1500" b="1" i="0" u="none" strike="noStrike" kern="1200" cap="none" spc="0" normalizeH="0" baseline="0" noProof="0" dirty="0" err="1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G</a:t>
            </a:r>
            <a:r>
              <a:rPr kumimoji="0" lang="id-ID" sz="15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kumimoji="0" lang="id-ID" sz="1500" b="1" i="0" u="none" strike="noStrike" kern="1200" cap="none" spc="0" normalizeH="0" baseline="0" noProof="0" dirty="0" err="1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A</a:t>
            </a:r>
            <a:r>
              <a:rPr kumimoji="0" lang="id-ID" sz="15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kumimoji="0" lang="id-ID" sz="1500" b="1" i="0" u="none" strike="noStrike" kern="1200" cap="none" spc="0" normalizeH="0" baseline="0" noProof="0" dirty="0" err="1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N</a:t>
            </a:r>
            <a:endParaRPr kumimoji="0" lang="en-US" sz="1500" b="1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Century Gothic" charset="0"/>
              <a:ea typeface="Century Gothic" charset="0"/>
              <a:cs typeface="Century Gothic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R</a:t>
            </a:r>
            <a:r>
              <a:rPr kumimoji="0" lang="id-ID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kumimoji="0" lang="id-ID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E</a:t>
            </a:r>
            <a:r>
              <a:rPr kumimoji="0" lang="id-ID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kumimoji="0" lang="id-ID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P</a:t>
            </a:r>
            <a:r>
              <a:rPr kumimoji="0" lang="id-ID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kumimoji="0" lang="id-ID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U</a:t>
            </a:r>
            <a:r>
              <a:rPr kumimoji="0" lang="id-ID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kumimoji="0" lang="id-ID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B</a:t>
            </a:r>
            <a:r>
              <a:rPr kumimoji="0" lang="id-ID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 L I </a:t>
            </a:r>
            <a:r>
              <a:rPr kumimoji="0" lang="id-ID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K</a:t>
            </a:r>
            <a:r>
              <a:rPr kumimoji="0" lang="id-ID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   I </a:t>
            </a:r>
            <a:r>
              <a:rPr kumimoji="0" lang="id-ID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N</a:t>
            </a:r>
            <a:r>
              <a:rPr kumimoji="0" lang="id-ID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 D </a:t>
            </a:r>
            <a:r>
              <a:rPr kumimoji="0" lang="id-ID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O</a:t>
            </a:r>
            <a:r>
              <a:rPr kumimoji="0" lang="id-ID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kumimoji="0" lang="id-ID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N</a:t>
            </a:r>
            <a:r>
              <a:rPr kumimoji="0" lang="id-ID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kumimoji="0" lang="id-ID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E</a:t>
            </a:r>
            <a:r>
              <a:rPr kumimoji="0" lang="id-ID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kumimoji="0" lang="id-ID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S</a:t>
            </a:r>
            <a:r>
              <a:rPr kumimoji="0" lang="id-ID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 I </a:t>
            </a:r>
            <a:r>
              <a:rPr kumimoji="0" lang="id-ID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A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300633" y="6356358"/>
            <a:ext cx="28448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5617521-782B-4617-BD9E-481D4BBF6E30}" type="slidenum">
              <a:rPr kumimoji="0" lang="id-ID" sz="9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id-ID" sz="9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0237" y="1801337"/>
            <a:ext cx="3887763" cy="60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3" y="5638800"/>
            <a:ext cx="7617236" cy="124742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63852" y="234492"/>
            <a:ext cx="1151467" cy="805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2884521"/>
      </p:ext>
    </p:extLst>
  </p:cSld>
  <p:clrMapOvr>
    <a:masterClrMapping/>
  </p:clrMapOvr>
  <p:transition spd="slow">
    <p:push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1600" y="6319095"/>
            <a:ext cx="1930400" cy="560286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649331" y="6553200"/>
            <a:ext cx="1266693" cy="1962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675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KEMENTERIAN KEUANGAN</a:t>
            </a:r>
            <a:endParaRPr kumimoji="0" lang="en-US" sz="675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45600" y="6483534"/>
            <a:ext cx="2844800" cy="365125"/>
          </a:xfrm>
        </p:spPr>
        <p:txBody>
          <a:bodyPr/>
          <a:lstStyle>
            <a:lvl1pPr>
              <a:defRPr sz="135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5617521-782B-4617-BD9E-481D4BBF6E30}" type="slidenum">
              <a:rPr kumimoji="0" lang="id-ID" sz="135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id-ID" sz="135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5205" y="6507984"/>
            <a:ext cx="354127" cy="247690"/>
          </a:xfrm>
          <a:prstGeom prst="rect">
            <a:avLst/>
          </a:prstGeom>
        </p:spPr>
      </p:pic>
      <p:grpSp>
        <p:nvGrpSpPr>
          <p:cNvPr id="3" name="Group 16"/>
          <p:cNvGrpSpPr/>
          <p:nvPr/>
        </p:nvGrpSpPr>
        <p:grpSpPr>
          <a:xfrm>
            <a:off x="0" y="-1"/>
            <a:ext cx="2336800" cy="914401"/>
            <a:chOff x="0" y="-1"/>
            <a:chExt cx="2362200" cy="961247"/>
          </a:xfrm>
        </p:grpSpPr>
        <p:pic>
          <p:nvPicPr>
            <p:cNvPr id="6" name="Picture 5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V="1">
              <a:off x="0" y="-1"/>
              <a:ext cx="2362200" cy="855695"/>
            </a:xfrm>
            <a:prstGeom prst="rect">
              <a:avLst/>
            </a:prstGeom>
          </p:spPr>
        </p:pic>
        <p:cxnSp>
          <p:nvCxnSpPr>
            <p:cNvPr id="10" name="Straight Connector 9"/>
            <p:cNvCxnSpPr/>
            <p:nvPr userDrawn="1"/>
          </p:nvCxnSpPr>
          <p:spPr>
            <a:xfrm flipH="1">
              <a:off x="1364794" y="0"/>
              <a:ext cx="768806" cy="961246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 userDrawn="1"/>
          </p:nvCxnSpPr>
          <p:spPr>
            <a:xfrm flipH="1">
              <a:off x="626300" y="0"/>
              <a:ext cx="768806" cy="961246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62013054"/>
      </p:ext>
    </p:extLst>
  </p:cSld>
  <p:clrMapOvr>
    <a:masterClrMapping/>
  </p:clrMapOvr>
  <p:transition spd="slow">
    <p:push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-1" y="-59413"/>
            <a:ext cx="12192000" cy="1964413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5994400" y="0"/>
            <a:ext cx="6096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3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Pokok Bahasan</a:t>
            </a:r>
            <a:endParaRPr kumimoji="0" lang="en-US" sz="3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924801" y="6324607"/>
            <a:ext cx="4241531" cy="2654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125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Consolas" panose="020B0609020204030204" pitchFamily="49" charset="0"/>
              </a:rPr>
              <a:t>KEMENTERIAN KEUANGAN</a:t>
            </a:r>
            <a:endParaRPr kumimoji="0" lang="en-US" sz="1125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Consolas" panose="020B0609020204030204" pitchFamily="49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449687" y="6240550"/>
            <a:ext cx="627548" cy="438931"/>
          </a:xfrm>
          <a:prstGeom prst="rect">
            <a:avLst/>
          </a:prstGeom>
        </p:spPr>
      </p:pic>
      <p:sp>
        <p:nvSpPr>
          <p:cNvPr id="2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44000" y="6483534"/>
            <a:ext cx="2844800" cy="365125"/>
          </a:xfrm>
        </p:spPr>
        <p:txBody>
          <a:bodyPr/>
          <a:lstStyle>
            <a:lvl1pPr>
              <a:defRPr sz="135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5617521-782B-4617-BD9E-481D4BBF6E30}" type="slidenum">
              <a:rPr kumimoji="0" lang="id-ID" sz="135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id-ID" sz="135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61052826"/>
      </p:ext>
    </p:extLst>
  </p:cSld>
  <p:clrMapOvr>
    <a:masterClrMapping/>
  </p:clrMapOvr>
  <p:transition spd="slow">
    <p:push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 txBox="1">
            <a:spLocks/>
          </p:cNvSpPr>
          <p:nvPr/>
        </p:nvSpPr>
        <p:spPr bwMode="auto">
          <a:xfrm>
            <a:off x="9300633" y="6564321"/>
            <a:ext cx="2844800" cy="365125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C7DA948-4697-4165-BD02-1B39CBBD3EBD}" type="slidenum">
              <a:rPr kumimoji="0" lang="en-US" sz="9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itchFamily="34" charset="0"/>
              <a:ea typeface="+mn-ea"/>
              <a:cs typeface="Arial" pitchFamily="34" charset="0"/>
            </a:endParaRPr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5617521-782B-4617-BD9E-481D4BBF6E30}" type="slidenum">
              <a:rPr kumimoji="0" lang="id-ID" sz="9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id-ID" sz="9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0686" y="6319095"/>
            <a:ext cx="3421319" cy="560286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9259989" y="301723"/>
            <a:ext cx="1505540" cy="2192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825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Futura Md BT" panose="020B0602020204020303" pitchFamily="34" charset="0"/>
                <a:ea typeface="+mn-ea"/>
                <a:cs typeface="+mn-cs"/>
              </a:rPr>
              <a:t>KEMENTERIAN KEUANGAN</a:t>
            </a:r>
            <a:endParaRPr kumimoji="0" lang="en-US" sz="825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Futura Md BT" panose="020B0602020204020303" pitchFamily="34" charset="0"/>
              <a:ea typeface="+mn-ea"/>
              <a:cs typeface="+mn-cs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702659" y="228600"/>
            <a:ext cx="508408" cy="355600"/>
          </a:xfrm>
          <a:prstGeom prst="rect">
            <a:avLst/>
          </a:prstGeom>
        </p:spPr>
      </p:pic>
      <p:sp>
        <p:nvSpPr>
          <p:cNvPr id="17" name="Slide Number Placeholder 5"/>
          <p:cNvSpPr txBox="1">
            <a:spLocks/>
          </p:cNvSpPr>
          <p:nvPr/>
        </p:nvSpPr>
        <p:spPr>
          <a:xfrm>
            <a:off x="9144000" y="6483534"/>
            <a:ext cx="2844800" cy="365125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8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5B49A93-D2A8-49EE-A579-7E18B3EF9D02}" type="slidenum">
              <a:rPr kumimoji="0" lang="en-US" sz="135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35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0" y="2743205"/>
            <a:ext cx="2844800" cy="838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2791881"/>
      </p:ext>
    </p:extLst>
  </p:cSld>
  <p:clrMapOvr>
    <a:masterClrMapping/>
  </p:clrMapOvr>
  <p:transition spd="slow">
    <p:push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cstate="print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1600" y="6319095"/>
            <a:ext cx="1930400" cy="560286"/>
          </a:xfrm>
          <a:prstGeom prst="rect">
            <a:avLst/>
          </a:prstGeom>
        </p:spPr>
      </p:pic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347200" y="6483534"/>
            <a:ext cx="2844800" cy="365125"/>
          </a:xfrm>
        </p:spPr>
        <p:txBody>
          <a:bodyPr/>
          <a:lstStyle>
            <a:lvl1pPr>
              <a:defRPr sz="150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5617521-782B-4617-BD9E-481D4BBF6E30}" type="slidenum">
              <a:rPr kumimoji="0" lang="id-ID" sz="15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id-ID" sz="15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grpSp>
        <p:nvGrpSpPr>
          <p:cNvPr id="2" name="Group 5"/>
          <p:cNvGrpSpPr/>
          <p:nvPr/>
        </p:nvGrpSpPr>
        <p:grpSpPr>
          <a:xfrm>
            <a:off x="0" y="2995555"/>
            <a:ext cx="2336800" cy="914401"/>
            <a:chOff x="0" y="-1"/>
            <a:chExt cx="2362200" cy="961247"/>
          </a:xfrm>
        </p:grpSpPr>
        <p:pic>
          <p:nvPicPr>
            <p:cNvPr id="7" name="Picture 6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V="1">
              <a:off x="0" y="-1"/>
              <a:ext cx="2362200" cy="855695"/>
            </a:xfrm>
            <a:prstGeom prst="rect">
              <a:avLst/>
            </a:prstGeom>
          </p:spPr>
        </p:pic>
        <p:cxnSp>
          <p:nvCxnSpPr>
            <p:cNvPr id="9" name="Straight Connector 8"/>
            <p:cNvCxnSpPr/>
            <p:nvPr userDrawn="1"/>
          </p:nvCxnSpPr>
          <p:spPr>
            <a:xfrm flipH="1">
              <a:off x="1364794" y="0"/>
              <a:ext cx="768806" cy="961246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 userDrawn="1"/>
          </p:nvCxnSpPr>
          <p:spPr>
            <a:xfrm flipH="1">
              <a:off x="626300" y="0"/>
              <a:ext cx="768806" cy="961246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10"/>
          <p:cNvGrpSpPr/>
          <p:nvPr/>
        </p:nvGrpSpPr>
        <p:grpSpPr>
          <a:xfrm rot="10800000">
            <a:off x="9855200" y="2895607"/>
            <a:ext cx="2336800" cy="914401"/>
            <a:chOff x="0" y="-1"/>
            <a:chExt cx="2362200" cy="961247"/>
          </a:xfrm>
        </p:grpSpPr>
        <p:pic>
          <p:nvPicPr>
            <p:cNvPr id="12" name="Picture 11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V="1">
              <a:off x="0" y="-1"/>
              <a:ext cx="2362200" cy="855695"/>
            </a:xfrm>
            <a:prstGeom prst="rect">
              <a:avLst/>
            </a:prstGeom>
          </p:spPr>
        </p:pic>
        <p:cxnSp>
          <p:nvCxnSpPr>
            <p:cNvPr id="15" name="Straight Connector 14"/>
            <p:cNvCxnSpPr/>
            <p:nvPr userDrawn="1"/>
          </p:nvCxnSpPr>
          <p:spPr>
            <a:xfrm flipH="1">
              <a:off x="1364794" y="0"/>
              <a:ext cx="768806" cy="961246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 userDrawn="1"/>
          </p:nvCxnSpPr>
          <p:spPr>
            <a:xfrm flipH="1">
              <a:off x="626300" y="0"/>
              <a:ext cx="768806" cy="961246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7" name="Picture 16"/>
          <p:cNvPicPr>
            <a:picLocks noChangeAspect="1"/>
          </p:cNvPicPr>
          <p:nvPr/>
        </p:nvPicPr>
        <p:blipFill>
          <a:blip cstate="print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-15833" y="-11874"/>
            <a:ext cx="1930400" cy="560286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4894605" y="609607"/>
            <a:ext cx="1378904" cy="2077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75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Futura Md BT" panose="020B0602020204020303" pitchFamily="34" charset="0"/>
                <a:ea typeface="+mn-ea"/>
                <a:cs typeface="+mn-cs"/>
              </a:rPr>
              <a:t>KEMENTERIAN KEUANGAN</a:t>
            </a:r>
            <a:endParaRPr kumimoji="0" lang="en-US" sz="75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Futura Md BT" panose="020B0602020204020303" pitchFamily="34" charset="0"/>
              <a:ea typeface="+mn-ea"/>
              <a:cs typeface="+mn-cs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cstate="print"/>
          <a:stretch>
            <a:fillRect/>
          </a:stretch>
        </p:blipFill>
        <p:spPr>
          <a:xfrm>
            <a:off x="5842000" y="188931"/>
            <a:ext cx="508000" cy="355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0340065"/>
      </p:ext>
    </p:extLst>
  </p:cSld>
  <p:clrMapOvr>
    <a:masterClrMapping/>
  </p:clrMapOvr>
  <p:transition spd="slow">
    <p:pu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51F976F-D3AB-4359-BF22-6323FA6A67FE}" type="datetime1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13/03/2018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D96B64-C309-4739-B673-1DB0B4DA3688}" type="slidenum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9766651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5617521-782B-4617-BD9E-481D4BBF6E30}" type="slidenum">
              <a:rPr kumimoji="0" lang="id-ID" sz="9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id-ID" sz="9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096502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8423" y="6600885"/>
            <a:ext cx="3644900" cy="57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406407" y="6485345"/>
            <a:ext cx="1406154" cy="2094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761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Futura Md BT" panose="020B0602020204020303" pitchFamily="34" charset="0"/>
                <a:ea typeface="+mn-ea"/>
                <a:cs typeface="Arial" panose="020B0604020202020204" pitchFamily="34" charset="0"/>
              </a:rPr>
              <a:t>KEMENTERIAN KEUANGAN</a:t>
            </a:r>
            <a:endParaRPr kumimoji="0" lang="en-US" sz="761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Futura Md BT" panose="020B0602020204020303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42400" y="6416724"/>
            <a:ext cx="2844800" cy="365125"/>
          </a:xfrm>
        </p:spPr>
        <p:txBody>
          <a:bodyPr/>
          <a:lstStyle>
            <a:lvl1pPr>
              <a:defRPr sz="1246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5617521-782B-4617-BD9E-481D4BBF6E30}" type="slidenum">
              <a:rPr kumimoji="0" lang="id-ID" sz="1246" b="1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id-ID" sz="1246" b="1" i="0" u="none" strike="noStrike" kern="1200" cap="none" spc="0" normalizeH="0" baseline="0" noProof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Isosceles Triangle 14"/>
          <p:cNvSpPr/>
          <p:nvPr/>
        </p:nvSpPr>
        <p:spPr bwMode="auto">
          <a:xfrm rot="5400000">
            <a:off x="355600" y="279400"/>
            <a:ext cx="609600" cy="508000"/>
          </a:xfrm>
          <a:prstGeom prst="triangle">
            <a:avLst/>
          </a:prstGeom>
          <a:solidFill>
            <a:srgbClr val="99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3305" tIns="31652" rIns="63305" bIns="31652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d-ID" sz="831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9" name="Isosceles Triangle 18"/>
          <p:cNvSpPr/>
          <p:nvPr/>
        </p:nvSpPr>
        <p:spPr bwMode="auto">
          <a:xfrm rot="5400000">
            <a:off x="965200" y="279400"/>
            <a:ext cx="609600" cy="508000"/>
          </a:xfrm>
          <a:prstGeom prst="triangle">
            <a:avLst/>
          </a:prstGeom>
          <a:solidFill>
            <a:srgbClr val="E36507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3305" tIns="31652" rIns="63305" bIns="31652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d-ID" sz="831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3734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E:\KERJAAN\DESAIN\bahan gambar\FRESH\DepkeuLogo copy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7605" y="493306"/>
            <a:ext cx="812801" cy="737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930405" y="589100"/>
            <a:ext cx="1614545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9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Futura Md BT" panose="020B0602020204020303" pitchFamily="34" charset="0"/>
                <a:ea typeface="+mn-ea"/>
                <a:cs typeface="+mn-cs"/>
              </a:rPr>
              <a:t>KEMENTERIAN KEUANGAN</a:t>
            </a:r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Futura Md BT" panose="020B0602020204020303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9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Futura Md BT" panose="020B0602020204020303" pitchFamily="34" charset="0"/>
                <a:ea typeface="+mn-ea"/>
                <a:cs typeface="+mn-cs"/>
              </a:rPr>
              <a:t>REPUBLIK INDONESIA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Futura Md BT" panose="020B0602020204020303" pitchFamily="34" charset="0"/>
              <a:ea typeface="+mn-ea"/>
              <a:cs typeface="+mn-cs"/>
            </a:endParaRP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300633" y="6356359"/>
            <a:ext cx="28448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5617521-782B-4617-BD9E-481D4BBF6E30}" type="slidenum">
              <a:rPr kumimoji="0" lang="id-ID" sz="9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id-ID" sz="9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4181" y="1201783"/>
            <a:ext cx="3887763" cy="60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9437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32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5617521-782B-4617-BD9E-481D4BBF6E30}" type="slidenum">
              <a:rPr kumimoji="0" lang="id-ID" sz="9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id-ID" sz="9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3134406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/>
          <p:nvPr userDrawn="1"/>
        </p:nvGrpSpPr>
        <p:grpSpPr>
          <a:xfrm>
            <a:off x="328174" y="6237312"/>
            <a:ext cx="439241" cy="439240"/>
            <a:chOff x="186858" y="6096003"/>
            <a:chExt cx="580550" cy="580549"/>
          </a:xfrm>
          <a:solidFill>
            <a:schemeClr val="bg1">
              <a:lumMod val="95000"/>
            </a:schemeClr>
          </a:solidFill>
        </p:grpSpPr>
        <p:sp>
          <p:nvSpPr>
            <p:cNvPr id="14" name="Rectangle 13"/>
            <p:cNvSpPr/>
            <p:nvPr userDrawn="1"/>
          </p:nvSpPr>
          <p:spPr>
            <a:xfrm>
              <a:off x="186859" y="6096003"/>
              <a:ext cx="580549" cy="58054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sansLight" panose="02000603020000020003"/>
                <a:ea typeface="+mn-ea"/>
                <a:cs typeface="+mn-cs"/>
              </a:endParaRPr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186858" y="6612049"/>
              <a:ext cx="580549" cy="6450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887756" y="620688"/>
            <a:ext cx="7694645" cy="288032"/>
          </a:xfrm>
        </p:spPr>
        <p:txBody>
          <a:bodyPr anchor="ctr">
            <a:noAutofit/>
          </a:bodyPr>
          <a:lstStyle>
            <a:lvl1pPr marL="0" indent="0" algn="r">
              <a:buNone/>
              <a:defRPr sz="1200" cap="small" baseline="0">
                <a:solidFill>
                  <a:srgbClr val="2F3A46"/>
                </a:solidFill>
              </a:defRPr>
            </a:lvl1pPr>
            <a:lvl2pPr marL="3428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6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4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1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0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Modifiez le style des sous-titres du masque</a:t>
            </a:r>
            <a:endParaRPr lang="en-US" dirty="0"/>
          </a:p>
        </p:txBody>
      </p:sp>
      <p:sp>
        <p:nvSpPr>
          <p:cNvPr id="7" name="Espace réservé du titre 1"/>
          <p:cNvSpPr>
            <a:spLocks noGrp="1"/>
          </p:cNvSpPr>
          <p:nvPr>
            <p:ph type="title"/>
          </p:nvPr>
        </p:nvSpPr>
        <p:spPr>
          <a:xfrm>
            <a:off x="3887756" y="3078"/>
            <a:ext cx="7694645" cy="6176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rgbClr val="2F3A46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500" b="19391"/>
          <a:stretch/>
        </p:blipFill>
        <p:spPr>
          <a:xfrm>
            <a:off x="11096512" y="5774480"/>
            <a:ext cx="1095488" cy="108352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56796" y="100104"/>
            <a:ext cx="1627773" cy="451143"/>
          </a:xfrm>
          <a:prstGeom prst="rect">
            <a:avLst/>
          </a:prstGeom>
        </p:spPr>
      </p:pic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28174" y="6237320"/>
            <a:ext cx="439241" cy="390437"/>
          </a:xfrm>
          <a:prstGeom prst="rect">
            <a:avLst/>
          </a:prstGeom>
        </p:spPr>
        <p:txBody>
          <a:bodyPr anchor="ctr"/>
          <a:lstStyle>
            <a:lvl1pPr algn="ctr">
              <a:defRPr sz="1050">
                <a:solidFill>
                  <a:srgbClr val="2F3A46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8327C5-B821-4FE9-A59A-A60D9EB59A9A}" type="slidenum">
              <a:rPr kumimoji="0" lang="en-US" sz="1050" b="1" i="0" u="none" strike="noStrike" kern="1200" cap="none" spc="0" normalizeH="0" baseline="0" noProof="0" smtClean="0">
                <a:ln>
                  <a:noFill/>
                </a:ln>
                <a:solidFill>
                  <a:srgbClr val="2F3A4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50" b="1" i="0" u="none" strike="noStrike" kern="1200" cap="none" spc="0" normalizeH="0" baseline="0" noProof="0" dirty="0">
              <a:ln>
                <a:noFill/>
              </a:ln>
              <a:solidFill>
                <a:srgbClr val="2F3A4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8029611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406405" y="6485354"/>
            <a:ext cx="1491114" cy="2180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817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Futura Md BT" panose="020B0602020204020303" pitchFamily="34" charset="0"/>
                <a:ea typeface="+mn-ea"/>
                <a:cs typeface="+mn-cs"/>
              </a:rPr>
              <a:t>KEMENTERIAN KEUANGAN</a:t>
            </a:r>
            <a:endParaRPr kumimoji="0" lang="en-US" sz="817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Futura Md BT" panose="020B0602020204020303" pitchFamily="34" charset="0"/>
              <a:ea typeface="+mn-ea"/>
              <a:cs typeface="+mn-cs"/>
            </a:endParaRP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42400" y="6416687"/>
            <a:ext cx="2844800" cy="365125"/>
          </a:xfrm>
        </p:spPr>
        <p:txBody>
          <a:bodyPr/>
          <a:lstStyle>
            <a:lvl1pPr>
              <a:defRPr sz="1337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5B49A93-D2A8-49EE-A579-7E18B3EF9D02}" type="slidenum">
              <a:rPr kumimoji="0" lang="en-US" sz="1337" b="1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337" b="1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97356" y="76202"/>
            <a:ext cx="931917" cy="69426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28476" y="242155"/>
            <a:ext cx="484325" cy="367447"/>
          </a:xfrm>
          <a:prstGeom prst="flowChartConnector">
            <a:avLst/>
          </a:prstGeom>
        </p:spPr>
      </p:pic>
    </p:spTree>
    <p:extLst>
      <p:ext uri="{BB962C8B-B14F-4D97-AF65-F5344CB8AC3E}">
        <p14:creationId xmlns:p14="http://schemas.microsoft.com/office/powerpoint/2010/main" val="2277540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C:\Users\Armytha Alistair\Documents\Downloads\logo_depkeu (1)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71253" y="165100"/>
            <a:ext cx="920751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E:\HUNT\E\LOGO\garuda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6524" y="192089"/>
            <a:ext cx="711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 txBox="1">
            <a:spLocks/>
          </p:cNvSpPr>
          <p:nvPr userDrawn="1"/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75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itchFamily="18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7" name="Picture 8" descr="C:\Users\Armytha Alistair\Documents\Downloads\logo_depkeu (1)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77600" y="66675"/>
            <a:ext cx="914400" cy="59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 descr="E:\HUNT\E\LOGO\garuda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737" y="80968"/>
            <a:ext cx="704851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3200" y="1219205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9"/>
            <a:ext cx="2844800" cy="3651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379200" y="6400800"/>
            <a:ext cx="812800" cy="457200"/>
          </a:xfrm>
        </p:spPr>
        <p:txBody>
          <a:bodyPr/>
          <a:lstStyle>
            <a:lvl1pPr>
              <a:defRPr smtClean="0">
                <a:solidFill>
                  <a:schemeClr val="tx1"/>
                </a:solidFill>
                <a:latin typeface="Cambria" pitchFamily="18" charset="0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9FD2ED-D996-4614-9A73-FF7110177E2E}" type="slidenum">
              <a:rPr kumimoji="0" lang="en-US" altLang="id-ID" sz="9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id-ID" sz="9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3721196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1" cy="2387600"/>
          </a:xfrm>
        </p:spPr>
        <p:txBody>
          <a:bodyPr anchor="b"/>
          <a:lstStyle>
            <a:lvl1pPr algn="ctr">
              <a:defRPr sz="5714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1" cy="1655762"/>
          </a:xfrm>
        </p:spPr>
        <p:txBody>
          <a:bodyPr/>
          <a:lstStyle>
            <a:lvl1pPr marL="0" indent="0" algn="ctr">
              <a:buNone/>
              <a:defRPr sz="2286"/>
            </a:lvl1pPr>
            <a:lvl2pPr marL="435397" indent="0" algn="ctr">
              <a:buNone/>
              <a:defRPr sz="1905"/>
            </a:lvl2pPr>
            <a:lvl3pPr marL="870795" indent="0" algn="ctr">
              <a:buNone/>
              <a:defRPr sz="1714"/>
            </a:lvl3pPr>
            <a:lvl4pPr marL="1306193" indent="0" algn="ctr">
              <a:buNone/>
              <a:defRPr sz="1524"/>
            </a:lvl4pPr>
            <a:lvl5pPr marL="1741590" indent="0" algn="ctr">
              <a:buNone/>
              <a:defRPr sz="1524"/>
            </a:lvl5pPr>
            <a:lvl6pPr marL="2176987" indent="0" algn="ctr">
              <a:buNone/>
              <a:defRPr sz="1524"/>
            </a:lvl6pPr>
            <a:lvl7pPr marL="2612385" indent="0" algn="ctr">
              <a:buNone/>
              <a:defRPr sz="1524"/>
            </a:lvl7pPr>
            <a:lvl8pPr marL="3047782" indent="0" algn="ctr">
              <a:buNone/>
              <a:defRPr sz="1524"/>
            </a:lvl8pPr>
            <a:lvl9pPr marL="3483181" indent="0" algn="ctr">
              <a:buNone/>
              <a:defRPr sz="1524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870795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870795"/>
            <a:fld id="{A9485BD5-7EC7-6440-A50C-353E15C6ADE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870795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1070106" y="6444400"/>
            <a:ext cx="1134452" cy="219824"/>
          </a:xfrm>
          <a:prstGeom prst="rect">
            <a:avLst/>
          </a:prstGeom>
          <a:noFill/>
        </p:spPr>
        <p:txBody>
          <a:bodyPr wrap="none" lIns="87078" tIns="43539" rIns="87078" bIns="43539">
            <a:spAutoFit/>
          </a:bodyPr>
          <a:lstStyle/>
          <a:p>
            <a:pPr marL="0" marR="0" lvl="0" indent="0" algn="l" defTabSz="8707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57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©Kemendikbud 2018</a:t>
            </a:r>
            <a:endParaRPr kumimoji="0" lang="en-US" sz="1333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2576239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870795"/>
            <a:fld id="{03C8E1E0-73C0-48A0-ACE6-387BB95F92A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870795"/>
              <a:t>3/13/2018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870795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870795"/>
            <a:fld id="{A9485BD5-7EC7-6440-A50C-353E15C6ADE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870795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9503" y="147724"/>
            <a:ext cx="528191" cy="461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445434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2" y="1709740"/>
            <a:ext cx="10515600" cy="2852737"/>
          </a:xfrm>
        </p:spPr>
        <p:txBody>
          <a:bodyPr anchor="b"/>
          <a:lstStyle>
            <a:lvl1pPr>
              <a:defRPr sz="5714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2" y="4589467"/>
            <a:ext cx="10515600" cy="1500187"/>
          </a:xfrm>
        </p:spPr>
        <p:txBody>
          <a:bodyPr/>
          <a:lstStyle>
            <a:lvl1pPr marL="0" indent="0">
              <a:buNone/>
              <a:defRPr sz="2286">
                <a:solidFill>
                  <a:schemeClr val="tx1">
                    <a:tint val="75000"/>
                  </a:schemeClr>
                </a:solidFill>
              </a:defRPr>
            </a:lvl1pPr>
            <a:lvl2pPr marL="435397" indent="0">
              <a:buNone/>
              <a:defRPr sz="1905">
                <a:solidFill>
                  <a:schemeClr val="tx1">
                    <a:tint val="75000"/>
                  </a:schemeClr>
                </a:solidFill>
              </a:defRPr>
            </a:lvl2pPr>
            <a:lvl3pPr marL="870795" indent="0">
              <a:buNone/>
              <a:defRPr sz="1714">
                <a:solidFill>
                  <a:schemeClr val="tx1">
                    <a:tint val="75000"/>
                  </a:schemeClr>
                </a:solidFill>
              </a:defRPr>
            </a:lvl3pPr>
            <a:lvl4pPr marL="1306193" indent="0">
              <a:buNone/>
              <a:defRPr sz="1524">
                <a:solidFill>
                  <a:schemeClr val="tx1">
                    <a:tint val="75000"/>
                  </a:schemeClr>
                </a:solidFill>
              </a:defRPr>
            </a:lvl4pPr>
            <a:lvl5pPr marL="1741590" indent="0">
              <a:buNone/>
              <a:defRPr sz="1524">
                <a:solidFill>
                  <a:schemeClr val="tx1">
                    <a:tint val="75000"/>
                  </a:schemeClr>
                </a:solidFill>
              </a:defRPr>
            </a:lvl5pPr>
            <a:lvl6pPr marL="2176987" indent="0">
              <a:buNone/>
              <a:defRPr sz="1524">
                <a:solidFill>
                  <a:schemeClr val="tx1">
                    <a:tint val="75000"/>
                  </a:schemeClr>
                </a:solidFill>
              </a:defRPr>
            </a:lvl6pPr>
            <a:lvl7pPr marL="2612385" indent="0">
              <a:buNone/>
              <a:defRPr sz="1524">
                <a:solidFill>
                  <a:schemeClr val="tx1">
                    <a:tint val="75000"/>
                  </a:schemeClr>
                </a:solidFill>
              </a:defRPr>
            </a:lvl7pPr>
            <a:lvl8pPr marL="3047782" indent="0">
              <a:buNone/>
              <a:defRPr sz="1524">
                <a:solidFill>
                  <a:schemeClr val="tx1">
                    <a:tint val="75000"/>
                  </a:schemeClr>
                </a:solidFill>
              </a:defRPr>
            </a:lvl8pPr>
            <a:lvl9pPr marL="3483181" indent="0">
              <a:buNone/>
              <a:defRPr sz="152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870795"/>
            <a:fld id="{E25EE8C9-A439-47D5-A884-AB3597E23BF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870795"/>
              <a:t>3/13/2018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870795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870795"/>
            <a:fld id="{A9485BD5-7EC7-6440-A50C-353E15C6ADE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870795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6114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98D632-9EC8-491C-88AD-4352279DD1EC}" type="datetime1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13/03/2018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D96B64-C309-4739-B673-1DB0B4DA3688}" type="slidenum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3138212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2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870795"/>
            <a:fld id="{294FFE21-053F-4826-BD98-BBB66E8B1AE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870795"/>
              <a:t>3/13/2018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870795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870795"/>
            <a:fld id="{A9485BD5-7EC7-6440-A50C-353E15C6ADE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870795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675367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1" y="365129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286" b="1"/>
            </a:lvl1pPr>
            <a:lvl2pPr marL="435397" indent="0">
              <a:buNone/>
              <a:defRPr sz="1905" b="1"/>
            </a:lvl2pPr>
            <a:lvl3pPr marL="870795" indent="0">
              <a:buNone/>
              <a:defRPr sz="1714" b="1"/>
            </a:lvl3pPr>
            <a:lvl4pPr marL="1306193" indent="0">
              <a:buNone/>
              <a:defRPr sz="1524" b="1"/>
            </a:lvl4pPr>
            <a:lvl5pPr marL="1741590" indent="0">
              <a:buNone/>
              <a:defRPr sz="1524" b="1"/>
            </a:lvl5pPr>
            <a:lvl6pPr marL="2176987" indent="0">
              <a:buNone/>
              <a:defRPr sz="1524" b="1"/>
            </a:lvl6pPr>
            <a:lvl7pPr marL="2612385" indent="0">
              <a:buNone/>
              <a:defRPr sz="1524" b="1"/>
            </a:lvl7pPr>
            <a:lvl8pPr marL="3047782" indent="0">
              <a:buNone/>
              <a:defRPr sz="1524" b="1"/>
            </a:lvl8pPr>
            <a:lvl9pPr marL="3483181" indent="0">
              <a:buNone/>
              <a:defRPr sz="152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6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7" cy="823912"/>
          </a:xfrm>
        </p:spPr>
        <p:txBody>
          <a:bodyPr anchor="b"/>
          <a:lstStyle>
            <a:lvl1pPr marL="0" indent="0">
              <a:buNone/>
              <a:defRPr sz="2286" b="1"/>
            </a:lvl1pPr>
            <a:lvl2pPr marL="435397" indent="0">
              <a:buNone/>
              <a:defRPr sz="1905" b="1"/>
            </a:lvl2pPr>
            <a:lvl3pPr marL="870795" indent="0">
              <a:buNone/>
              <a:defRPr sz="1714" b="1"/>
            </a:lvl3pPr>
            <a:lvl4pPr marL="1306193" indent="0">
              <a:buNone/>
              <a:defRPr sz="1524" b="1"/>
            </a:lvl4pPr>
            <a:lvl5pPr marL="1741590" indent="0">
              <a:buNone/>
              <a:defRPr sz="1524" b="1"/>
            </a:lvl5pPr>
            <a:lvl6pPr marL="2176987" indent="0">
              <a:buNone/>
              <a:defRPr sz="1524" b="1"/>
            </a:lvl6pPr>
            <a:lvl7pPr marL="2612385" indent="0">
              <a:buNone/>
              <a:defRPr sz="1524" b="1"/>
            </a:lvl7pPr>
            <a:lvl8pPr marL="3047782" indent="0">
              <a:buNone/>
              <a:defRPr sz="1524" b="1"/>
            </a:lvl8pPr>
            <a:lvl9pPr marL="3483181" indent="0">
              <a:buNone/>
              <a:defRPr sz="152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6"/>
            <a:ext cx="51831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870795"/>
            <a:fld id="{AFAA0C90-4E74-49A8-A7E0-B8F4FCD2872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870795"/>
              <a:t>3/13/2018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870795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870795"/>
            <a:fld id="{A9485BD5-7EC7-6440-A50C-353E15C6ADE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870795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507491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870795"/>
            <a:fld id="{39244F0B-565A-499D-BF46-2E15DABE462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870795"/>
              <a:t>3/13/2018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870795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870795"/>
            <a:fld id="{A9485BD5-7EC7-6440-A50C-353E15C6ADE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870795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209010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870795"/>
            <a:fld id="{896BD940-DD31-4D9E-AF99-69C679F8A64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870795"/>
              <a:t>3/13/2018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870795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870795"/>
            <a:fld id="{A9485BD5-7EC7-6440-A50C-353E15C6ADE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870795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966461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8" cy="1600200"/>
          </a:xfrm>
        </p:spPr>
        <p:txBody>
          <a:bodyPr anchor="b"/>
          <a:lstStyle>
            <a:lvl1pPr>
              <a:defRPr sz="304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90" y="987428"/>
            <a:ext cx="6172201" cy="4873625"/>
          </a:xfrm>
        </p:spPr>
        <p:txBody>
          <a:bodyPr/>
          <a:lstStyle>
            <a:lvl1pPr>
              <a:defRPr sz="3048"/>
            </a:lvl1pPr>
            <a:lvl2pPr>
              <a:defRPr sz="2667"/>
            </a:lvl2pPr>
            <a:lvl3pPr>
              <a:defRPr sz="2286"/>
            </a:lvl3pPr>
            <a:lvl4pPr>
              <a:defRPr sz="1905"/>
            </a:lvl4pPr>
            <a:lvl5pPr>
              <a:defRPr sz="1905"/>
            </a:lvl5pPr>
            <a:lvl6pPr>
              <a:defRPr sz="1905"/>
            </a:lvl6pPr>
            <a:lvl7pPr>
              <a:defRPr sz="1905"/>
            </a:lvl7pPr>
            <a:lvl8pPr>
              <a:defRPr sz="1905"/>
            </a:lvl8pPr>
            <a:lvl9pPr>
              <a:defRPr sz="190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8" cy="3811588"/>
          </a:xfrm>
        </p:spPr>
        <p:txBody>
          <a:bodyPr/>
          <a:lstStyle>
            <a:lvl1pPr marL="0" indent="0">
              <a:buNone/>
              <a:defRPr sz="1524"/>
            </a:lvl1pPr>
            <a:lvl2pPr marL="435397" indent="0">
              <a:buNone/>
              <a:defRPr sz="1333"/>
            </a:lvl2pPr>
            <a:lvl3pPr marL="870795" indent="0">
              <a:buNone/>
              <a:defRPr sz="1238"/>
            </a:lvl3pPr>
            <a:lvl4pPr marL="1306193" indent="0">
              <a:buNone/>
              <a:defRPr sz="952"/>
            </a:lvl4pPr>
            <a:lvl5pPr marL="1741590" indent="0">
              <a:buNone/>
              <a:defRPr sz="952"/>
            </a:lvl5pPr>
            <a:lvl6pPr marL="2176987" indent="0">
              <a:buNone/>
              <a:defRPr sz="952"/>
            </a:lvl6pPr>
            <a:lvl7pPr marL="2612385" indent="0">
              <a:buNone/>
              <a:defRPr sz="952"/>
            </a:lvl7pPr>
            <a:lvl8pPr marL="3047782" indent="0">
              <a:buNone/>
              <a:defRPr sz="952"/>
            </a:lvl8pPr>
            <a:lvl9pPr marL="3483181" indent="0">
              <a:buNone/>
              <a:defRPr sz="95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870795"/>
            <a:fld id="{ED34F6A4-FFEA-4571-A923-3D4ED06D700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870795"/>
              <a:t>3/13/2018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870795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870795"/>
            <a:fld id="{A9485BD5-7EC7-6440-A50C-353E15C6ADE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870795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318429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8" cy="1600200"/>
          </a:xfrm>
        </p:spPr>
        <p:txBody>
          <a:bodyPr anchor="b"/>
          <a:lstStyle>
            <a:lvl1pPr>
              <a:defRPr sz="304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90" y="987428"/>
            <a:ext cx="6172201" cy="4873625"/>
          </a:xfrm>
        </p:spPr>
        <p:txBody>
          <a:bodyPr/>
          <a:lstStyle>
            <a:lvl1pPr marL="0" indent="0">
              <a:buNone/>
              <a:defRPr sz="3048"/>
            </a:lvl1pPr>
            <a:lvl2pPr marL="435397" indent="0">
              <a:buNone/>
              <a:defRPr sz="2667"/>
            </a:lvl2pPr>
            <a:lvl3pPr marL="870795" indent="0">
              <a:buNone/>
              <a:defRPr sz="2286"/>
            </a:lvl3pPr>
            <a:lvl4pPr marL="1306193" indent="0">
              <a:buNone/>
              <a:defRPr sz="1905"/>
            </a:lvl4pPr>
            <a:lvl5pPr marL="1741590" indent="0">
              <a:buNone/>
              <a:defRPr sz="1905"/>
            </a:lvl5pPr>
            <a:lvl6pPr marL="2176987" indent="0">
              <a:buNone/>
              <a:defRPr sz="1905"/>
            </a:lvl6pPr>
            <a:lvl7pPr marL="2612385" indent="0">
              <a:buNone/>
              <a:defRPr sz="1905"/>
            </a:lvl7pPr>
            <a:lvl8pPr marL="3047782" indent="0">
              <a:buNone/>
              <a:defRPr sz="1905"/>
            </a:lvl8pPr>
            <a:lvl9pPr marL="3483181" indent="0">
              <a:buNone/>
              <a:defRPr sz="1905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8" cy="3811588"/>
          </a:xfrm>
        </p:spPr>
        <p:txBody>
          <a:bodyPr/>
          <a:lstStyle>
            <a:lvl1pPr marL="0" indent="0">
              <a:buNone/>
              <a:defRPr sz="1524"/>
            </a:lvl1pPr>
            <a:lvl2pPr marL="435397" indent="0">
              <a:buNone/>
              <a:defRPr sz="1333"/>
            </a:lvl2pPr>
            <a:lvl3pPr marL="870795" indent="0">
              <a:buNone/>
              <a:defRPr sz="1238"/>
            </a:lvl3pPr>
            <a:lvl4pPr marL="1306193" indent="0">
              <a:buNone/>
              <a:defRPr sz="952"/>
            </a:lvl4pPr>
            <a:lvl5pPr marL="1741590" indent="0">
              <a:buNone/>
              <a:defRPr sz="952"/>
            </a:lvl5pPr>
            <a:lvl6pPr marL="2176987" indent="0">
              <a:buNone/>
              <a:defRPr sz="952"/>
            </a:lvl6pPr>
            <a:lvl7pPr marL="2612385" indent="0">
              <a:buNone/>
              <a:defRPr sz="952"/>
            </a:lvl7pPr>
            <a:lvl8pPr marL="3047782" indent="0">
              <a:buNone/>
              <a:defRPr sz="952"/>
            </a:lvl8pPr>
            <a:lvl9pPr marL="3483181" indent="0">
              <a:buNone/>
              <a:defRPr sz="95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870795"/>
            <a:fld id="{1A7DA7C3-8D9B-4524-8794-964332D1C71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870795"/>
              <a:t>3/13/2018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870795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870795"/>
            <a:fld id="{A9485BD5-7EC7-6440-A50C-353E15C6ADE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870795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632895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870795"/>
            <a:fld id="{11F0EC72-ADE5-4E53-B0C0-BF93C284A64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870795"/>
              <a:t>3/13/2018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870795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870795"/>
            <a:fld id="{A9485BD5-7EC7-6440-A50C-353E15C6ADE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870795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044196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1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870795"/>
            <a:fld id="{22341CC0-2D64-4CD4-B18A-D29BC6FA8E4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870795"/>
              <a:t>3/13/2018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870795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870795"/>
            <a:fld id="{A9485BD5-7EC7-6440-A50C-353E15C6ADE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870795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006292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2130427"/>
            <a:ext cx="10363201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956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912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868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824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78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9736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4693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9649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870795"/>
            <a:fld id="{6EE71B21-2EAB-40BB-AFC2-9D65971FE12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870795"/>
              <a:t>3/13/2018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870795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870795"/>
            <a:fld id="{E481EFFA-7153-4502-92D6-0BED2698569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870795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448367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870795"/>
            <a:fld id="{6EE71B21-2EAB-40BB-AFC2-9D65971FE12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870795"/>
              <a:t>3/13/2018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870795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870795"/>
            <a:fld id="{E481EFFA-7153-4502-92D6-0BED2698569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870795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7601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365126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54EBA0D-8731-4F3F-81D7-F2BF07C068A6}" type="datetime1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13/03/2018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D96B64-C309-4739-B673-1DB0B4DA3688}" type="slidenum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6934889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1" cy="1362075"/>
          </a:xfrm>
        </p:spPr>
        <p:txBody>
          <a:bodyPr anchor="t"/>
          <a:lstStyle>
            <a:lvl1pPr algn="l">
              <a:defRPr sz="4381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1" cy="1500187"/>
          </a:xfrm>
        </p:spPr>
        <p:txBody>
          <a:bodyPr anchor="b"/>
          <a:lstStyle>
            <a:lvl1pPr marL="0" indent="0">
              <a:buNone/>
              <a:defRPr sz="2191">
                <a:solidFill>
                  <a:schemeClr val="tx1">
                    <a:tint val="75000"/>
                  </a:schemeClr>
                </a:solidFill>
              </a:defRPr>
            </a:lvl1pPr>
            <a:lvl2pPr marL="495615" indent="0">
              <a:buNone/>
              <a:defRPr sz="1905">
                <a:solidFill>
                  <a:schemeClr val="tx1">
                    <a:tint val="75000"/>
                  </a:schemeClr>
                </a:solidFill>
              </a:defRPr>
            </a:lvl2pPr>
            <a:lvl3pPr marL="991229" indent="0">
              <a:buNone/>
              <a:defRPr sz="1714">
                <a:solidFill>
                  <a:schemeClr val="tx1">
                    <a:tint val="75000"/>
                  </a:schemeClr>
                </a:solidFill>
              </a:defRPr>
            </a:lvl3pPr>
            <a:lvl4pPr marL="1486844" indent="0">
              <a:buNone/>
              <a:defRPr sz="1524">
                <a:solidFill>
                  <a:schemeClr val="tx1">
                    <a:tint val="75000"/>
                  </a:schemeClr>
                </a:solidFill>
              </a:defRPr>
            </a:lvl4pPr>
            <a:lvl5pPr marL="1982459" indent="0">
              <a:buNone/>
              <a:defRPr sz="1524">
                <a:solidFill>
                  <a:schemeClr val="tx1">
                    <a:tint val="75000"/>
                  </a:schemeClr>
                </a:solidFill>
              </a:defRPr>
            </a:lvl5pPr>
            <a:lvl6pPr marL="2478073" indent="0">
              <a:buNone/>
              <a:defRPr sz="1524">
                <a:solidFill>
                  <a:schemeClr val="tx1">
                    <a:tint val="75000"/>
                  </a:schemeClr>
                </a:solidFill>
              </a:defRPr>
            </a:lvl6pPr>
            <a:lvl7pPr marL="2973688" indent="0">
              <a:buNone/>
              <a:defRPr sz="1524">
                <a:solidFill>
                  <a:schemeClr val="tx1">
                    <a:tint val="75000"/>
                  </a:schemeClr>
                </a:solidFill>
              </a:defRPr>
            </a:lvl7pPr>
            <a:lvl8pPr marL="3469303" indent="0">
              <a:buNone/>
              <a:defRPr sz="1524">
                <a:solidFill>
                  <a:schemeClr val="tx1">
                    <a:tint val="75000"/>
                  </a:schemeClr>
                </a:solidFill>
              </a:defRPr>
            </a:lvl8pPr>
            <a:lvl9pPr marL="3964917" indent="0">
              <a:buNone/>
              <a:defRPr sz="152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870795"/>
            <a:fld id="{6EE71B21-2EAB-40BB-AFC2-9D65971FE12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870795"/>
              <a:t>3/13/2018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870795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870795"/>
            <a:fld id="{E481EFFA-7153-4502-92D6-0BED2698569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870795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438228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1" y="1600202"/>
            <a:ext cx="5384800" cy="4525963"/>
          </a:xfrm>
        </p:spPr>
        <p:txBody>
          <a:bodyPr/>
          <a:lstStyle>
            <a:lvl1pPr>
              <a:defRPr sz="3048"/>
            </a:lvl1pPr>
            <a:lvl2pPr>
              <a:defRPr sz="2571"/>
            </a:lvl2pPr>
            <a:lvl3pPr>
              <a:defRPr sz="2191"/>
            </a:lvl3pPr>
            <a:lvl4pPr>
              <a:defRPr sz="1905"/>
            </a:lvl4pPr>
            <a:lvl5pPr>
              <a:defRPr sz="1905"/>
            </a:lvl5pPr>
            <a:lvl6pPr>
              <a:defRPr sz="1905"/>
            </a:lvl6pPr>
            <a:lvl7pPr>
              <a:defRPr sz="1905"/>
            </a:lvl7pPr>
            <a:lvl8pPr>
              <a:defRPr sz="1905"/>
            </a:lvl8pPr>
            <a:lvl9pPr>
              <a:defRPr sz="190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2"/>
            <a:ext cx="5384800" cy="4525963"/>
          </a:xfrm>
        </p:spPr>
        <p:txBody>
          <a:bodyPr/>
          <a:lstStyle>
            <a:lvl1pPr>
              <a:defRPr sz="3048"/>
            </a:lvl1pPr>
            <a:lvl2pPr>
              <a:defRPr sz="2571"/>
            </a:lvl2pPr>
            <a:lvl3pPr>
              <a:defRPr sz="2191"/>
            </a:lvl3pPr>
            <a:lvl4pPr>
              <a:defRPr sz="1905"/>
            </a:lvl4pPr>
            <a:lvl5pPr>
              <a:defRPr sz="1905"/>
            </a:lvl5pPr>
            <a:lvl6pPr>
              <a:defRPr sz="1905"/>
            </a:lvl6pPr>
            <a:lvl7pPr>
              <a:defRPr sz="1905"/>
            </a:lvl7pPr>
            <a:lvl8pPr>
              <a:defRPr sz="1905"/>
            </a:lvl8pPr>
            <a:lvl9pPr>
              <a:defRPr sz="190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870795"/>
            <a:fld id="{6EE71B21-2EAB-40BB-AFC2-9D65971FE12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870795"/>
              <a:t>3/13/2018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870795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870795"/>
            <a:fld id="{E481EFFA-7153-4502-92D6-0BED2698569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870795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894062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571" b="1"/>
            </a:lvl1pPr>
            <a:lvl2pPr marL="495615" indent="0">
              <a:buNone/>
              <a:defRPr sz="2191" b="1"/>
            </a:lvl2pPr>
            <a:lvl3pPr marL="991229" indent="0">
              <a:buNone/>
              <a:defRPr sz="1905" b="1"/>
            </a:lvl3pPr>
            <a:lvl4pPr marL="1486844" indent="0">
              <a:buNone/>
              <a:defRPr sz="1714" b="1"/>
            </a:lvl4pPr>
            <a:lvl5pPr marL="1982459" indent="0">
              <a:buNone/>
              <a:defRPr sz="1714" b="1"/>
            </a:lvl5pPr>
            <a:lvl6pPr marL="2478073" indent="0">
              <a:buNone/>
              <a:defRPr sz="1714" b="1"/>
            </a:lvl6pPr>
            <a:lvl7pPr marL="2973688" indent="0">
              <a:buNone/>
              <a:defRPr sz="1714" b="1"/>
            </a:lvl7pPr>
            <a:lvl8pPr marL="3469303" indent="0">
              <a:buNone/>
              <a:defRPr sz="1714" b="1"/>
            </a:lvl8pPr>
            <a:lvl9pPr marL="3964917" indent="0">
              <a:buNone/>
              <a:defRPr sz="1714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571"/>
            </a:lvl1pPr>
            <a:lvl2pPr>
              <a:defRPr sz="2191"/>
            </a:lvl2pPr>
            <a:lvl3pPr>
              <a:defRPr sz="1905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4" cy="639762"/>
          </a:xfrm>
        </p:spPr>
        <p:txBody>
          <a:bodyPr anchor="b"/>
          <a:lstStyle>
            <a:lvl1pPr marL="0" indent="0">
              <a:buNone/>
              <a:defRPr sz="2571" b="1"/>
            </a:lvl1pPr>
            <a:lvl2pPr marL="495615" indent="0">
              <a:buNone/>
              <a:defRPr sz="2191" b="1"/>
            </a:lvl2pPr>
            <a:lvl3pPr marL="991229" indent="0">
              <a:buNone/>
              <a:defRPr sz="1905" b="1"/>
            </a:lvl3pPr>
            <a:lvl4pPr marL="1486844" indent="0">
              <a:buNone/>
              <a:defRPr sz="1714" b="1"/>
            </a:lvl4pPr>
            <a:lvl5pPr marL="1982459" indent="0">
              <a:buNone/>
              <a:defRPr sz="1714" b="1"/>
            </a:lvl5pPr>
            <a:lvl6pPr marL="2478073" indent="0">
              <a:buNone/>
              <a:defRPr sz="1714" b="1"/>
            </a:lvl6pPr>
            <a:lvl7pPr marL="2973688" indent="0">
              <a:buNone/>
              <a:defRPr sz="1714" b="1"/>
            </a:lvl7pPr>
            <a:lvl8pPr marL="3469303" indent="0">
              <a:buNone/>
              <a:defRPr sz="1714" b="1"/>
            </a:lvl8pPr>
            <a:lvl9pPr marL="3964917" indent="0">
              <a:buNone/>
              <a:defRPr sz="1714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4" cy="3951288"/>
          </a:xfrm>
        </p:spPr>
        <p:txBody>
          <a:bodyPr/>
          <a:lstStyle>
            <a:lvl1pPr>
              <a:defRPr sz="2571"/>
            </a:lvl1pPr>
            <a:lvl2pPr>
              <a:defRPr sz="2191"/>
            </a:lvl2pPr>
            <a:lvl3pPr>
              <a:defRPr sz="1905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870795"/>
            <a:fld id="{6EE71B21-2EAB-40BB-AFC2-9D65971FE12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870795"/>
              <a:t>3/13/2018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870795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870795"/>
            <a:fld id="{E481EFFA-7153-4502-92D6-0BED2698569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870795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592436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870795"/>
            <a:fld id="{6EE71B21-2EAB-40BB-AFC2-9D65971FE12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870795"/>
              <a:t>3/13/2018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870795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870795"/>
            <a:fld id="{E481EFFA-7153-4502-92D6-0BED2698569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870795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26993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870795"/>
            <a:fld id="{6EE71B21-2EAB-40BB-AFC2-9D65971FE12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870795"/>
              <a:t>3/13/2018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870795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870795"/>
            <a:fld id="{E481EFFA-7153-4502-92D6-0BED2698569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870795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269497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191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5" y="273052"/>
            <a:ext cx="6815666" cy="5853113"/>
          </a:xfrm>
        </p:spPr>
        <p:txBody>
          <a:bodyPr/>
          <a:lstStyle>
            <a:lvl1pPr>
              <a:defRPr sz="3429"/>
            </a:lvl1pPr>
            <a:lvl2pPr>
              <a:defRPr sz="3048"/>
            </a:lvl2pPr>
            <a:lvl3pPr>
              <a:defRPr sz="2571"/>
            </a:lvl3pPr>
            <a:lvl4pPr>
              <a:defRPr sz="2191"/>
            </a:lvl4pPr>
            <a:lvl5pPr>
              <a:defRPr sz="2191"/>
            </a:lvl5pPr>
            <a:lvl6pPr>
              <a:defRPr sz="2191"/>
            </a:lvl6pPr>
            <a:lvl7pPr>
              <a:defRPr sz="2191"/>
            </a:lvl7pPr>
            <a:lvl8pPr>
              <a:defRPr sz="2191"/>
            </a:lvl8pPr>
            <a:lvl9pPr>
              <a:defRPr sz="2191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2"/>
            <a:ext cx="4011084" cy="4691063"/>
          </a:xfrm>
        </p:spPr>
        <p:txBody>
          <a:bodyPr/>
          <a:lstStyle>
            <a:lvl1pPr marL="0" indent="0">
              <a:buNone/>
              <a:defRPr sz="1524"/>
            </a:lvl1pPr>
            <a:lvl2pPr marL="495615" indent="0">
              <a:buNone/>
              <a:defRPr sz="1333"/>
            </a:lvl2pPr>
            <a:lvl3pPr marL="991229" indent="0">
              <a:buNone/>
              <a:defRPr sz="1048"/>
            </a:lvl3pPr>
            <a:lvl4pPr marL="1486844" indent="0">
              <a:buNone/>
              <a:defRPr sz="952"/>
            </a:lvl4pPr>
            <a:lvl5pPr marL="1982459" indent="0">
              <a:buNone/>
              <a:defRPr sz="952"/>
            </a:lvl5pPr>
            <a:lvl6pPr marL="2478073" indent="0">
              <a:buNone/>
              <a:defRPr sz="952"/>
            </a:lvl6pPr>
            <a:lvl7pPr marL="2973688" indent="0">
              <a:buNone/>
              <a:defRPr sz="952"/>
            </a:lvl7pPr>
            <a:lvl8pPr marL="3469303" indent="0">
              <a:buNone/>
              <a:defRPr sz="952"/>
            </a:lvl8pPr>
            <a:lvl9pPr marL="3964917" indent="0">
              <a:buNone/>
              <a:defRPr sz="952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870795"/>
            <a:fld id="{6EE71B21-2EAB-40BB-AFC2-9D65971FE12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870795"/>
              <a:t>3/13/2018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870795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870795"/>
            <a:fld id="{E481EFFA-7153-4502-92D6-0BED2698569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870795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722480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1"/>
            <a:ext cx="7315200" cy="566738"/>
          </a:xfrm>
        </p:spPr>
        <p:txBody>
          <a:bodyPr anchor="b"/>
          <a:lstStyle>
            <a:lvl1pPr algn="l">
              <a:defRPr sz="2191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429"/>
            </a:lvl1pPr>
            <a:lvl2pPr marL="495615" indent="0">
              <a:buNone/>
              <a:defRPr sz="3048"/>
            </a:lvl2pPr>
            <a:lvl3pPr marL="991229" indent="0">
              <a:buNone/>
              <a:defRPr sz="2571"/>
            </a:lvl3pPr>
            <a:lvl4pPr marL="1486844" indent="0">
              <a:buNone/>
              <a:defRPr sz="2191"/>
            </a:lvl4pPr>
            <a:lvl5pPr marL="1982459" indent="0">
              <a:buNone/>
              <a:defRPr sz="2191"/>
            </a:lvl5pPr>
            <a:lvl6pPr marL="2478073" indent="0">
              <a:buNone/>
              <a:defRPr sz="2191"/>
            </a:lvl6pPr>
            <a:lvl7pPr marL="2973688" indent="0">
              <a:buNone/>
              <a:defRPr sz="2191"/>
            </a:lvl7pPr>
            <a:lvl8pPr marL="3469303" indent="0">
              <a:buNone/>
              <a:defRPr sz="2191"/>
            </a:lvl8pPr>
            <a:lvl9pPr marL="3964917" indent="0">
              <a:buNone/>
              <a:defRPr sz="2191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9"/>
            <a:ext cx="7315200" cy="804862"/>
          </a:xfrm>
        </p:spPr>
        <p:txBody>
          <a:bodyPr/>
          <a:lstStyle>
            <a:lvl1pPr marL="0" indent="0">
              <a:buNone/>
              <a:defRPr sz="1524"/>
            </a:lvl1pPr>
            <a:lvl2pPr marL="495615" indent="0">
              <a:buNone/>
              <a:defRPr sz="1333"/>
            </a:lvl2pPr>
            <a:lvl3pPr marL="991229" indent="0">
              <a:buNone/>
              <a:defRPr sz="1048"/>
            </a:lvl3pPr>
            <a:lvl4pPr marL="1486844" indent="0">
              <a:buNone/>
              <a:defRPr sz="952"/>
            </a:lvl4pPr>
            <a:lvl5pPr marL="1982459" indent="0">
              <a:buNone/>
              <a:defRPr sz="952"/>
            </a:lvl5pPr>
            <a:lvl6pPr marL="2478073" indent="0">
              <a:buNone/>
              <a:defRPr sz="952"/>
            </a:lvl6pPr>
            <a:lvl7pPr marL="2973688" indent="0">
              <a:buNone/>
              <a:defRPr sz="952"/>
            </a:lvl7pPr>
            <a:lvl8pPr marL="3469303" indent="0">
              <a:buNone/>
              <a:defRPr sz="952"/>
            </a:lvl8pPr>
            <a:lvl9pPr marL="3964917" indent="0">
              <a:buNone/>
              <a:defRPr sz="952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870795"/>
            <a:fld id="{6EE71B21-2EAB-40BB-AFC2-9D65971FE12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870795"/>
              <a:t>3/13/2018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870795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870795"/>
            <a:fld id="{E481EFFA-7153-4502-92D6-0BED2698569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870795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16182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870795"/>
            <a:fld id="{6EE71B21-2EAB-40BB-AFC2-9D65971FE12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870795"/>
              <a:t>3/13/2018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870795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870795"/>
            <a:fld id="{E481EFFA-7153-4502-92D6-0BED2698569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870795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632794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870795"/>
            <a:fld id="{6EE71B21-2EAB-40BB-AFC2-9D65971FE12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870795"/>
              <a:t>3/13/2018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870795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870795"/>
            <a:fld id="{E481EFFA-7153-4502-92D6-0BED2698569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870795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893107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84A2A5-EDA0-4FCE-8F50-AF00327E5708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13/03/2018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50BEC0-7C37-4E33-B4C5-B5B23A8F065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058251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38E2B7-307F-43C2-AD89-C67DCE98DADC}" type="datetime1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13/03/2018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D96B64-C309-4739-B673-1DB0B4DA3688}" type="slidenum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1515591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84A2A5-EDA0-4FCE-8F50-AF00327E5708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13/03/2018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50BEC0-7C37-4E33-B4C5-B5B23A8F065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0171065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84A2A5-EDA0-4FCE-8F50-AF00327E5708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13/03/2018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50BEC0-7C37-4E33-B4C5-B5B23A8F065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5642846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84A2A5-EDA0-4FCE-8F50-AF00327E5708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13/03/2018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50BEC0-7C37-4E33-B4C5-B5B23A8F065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0693231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84A2A5-EDA0-4FCE-8F50-AF00327E5708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13/03/2018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50BEC0-7C37-4E33-B4C5-B5B23A8F065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6201875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84A2A5-EDA0-4FCE-8F50-AF00327E5708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13/03/2018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50BEC0-7C37-4E33-B4C5-B5B23A8F065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8251630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84A2A5-EDA0-4FCE-8F50-AF00327E5708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13/03/2018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50BEC0-7C37-4E33-B4C5-B5B23A8F065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6240771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84A2A5-EDA0-4FCE-8F50-AF00327E5708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13/03/2018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50BEC0-7C37-4E33-B4C5-B5B23A8F065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79843528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84A2A5-EDA0-4FCE-8F50-AF00327E5708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13/03/2018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50BEC0-7C37-4E33-B4C5-B5B23A8F065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34595254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84A2A5-EDA0-4FCE-8F50-AF00327E5708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13/03/2018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50BEC0-7C37-4E33-B4C5-B5B23A8F065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83998903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84A2A5-EDA0-4FCE-8F50-AF00327E5708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13/03/2018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50BEC0-7C37-4E33-B4C5-B5B23A8F065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629817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16157B-BE9F-4AFE-84B8-602E802207A4}" type="datetime1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13/03/2018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D96B64-C309-4739-B673-1DB0B4DA3688}" type="slidenum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2621901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E:\Yanuar\Dropbox\Kerjaan\ppt_template_bappenas_newLogo\logo_Bappenas2-01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70186" y="3"/>
            <a:ext cx="1140814" cy="1104941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</p:pic>
      <p:pic>
        <p:nvPicPr>
          <p:cNvPr id="4" name="Picture 8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029" y="67734"/>
            <a:ext cx="732365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10801356" y="6493939"/>
            <a:ext cx="1380067" cy="364067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r" defTabSz="913986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altLang="id-ID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itchFamily="34" charset="0"/>
              </a:rPr>
              <a:t>Slide - </a:t>
            </a:r>
            <a:fld id="{AFFE6CDA-0991-40BD-B45C-DB6A819ABA09}" type="slidenum">
              <a:rPr kumimoji="0" lang="id-ID" alt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itchFamily="34" charset="0"/>
              </a:rPr>
              <a:pPr marL="0" marR="0" lvl="0" indent="0" algn="r" defTabSz="913986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id-ID" alt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itchFamily="34" charset="0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-167431" y="791634"/>
            <a:ext cx="2011280" cy="2153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3986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>
                  <a:glow rad="63500">
                    <a:prstClr val="white">
                      <a:alpha val="40000"/>
                    </a:prstClr>
                  </a:glo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REPUBLIK INDONESIA</a:t>
            </a:r>
          </a:p>
        </p:txBody>
      </p:sp>
    </p:spTree>
    <p:extLst>
      <p:ext uri="{BB962C8B-B14F-4D97-AF65-F5344CB8AC3E}">
        <p14:creationId xmlns:p14="http://schemas.microsoft.com/office/powerpoint/2010/main" val="745192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E6F1841-56F9-471D-8989-26F8BB4C1C4C}" type="datetime1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13/03/2018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D96B64-C309-4739-B673-1DB0B4DA3688}" type="slidenum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169968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D396E3F-EEB5-4F5C-AB27-BF3505C92E96}" type="datetime1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13/03/2018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D96B64-C309-4739-B673-1DB0B4DA3688}" type="slidenum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16262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5.xml"/><Relationship Id="rId12" Type="http://schemas.openxmlformats.org/officeDocument/2006/relationships/slideLayout" Target="../slideLayouts/slideLayout70.xml"/><Relationship Id="rId2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11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1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1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07B64D-277D-4939-8F92-B45BB2403787}" type="datetime1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13/03/2018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1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D96B64-C309-4739-B673-1DB0B4DA3688}" type="slidenum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65892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1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1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07B64D-277D-4939-8F92-B45BB2403787}" type="datetime1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13/03/2018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1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D96B64-C309-4739-B673-1DB0B4DA3688}" type="slidenum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4125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285751" y="488953"/>
            <a:ext cx="6477000" cy="315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85754" y="4357696"/>
            <a:ext cx="6343649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8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 b="1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5617521-782B-4617-BD9E-481D4BBF6E30}" type="slidenum">
              <a:rPr kumimoji="0" lang="id-ID" sz="9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id-ID" sz="9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35985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6" r:id="rId1"/>
    <p:sldLayoutId id="2147483777" r:id="rId2"/>
    <p:sldLayoutId id="2147483778" r:id="rId3"/>
    <p:sldLayoutId id="2147483779" r:id="rId4"/>
    <p:sldLayoutId id="2147483780" r:id="rId5"/>
    <p:sldLayoutId id="2147483781" r:id="rId6"/>
    <p:sldLayoutId id="2147483782" r:id="rId7"/>
    <p:sldLayoutId id="2147483783" r:id="rId8"/>
    <p:sldLayoutId id="2147483784" r:id="rId9"/>
    <p:sldLayoutId id="2147483785" r:id="rId10"/>
    <p:sldLayoutId id="2147483786" r:id="rId11"/>
    <p:sldLayoutId id="2147483787" r:id="rId12"/>
  </p:sldLayoutIdLst>
  <p:transition spd="slow">
    <p:push/>
  </p:transition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5pPr>
      <a:lvl6pPr marL="3429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6pPr>
      <a:lvl7pPr marL="6858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7pPr>
      <a:lvl8pPr marL="10287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8pPr>
      <a:lvl9pPr marL="13716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9pPr>
    </p:titleStyle>
    <p:bodyStyle>
      <a:lvl1pPr marL="257175" indent="-257175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2" y="365129"/>
            <a:ext cx="10515600" cy="1325563"/>
          </a:xfrm>
          <a:prstGeom prst="rect">
            <a:avLst/>
          </a:prstGeom>
        </p:spPr>
        <p:txBody>
          <a:bodyPr vert="horz" lIns="91432" tIns="45716" rIns="91432" bIns="45716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2" y="1825625"/>
            <a:ext cx="10515600" cy="4351338"/>
          </a:xfrm>
          <a:prstGeom prst="rect">
            <a:avLst/>
          </a:prstGeom>
        </p:spPr>
        <p:txBody>
          <a:bodyPr vert="horz" lIns="91432" tIns="45716" rIns="91432" bIns="45716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2" y="6356354"/>
            <a:ext cx="2743200" cy="365125"/>
          </a:xfrm>
          <a:prstGeom prst="rect">
            <a:avLst/>
          </a:prstGeom>
        </p:spPr>
        <p:txBody>
          <a:bodyPr vert="horz" lIns="91432" tIns="45716" rIns="91432" bIns="45716" rtlCol="0" anchor="ctr"/>
          <a:lstStyle>
            <a:lvl1pPr algn="l">
              <a:defRPr sz="123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870795"/>
            <a:fld id="{0FFEDBF8-E7EB-4374-95CF-7D0BAEDBADB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870795"/>
              <a:t>3/13/2018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2" y="6356354"/>
            <a:ext cx="4114800" cy="365125"/>
          </a:xfrm>
          <a:prstGeom prst="rect">
            <a:avLst/>
          </a:prstGeom>
        </p:spPr>
        <p:txBody>
          <a:bodyPr vert="horz" lIns="91432" tIns="45716" rIns="91432" bIns="45716" rtlCol="0" anchor="ctr"/>
          <a:lstStyle>
            <a:lvl1pPr algn="ctr">
              <a:defRPr sz="123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870795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56354"/>
            <a:ext cx="2743200" cy="365125"/>
          </a:xfrm>
          <a:prstGeom prst="rect">
            <a:avLst/>
          </a:prstGeom>
        </p:spPr>
        <p:txBody>
          <a:bodyPr vert="horz" lIns="91432" tIns="45716" rIns="91432" bIns="45716" rtlCol="0" anchor="ctr"/>
          <a:lstStyle>
            <a:lvl1pPr algn="r">
              <a:defRPr sz="123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870795"/>
            <a:fld id="{A9485BD5-7EC7-6440-A50C-353E15C6ADE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870795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4887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2" r:id="rId1"/>
    <p:sldLayoutId id="2147483803" r:id="rId2"/>
    <p:sldLayoutId id="2147483804" r:id="rId3"/>
    <p:sldLayoutId id="2147483805" r:id="rId4"/>
    <p:sldLayoutId id="2147483806" r:id="rId5"/>
    <p:sldLayoutId id="2147483807" r:id="rId6"/>
    <p:sldLayoutId id="2147483808" r:id="rId7"/>
    <p:sldLayoutId id="2147483809" r:id="rId8"/>
    <p:sldLayoutId id="2147483810" r:id="rId9"/>
    <p:sldLayoutId id="2147483811" r:id="rId10"/>
    <p:sldLayoutId id="2147483812" r:id="rId11"/>
  </p:sldLayoutIdLst>
  <p:hf hdr="0" ftr="0" dt="0"/>
  <p:txStyles>
    <p:titleStyle>
      <a:lvl1pPr algn="l" defTabSz="870795" rtl="0" eaLnBrk="1" latinLnBrk="0" hangingPunct="1">
        <a:lnSpc>
          <a:spcPct val="90000"/>
        </a:lnSpc>
        <a:spcBef>
          <a:spcPct val="0"/>
        </a:spcBef>
        <a:buNone/>
        <a:defRPr sz="419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7699" indent="-217699" algn="l" defTabSz="870795" rtl="0" eaLnBrk="1" latinLnBrk="0" hangingPunct="1">
        <a:lnSpc>
          <a:spcPct val="90000"/>
        </a:lnSpc>
        <a:spcBef>
          <a:spcPts val="952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1pPr>
      <a:lvl2pPr marL="653096" indent="-217699" algn="l" defTabSz="870795" rtl="0" eaLnBrk="1" latinLnBrk="0" hangingPunct="1">
        <a:lnSpc>
          <a:spcPct val="90000"/>
        </a:lnSpc>
        <a:spcBef>
          <a:spcPts val="476"/>
        </a:spcBef>
        <a:buFont typeface="Arial"/>
        <a:buChar char="•"/>
        <a:defRPr sz="2286" kern="1200">
          <a:solidFill>
            <a:schemeClr val="tx1"/>
          </a:solidFill>
          <a:latin typeface="+mn-lt"/>
          <a:ea typeface="+mn-ea"/>
          <a:cs typeface="+mn-cs"/>
        </a:defRPr>
      </a:lvl2pPr>
      <a:lvl3pPr marL="1088494" indent="-217699" algn="l" defTabSz="870795" rtl="0" eaLnBrk="1" latinLnBrk="0" hangingPunct="1">
        <a:lnSpc>
          <a:spcPct val="90000"/>
        </a:lnSpc>
        <a:spcBef>
          <a:spcPts val="476"/>
        </a:spcBef>
        <a:buFont typeface="Arial"/>
        <a:buChar char="•"/>
        <a:defRPr sz="1905" kern="1200">
          <a:solidFill>
            <a:schemeClr val="tx1"/>
          </a:solidFill>
          <a:latin typeface="+mn-lt"/>
          <a:ea typeface="+mn-ea"/>
          <a:cs typeface="+mn-cs"/>
        </a:defRPr>
      </a:lvl3pPr>
      <a:lvl4pPr marL="1523891" indent="-217699" algn="l" defTabSz="870795" rtl="0" eaLnBrk="1" latinLnBrk="0" hangingPunct="1">
        <a:lnSpc>
          <a:spcPct val="90000"/>
        </a:lnSpc>
        <a:spcBef>
          <a:spcPts val="476"/>
        </a:spcBef>
        <a:buFont typeface="Arial"/>
        <a:buChar char="•"/>
        <a:defRPr sz="1714" kern="1200">
          <a:solidFill>
            <a:schemeClr val="tx1"/>
          </a:solidFill>
          <a:latin typeface="+mn-lt"/>
          <a:ea typeface="+mn-ea"/>
          <a:cs typeface="+mn-cs"/>
        </a:defRPr>
      </a:lvl4pPr>
      <a:lvl5pPr marL="1959289" indent="-217699" algn="l" defTabSz="870795" rtl="0" eaLnBrk="1" latinLnBrk="0" hangingPunct="1">
        <a:lnSpc>
          <a:spcPct val="90000"/>
        </a:lnSpc>
        <a:spcBef>
          <a:spcPts val="476"/>
        </a:spcBef>
        <a:buFont typeface="Arial"/>
        <a:buChar char="•"/>
        <a:defRPr sz="1714" kern="1200">
          <a:solidFill>
            <a:schemeClr val="tx1"/>
          </a:solidFill>
          <a:latin typeface="+mn-lt"/>
          <a:ea typeface="+mn-ea"/>
          <a:cs typeface="+mn-cs"/>
        </a:defRPr>
      </a:lvl5pPr>
      <a:lvl6pPr marL="2394686" indent="-217699" algn="l" defTabSz="870795" rtl="0" eaLnBrk="1" latinLnBrk="0" hangingPunct="1">
        <a:lnSpc>
          <a:spcPct val="90000"/>
        </a:lnSpc>
        <a:spcBef>
          <a:spcPts val="476"/>
        </a:spcBef>
        <a:buFont typeface="Arial"/>
        <a:buChar char="•"/>
        <a:defRPr sz="1714" kern="1200">
          <a:solidFill>
            <a:schemeClr val="tx1"/>
          </a:solidFill>
          <a:latin typeface="+mn-lt"/>
          <a:ea typeface="+mn-ea"/>
          <a:cs typeface="+mn-cs"/>
        </a:defRPr>
      </a:lvl6pPr>
      <a:lvl7pPr marL="2830083" indent="-217699" algn="l" defTabSz="870795" rtl="0" eaLnBrk="1" latinLnBrk="0" hangingPunct="1">
        <a:lnSpc>
          <a:spcPct val="90000"/>
        </a:lnSpc>
        <a:spcBef>
          <a:spcPts val="476"/>
        </a:spcBef>
        <a:buFont typeface="Arial"/>
        <a:buChar char="•"/>
        <a:defRPr sz="1714" kern="1200">
          <a:solidFill>
            <a:schemeClr val="tx1"/>
          </a:solidFill>
          <a:latin typeface="+mn-lt"/>
          <a:ea typeface="+mn-ea"/>
          <a:cs typeface="+mn-cs"/>
        </a:defRPr>
      </a:lvl7pPr>
      <a:lvl8pPr marL="3265482" indent="-217699" algn="l" defTabSz="870795" rtl="0" eaLnBrk="1" latinLnBrk="0" hangingPunct="1">
        <a:lnSpc>
          <a:spcPct val="90000"/>
        </a:lnSpc>
        <a:spcBef>
          <a:spcPts val="476"/>
        </a:spcBef>
        <a:buFont typeface="Arial"/>
        <a:buChar char="•"/>
        <a:defRPr sz="1714" kern="1200">
          <a:solidFill>
            <a:schemeClr val="tx1"/>
          </a:solidFill>
          <a:latin typeface="+mn-lt"/>
          <a:ea typeface="+mn-ea"/>
          <a:cs typeface="+mn-cs"/>
        </a:defRPr>
      </a:lvl8pPr>
      <a:lvl9pPr marL="3700880" indent="-217699" algn="l" defTabSz="870795" rtl="0" eaLnBrk="1" latinLnBrk="0" hangingPunct="1">
        <a:lnSpc>
          <a:spcPct val="90000"/>
        </a:lnSpc>
        <a:spcBef>
          <a:spcPts val="476"/>
        </a:spcBef>
        <a:buFont typeface="Arial"/>
        <a:buChar char="•"/>
        <a:defRPr sz="171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70795" rtl="0" eaLnBrk="1" latinLnBrk="0" hangingPunct="1">
        <a:defRPr sz="1714" kern="1200">
          <a:solidFill>
            <a:schemeClr val="tx1"/>
          </a:solidFill>
          <a:latin typeface="+mn-lt"/>
          <a:ea typeface="+mn-ea"/>
          <a:cs typeface="+mn-cs"/>
        </a:defRPr>
      </a:lvl1pPr>
      <a:lvl2pPr marL="435397" algn="l" defTabSz="870795" rtl="0" eaLnBrk="1" latinLnBrk="0" hangingPunct="1">
        <a:defRPr sz="1714" kern="1200">
          <a:solidFill>
            <a:schemeClr val="tx1"/>
          </a:solidFill>
          <a:latin typeface="+mn-lt"/>
          <a:ea typeface="+mn-ea"/>
          <a:cs typeface="+mn-cs"/>
        </a:defRPr>
      </a:lvl2pPr>
      <a:lvl3pPr marL="870795" algn="l" defTabSz="870795" rtl="0" eaLnBrk="1" latinLnBrk="0" hangingPunct="1">
        <a:defRPr sz="1714" kern="1200">
          <a:solidFill>
            <a:schemeClr val="tx1"/>
          </a:solidFill>
          <a:latin typeface="+mn-lt"/>
          <a:ea typeface="+mn-ea"/>
          <a:cs typeface="+mn-cs"/>
        </a:defRPr>
      </a:lvl3pPr>
      <a:lvl4pPr marL="1306193" algn="l" defTabSz="870795" rtl="0" eaLnBrk="1" latinLnBrk="0" hangingPunct="1">
        <a:defRPr sz="1714" kern="1200">
          <a:solidFill>
            <a:schemeClr val="tx1"/>
          </a:solidFill>
          <a:latin typeface="+mn-lt"/>
          <a:ea typeface="+mn-ea"/>
          <a:cs typeface="+mn-cs"/>
        </a:defRPr>
      </a:lvl4pPr>
      <a:lvl5pPr marL="1741590" algn="l" defTabSz="870795" rtl="0" eaLnBrk="1" latinLnBrk="0" hangingPunct="1">
        <a:defRPr sz="1714" kern="1200">
          <a:solidFill>
            <a:schemeClr val="tx1"/>
          </a:solidFill>
          <a:latin typeface="+mn-lt"/>
          <a:ea typeface="+mn-ea"/>
          <a:cs typeface="+mn-cs"/>
        </a:defRPr>
      </a:lvl5pPr>
      <a:lvl6pPr marL="2176987" algn="l" defTabSz="870795" rtl="0" eaLnBrk="1" latinLnBrk="0" hangingPunct="1">
        <a:defRPr sz="1714" kern="1200">
          <a:solidFill>
            <a:schemeClr val="tx1"/>
          </a:solidFill>
          <a:latin typeface="+mn-lt"/>
          <a:ea typeface="+mn-ea"/>
          <a:cs typeface="+mn-cs"/>
        </a:defRPr>
      </a:lvl6pPr>
      <a:lvl7pPr marL="2612385" algn="l" defTabSz="870795" rtl="0" eaLnBrk="1" latinLnBrk="0" hangingPunct="1">
        <a:defRPr sz="1714" kern="1200">
          <a:solidFill>
            <a:schemeClr val="tx1"/>
          </a:solidFill>
          <a:latin typeface="+mn-lt"/>
          <a:ea typeface="+mn-ea"/>
          <a:cs typeface="+mn-cs"/>
        </a:defRPr>
      </a:lvl7pPr>
      <a:lvl8pPr marL="3047782" algn="l" defTabSz="870795" rtl="0" eaLnBrk="1" latinLnBrk="0" hangingPunct="1">
        <a:defRPr sz="1714" kern="1200">
          <a:solidFill>
            <a:schemeClr val="tx1"/>
          </a:solidFill>
          <a:latin typeface="+mn-lt"/>
          <a:ea typeface="+mn-ea"/>
          <a:cs typeface="+mn-cs"/>
        </a:defRPr>
      </a:lvl8pPr>
      <a:lvl9pPr marL="3483181" algn="l" defTabSz="870795" rtl="0" eaLnBrk="1" latinLnBrk="0" hangingPunct="1">
        <a:defRPr sz="171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  <a:prstGeom prst="rect">
            <a:avLst/>
          </a:prstGeom>
        </p:spPr>
        <p:txBody>
          <a:bodyPr vert="horz" lIns="104077" tIns="52039" rIns="104077" bIns="5203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1" y="1600202"/>
            <a:ext cx="10972800" cy="4525963"/>
          </a:xfrm>
          <a:prstGeom prst="rect">
            <a:avLst/>
          </a:prstGeom>
        </p:spPr>
        <p:txBody>
          <a:bodyPr vert="horz" lIns="104077" tIns="52039" rIns="104077" bIns="5203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 vert="horz" lIns="104077" tIns="52039" rIns="104077" bIns="52039" rtlCol="0" anchor="ctr"/>
          <a:lstStyle>
            <a:lvl1pPr algn="l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91229"/>
            <a:fld id="{6EE71B21-2EAB-40BB-AFC2-9D65971FE12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91229"/>
              <a:t>3/13/2018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1" y="6356352"/>
            <a:ext cx="3860800" cy="365125"/>
          </a:xfrm>
          <a:prstGeom prst="rect">
            <a:avLst/>
          </a:prstGeom>
        </p:spPr>
        <p:txBody>
          <a:bodyPr vert="horz" lIns="104077" tIns="52039" rIns="104077" bIns="52039" rtlCol="0" anchor="ctr"/>
          <a:lstStyle>
            <a:lvl1pPr algn="ctr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91229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2"/>
            <a:ext cx="2844800" cy="365125"/>
          </a:xfrm>
          <a:prstGeom prst="rect">
            <a:avLst/>
          </a:prstGeom>
        </p:spPr>
        <p:txBody>
          <a:bodyPr vert="horz" lIns="104077" tIns="52039" rIns="104077" bIns="52039" rtlCol="0" anchor="ctr"/>
          <a:lstStyle>
            <a:lvl1pPr algn="r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91229"/>
            <a:fld id="{E481EFFA-7153-4502-92D6-0BED2698569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91229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2455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817" r:id="rId4"/>
    <p:sldLayoutId id="2147483818" r:id="rId5"/>
    <p:sldLayoutId id="2147483819" r:id="rId6"/>
    <p:sldLayoutId id="2147483820" r:id="rId7"/>
    <p:sldLayoutId id="2147483821" r:id="rId8"/>
    <p:sldLayoutId id="2147483822" r:id="rId9"/>
    <p:sldLayoutId id="2147483823" r:id="rId10"/>
    <p:sldLayoutId id="2147483824" r:id="rId11"/>
  </p:sldLayoutIdLst>
  <p:txStyles>
    <p:titleStyle>
      <a:lvl1pPr algn="ctr" defTabSz="991229" rtl="0" eaLnBrk="1" latinLnBrk="0" hangingPunct="1">
        <a:spcBef>
          <a:spcPct val="0"/>
        </a:spcBef>
        <a:buNone/>
        <a:defRPr sz="47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1711" indent="-371711" algn="l" defTabSz="991229" rtl="0" eaLnBrk="1" latinLnBrk="0" hangingPunct="1">
        <a:spcBef>
          <a:spcPct val="20000"/>
        </a:spcBef>
        <a:buFont typeface="Arial" panose="020B0604020202020204" pitchFamily="34" charset="0"/>
        <a:buChar char="•"/>
        <a:defRPr sz="3429" kern="1200">
          <a:solidFill>
            <a:schemeClr val="tx1"/>
          </a:solidFill>
          <a:latin typeface="+mn-lt"/>
          <a:ea typeface="+mn-ea"/>
          <a:cs typeface="+mn-cs"/>
        </a:defRPr>
      </a:lvl1pPr>
      <a:lvl2pPr marL="805374" indent="-309760" algn="l" defTabSz="991229" rtl="0" eaLnBrk="1" latinLnBrk="0" hangingPunct="1">
        <a:spcBef>
          <a:spcPct val="20000"/>
        </a:spcBef>
        <a:buFont typeface="Arial" panose="020B0604020202020204" pitchFamily="34" charset="0"/>
        <a:buChar char="–"/>
        <a:defRPr sz="3048" kern="1200">
          <a:solidFill>
            <a:schemeClr val="tx1"/>
          </a:solidFill>
          <a:latin typeface="+mn-lt"/>
          <a:ea typeface="+mn-ea"/>
          <a:cs typeface="+mn-cs"/>
        </a:defRPr>
      </a:lvl2pPr>
      <a:lvl3pPr marL="1239037" indent="-247808" algn="l" defTabSz="991229" rtl="0" eaLnBrk="1" latinLnBrk="0" hangingPunct="1">
        <a:spcBef>
          <a:spcPct val="20000"/>
        </a:spcBef>
        <a:buFont typeface="Arial" panose="020B0604020202020204" pitchFamily="34" charset="0"/>
        <a:buChar char="•"/>
        <a:defRPr sz="2571" kern="1200">
          <a:solidFill>
            <a:schemeClr val="tx1"/>
          </a:solidFill>
          <a:latin typeface="+mn-lt"/>
          <a:ea typeface="+mn-ea"/>
          <a:cs typeface="+mn-cs"/>
        </a:defRPr>
      </a:lvl3pPr>
      <a:lvl4pPr marL="1734652" indent="-247808" algn="l" defTabSz="991229" rtl="0" eaLnBrk="1" latinLnBrk="0" hangingPunct="1">
        <a:spcBef>
          <a:spcPct val="20000"/>
        </a:spcBef>
        <a:buFont typeface="Arial" panose="020B0604020202020204" pitchFamily="34" charset="0"/>
        <a:buChar char="–"/>
        <a:defRPr sz="2191" kern="1200">
          <a:solidFill>
            <a:schemeClr val="tx1"/>
          </a:solidFill>
          <a:latin typeface="+mn-lt"/>
          <a:ea typeface="+mn-ea"/>
          <a:cs typeface="+mn-cs"/>
        </a:defRPr>
      </a:lvl4pPr>
      <a:lvl5pPr marL="2230267" indent="-247808" algn="l" defTabSz="991229" rtl="0" eaLnBrk="1" latinLnBrk="0" hangingPunct="1">
        <a:spcBef>
          <a:spcPct val="20000"/>
        </a:spcBef>
        <a:buFont typeface="Arial" panose="020B0604020202020204" pitchFamily="34" charset="0"/>
        <a:buChar char="»"/>
        <a:defRPr sz="2191" kern="1200">
          <a:solidFill>
            <a:schemeClr val="tx1"/>
          </a:solidFill>
          <a:latin typeface="+mn-lt"/>
          <a:ea typeface="+mn-ea"/>
          <a:cs typeface="+mn-cs"/>
        </a:defRPr>
      </a:lvl5pPr>
      <a:lvl6pPr marL="2725881" indent="-247808" algn="l" defTabSz="991229" rtl="0" eaLnBrk="1" latinLnBrk="0" hangingPunct="1">
        <a:spcBef>
          <a:spcPct val="20000"/>
        </a:spcBef>
        <a:buFont typeface="Arial" panose="020B0604020202020204" pitchFamily="34" charset="0"/>
        <a:buChar char="•"/>
        <a:defRPr sz="2191" kern="1200">
          <a:solidFill>
            <a:schemeClr val="tx1"/>
          </a:solidFill>
          <a:latin typeface="+mn-lt"/>
          <a:ea typeface="+mn-ea"/>
          <a:cs typeface="+mn-cs"/>
        </a:defRPr>
      </a:lvl6pPr>
      <a:lvl7pPr marL="3221496" indent="-247808" algn="l" defTabSz="991229" rtl="0" eaLnBrk="1" latinLnBrk="0" hangingPunct="1">
        <a:spcBef>
          <a:spcPct val="20000"/>
        </a:spcBef>
        <a:buFont typeface="Arial" panose="020B0604020202020204" pitchFamily="34" charset="0"/>
        <a:buChar char="•"/>
        <a:defRPr sz="2191" kern="1200">
          <a:solidFill>
            <a:schemeClr val="tx1"/>
          </a:solidFill>
          <a:latin typeface="+mn-lt"/>
          <a:ea typeface="+mn-ea"/>
          <a:cs typeface="+mn-cs"/>
        </a:defRPr>
      </a:lvl7pPr>
      <a:lvl8pPr marL="3717111" indent="-247808" algn="l" defTabSz="991229" rtl="0" eaLnBrk="1" latinLnBrk="0" hangingPunct="1">
        <a:spcBef>
          <a:spcPct val="20000"/>
        </a:spcBef>
        <a:buFont typeface="Arial" panose="020B0604020202020204" pitchFamily="34" charset="0"/>
        <a:buChar char="•"/>
        <a:defRPr sz="2191" kern="1200">
          <a:solidFill>
            <a:schemeClr val="tx1"/>
          </a:solidFill>
          <a:latin typeface="+mn-lt"/>
          <a:ea typeface="+mn-ea"/>
          <a:cs typeface="+mn-cs"/>
        </a:defRPr>
      </a:lvl8pPr>
      <a:lvl9pPr marL="4212725" indent="-247808" algn="l" defTabSz="991229" rtl="0" eaLnBrk="1" latinLnBrk="0" hangingPunct="1">
        <a:spcBef>
          <a:spcPct val="20000"/>
        </a:spcBef>
        <a:buFont typeface="Arial" panose="020B0604020202020204" pitchFamily="34" charset="0"/>
        <a:buChar char="•"/>
        <a:defRPr sz="219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91229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1pPr>
      <a:lvl2pPr marL="495615" algn="l" defTabSz="991229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2pPr>
      <a:lvl3pPr marL="991229" algn="l" defTabSz="991229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3pPr>
      <a:lvl4pPr marL="1486844" algn="l" defTabSz="991229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4pPr>
      <a:lvl5pPr marL="1982459" algn="l" defTabSz="991229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5pPr>
      <a:lvl6pPr marL="2478073" algn="l" defTabSz="991229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6pPr>
      <a:lvl7pPr marL="2973688" algn="l" defTabSz="991229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7pPr>
      <a:lvl8pPr marL="3469303" algn="l" defTabSz="991229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8pPr>
      <a:lvl9pPr marL="3964917" algn="l" defTabSz="991229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84A2A5-EDA0-4FCE-8F50-AF00327E5708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13/03/2018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50BEC0-7C37-4E33-B4C5-B5B23A8F065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67713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6" r:id="rId1"/>
    <p:sldLayoutId id="2147483827" r:id="rId2"/>
    <p:sldLayoutId id="2147483828" r:id="rId3"/>
    <p:sldLayoutId id="2147483829" r:id="rId4"/>
    <p:sldLayoutId id="2147483830" r:id="rId5"/>
    <p:sldLayoutId id="2147483831" r:id="rId6"/>
    <p:sldLayoutId id="2147483832" r:id="rId7"/>
    <p:sldLayoutId id="2147483833" r:id="rId8"/>
    <p:sldLayoutId id="2147483834" r:id="rId9"/>
    <p:sldLayoutId id="2147483835" r:id="rId10"/>
    <p:sldLayoutId id="2147483836" r:id="rId11"/>
    <p:sldLayoutId id="2147483837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13" Type="http://schemas.openxmlformats.org/officeDocument/2006/relationships/image" Target="../media/image44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12" Type="http://schemas.openxmlformats.org/officeDocument/2006/relationships/image" Target="../media/image4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0.xml"/><Relationship Id="rId6" Type="http://schemas.openxmlformats.org/officeDocument/2006/relationships/image" Target="../media/image37.png"/><Relationship Id="rId11" Type="http://schemas.openxmlformats.org/officeDocument/2006/relationships/image" Target="../media/image42.png"/><Relationship Id="rId5" Type="http://schemas.openxmlformats.org/officeDocument/2006/relationships/image" Target="../media/image36.png"/><Relationship Id="rId10" Type="http://schemas.openxmlformats.org/officeDocument/2006/relationships/image" Target="../media/image41.png"/><Relationship Id="rId4" Type="http://schemas.openxmlformats.org/officeDocument/2006/relationships/image" Target="../media/image35.png"/><Relationship Id="rId9" Type="http://schemas.openxmlformats.org/officeDocument/2006/relationships/image" Target="../media/image4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3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4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4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4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4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4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4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emf"/><Relationship Id="rId1" Type="http://schemas.openxmlformats.org/officeDocument/2006/relationships/slideLayout" Target="../slideLayouts/slideLayout4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3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Relationship Id="rId9" Type="http://schemas.openxmlformats.org/officeDocument/2006/relationships/image" Target="../media/image28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30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31.png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38176" y="6513514"/>
            <a:ext cx="1359668" cy="25391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</a:t>
            </a:r>
            <a:r>
              <a:rPr kumimoji="0" lang="en-US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Kemendikbud</a:t>
            </a: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105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2018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099" name="Rectangle 1"/>
          <p:cNvSpPr>
            <a:spLocks noChangeArrowheads="1"/>
          </p:cNvSpPr>
          <p:nvPr/>
        </p:nvSpPr>
        <p:spPr bwMode="auto">
          <a:xfrm>
            <a:off x="514351" y="1739176"/>
            <a:ext cx="10958513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Kebijakan</a:t>
            </a:r>
            <a:r>
              <a:rPr kumimoji="0" lang="en-US" sz="4000" b="1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 </a:t>
            </a:r>
            <a:r>
              <a:rPr kumimoji="0" lang="en-US" sz="4000" b="1" i="0" u="none" strike="noStrike" kern="1200" cap="none" spc="0" normalizeH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Pelaksanaan</a:t>
            </a:r>
            <a:r>
              <a:rPr kumimoji="0" lang="en-US" sz="4000" b="1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 DAK </a:t>
            </a:r>
            <a:r>
              <a:rPr kumimoji="0" lang="en-US" sz="4000" b="1" i="0" u="none" strike="noStrike" kern="1200" cap="none" spc="0" normalizeH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Bidang</a:t>
            </a:r>
            <a:r>
              <a:rPr kumimoji="0" lang="en-US" sz="4000" b="1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 </a:t>
            </a:r>
            <a:r>
              <a:rPr kumimoji="0" lang="en-US" sz="4000" b="1" i="0" u="none" strike="noStrike" kern="1200" cap="none" spc="0" normalizeH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Pendidikan</a:t>
            </a:r>
            <a:r>
              <a:rPr kumimoji="0" lang="en-US" sz="4000" b="1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  TA 2018-2019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514351" y="4185433"/>
            <a:ext cx="10883900" cy="0"/>
          </a:xfrm>
          <a:prstGeom prst="line">
            <a:avLst/>
          </a:prstGeom>
          <a:ln w="57150">
            <a:solidFill>
              <a:schemeClr val="tx1"/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1" name="TextBox 8"/>
          <p:cNvSpPr txBox="1">
            <a:spLocks noChangeArrowheads="1"/>
          </p:cNvSpPr>
          <p:nvPr/>
        </p:nvSpPr>
        <p:spPr bwMode="auto">
          <a:xfrm>
            <a:off x="9569865" y="4302159"/>
            <a:ext cx="191751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13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Maret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 2018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pic>
        <p:nvPicPr>
          <p:cNvPr id="4102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2627" y="146304"/>
            <a:ext cx="1615624" cy="1169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D96B64-C309-4739-B673-1DB0B4DA3688}" type="slidenum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id-ID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79146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ECBA77-8C1D-4EA2-B3DA-3CA6ACBF5A7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902812" y="3429397"/>
            <a:ext cx="2219932" cy="993775"/>
          </a:xfrm>
        </p:spPr>
        <p:txBody>
          <a:bodyPr>
            <a:noAutofit/>
          </a:bodyPr>
          <a:lstStyle/>
          <a:p>
            <a:pPr algn="ctr"/>
            <a:r>
              <a:rPr lang="en-US" sz="8800" b="1" dirty="0" smtClean="0">
                <a:solidFill>
                  <a:srgbClr val="0070C0"/>
                </a:solidFill>
                <a:latin typeface="Century Gothic" panose="020B0502020202020204" pitchFamily="34" charset="0"/>
                <a:ea typeface="Adobe Fan Heiti Std B" panose="020B0700000000000000" pitchFamily="34" charset="-128"/>
              </a:rPr>
              <a:t>02</a:t>
            </a:r>
            <a:endParaRPr lang="en-US" sz="13143" b="1" dirty="0">
              <a:solidFill>
                <a:srgbClr val="0070C0"/>
              </a:solidFill>
              <a:latin typeface="Century Gothic" panose="020B0502020202020204" pitchFamily="34" charset="0"/>
              <a:ea typeface="Adobe Fan Heiti Std B" panose="020B0700000000000000" pitchFamily="34" charset="-128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3321554" y="3429397"/>
            <a:ext cx="7337248" cy="994172"/>
          </a:xfrm>
          <a:prstGeom prst="rect">
            <a:avLst/>
          </a:prstGeom>
        </p:spPr>
        <p:txBody>
          <a:bodyPr vert="horz" lIns="65314" tIns="32657" rIns="65314" bIns="32657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81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+mj-cs"/>
              </a:rPr>
              <a:t>DAK 2018-2019</a:t>
            </a:r>
            <a:endParaRPr kumimoji="0" lang="fi-FI" sz="2400" b="1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Century Gothic" panose="020B0502020202020204" pitchFamily="34" charset="0"/>
              <a:ea typeface="+mj-ea"/>
              <a:cs typeface="+mj-cs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3075908" y="3175385"/>
            <a:ext cx="0" cy="1501796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836789" y="215996"/>
            <a:ext cx="4969531" cy="678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05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Kementerian</a:t>
            </a:r>
            <a:r>
              <a:rPr kumimoji="0" lang="en-US" sz="190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en-US" sz="1905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Pendidikan</a:t>
            </a:r>
            <a:r>
              <a:rPr kumimoji="0" lang="en-US" sz="190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en-US" sz="1905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dan</a:t>
            </a:r>
            <a:r>
              <a:rPr kumimoji="0" lang="en-US" sz="190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en-US" sz="1905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Kebudayaan</a:t>
            </a:r>
            <a:endParaRPr kumimoji="0" lang="en-US" sz="1905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05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Republik</a:t>
            </a:r>
            <a:r>
              <a:rPr kumimoji="0" lang="en-US" sz="190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Indonesia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321" y="285722"/>
            <a:ext cx="600519" cy="608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2491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ECBA77-8C1D-4EA2-B3DA-3CA6ACBF5A7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902812" y="3429397"/>
            <a:ext cx="2219932" cy="993775"/>
          </a:xfrm>
        </p:spPr>
        <p:txBody>
          <a:bodyPr>
            <a:noAutofit/>
          </a:bodyPr>
          <a:lstStyle/>
          <a:p>
            <a:pPr algn="ctr"/>
            <a:r>
              <a:rPr lang="en-US" sz="8800" b="1" dirty="0" smtClean="0">
                <a:solidFill>
                  <a:srgbClr val="0070C0"/>
                </a:solidFill>
                <a:latin typeface="Century Gothic" panose="020B0502020202020204" pitchFamily="34" charset="0"/>
                <a:ea typeface="Adobe Fan Heiti Std B" panose="020B0700000000000000" pitchFamily="34" charset="-128"/>
              </a:rPr>
              <a:t>02a</a:t>
            </a:r>
            <a:endParaRPr lang="en-US" sz="13143" b="1" dirty="0">
              <a:solidFill>
                <a:srgbClr val="0070C0"/>
              </a:solidFill>
              <a:latin typeface="Century Gothic" panose="020B0502020202020204" pitchFamily="34" charset="0"/>
              <a:ea typeface="Adobe Fan Heiti Std B" panose="020B0700000000000000" pitchFamily="34" charset="-128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3321554" y="3429397"/>
            <a:ext cx="7337248" cy="994172"/>
          </a:xfrm>
          <a:prstGeom prst="rect">
            <a:avLst/>
          </a:prstGeom>
        </p:spPr>
        <p:txBody>
          <a:bodyPr vert="horz" lIns="65314" tIns="32657" rIns="65314" bIns="32657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81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+mj-cs"/>
              </a:rPr>
              <a:t>DAK</a:t>
            </a:r>
            <a:r>
              <a:rPr kumimoji="0" lang="en-US" sz="3810" b="1" i="0" u="none" strike="noStrike" kern="1200" cap="none" spc="0" normalizeH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+mj-cs"/>
              </a:rPr>
              <a:t> 2018</a:t>
            </a:r>
            <a:endParaRPr kumimoji="0" lang="fi-FI" sz="2400" b="1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Century Gothic" panose="020B0502020202020204" pitchFamily="34" charset="0"/>
              <a:ea typeface="+mj-ea"/>
              <a:cs typeface="+mj-cs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3075908" y="3175385"/>
            <a:ext cx="0" cy="1501796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836789" y="215996"/>
            <a:ext cx="4969531" cy="678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05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Kementerian</a:t>
            </a:r>
            <a:r>
              <a:rPr kumimoji="0" lang="en-US" sz="190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en-US" sz="1905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Pendidikan</a:t>
            </a:r>
            <a:r>
              <a:rPr kumimoji="0" lang="en-US" sz="190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en-US" sz="1905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dan</a:t>
            </a:r>
            <a:r>
              <a:rPr kumimoji="0" lang="en-US" sz="190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en-US" sz="1905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Kebudayaan</a:t>
            </a:r>
            <a:endParaRPr kumimoji="0" lang="en-US" sz="1905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05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Republik</a:t>
            </a:r>
            <a:r>
              <a:rPr kumimoji="0" lang="en-US" sz="190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Indonesia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321" y="285722"/>
            <a:ext cx="600519" cy="608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7820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219976" y="106"/>
            <a:ext cx="922432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Mengawal Implementasi DAK Bidang Pendidikan Tahun 2018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112 T DAK Non Fisik dan 9,1 DAK Fisik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ECBA77-8C1D-4EA2-B3DA-3CA6ACBF5A7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13" name="Group 12"/>
          <p:cNvGrpSpPr/>
          <p:nvPr/>
        </p:nvGrpSpPr>
        <p:grpSpPr>
          <a:xfrm flipV="1">
            <a:off x="0" y="933458"/>
            <a:ext cx="10811434" cy="102198"/>
            <a:chOff x="0" y="2631522"/>
            <a:chExt cx="15040549" cy="828013"/>
          </a:xfrm>
        </p:grpSpPr>
        <p:grpSp>
          <p:nvGrpSpPr>
            <p:cNvPr id="14" name="Group 13"/>
            <p:cNvGrpSpPr/>
            <p:nvPr/>
          </p:nvGrpSpPr>
          <p:grpSpPr>
            <a:xfrm>
              <a:off x="0" y="2632049"/>
              <a:ext cx="10872788" cy="827486"/>
              <a:chOff x="3886200" y="942975"/>
              <a:chExt cx="6986588" cy="628650"/>
            </a:xfrm>
            <a:solidFill>
              <a:srgbClr val="277AC0"/>
            </a:solidFill>
          </p:grpSpPr>
          <p:sp>
            <p:nvSpPr>
              <p:cNvPr id="18" name="Rectangle 17"/>
              <p:cNvSpPr/>
              <p:nvPr/>
            </p:nvSpPr>
            <p:spPr>
              <a:xfrm>
                <a:off x="3886200" y="942975"/>
                <a:ext cx="4686300" cy="62865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57175" marR="0" lvl="0" indent="-257175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+mj-lt"/>
                  <a:buAutoNum type="arabicPeriod"/>
                  <a:tabLst/>
                  <a:defRPr/>
                </a:pPr>
                <a:endParaRPr kumimoji="0" lang="en-US" sz="1196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Helvetica Neue" charset="0"/>
                  <a:ea typeface="Helvetica Neue" charset="0"/>
                  <a:cs typeface="Helvetica Neue" charset="0"/>
                </a:endParaRPr>
              </a:p>
            </p:txBody>
          </p:sp>
          <p:sp>
            <p:nvSpPr>
              <p:cNvPr id="19" name="Parallelogram 18"/>
              <p:cNvSpPr/>
              <p:nvPr/>
            </p:nvSpPr>
            <p:spPr>
              <a:xfrm>
                <a:off x="7529513" y="942975"/>
                <a:ext cx="3343275" cy="628650"/>
              </a:xfrm>
              <a:prstGeom prst="parallelogram">
                <a:avLst>
                  <a:gd name="adj" fmla="val 70455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57175" marR="0" lvl="0" indent="-257175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+mj-lt"/>
                  <a:buAutoNum type="arabicPeriod"/>
                  <a:tabLst/>
                  <a:defRPr/>
                </a:pPr>
                <a:endParaRPr kumimoji="0" lang="en-US" sz="1196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Helvetica Neue" charset="0"/>
                  <a:ea typeface="Helvetica Neue" charset="0"/>
                  <a:cs typeface="Helvetica Neue" charset="0"/>
                </a:endParaRPr>
              </a:p>
            </p:txBody>
          </p:sp>
        </p:grpSp>
        <p:sp>
          <p:nvSpPr>
            <p:cNvPr id="17" name="Parallelogram 16"/>
            <p:cNvSpPr/>
            <p:nvPr/>
          </p:nvSpPr>
          <p:spPr>
            <a:xfrm>
              <a:off x="10276643" y="2631522"/>
              <a:ext cx="4763906" cy="828013"/>
            </a:xfrm>
            <a:prstGeom prst="parallelogram">
              <a:avLst>
                <a:gd name="adj" fmla="val 70455"/>
              </a:avLst>
            </a:prstGeom>
            <a:solidFill>
              <a:srgbClr val="F5A3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57175" marR="0" lvl="0" indent="-257175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kumimoji="0" lang="en-US" sz="1196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 Neue" charset="0"/>
                <a:ea typeface="Helvetica Neue" charset="0"/>
                <a:cs typeface="Helvetica Neue" charset="0"/>
              </a:endParaRPr>
            </a:p>
          </p:txBody>
        </p:sp>
      </p:grpSp>
      <p:sp>
        <p:nvSpPr>
          <p:cNvPr id="3" name="Rectangle 2"/>
          <p:cNvSpPr/>
          <p:nvPr/>
        </p:nvSpPr>
        <p:spPr>
          <a:xfrm>
            <a:off x="0" y="0"/>
            <a:ext cx="1225485" cy="9334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600" dirty="0">
                <a:solidFill>
                  <a:prstClr val="white"/>
                </a:solidFill>
                <a:latin typeface="Calibri"/>
              </a:rPr>
              <a:t>2</a:t>
            </a:r>
            <a:r>
              <a:rPr kumimoji="0" lang="en-US" sz="6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</a:t>
            </a:r>
            <a:endParaRPr kumimoji="0" lang="id-ID" sz="6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952AD9B7-3CB4-4DE9-9FE5-7ECDD875082E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34170" y="1319033"/>
          <a:ext cx="7151945" cy="5171936"/>
        </p:xfrm>
        <a:graphic>
          <a:graphicData uri="http://schemas.openxmlformats.org/drawingml/2006/table">
            <a:tbl>
              <a:tblPr/>
              <a:tblGrid>
                <a:gridCol w="349275">
                  <a:extLst>
                    <a:ext uri="{9D8B030D-6E8A-4147-A177-3AD203B41FA5}">
                      <a16:colId xmlns:a16="http://schemas.microsoft.com/office/drawing/2014/main" val="3257080440"/>
                    </a:ext>
                  </a:extLst>
                </a:gridCol>
                <a:gridCol w="3884858">
                  <a:extLst>
                    <a:ext uri="{9D8B030D-6E8A-4147-A177-3AD203B41FA5}">
                      <a16:colId xmlns:a16="http://schemas.microsoft.com/office/drawing/2014/main" val="2483261149"/>
                    </a:ext>
                  </a:extLst>
                </a:gridCol>
                <a:gridCol w="100039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00275">
                  <a:extLst>
                    <a:ext uri="{9D8B030D-6E8A-4147-A177-3AD203B41FA5}">
                      <a16:colId xmlns:a16="http://schemas.microsoft.com/office/drawing/2014/main" val="573702976"/>
                    </a:ext>
                  </a:extLst>
                </a:gridCol>
                <a:gridCol w="1217144">
                  <a:extLst>
                    <a:ext uri="{9D8B030D-6E8A-4147-A177-3AD203B41FA5}">
                      <a16:colId xmlns:a16="http://schemas.microsoft.com/office/drawing/2014/main" val="2086911243"/>
                    </a:ext>
                  </a:extLst>
                </a:gridCol>
              </a:tblGrid>
              <a:tr h="571313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9235" marR="9235" marT="923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Transfer</a:t>
                      </a:r>
                      <a:r>
                        <a:rPr lang="id-ID" sz="14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Daerah</a:t>
                      </a:r>
                      <a:endParaRPr lang="en-US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35" marR="9235" marT="923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id-ID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Sasaran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35" marR="9235" marT="923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Anggaran</a:t>
                      </a:r>
                      <a:endParaRPr lang="en-US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</a:t>
                      </a:r>
                      <a:r>
                        <a:rPr lang="en-US" sz="14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Milyar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4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Rp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)</a:t>
                      </a:r>
                      <a:endParaRPr lang="id-ID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235" marR="9235" marT="923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569395"/>
                  </a:ext>
                </a:extLst>
              </a:tr>
              <a:tr h="272236"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DAU yang</a:t>
                      </a:r>
                      <a:r>
                        <a:rPr lang="id-ID" sz="14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Diperkirakan Untuk Pendidikan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dirty="0"/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dirty="0"/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d-ID" sz="14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153.100,00</a:t>
                      </a:r>
                      <a:endParaRPr lang="en-US" sz="14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2236"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DAK Fisik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dirty="0"/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dirty="0"/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d-ID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9.137,51 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47">
                <a:tc>
                  <a:txBody>
                    <a:bodyPr/>
                    <a:lstStyle/>
                    <a:p>
                      <a:pPr algn="ctr" fontAlgn="b"/>
                      <a:r>
                        <a:rPr lang="id-ID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Reguler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dirty="0"/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dirty="0"/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d-ID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6.629,29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2236">
                <a:tc>
                  <a:txBody>
                    <a:bodyPr/>
                    <a:lstStyle/>
                    <a:p>
                      <a:pPr algn="ctr" fontAlgn="b"/>
                      <a:r>
                        <a:rPr lang="id-ID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Afirmasi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dirty="0"/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dirty="0"/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d-ID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794,61 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2236">
                <a:tc>
                  <a:txBody>
                    <a:bodyPr/>
                    <a:lstStyle/>
                    <a:p>
                      <a:pPr algn="ctr" fontAlgn="b"/>
                      <a:r>
                        <a:rPr lang="id-ID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Penugasan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dirty="0"/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dirty="0"/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d-ID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1.713,60 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72236"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DAK Non Fisik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dirty="0"/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dirty="0"/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112.166,79 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722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Bantuan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Operasional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Sekolah (BOS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 *)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D" sz="1400" dirty="0" smtClean="0"/>
                        <a:t>47.431.975</a:t>
                      </a:r>
                      <a:endParaRPr lang="en-US" sz="1400" dirty="0" smtClean="0"/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err="1" smtClean="0"/>
                        <a:t>siswa</a:t>
                      </a:r>
                      <a:endParaRPr lang="en-US" sz="1400" dirty="0"/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    46.695,53 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2009706"/>
                  </a:ext>
                </a:extLst>
              </a:tr>
              <a:tr h="272236"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 algn="l" fontAlgn="b">
                        <a:buAutoNum type="alphaLcPeriod"/>
                      </a:pPr>
                      <a:r>
                        <a:rPr lang="en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SD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D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25.925.487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siswa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D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20.740,39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2236"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 algn="l" fontAlgn="b">
                        <a:buAutoNum type="alphaLcPeriod" startAt="2"/>
                      </a:pPr>
                      <a:r>
                        <a:rPr lang="en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SMP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ID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10.564.760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en-US" sz="1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siswa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D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10.564,76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2236"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 algn="l" fontAlgn="b">
                        <a:buAutoNum type="alphaLcPeriod" startAt="3"/>
                      </a:pPr>
                      <a:r>
                        <a:rPr lang="en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SMA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ID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4.868.654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en-US" sz="1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siswa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D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6.816,12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2236"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d.   SMK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ID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5.209.146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en-US" sz="1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siswa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D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7.292,80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2236"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e.   PKLK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D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448.587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siswa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D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628,02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22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Bantuan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Operasional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Penyelenggaraan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PAUD</a:t>
                      </a: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6.166.962 </a:t>
                      </a: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b="0" i="0" u="none" strike="noStrike" kern="120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Peserta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      4.070,19 </a:t>
                      </a: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5088153"/>
                  </a:ext>
                </a:extLst>
              </a:tr>
              <a:tr h="2722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Tunjangan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Profesi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Guru PNSD</a:t>
                      </a: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ID" sz="1400" dirty="0"/>
                        <a:t>1.230.282</a:t>
                      </a:r>
                      <a:endParaRPr lang="en-US" sz="1400" dirty="0"/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Guru</a:t>
                      </a:r>
                      <a:endParaRPr lang="en-US" sz="1400" dirty="0"/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    58.293,08 </a:t>
                      </a: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8971820"/>
                  </a:ext>
                </a:extLst>
              </a:tr>
              <a:tr h="272236">
                <a:tc>
                  <a:txBody>
                    <a:bodyPr/>
                    <a:lstStyle/>
                    <a:p>
                      <a:pPr algn="ctr" fontAlgn="b"/>
                      <a:r>
                        <a:rPr lang="en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n-N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Tunjangan Khusus Guru PNSD di Daerah Khusus</a:t>
                      </a: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D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50.099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Guru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      2.129,88 </a:t>
                      </a: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67993491"/>
                  </a:ext>
                </a:extLst>
              </a:tr>
              <a:tr h="272236">
                <a:tc>
                  <a:txBody>
                    <a:bodyPr/>
                    <a:lstStyle/>
                    <a:p>
                      <a:pPr algn="ctr" fontAlgn="b"/>
                      <a:r>
                        <a:rPr lang="en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Dana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Tambahan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Penghasilan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Guru</a:t>
                      </a:r>
                      <a:r>
                        <a:rPr lang="id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PNSD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D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265.038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Guru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          978,11 </a:t>
                      </a: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223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Total</a:t>
                      </a: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id-ID" sz="14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274.404,3</a:t>
                      </a:r>
                      <a:r>
                        <a:rPr lang="en-US" sz="14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 </a:t>
                      </a:r>
                      <a:endParaRPr lang="en-US" sz="14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235" marR="9235" marT="92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4349001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815568" y="1413792"/>
            <a:ext cx="428499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Catatan</a:t>
            </a:r>
            <a:r>
              <a:rPr kumimoji="0" lang="id-ID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id-ID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Penyederhanaan proses implementasi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id-ID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Petunjuk teknis dan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</a:t>
            </a:r>
            <a:r>
              <a:rPr kumimoji="0" lang="id-ID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etunjuk Operasional DAK 2018 tersosialisasikan selambat-lambatnya Januari 2018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(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menunggu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setelah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Perpres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DAK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terbit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  <a:endParaRPr kumimoji="0" lang="id-ID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id-ID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Penguatan fungsi pengendalian DAK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Memastikan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</a:t>
            </a:r>
            <a:r>
              <a:rPr kumimoji="0" lang="id-ID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kuntabilitas dan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</a:t>
            </a:r>
            <a:r>
              <a:rPr kumimoji="0" lang="id-ID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ransparansi</a:t>
            </a:r>
            <a:endParaRPr kumimoji="0" lang="id-ID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815568" y="4172901"/>
            <a:ext cx="384520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*) 	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Alokasi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BOS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untuk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sekolah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yang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siswanya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&lt;=60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diberikan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untuk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60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siswa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sehingga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perhitungan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jumlah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siswa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penerima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 BOS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tidak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sama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dengan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jumlah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siswa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dalam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 data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statistik</a:t>
            </a:r>
            <a:endParaRPr kumimoji="0" lang="id-ID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17486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219976" y="106"/>
            <a:ext cx="922432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Mengawal Implementasi DAK Bidang Pendidikan Tahun 2018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112 T DAK Non Fisik dan 9,1 DAK Fisik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240330" y="6437736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ECBA77-8C1D-4EA2-B3DA-3CA6ACBF5A7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13" name="Group 12"/>
          <p:cNvGrpSpPr/>
          <p:nvPr/>
        </p:nvGrpSpPr>
        <p:grpSpPr>
          <a:xfrm flipV="1">
            <a:off x="0" y="933458"/>
            <a:ext cx="10811434" cy="102198"/>
            <a:chOff x="0" y="2631522"/>
            <a:chExt cx="15040549" cy="828013"/>
          </a:xfrm>
        </p:grpSpPr>
        <p:grpSp>
          <p:nvGrpSpPr>
            <p:cNvPr id="14" name="Group 13"/>
            <p:cNvGrpSpPr/>
            <p:nvPr/>
          </p:nvGrpSpPr>
          <p:grpSpPr>
            <a:xfrm>
              <a:off x="0" y="2632049"/>
              <a:ext cx="10872788" cy="827486"/>
              <a:chOff x="3886200" y="942975"/>
              <a:chExt cx="6986588" cy="628650"/>
            </a:xfrm>
            <a:solidFill>
              <a:srgbClr val="277AC0"/>
            </a:solidFill>
          </p:grpSpPr>
          <p:sp>
            <p:nvSpPr>
              <p:cNvPr id="18" name="Rectangle 17"/>
              <p:cNvSpPr/>
              <p:nvPr/>
            </p:nvSpPr>
            <p:spPr>
              <a:xfrm>
                <a:off x="3886200" y="942975"/>
                <a:ext cx="4686300" cy="62865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57175" marR="0" lvl="0" indent="-257175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+mj-lt"/>
                  <a:buAutoNum type="arabicPeriod"/>
                  <a:tabLst/>
                  <a:defRPr/>
                </a:pPr>
                <a:endParaRPr kumimoji="0" lang="en-US" sz="1196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Helvetica Neue" charset="0"/>
                  <a:ea typeface="Helvetica Neue" charset="0"/>
                  <a:cs typeface="Helvetica Neue" charset="0"/>
                </a:endParaRPr>
              </a:p>
            </p:txBody>
          </p:sp>
          <p:sp>
            <p:nvSpPr>
              <p:cNvPr id="19" name="Parallelogram 18"/>
              <p:cNvSpPr/>
              <p:nvPr/>
            </p:nvSpPr>
            <p:spPr>
              <a:xfrm>
                <a:off x="7529513" y="942975"/>
                <a:ext cx="3343275" cy="628650"/>
              </a:xfrm>
              <a:prstGeom prst="parallelogram">
                <a:avLst>
                  <a:gd name="adj" fmla="val 70455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57175" marR="0" lvl="0" indent="-257175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+mj-lt"/>
                  <a:buAutoNum type="arabicPeriod"/>
                  <a:tabLst/>
                  <a:defRPr/>
                </a:pPr>
                <a:endParaRPr kumimoji="0" lang="en-US" sz="1196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Helvetica Neue" charset="0"/>
                  <a:ea typeface="Helvetica Neue" charset="0"/>
                  <a:cs typeface="Helvetica Neue" charset="0"/>
                </a:endParaRPr>
              </a:p>
            </p:txBody>
          </p:sp>
        </p:grpSp>
        <p:sp>
          <p:nvSpPr>
            <p:cNvPr id="17" name="Parallelogram 16"/>
            <p:cNvSpPr/>
            <p:nvPr/>
          </p:nvSpPr>
          <p:spPr>
            <a:xfrm>
              <a:off x="10276643" y="2631522"/>
              <a:ext cx="4763906" cy="828013"/>
            </a:xfrm>
            <a:prstGeom prst="parallelogram">
              <a:avLst>
                <a:gd name="adj" fmla="val 70455"/>
              </a:avLst>
            </a:prstGeom>
            <a:solidFill>
              <a:srgbClr val="F5A3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57175" marR="0" lvl="0" indent="-257175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kumimoji="0" lang="en-US" sz="1196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 Neue" charset="0"/>
                <a:ea typeface="Helvetica Neue" charset="0"/>
                <a:cs typeface="Helvetica Neue" charset="0"/>
              </a:endParaRPr>
            </a:p>
          </p:txBody>
        </p:sp>
      </p:grpSp>
      <p:sp>
        <p:nvSpPr>
          <p:cNvPr id="3" name="Rectangle 2"/>
          <p:cNvSpPr/>
          <p:nvPr/>
        </p:nvSpPr>
        <p:spPr>
          <a:xfrm>
            <a:off x="0" y="0"/>
            <a:ext cx="1225485" cy="9334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600" dirty="0" smtClean="0">
                <a:solidFill>
                  <a:prstClr val="white"/>
                </a:solidFill>
                <a:latin typeface="Calibri"/>
              </a:rPr>
              <a:t>2</a:t>
            </a:r>
            <a:r>
              <a:rPr lang="en-US" sz="6600" dirty="0">
                <a:solidFill>
                  <a:prstClr val="white"/>
                </a:solidFill>
                <a:latin typeface="Calibri"/>
              </a:rPr>
              <a:t>a</a:t>
            </a:r>
            <a:endParaRPr kumimoji="0" lang="id-ID" sz="6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421639" y="1291572"/>
          <a:ext cx="11384280" cy="5203512"/>
        </p:xfrm>
        <a:graphic>
          <a:graphicData uri="http://schemas.openxmlformats.org/drawingml/2006/table">
            <a:tbl>
              <a:tblPr/>
              <a:tblGrid>
                <a:gridCol w="2961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919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02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0583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34991"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No.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Menu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id-ID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Volume *</a:t>
                      </a:r>
                      <a:endParaRPr lang="id-ID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Anggaran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4991">
                <a:tc>
                  <a:txBody>
                    <a:bodyPr/>
                    <a:lstStyle/>
                    <a:p>
                      <a:pPr algn="ctr" fontAlgn="t"/>
                      <a:r>
                        <a:rPr lang="id-ID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53" marR="3453" marT="34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DAK Afirmasi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53" marR="3453" marT="345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794.612 </a:t>
                      </a:r>
                      <a:endParaRPr lang="id-ID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4991">
                <a:tc>
                  <a:txBody>
                    <a:bodyPr/>
                    <a:lstStyle/>
                    <a:p>
                      <a:pPr algn="ctr" fontAlgn="t"/>
                      <a:r>
                        <a:rPr lang="id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453" marR="3453" marT="34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Pembangunan asrama siswa</a:t>
                      </a:r>
                    </a:p>
                  </a:txBody>
                  <a:tcPr marL="3453" marR="3453" marT="34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121 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Unit</a:t>
                      </a:r>
                    </a:p>
                  </a:txBody>
                  <a:tcPr marL="3453" marR="3453" marT="345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4991">
                <a:tc>
                  <a:txBody>
                    <a:bodyPr/>
                    <a:lstStyle/>
                    <a:p>
                      <a:pPr algn="ctr" fontAlgn="t"/>
                      <a:r>
                        <a:rPr lang="id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453" marR="3453" marT="34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Pembangunan rumah dinas/mess guru</a:t>
                      </a:r>
                    </a:p>
                  </a:txBody>
                  <a:tcPr marL="3453" marR="3453" marT="34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4.451 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Unit</a:t>
                      </a:r>
                    </a:p>
                  </a:txBody>
                  <a:tcPr marL="3453" marR="3453" marT="345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4991">
                <a:tc>
                  <a:txBody>
                    <a:bodyPr/>
                    <a:lstStyle/>
                    <a:p>
                      <a:pPr algn="ctr" fontAlgn="t"/>
                      <a:r>
                        <a:rPr lang="id-ID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53" marR="3453" marT="34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DAK Reguler (Termasuk SKB)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53" marR="3453" marT="345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6.629.296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34991">
                <a:tc>
                  <a:txBody>
                    <a:bodyPr/>
                    <a:lstStyle/>
                    <a:p>
                      <a:pPr algn="ctr" fontAlgn="t"/>
                      <a:r>
                        <a:rPr lang="id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453" marR="3453" marT="34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Pembangunan jamban siswa/guru beserta sanitasinya.</a:t>
                      </a:r>
                    </a:p>
                  </a:txBody>
                  <a:tcPr marL="3453" marR="3453" marT="34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34.525 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Unit</a:t>
                      </a:r>
                    </a:p>
                  </a:txBody>
                  <a:tcPr marL="3453" marR="3453" marT="345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34991">
                <a:tc>
                  <a:txBody>
                    <a:bodyPr/>
                    <a:lstStyle/>
                    <a:p>
                      <a:pPr algn="ctr" fontAlgn="t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3453" marR="3453" marT="34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Pembangunan ruang kelas baru (RKB) berikut perabotnya;</a:t>
                      </a:r>
                    </a:p>
                  </a:txBody>
                  <a:tcPr marL="3453" marR="3453" marT="34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9.625 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Ruang</a:t>
                      </a:r>
                    </a:p>
                  </a:txBody>
                  <a:tcPr marL="3453" marR="3453" marT="345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34991">
                <a:tc>
                  <a:txBody>
                    <a:bodyPr/>
                    <a:lstStyle/>
                    <a:p>
                      <a:pPr algn="ctr" fontAlgn="t"/>
                      <a:r>
                        <a:rPr lang="id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3453" marR="3453" marT="34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Pembangunan ruang laboratorium IPA beserta perabotnya</a:t>
                      </a:r>
                    </a:p>
                  </a:txBody>
                  <a:tcPr marL="3453" marR="3453" marT="34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3.275 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Ruang</a:t>
                      </a:r>
                    </a:p>
                  </a:txBody>
                  <a:tcPr marL="3453" marR="3453" marT="345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34991">
                <a:tc>
                  <a:txBody>
                    <a:bodyPr/>
                    <a:lstStyle/>
                    <a:p>
                      <a:pPr algn="ctr" fontAlgn="t"/>
                      <a:r>
                        <a:rPr lang="id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3453" marR="3453" marT="34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Rehabilitasi jamban siswa/guru dengan tingkat kerusakan sedang atau </a:t>
                      </a:r>
                      <a:r>
                        <a:rPr lang="sv-SE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berat</a:t>
                      </a:r>
                      <a:endParaRPr lang="sv-SE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53" marR="3453" marT="34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23.842 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Unit</a:t>
                      </a:r>
                    </a:p>
                  </a:txBody>
                  <a:tcPr marL="3453" marR="3453" marT="345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34991">
                <a:tc>
                  <a:txBody>
                    <a:bodyPr/>
                    <a:lstStyle/>
                    <a:p>
                      <a:pPr algn="ctr" fontAlgn="t"/>
                      <a:r>
                        <a:rPr lang="id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3453" marR="3453" marT="34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Rehabilitasi ruang belajar, ruang penunjang lainnya, ruang perpustakaan dan/atau ruang guru 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28.209 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Ruang</a:t>
                      </a:r>
                    </a:p>
                  </a:txBody>
                  <a:tcPr marL="3453" marR="3453" marT="345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34991">
                <a:tc>
                  <a:txBody>
                    <a:bodyPr/>
                    <a:lstStyle/>
                    <a:p>
                      <a:pPr algn="ctr" fontAlgn="t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3453" marR="3453" marT="34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Sarana PJOK dan/atau seni budaya</a:t>
                      </a:r>
                    </a:p>
                  </a:txBody>
                  <a:tcPr marL="3453" marR="3453" marT="34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1.523 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Paket</a:t>
                      </a:r>
                    </a:p>
                  </a:txBody>
                  <a:tcPr marL="3453" marR="3453" marT="345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34991">
                <a:tc>
                  <a:txBody>
                    <a:bodyPr/>
                    <a:lstStyle/>
                    <a:p>
                      <a:pPr algn="ctr" fontAlgn="t"/>
                      <a:r>
                        <a:rPr lang="id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3453" marR="3453" marT="34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Buku Koleksi Perpustakaan</a:t>
                      </a:r>
                    </a:p>
                  </a:txBody>
                  <a:tcPr marL="3453" marR="3453" marT="34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6.499 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Paket</a:t>
                      </a:r>
                    </a:p>
                  </a:txBody>
                  <a:tcPr marL="3453" marR="3453" marT="345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34991">
                <a:tc>
                  <a:txBody>
                    <a:bodyPr/>
                    <a:lstStyle/>
                    <a:p>
                      <a:pPr algn="ctr" fontAlgn="t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3453" marR="3453" marT="34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Alat Pembelajaran (SLB)</a:t>
                      </a:r>
                    </a:p>
                  </a:txBody>
                  <a:tcPr marL="3453" marR="3453" marT="34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135 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Paket</a:t>
                      </a:r>
                    </a:p>
                  </a:txBody>
                  <a:tcPr marL="3453" marR="3453" marT="345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34991">
                <a:tc>
                  <a:txBody>
                    <a:bodyPr/>
                    <a:lstStyle/>
                    <a:p>
                      <a:pPr algn="ctr" fontAlgn="t"/>
                      <a:r>
                        <a:rPr lang="id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3453" marR="3453" marT="34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Media Pembelajaran</a:t>
                      </a:r>
                    </a:p>
                  </a:txBody>
                  <a:tcPr marL="3453" marR="3453" marT="34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3.184 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Paket</a:t>
                      </a:r>
                    </a:p>
                  </a:txBody>
                  <a:tcPr marL="3453" marR="3453" marT="345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34991">
                <a:tc>
                  <a:txBody>
                    <a:bodyPr/>
                    <a:lstStyle/>
                    <a:p>
                      <a:pPr algn="ctr" fontAlgn="t"/>
                      <a:r>
                        <a:rPr lang="id-ID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53" marR="3453" marT="34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DAK Penugasan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53" marR="3453" marT="345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1.713.604 </a:t>
                      </a:r>
                      <a:endParaRPr lang="id-ID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34991">
                <a:tc>
                  <a:txBody>
                    <a:bodyPr/>
                    <a:lstStyle/>
                    <a:p>
                      <a:pPr algn="ctr" fontAlgn="t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3453" marR="3453" marT="34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Pembangunan ruang kelas baru (RKB) berikut perabotnya (SMK Penugasan 3T)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549 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Ruang</a:t>
                      </a:r>
                    </a:p>
                  </a:txBody>
                  <a:tcPr marL="3453" marR="3453" marT="345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34991">
                <a:tc>
                  <a:txBody>
                    <a:bodyPr/>
                    <a:lstStyle/>
                    <a:p>
                      <a:pPr algn="ctr" fontAlgn="t"/>
                      <a:r>
                        <a:rPr lang="id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3453" marR="3453" marT="34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Pembangunan ruang laboratorium berikut perabotnya (SMK Penugasan 3T)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53 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Ruang</a:t>
                      </a:r>
                    </a:p>
                  </a:txBody>
                  <a:tcPr marL="3453" marR="3453" marT="345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34991">
                <a:tc>
                  <a:txBody>
                    <a:bodyPr/>
                    <a:lstStyle/>
                    <a:p>
                      <a:pPr algn="ctr" fontAlgn="t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3453" marR="3453" marT="34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Pembangunan ruang laboratorium berikut perabotnya (SMK Penugasan Sektor Unggulan)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374 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Ruang</a:t>
                      </a:r>
                    </a:p>
                  </a:txBody>
                  <a:tcPr marL="3453" marR="3453" marT="345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34991">
                <a:tc>
                  <a:txBody>
                    <a:bodyPr/>
                    <a:lstStyle/>
                    <a:p>
                      <a:pPr algn="ctr" fontAlgn="t"/>
                      <a:r>
                        <a:rPr lang="id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3453" marR="3453" marT="34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Pembangunan ruang praktik siswa (RPS) beserta perabotnya (SMK Penugasan 3T)</a:t>
                      </a:r>
                    </a:p>
                  </a:txBody>
                  <a:tcPr marL="3453" marR="3453" marT="34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325 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Ruang</a:t>
                      </a:r>
                    </a:p>
                  </a:txBody>
                  <a:tcPr marL="3453" marR="3453" marT="345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34991">
                <a:tc>
                  <a:txBody>
                    <a:bodyPr/>
                    <a:lstStyle/>
                    <a:p>
                      <a:pPr algn="ctr" fontAlgn="t"/>
                      <a:r>
                        <a:rPr lang="id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3453" marR="3453" marT="34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Pembangunan ruang praktik siswa (RPS) beserta perabotnya (SMK Penugasan Sektor Unggulan)</a:t>
                      </a:r>
                    </a:p>
                  </a:txBody>
                  <a:tcPr marL="3453" marR="3453" marT="34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1.107 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Ruang</a:t>
                      </a:r>
                    </a:p>
                  </a:txBody>
                  <a:tcPr marL="3453" marR="3453" marT="345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34991">
                <a:tc>
                  <a:txBody>
                    <a:bodyPr/>
                    <a:lstStyle/>
                    <a:p>
                      <a:pPr algn="ctr" fontAlgn="t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3453" marR="3453" marT="34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Pembangunan rumah dinas/mess guru (SMK Penugasan 3T)</a:t>
                      </a:r>
                    </a:p>
                  </a:txBody>
                  <a:tcPr marL="3453" marR="3453" marT="34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170 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Unit</a:t>
                      </a:r>
                    </a:p>
                  </a:txBody>
                  <a:tcPr marL="3453" marR="3453" marT="345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34991">
                <a:tc>
                  <a:txBody>
                    <a:bodyPr/>
                    <a:lstStyle/>
                    <a:p>
                      <a:pPr algn="ctr" fontAlgn="t"/>
                      <a:r>
                        <a:rPr lang="id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3453" marR="3453" marT="34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Peralatan praktik utama/peralatan praktik produksi (SMK Penugasan 3T)</a:t>
                      </a:r>
                    </a:p>
                  </a:txBody>
                  <a:tcPr marL="3453" marR="3453" marT="34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320 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Paket</a:t>
                      </a:r>
                    </a:p>
                  </a:txBody>
                  <a:tcPr marL="3453" marR="3453" marT="345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34991">
                <a:tc>
                  <a:txBody>
                    <a:bodyPr/>
                    <a:lstStyle/>
                    <a:p>
                      <a:pPr algn="ctr" fontAlgn="t"/>
                      <a:r>
                        <a:rPr lang="id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3453" marR="3453" marT="34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Peralatan praktik utama/peralatan praktik produksi (SMK Penugasan Sektor Unggulan)</a:t>
                      </a:r>
                    </a:p>
                  </a:txBody>
                  <a:tcPr marL="3453" marR="3453" marT="34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1.865 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Ruang</a:t>
                      </a:r>
                    </a:p>
                  </a:txBody>
                  <a:tcPr marL="3453" marR="3453" marT="345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34991">
                <a:tc>
                  <a:txBody>
                    <a:bodyPr/>
                    <a:lstStyle/>
                    <a:p>
                      <a:pPr algn="l" fontAlgn="b"/>
                      <a:r>
                        <a:rPr lang="id-ID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53" marR="3453" marT="34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3453" marR="3453" marT="345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53" marR="3453" marT="345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53" marR="3453" marT="345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9.137.512 </a:t>
                      </a:r>
                      <a:endParaRPr lang="id-ID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53" marR="3453" marT="345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0881305" y="963938"/>
            <a:ext cx="10363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(Rp. Milyar)</a:t>
            </a:r>
            <a:endParaRPr kumimoji="0" lang="id-ID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21639" y="6495084"/>
            <a:ext cx="24130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*) Data hasil sinkron DAK 2018</a:t>
            </a:r>
            <a:endParaRPr kumimoji="0" lang="id-ID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53659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219976" y="106"/>
            <a:ext cx="922432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Mengawal Implementasi DAK Bidang Pendidikan Tahun 2018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112 T DAK Non Fisik dan 9,1 DAK Fisik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240330" y="6437736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ECBA77-8C1D-4EA2-B3DA-3CA6ACBF5A7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13" name="Group 12"/>
          <p:cNvGrpSpPr/>
          <p:nvPr/>
        </p:nvGrpSpPr>
        <p:grpSpPr>
          <a:xfrm flipV="1">
            <a:off x="0" y="933458"/>
            <a:ext cx="10811434" cy="102198"/>
            <a:chOff x="0" y="2631522"/>
            <a:chExt cx="15040549" cy="828013"/>
          </a:xfrm>
        </p:grpSpPr>
        <p:grpSp>
          <p:nvGrpSpPr>
            <p:cNvPr id="14" name="Group 13"/>
            <p:cNvGrpSpPr/>
            <p:nvPr/>
          </p:nvGrpSpPr>
          <p:grpSpPr>
            <a:xfrm>
              <a:off x="0" y="2632049"/>
              <a:ext cx="10872788" cy="827486"/>
              <a:chOff x="3886200" y="942975"/>
              <a:chExt cx="6986588" cy="628650"/>
            </a:xfrm>
            <a:solidFill>
              <a:srgbClr val="277AC0"/>
            </a:solidFill>
          </p:grpSpPr>
          <p:sp>
            <p:nvSpPr>
              <p:cNvPr id="18" name="Rectangle 17"/>
              <p:cNvSpPr/>
              <p:nvPr/>
            </p:nvSpPr>
            <p:spPr>
              <a:xfrm>
                <a:off x="3886200" y="942975"/>
                <a:ext cx="4686300" cy="62865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57175" marR="0" lvl="0" indent="-257175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+mj-lt"/>
                  <a:buAutoNum type="arabicPeriod"/>
                  <a:tabLst/>
                  <a:defRPr/>
                </a:pPr>
                <a:endParaRPr kumimoji="0" lang="en-US" sz="1196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Helvetica Neue" charset="0"/>
                  <a:ea typeface="Helvetica Neue" charset="0"/>
                  <a:cs typeface="Helvetica Neue" charset="0"/>
                </a:endParaRPr>
              </a:p>
            </p:txBody>
          </p:sp>
          <p:sp>
            <p:nvSpPr>
              <p:cNvPr id="19" name="Parallelogram 18"/>
              <p:cNvSpPr/>
              <p:nvPr/>
            </p:nvSpPr>
            <p:spPr>
              <a:xfrm>
                <a:off x="7529513" y="942975"/>
                <a:ext cx="3343275" cy="628650"/>
              </a:xfrm>
              <a:prstGeom prst="parallelogram">
                <a:avLst>
                  <a:gd name="adj" fmla="val 70455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57175" marR="0" lvl="0" indent="-257175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+mj-lt"/>
                  <a:buAutoNum type="arabicPeriod"/>
                  <a:tabLst/>
                  <a:defRPr/>
                </a:pPr>
                <a:endParaRPr kumimoji="0" lang="en-US" sz="1196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Helvetica Neue" charset="0"/>
                  <a:ea typeface="Helvetica Neue" charset="0"/>
                  <a:cs typeface="Helvetica Neue" charset="0"/>
                </a:endParaRPr>
              </a:p>
            </p:txBody>
          </p:sp>
        </p:grpSp>
        <p:sp>
          <p:nvSpPr>
            <p:cNvPr id="17" name="Parallelogram 16"/>
            <p:cNvSpPr/>
            <p:nvPr/>
          </p:nvSpPr>
          <p:spPr>
            <a:xfrm>
              <a:off x="10276643" y="2631522"/>
              <a:ext cx="4763906" cy="828013"/>
            </a:xfrm>
            <a:prstGeom prst="parallelogram">
              <a:avLst>
                <a:gd name="adj" fmla="val 70455"/>
              </a:avLst>
            </a:prstGeom>
            <a:solidFill>
              <a:srgbClr val="F5A3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57175" marR="0" lvl="0" indent="-257175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kumimoji="0" lang="en-US" sz="1196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 Neue" charset="0"/>
                <a:ea typeface="Helvetica Neue" charset="0"/>
                <a:cs typeface="Helvetica Neue" charset="0"/>
              </a:endParaRPr>
            </a:p>
          </p:txBody>
        </p:sp>
      </p:grpSp>
      <p:sp>
        <p:nvSpPr>
          <p:cNvPr id="3" name="Rectangle 2"/>
          <p:cNvSpPr/>
          <p:nvPr/>
        </p:nvSpPr>
        <p:spPr>
          <a:xfrm>
            <a:off x="0" y="0"/>
            <a:ext cx="1225485" cy="9334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600" dirty="0" smtClean="0">
                <a:solidFill>
                  <a:prstClr val="white"/>
                </a:solidFill>
                <a:latin typeface="Calibri"/>
              </a:rPr>
              <a:t>2</a:t>
            </a:r>
            <a:r>
              <a:rPr lang="en-US" sz="6600" dirty="0">
                <a:solidFill>
                  <a:prstClr val="white"/>
                </a:solidFill>
                <a:latin typeface="Calibri"/>
              </a:rPr>
              <a:t>a</a:t>
            </a:r>
            <a:endParaRPr kumimoji="0" lang="id-ID" sz="6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2364443"/>
              </p:ext>
            </p:extLst>
          </p:nvPr>
        </p:nvGraphicFramePr>
        <p:xfrm>
          <a:off x="421639" y="1291572"/>
          <a:ext cx="10378441" cy="2993825"/>
        </p:xfrm>
        <a:graphic>
          <a:graphicData uri="http://schemas.openxmlformats.org/drawingml/2006/table">
            <a:tbl>
              <a:tblPr/>
              <a:tblGrid>
                <a:gridCol w="2961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919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02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34991"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No.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Menu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id-ID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Volume </a:t>
                      </a:r>
                      <a:endParaRPr lang="id-ID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4991">
                <a:tc>
                  <a:txBody>
                    <a:bodyPr/>
                    <a:lstStyle/>
                    <a:p>
                      <a:pPr algn="ctr" fontAlgn="t"/>
                      <a:r>
                        <a:rPr lang="id-ID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53" marR="3453" marT="34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DAK Reguler </a:t>
                      </a:r>
                      <a:r>
                        <a:rPr lang="id-ID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SMA</a:t>
                      </a:r>
                      <a:r>
                        <a:rPr lang="id-ID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id-ID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53" marR="3453" marT="345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34991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53" marR="3453" marT="34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Rehabilitasi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ruang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belajar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SMA,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ruang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penunjang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lainnya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ruang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perpustakaan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dan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atau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ruang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guru 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dengan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tingkat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kerusakan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sedang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atau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berat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baik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beserta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perabotnya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atau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tanpa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perabotnya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53" marR="3453" marT="34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2.889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53" marR="3453" marT="345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34991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53" marR="3453" marT="34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Pembangunan ruang kelas baru (RKB) berikut perabotnya;</a:t>
                      </a:r>
                    </a:p>
                  </a:txBody>
                  <a:tcPr marL="3453" marR="3453" marT="34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1.405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53" marR="3453" marT="345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34991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53" marR="3453" marT="34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Pembangunan ruang laboratorium IPA beserta perabotnya</a:t>
                      </a:r>
                    </a:p>
                  </a:txBody>
                  <a:tcPr marL="3453" marR="3453" marT="34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1.013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53" marR="3453" marT="345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34991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53" marR="3453" marT="34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Pembangunan </a:t>
                      </a:r>
                      <a:r>
                        <a:rPr lang="sv-S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jamban siswa/guru </a:t>
                      </a:r>
                      <a:r>
                        <a:rPr lang="sv-SE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beserta sanitasinya</a:t>
                      </a:r>
                      <a:endParaRPr lang="sv-SE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53" marR="3453" marT="34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410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53" marR="3453" marT="345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34991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53" marR="3453" marT="34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Peralatan Pendidikan</a:t>
                      </a:r>
                      <a:endParaRPr lang="sv-SE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723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53" marR="3453" marT="345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34991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53" marR="3453" marT="34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Sarana PJOK dan/atau seni budaya</a:t>
                      </a:r>
                    </a:p>
                  </a:txBody>
                  <a:tcPr marL="3453" marR="3453" marT="34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283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53" marR="3453" marT="345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34991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53" marR="3453" marT="34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Media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Pembelajaran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53" marR="3453" marT="34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257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53" marR="3453" marT="345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34991"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53" marR="3453" marT="34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Rehabilitasi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jamban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siswa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/guru 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dengan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tingkat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kerusakan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sedang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atau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berat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baik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beserta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sanitasinya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atau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tanpa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sanitasinya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53" marR="3453" marT="34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945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53" marR="3453" marT="345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98975">
                <a:tc>
                  <a:txBody>
                    <a:bodyPr/>
                    <a:lstStyle/>
                    <a:p>
                      <a:pPr algn="ctr" fontAlgn="t"/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53" marR="3453" marT="34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53" marR="3453" marT="345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53" marR="3453" marT="34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53" marR="3453" marT="345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4000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 txBox="1">
            <a:spLocks/>
          </p:cNvSpPr>
          <p:nvPr/>
        </p:nvSpPr>
        <p:spPr>
          <a:xfrm>
            <a:off x="2881291" y="857251"/>
            <a:ext cx="6375842" cy="64292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marL="139304" marR="0" lvl="0" indent="-139304" algn="l" defTabSz="557213" rtl="0" eaLnBrk="1" fontAlgn="auto" latinLnBrk="0" hangingPunct="1">
              <a:lnSpc>
                <a:spcPct val="90000"/>
              </a:lnSpc>
              <a:spcBef>
                <a:spcPts val="61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id-ID" sz="1706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object 2"/>
          <p:cNvSpPr txBox="1"/>
          <p:nvPr/>
        </p:nvSpPr>
        <p:spPr>
          <a:xfrm>
            <a:off x="564826" y="2044151"/>
            <a:ext cx="2436589" cy="305372"/>
          </a:xfrm>
          <a:prstGeom prst="rect">
            <a:avLst/>
          </a:prstGeom>
          <a:ln w="12192">
            <a:solidFill>
              <a:srgbClr val="1F3863"/>
            </a:solidFill>
          </a:ln>
        </p:spPr>
        <p:txBody>
          <a:bodyPr vert="horz" wrap="square" lIns="0" tIns="58579" rIns="0" bIns="0" rtlCol="0">
            <a:spAutoFit/>
          </a:bodyPr>
          <a:lstStyle/>
          <a:p>
            <a:pPr marL="481489" marR="0" lvl="0" indent="0" algn="l" defTabSz="914400" rtl="0" eaLnBrk="0" fontAlgn="base" latinLnBrk="0" hangingPunct="0">
              <a:lnSpc>
                <a:spcPct val="100000"/>
              </a:lnSpc>
              <a:spcBef>
                <a:spcPts val="461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entury Gothic"/>
              </a:rPr>
              <a:t>Besaran</a:t>
            </a:r>
            <a:r>
              <a:rPr kumimoji="0" sz="1600" b="0" i="0" u="none" strike="noStrike" kern="1200" cap="none" spc="-6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entury Gothic"/>
              </a:rPr>
              <a:t> </a:t>
            </a:r>
            <a:r>
              <a:rPr kumimoji="0" sz="1600" b="0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entury Gothic"/>
              </a:rPr>
              <a:t>Penyaluran</a:t>
            </a: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entury Gothic"/>
            </a:endParaRPr>
          </a:p>
        </p:txBody>
      </p:sp>
      <p:sp>
        <p:nvSpPr>
          <p:cNvPr id="10" name="object 3"/>
          <p:cNvSpPr txBox="1"/>
          <p:nvPr/>
        </p:nvSpPr>
        <p:spPr>
          <a:xfrm>
            <a:off x="551384" y="2514600"/>
            <a:ext cx="2438400" cy="2156520"/>
          </a:xfrm>
          <a:prstGeom prst="rect">
            <a:avLst/>
          </a:prstGeom>
          <a:ln w="9144">
            <a:solidFill>
              <a:srgbClr val="1F3863"/>
            </a:solidFill>
          </a:ln>
        </p:spPr>
        <p:txBody>
          <a:bodyPr vert="horz" wrap="square" lIns="0" tIns="30004" rIns="0" bIns="0" rtlCol="0">
            <a:spAutoFit/>
          </a:bodyPr>
          <a:lstStyle/>
          <a:p>
            <a:pPr marL="65246" marR="0" lvl="0" indent="0" algn="l" defTabSz="914400" rtl="0" eaLnBrk="0" fontAlgn="base" latinLnBrk="0" hangingPunct="0">
              <a:lnSpc>
                <a:spcPct val="100000"/>
              </a:lnSpc>
              <a:spcBef>
                <a:spcPts val="236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entury Gothic"/>
              </a:rPr>
              <a:t>Syarat:</a:t>
            </a: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entury Gothic"/>
            </a:endParaRPr>
          </a:p>
          <a:p>
            <a:pPr marL="280035" marR="0" lvl="0" indent="-214789" algn="l" defTabSz="914400" rtl="0" eaLnBrk="0" fontAlgn="base" latinLnBrk="0" hangingPunct="0">
              <a:lnSpc>
                <a:spcPct val="100000"/>
              </a:lnSpc>
              <a:spcBef>
                <a:spcPts val="8"/>
              </a:spcBef>
              <a:spcAft>
                <a:spcPts val="200"/>
              </a:spcAft>
              <a:buClrTx/>
              <a:buSzTx/>
              <a:buFont typeface="Arial"/>
              <a:buChar char="•"/>
              <a:tabLst>
                <a:tab pos="280035" algn="l"/>
                <a:tab pos="280511" algn="l"/>
              </a:tabLst>
              <a:defRPr/>
            </a:pP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entury Gothic"/>
              </a:rPr>
              <a:t>Perda</a:t>
            </a:r>
            <a:r>
              <a:rPr kumimoji="0" sz="1200" b="0" i="0" u="none" strike="noStrike" kern="1200" cap="none" spc="-6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entury Gothic"/>
              </a:rPr>
              <a:t> 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entury Gothic"/>
              </a:rPr>
              <a:t>APBD</a:t>
            </a:r>
          </a:p>
          <a:p>
            <a:pPr marL="280035" marR="0" lvl="0" indent="-214789" algn="l" defTabSz="914400" rtl="0" eaLnBrk="0" fontAlgn="base" latinLnBrk="0" hangingPunct="0">
              <a:lnSpc>
                <a:spcPct val="100000"/>
              </a:lnSpc>
              <a:spcBef>
                <a:spcPts val="90"/>
              </a:spcBef>
              <a:spcAft>
                <a:spcPts val="200"/>
              </a:spcAft>
              <a:buClrTx/>
              <a:buSzTx/>
              <a:buFont typeface="Arial"/>
              <a:buChar char="•"/>
              <a:tabLst>
                <a:tab pos="280035" algn="l"/>
                <a:tab pos="280511" algn="l"/>
              </a:tabLst>
              <a:defRPr/>
            </a:pP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entury Gothic"/>
              </a:rPr>
              <a:t>Laporan  Realisasi  Output </a:t>
            </a:r>
            <a:r>
              <a:rPr kumimoji="0" sz="1200" b="0" i="0" u="none" strike="noStrike" kern="1200" cap="none" spc="68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entury Gothic"/>
              </a:rPr>
              <a:t> 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entury Gothic"/>
              </a:rPr>
              <a:t>TA/TW</a:t>
            </a:r>
          </a:p>
          <a:p>
            <a:pPr marL="280035" marR="0" lvl="0" indent="0" algn="l" defTabSz="914400" rtl="0" eaLnBrk="0" fontAlgn="base" latinLnBrk="0" hangingPunct="0">
              <a:lnSpc>
                <a:spcPct val="100000"/>
              </a:lnSpc>
              <a:spcBef>
                <a:spcPts val="101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entury Gothic"/>
              </a:rPr>
              <a:t>sebelumnya</a:t>
            </a:r>
          </a:p>
          <a:p>
            <a:pPr marL="280035" marR="0" lvl="0" indent="-214789" algn="l" defTabSz="914400" rtl="0" eaLnBrk="0" fontAlgn="base" latinLnBrk="0" hangingPunct="0">
              <a:lnSpc>
                <a:spcPct val="100000"/>
              </a:lnSpc>
              <a:spcBef>
                <a:spcPts val="90"/>
              </a:spcBef>
              <a:spcAft>
                <a:spcPts val="200"/>
              </a:spcAft>
              <a:buClrTx/>
              <a:buSzTx/>
              <a:buFont typeface="Arial"/>
              <a:buChar char="•"/>
              <a:tabLst>
                <a:tab pos="280035" algn="l"/>
                <a:tab pos="280511" algn="l"/>
              </a:tabLst>
              <a:defRPr/>
            </a:pP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entury Gothic"/>
              </a:rPr>
              <a:t>Minimal</a:t>
            </a:r>
            <a:r>
              <a:rPr kumimoji="0" sz="1200" b="0" i="0" u="none" strike="noStrike" kern="1200" cap="none" spc="-6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entury Gothic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entury Gothic"/>
              </a:rPr>
              <a:t>Penyerapan</a:t>
            </a: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entury Gothic"/>
            </a:endParaRPr>
          </a:p>
          <a:p>
            <a:pPr marL="280035" marR="0" lvl="0" indent="-214789" algn="l" defTabSz="914400" rtl="0" eaLnBrk="0" fontAlgn="base" latinLnBrk="0" hangingPunct="0">
              <a:lnSpc>
                <a:spcPct val="100000"/>
              </a:lnSpc>
              <a:spcBef>
                <a:spcPts val="98"/>
              </a:spcBef>
              <a:spcAft>
                <a:spcPts val="200"/>
              </a:spcAft>
              <a:buClrTx/>
              <a:buSzTx/>
              <a:buFont typeface="Arial"/>
              <a:buChar char="•"/>
              <a:tabLst>
                <a:tab pos="280035" algn="l"/>
                <a:tab pos="280511" algn="l"/>
              </a:tabLst>
              <a:defRPr/>
            </a:pP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entury Gothic"/>
              </a:rPr>
              <a:t>Minimal</a:t>
            </a:r>
            <a:r>
              <a:rPr kumimoji="0" sz="1200" b="0" i="0" u="none" strike="noStrike" kern="1200" cap="none" spc="-86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entury Gothic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entury Gothic"/>
              </a:rPr>
              <a:t>Output</a:t>
            </a: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entury Gothic"/>
            </a:endParaRPr>
          </a:p>
          <a:p>
            <a:pPr marL="280035" marR="0" lvl="0" indent="-214789" algn="l" defTabSz="914400" rtl="0" eaLnBrk="0" fontAlgn="base" latinLnBrk="0" hangingPunct="0">
              <a:lnSpc>
                <a:spcPct val="100000"/>
              </a:lnSpc>
              <a:spcBef>
                <a:spcPts val="90"/>
              </a:spcBef>
              <a:spcAft>
                <a:spcPts val="200"/>
              </a:spcAft>
              <a:buClrTx/>
              <a:buSzTx/>
              <a:buFont typeface="Arial"/>
              <a:buChar char="•"/>
              <a:tabLst>
                <a:tab pos="280035" algn="l"/>
                <a:tab pos="280511" algn="l"/>
              </a:tabLst>
              <a:defRPr/>
            </a:pPr>
            <a:r>
              <a:rPr kumimoji="0" sz="1200" b="0" i="0" u="none" strike="noStrike" kern="1200" cap="none" spc="-4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entury Gothic"/>
              </a:rPr>
              <a:t>Kontrak</a:t>
            </a:r>
            <a:r>
              <a:rPr kumimoji="0" sz="1200" b="0" i="0" u="none" strike="noStrike" kern="1200" cap="none" spc="-56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entury Gothic"/>
              </a:rPr>
              <a:t> </a:t>
            </a:r>
            <a:r>
              <a:rPr kumimoji="0" sz="1200" b="0" i="0" u="none" strike="noStrike" kern="1200" cap="none" spc="-4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entury Gothic"/>
              </a:rPr>
              <a:t>Kegiatan</a:t>
            </a:r>
            <a:endParaRPr kumimoji="0" sz="1200" b="0" i="0" u="none" strike="noStrike" kern="1200" cap="none" spc="-4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entury Gothic"/>
            </a:endParaRPr>
          </a:p>
          <a:p>
            <a:pPr marL="280035" marR="0" lvl="0" indent="-214789" algn="l" defTabSz="914400" rtl="0" eaLnBrk="0" fontAlgn="base" latinLnBrk="0" hangingPunct="0">
              <a:lnSpc>
                <a:spcPct val="100000"/>
              </a:lnSpc>
              <a:spcBef>
                <a:spcPts val="90"/>
              </a:spcBef>
              <a:spcAft>
                <a:spcPts val="200"/>
              </a:spcAft>
              <a:buClrTx/>
              <a:buSzTx/>
              <a:buFont typeface="Arial"/>
              <a:buChar char="•"/>
              <a:tabLst>
                <a:tab pos="280035" algn="l"/>
                <a:tab pos="280511" algn="l"/>
              </a:tabLst>
              <a:defRPr/>
            </a:pPr>
            <a:r>
              <a:rPr kumimoji="0" lang="id-ID" sz="1100" b="0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entury Gothic"/>
              </a:rPr>
              <a:t>R</a:t>
            </a:r>
            <a:r>
              <a:rPr kumimoji="0" lang="x-none" sz="1100" b="0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entury Gothic"/>
              </a:rPr>
              <a:t>encana kegiatan (RK) yg disetujui KL</a:t>
            </a:r>
          </a:p>
          <a:p>
            <a:pPr marL="280035" marR="0" lvl="0" indent="-214789" algn="l" defTabSz="914400" rtl="0" eaLnBrk="0" fontAlgn="base" latinLnBrk="0" hangingPunct="0">
              <a:lnSpc>
                <a:spcPct val="100000"/>
              </a:lnSpc>
              <a:spcBef>
                <a:spcPts val="90"/>
              </a:spcBef>
              <a:spcAft>
                <a:spcPts val="200"/>
              </a:spcAft>
              <a:buClrTx/>
              <a:buSzTx/>
              <a:buFont typeface="Arial"/>
              <a:buChar char="•"/>
              <a:tabLst>
                <a:tab pos="280035" algn="l"/>
                <a:tab pos="280511" algn="l"/>
              </a:tabLst>
              <a:defRPr/>
            </a:pPr>
            <a:r>
              <a:rPr kumimoji="0" lang="id-ID" sz="1200" b="0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entury Gothic"/>
              </a:rPr>
              <a:t>L</a:t>
            </a:r>
            <a:r>
              <a:rPr kumimoji="0" lang="x-none" sz="1200" b="0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entury Gothic"/>
              </a:rPr>
              <a:t>aporan nilai rencana kebutuhan dana</a:t>
            </a: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entury Gothic"/>
            </a:endParaRPr>
          </a:p>
        </p:txBody>
      </p:sp>
      <p:sp>
        <p:nvSpPr>
          <p:cNvPr id="12" name="object 4"/>
          <p:cNvSpPr txBox="1"/>
          <p:nvPr/>
        </p:nvSpPr>
        <p:spPr>
          <a:xfrm>
            <a:off x="585846" y="5487052"/>
            <a:ext cx="2386232" cy="235642"/>
          </a:xfrm>
          <a:prstGeom prst="rect">
            <a:avLst/>
          </a:prstGeom>
          <a:ln w="12192">
            <a:solidFill>
              <a:srgbClr val="1F3863"/>
            </a:solidFill>
          </a:ln>
        </p:spPr>
        <p:txBody>
          <a:bodyPr vert="horz" wrap="square" lIns="0" tIns="65723" rIns="0" bIns="0" rtlCol="0">
            <a:spAutoFit/>
          </a:bodyPr>
          <a:lstStyle/>
          <a:p>
            <a:pPr marL="92075" marR="0" lvl="0" indent="0" algn="l" defTabSz="914400" rtl="0" eaLnBrk="0" fontAlgn="base" latinLnBrk="0" hangingPunct="0">
              <a:lnSpc>
                <a:spcPct val="100000"/>
              </a:lnSpc>
              <a:spcBef>
                <a:spcPts val="518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entury Gothic"/>
              </a:rPr>
              <a:t>Penyampaian Dokumen Paling</a:t>
            </a:r>
            <a:r>
              <a:rPr kumimoji="0" sz="1100" b="0" i="0" u="none" strike="noStrike" kern="1200" cap="none" spc="-1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entury Gothic"/>
              </a:rPr>
              <a:t> </a:t>
            </a:r>
            <a:r>
              <a:rPr kumimoji="0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entury Gothic"/>
              </a:rPr>
              <a:t>Lambat</a:t>
            </a:r>
          </a:p>
        </p:txBody>
      </p:sp>
      <p:sp>
        <p:nvSpPr>
          <p:cNvPr id="13" name="object 7"/>
          <p:cNvSpPr/>
          <p:nvPr/>
        </p:nvSpPr>
        <p:spPr>
          <a:xfrm>
            <a:off x="564825" y="4795631"/>
            <a:ext cx="2401472" cy="592090"/>
          </a:xfrm>
          <a:custGeom>
            <a:avLst/>
            <a:gdLst/>
            <a:ahLst/>
            <a:cxnLst/>
            <a:rect l="l" t="t" r="r" b="b"/>
            <a:pathLst>
              <a:path w="2601595" h="558164">
                <a:moveTo>
                  <a:pt x="0" y="557784"/>
                </a:moveTo>
                <a:lnTo>
                  <a:pt x="2601468" y="557784"/>
                </a:lnTo>
                <a:lnTo>
                  <a:pt x="2601468" y="0"/>
                </a:lnTo>
                <a:lnTo>
                  <a:pt x="0" y="0"/>
                </a:lnTo>
                <a:lnTo>
                  <a:pt x="0" y="557784"/>
                </a:lnTo>
                <a:close/>
              </a:path>
            </a:pathLst>
          </a:custGeom>
          <a:ln w="12192">
            <a:solidFill>
              <a:srgbClr val="1F3863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  <p:sp>
        <p:nvSpPr>
          <p:cNvPr id="15" name="object 9"/>
          <p:cNvSpPr txBox="1"/>
          <p:nvPr/>
        </p:nvSpPr>
        <p:spPr>
          <a:xfrm>
            <a:off x="769576" y="4810482"/>
            <a:ext cx="735037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entury Gothic"/>
              </a:rPr>
              <a:t>P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entury Gothic"/>
              </a:rPr>
              <a:t>e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entury Gothic"/>
              </a:rPr>
              <a:t>n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entury Gothic"/>
              </a:rPr>
              <a:t>y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entury Gothic"/>
              </a:rPr>
              <a:t>a</a:t>
            </a:r>
            <a:r>
              <a:rPr kumimoji="0" sz="1200" b="0" i="0" u="none" strike="noStrike" kern="1200" cap="none" spc="8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entury Gothic"/>
              </a:rPr>
              <a:t>l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entury Gothic"/>
              </a:rPr>
              <a:t>ur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entury Gothic"/>
              </a:rPr>
              <a:t>a</a:t>
            </a:r>
            <a:r>
              <a:rPr kumimoji="0" sz="1200" b="0" i="0" u="none" strike="noStrike" kern="1200" cap="none" spc="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entury Gothic"/>
              </a:rPr>
              <a:t>n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entury Gothic"/>
              </a:rPr>
              <a:t>:</a:t>
            </a:r>
          </a:p>
        </p:txBody>
      </p:sp>
      <p:sp>
        <p:nvSpPr>
          <p:cNvPr id="16" name="object 10"/>
          <p:cNvSpPr txBox="1"/>
          <p:nvPr/>
        </p:nvSpPr>
        <p:spPr>
          <a:xfrm>
            <a:off x="769575" y="5018008"/>
            <a:ext cx="1155896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24314" marR="0" lvl="0" indent="-214789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Char char="•"/>
              <a:tabLst>
                <a:tab pos="224314" algn="l"/>
                <a:tab pos="224790" algn="l"/>
              </a:tabLst>
              <a:defRPr/>
            </a:pP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entury Gothic"/>
              </a:rPr>
              <a:t>Paling</a:t>
            </a:r>
            <a:r>
              <a:rPr kumimoji="0" sz="1200" b="0" i="0" u="none" strike="noStrike" kern="1200" cap="none" spc="-7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entury Gothic"/>
              </a:rPr>
              <a:t> 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entury Gothic"/>
              </a:rPr>
              <a:t>Cepat</a:t>
            </a:r>
          </a:p>
          <a:p>
            <a:pPr marL="224314" marR="0" lvl="0" indent="-214789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Char char="•"/>
              <a:tabLst>
                <a:tab pos="224314" algn="l"/>
                <a:tab pos="224790" algn="l"/>
              </a:tabLst>
              <a:defRPr/>
            </a:pP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entury Gothic"/>
              </a:rPr>
              <a:t>Paling</a:t>
            </a:r>
            <a:r>
              <a:rPr kumimoji="0" sz="1200" b="0" i="0" u="none" strike="noStrike" kern="1200" cap="none" spc="-7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entury Gothic"/>
              </a:rPr>
              <a:t> 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entury Gothic"/>
              </a:rPr>
              <a:t>Lambat</a:t>
            </a:r>
          </a:p>
        </p:txBody>
      </p:sp>
      <p:sp>
        <p:nvSpPr>
          <p:cNvPr id="20" name="object 15"/>
          <p:cNvSpPr txBox="1"/>
          <p:nvPr/>
        </p:nvSpPr>
        <p:spPr>
          <a:xfrm>
            <a:off x="5811515" y="1791114"/>
            <a:ext cx="2424118" cy="18466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97681" algn="l"/>
                <a:tab pos="1056323" algn="l"/>
              </a:tabLst>
              <a:defRPr/>
            </a:pPr>
            <a:r>
              <a:rPr kumimoji="0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entury Gothic"/>
              </a:rPr>
              <a:t>TW I           TW</a:t>
            </a:r>
            <a:r>
              <a:rPr kumimoji="0" sz="1200" b="1" i="0" u="none" strike="noStrike" kern="1200" cap="none" spc="-1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entury Gothic"/>
              </a:rPr>
              <a:t> </a:t>
            </a:r>
            <a:r>
              <a:rPr kumimoji="0" sz="1200" b="1" i="0" u="none" strike="noStrike" kern="1200" cap="none" spc="8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entury Gothic"/>
              </a:rPr>
              <a:t>II         TW III       </a:t>
            </a:r>
            <a:r>
              <a:rPr kumimoji="0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entury Gothic"/>
              </a:rPr>
              <a:t>TW</a:t>
            </a:r>
            <a:r>
              <a:rPr kumimoji="0" sz="1200" b="1" i="0" u="none" strike="noStrike" kern="1200" cap="none" spc="-86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entury Gothic"/>
              </a:rPr>
              <a:t> </a:t>
            </a:r>
            <a:r>
              <a:rPr kumimoji="0" sz="1200" b="1" i="0" u="none" strike="noStrike" kern="1200" cap="none" spc="8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entury Gothic"/>
              </a:rPr>
              <a:t>IV</a:t>
            </a:r>
            <a:endParaRPr kumimoji="0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entury Gothic"/>
            </a:endParaRPr>
          </a:p>
        </p:txBody>
      </p:sp>
      <p:sp>
        <p:nvSpPr>
          <p:cNvPr id="21" name="object 16"/>
          <p:cNvSpPr txBox="1"/>
          <p:nvPr/>
        </p:nvSpPr>
        <p:spPr>
          <a:xfrm>
            <a:off x="5805169" y="2066609"/>
            <a:ext cx="2459501" cy="27748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2192">
            <a:solidFill>
              <a:srgbClr val="2D8570"/>
            </a:solidFill>
          </a:ln>
        </p:spPr>
        <p:txBody>
          <a:bodyPr vert="horz" wrap="square" lIns="0" tIns="30956" rIns="0" bIns="0" rtlCol="0">
            <a:spAutoFit/>
          </a:bodyPr>
          <a:lstStyle/>
          <a:p>
            <a:pPr marL="55245" marR="0" lvl="0" indent="0" algn="l" defTabSz="914400" rtl="0" eaLnBrk="0" fontAlgn="base" latinLnBrk="0" hangingPunct="0">
              <a:lnSpc>
                <a:spcPct val="100000"/>
              </a:lnSpc>
              <a:spcBef>
                <a:spcPts val="244"/>
              </a:spcBef>
              <a:spcAft>
                <a:spcPct val="0"/>
              </a:spcAft>
              <a:buClrTx/>
              <a:buSzTx/>
              <a:buFontTx/>
              <a:buNone/>
              <a:tabLst>
                <a:tab pos="530543" algn="l"/>
                <a:tab pos="1030129" algn="l"/>
                <a:tab pos="1672114" algn="l"/>
              </a:tabLst>
              <a:defRPr/>
            </a:pPr>
            <a:r>
              <a:rPr kumimoji="0" sz="1600" b="1" i="0" u="none" strike="noStrike" kern="1200" cap="none" spc="0" normalizeH="0" baseline="12626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entury Gothic"/>
              </a:rPr>
              <a:t>     30%	       </a:t>
            </a:r>
            <a:r>
              <a:rPr kumimoji="0" sz="1600" b="1" i="0" u="none" strike="noStrike" kern="1200" cap="none" spc="0" normalizeH="0" baseline="75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entury Gothic"/>
              </a:rPr>
              <a:t>25%	             </a:t>
            </a:r>
            <a:r>
              <a:rPr kumimoji="0" sz="1600" b="1" i="0" u="none" strike="noStrike" kern="1200" cap="none" spc="0" normalizeH="0" baseline="50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entury Gothic"/>
              </a:rPr>
              <a:t>25%	              </a:t>
            </a:r>
            <a:r>
              <a:rPr kumimoji="0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entury Gothic"/>
              </a:rPr>
              <a:t>*</a:t>
            </a:r>
          </a:p>
        </p:txBody>
      </p:sp>
      <p:sp>
        <p:nvSpPr>
          <p:cNvPr id="22" name="object 17"/>
          <p:cNvSpPr/>
          <p:nvPr/>
        </p:nvSpPr>
        <p:spPr>
          <a:xfrm>
            <a:off x="5842657" y="4869843"/>
            <a:ext cx="2431431" cy="504538"/>
          </a:xfrm>
          <a:custGeom>
            <a:avLst/>
            <a:gdLst/>
            <a:ahLst/>
            <a:cxnLst/>
            <a:rect l="l" t="t" r="r" b="b"/>
            <a:pathLst>
              <a:path w="2687320" h="548639">
                <a:moveTo>
                  <a:pt x="0" y="548640"/>
                </a:moveTo>
                <a:lnTo>
                  <a:pt x="2686812" y="548640"/>
                </a:lnTo>
                <a:lnTo>
                  <a:pt x="2686812" y="0"/>
                </a:lnTo>
                <a:lnTo>
                  <a:pt x="0" y="0"/>
                </a:lnTo>
                <a:lnTo>
                  <a:pt x="0" y="54864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12192">
            <a:solidFill>
              <a:srgbClr val="2D8570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3" name="object 18"/>
          <p:cNvSpPr txBox="1"/>
          <p:nvPr/>
        </p:nvSpPr>
        <p:spPr>
          <a:xfrm>
            <a:off x="5989403" y="4905319"/>
            <a:ext cx="235634" cy="12824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ts val="97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Feb</a:t>
            </a:r>
          </a:p>
        </p:txBody>
      </p:sp>
      <p:sp>
        <p:nvSpPr>
          <p:cNvPr id="24" name="object 19"/>
          <p:cNvSpPr txBox="1"/>
          <p:nvPr/>
        </p:nvSpPr>
        <p:spPr>
          <a:xfrm>
            <a:off x="6501935" y="4914481"/>
            <a:ext cx="379172" cy="12824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ts val="97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   Mei</a:t>
            </a:r>
          </a:p>
        </p:txBody>
      </p:sp>
      <p:sp>
        <p:nvSpPr>
          <p:cNvPr id="25" name="object 20"/>
          <p:cNvSpPr txBox="1"/>
          <p:nvPr/>
        </p:nvSpPr>
        <p:spPr>
          <a:xfrm>
            <a:off x="5941254" y="5086626"/>
            <a:ext cx="1014212" cy="16414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95776" algn="l"/>
              </a:tabLst>
              <a:defRPr/>
            </a:pPr>
            <a:r>
              <a:rPr kumimoji="0" sz="1000" b="0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31 </a:t>
            </a:r>
            <a:r>
              <a:rPr kumimoji="0" sz="1000" b="0" i="0" u="none" strike="noStrike" kern="1200" cap="none" spc="-8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Mei	    </a:t>
            </a:r>
            <a:r>
              <a:rPr kumimoji="0" sz="1600" b="0" i="0" u="none" strike="noStrike" kern="1200" cap="none" spc="-5" normalizeH="0" baseline="-75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8</a:t>
            </a:r>
            <a:r>
              <a:rPr kumimoji="0" sz="1600" b="0" i="0" u="none" strike="noStrike" kern="1200" cap="none" spc="-113" normalizeH="0" baseline="-75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 </a:t>
            </a:r>
            <a:r>
              <a:rPr kumimoji="0" sz="1600" b="0" i="0" u="none" strike="noStrike" kern="1200" cap="none" spc="0" normalizeH="0" baseline="-75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Sep</a:t>
            </a:r>
          </a:p>
        </p:txBody>
      </p:sp>
      <p:sp>
        <p:nvSpPr>
          <p:cNvPr id="26" name="object 21"/>
          <p:cNvSpPr txBox="1"/>
          <p:nvPr/>
        </p:nvSpPr>
        <p:spPr>
          <a:xfrm>
            <a:off x="7215606" y="4893444"/>
            <a:ext cx="400343" cy="37189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vert="horz" wrap="square" lIns="0" tIns="0" rIns="0" bIns="0" rtlCol="0">
            <a:spAutoFit/>
          </a:bodyPr>
          <a:lstStyle/>
          <a:p>
            <a:pPr marL="23336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Sep</a:t>
            </a:r>
          </a:p>
          <a:p>
            <a:pPr marL="0" marR="0" lvl="0" indent="0" algn="l" defTabSz="914400" rtl="0" eaLnBrk="0" fontAlgn="base" latinLnBrk="0" hangingPunct="0">
              <a:lnSpc>
                <a:spcPts val="975"/>
              </a:lnSpc>
              <a:spcBef>
                <a:spcPts val="7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0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31</a:t>
            </a:r>
            <a:r>
              <a:rPr kumimoji="0" sz="1000" b="0" i="0" u="none" strike="noStrike" kern="1200" cap="none" spc="-68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 </a:t>
            </a:r>
            <a:r>
              <a:rPr kumimoji="0" sz="1000" b="0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Okt</a:t>
            </a:r>
            <a:endParaRPr kumimoji="0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  <a:ea typeface="+mn-ea"/>
              <a:cs typeface="Century Gothic"/>
            </a:endParaRPr>
          </a:p>
        </p:txBody>
      </p:sp>
      <p:sp>
        <p:nvSpPr>
          <p:cNvPr id="27" name="object 22"/>
          <p:cNvSpPr txBox="1"/>
          <p:nvPr/>
        </p:nvSpPr>
        <p:spPr>
          <a:xfrm>
            <a:off x="7828903" y="4887268"/>
            <a:ext cx="409136" cy="37189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vert="horz" wrap="square" lIns="0" tIns="0" rIns="0" bIns="0" rtlCol="0">
            <a:spAutoFit/>
          </a:bodyPr>
          <a:lstStyle/>
          <a:p>
            <a:pPr marL="5239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0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Nov</a:t>
            </a:r>
            <a:endParaRPr kumimoji="0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  <a:ea typeface="+mn-ea"/>
              <a:cs typeface="Century Gothic"/>
            </a:endParaRPr>
          </a:p>
          <a:p>
            <a:pPr marL="0" marR="0" lvl="0" indent="0" algn="l" defTabSz="914400" rtl="0" eaLnBrk="0" fontAlgn="base" latinLnBrk="0" hangingPunct="0">
              <a:lnSpc>
                <a:spcPts val="975"/>
              </a:lnSpc>
              <a:spcBef>
                <a:spcPts val="7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0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31</a:t>
            </a:r>
            <a:r>
              <a:rPr kumimoji="0" sz="1000" b="0" i="0" u="none" strike="noStrike" kern="1200" cap="none" spc="-6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 </a:t>
            </a:r>
            <a:r>
              <a:rPr kumimoji="0" sz="1000" b="0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Des</a:t>
            </a:r>
            <a:endParaRPr kumimoji="0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  <a:ea typeface="+mn-ea"/>
              <a:cs typeface="Century Gothic"/>
            </a:endParaRPr>
          </a:p>
        </p:txBody>
      </p:sp>
      <p:sp>
        <p:nvSpPr>
          <p:cNvPr id="28" name="object 23"/>
          <p:cNvSpPr/>
          <p:nvPr/>
        </p:nvSpPr>
        <p:spPr>
          <a:xfrm>
            <a:off x="5832984" y="5472635"/>
            <a:ext cx="2499947" cy="265271"/>
          </a:xfrm>
          <a:custGeom>
            <a:avLst/>
            <a:gdLst/>
            <a:ahLst/>
            <a:cxnLst/>
            <a:rect l="l" t="t" r="r" b="b"/>
            <a:pathLst>
              <a:path w="2708275" h="353695">
                <a:moveTo>
                  <a:pt x="0" y="353567"/>
                </a:moveTo>
                <a:lnTo>
                  <a:pt x="2708148" y="353567"/>
                </a:lnTo>
                <a:lnTo>
                  <a:pt x="2708148" y="0"/>
                </a:lnTo>
                <a:lnTo>
                  <a:pt x="0" y="0"/>
                </a:lnTo>
                <a:lnTo>
                  <a:pt x="0" y="353567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12192">
            <a:solidFill>
              <a:srgbClr val="2D8570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9" name="object 24"/>
          <p:cNvSpPr txBox="1"/>
          <p:nvPr/>
        </p:nvSpPr>
        <p:spPr>
          <a:xfrm>
            <a:off x="5890141" y="5520690"/>
            <a:ext cx="1165441" cy="16414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93395" algn="l"/>
              </a:tabLst>
              <a:defRPr/>
            </a:pPr>
            <a:r>
              <a:rPr kumimoji="0" sz="1000" b="0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19</a:t>
            </a:r>
            <a:r>
              <a:rPr kumimoji="0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 </a:t>
            </a:r>
            <a:r>
              <a:rPr kumimoji="0" sz="1000" b="0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Mei	     </a:t>
            </a:r>
            <a:r>
              <a:rPr kumimoji="0" sz="1600" b="0" i="0" u="none" strike="noStrike" kern="1200" cap="none" spc="-5" normalizeH="0" baseline="-75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31</a:t>
            </a:r>
            <a:r>
              <a:rPr kumimoji="0" sz="1600" b="0" i="0" u="none" strike="noStrike" kern="1200" cap="none" spc="-107" normalizeH="0" baseline="-75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 </a:t>
            </a:r>
            <a:r>
              <a:rPr kumimoji="0" sz="1600" b="0" i="0" u="none" strike="noStrike" kern="1200" cap="none" spc="0" normalizeH="0" baseline="-75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Aug</a:t>
            </a:r>
          </a:p>
        </p:txBody>
      </p:sp>
      <p:sp>
        <p:nvSpPr>
          <p:cNvPr id="30" name="object 25"/>
          <p:cNvSpPr txBox="1"/>
          <p:nvPr/>
        </p:nvSpPr>
        <p:spPr>
          <a:xfrm>
            <a:off x="7165276" y="5528356"/>
            <a:ext cx="526073" cy="12824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ts val="97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0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  21</a:t>
            </a:r>
            <a:r>
              <a:rPr kumimoji="0" sz="1000" b="0" i="0" u="none" strike="noStrike" kern="1200" cap="none" spc="-6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 </a:t>
            </a:r>
            <a:r>
              <a:rPr kumimoji="0" sz="1000" b="0" i="0" u="none" strike="noStrike" kern="1200" cap="none" spc="-6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Okt</a:t>
            </a:r>
            <a:endParaRPr kumimoji="0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  <a:ea typeface="+mn-ea"/>
              <a:cs typeface="Century Gothic"/>
            </a:endParaRPr>
          </a:p>
        </p:txBody>
      </p:sp>
      <p:sp>
        <p:nvSpPr>
          <p:cNvPr id="31" name="object 26"/>
          <p:cNvSpPr txBox="1"/>
          <p:nvPr/>
        </p:nvSpPr>
        <p:spPr>
          <a:xfrm>
            <a:off x="7828903" y="5536919"/>
            <a:ext cx="409136" cy="12824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ts val="97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1000" b="0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15</a:t>
            </a:r>
            <a:r>
              <a:rPr kumimoji="0" sz="1000" b="0" i="0" u="none" strike="noStrike" kern="1200" cap="none" spc="-6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 </a:t>
            </a:r>
            <a:r>
              <a:rPr kumimoji="0" sz="1000" b="0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Des</a:t>
            </a:r>
            <a:endParaRPr kumimoji="0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  <a:ea typeface="+mn-ea"/>
              <a:cs typeface="Century Gothic"/>
            </a:endParaRPr>
          </a:p>
        </p:txBody>
      </p:sp>
      <p:sp>
        <p:nvSpPr>
          <p:cNvPr id="32" name="object 30"/>
          <p:cNvSpPr txBox="1"/>
          <p:nvPr/>
        </p:nvSpPr>
        <p:spPr>
          <a:xfrm>
            <a:off x="754975" y="1077448"/>
            <a:ext cx="2066779" cy="401552"/>
          </a:xfrm>
          <a:prstGeom prst="rect">
            <a:avLst/>
          </a:prstGeom>
          <a:solidFill>
            <a:srgbClr val="1F3863"/>
          </a:solidFill>
        </p:spPr>
        <p:txBody>
          <a:bodyPr vert="horz" wrap="square" lIns="0" tIns="31909" rIns="0" bIns="0" rtlCol="0">
            <a:spAutoFit/>
          </a:bodyPr>
          <a:lstStyle/>
          <a:p>
            <a:pPr marL="423863" marR="419100" lvl="0" indent="12383" algn="l" defTabSz="914400" rtl="0" eaLnBrk="0" fontAlgn="base" latinLnBrk="0" hangingPunct="0">
              <a:lnSpc>
                <a:spcPct val="100000"/>
              </a:lnSpc>
              <a:spcBef>
                <a:spcPts val="251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Perubahan  </a:t>
            </a:r>
            <a:r>
              <a:rPr kumimoji="0" sz="1200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P</a:t>
            </a:r>
            <a:r>
              <a:rPr kumimoji="0" sz="120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enyal</a:t>
            </a: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ur</a:t>
            </a:r>
            <a:r>
              <a:rPr kumimoji="0" sz="120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an</a:t>
            </a: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  <a:ea typeface="+mn-ea"/>
              <a:cs typeface="Century Gothic"/>
            </a:endParaRPr>
          </a:p>
        </p:txBody>
      </p:sp>
      <p:sp>
        <p:nvSpPr>
          <p:cNvPr id="45" name="object 60"/>
          <p:cNvSpPr txBox="1"/>
          <p:nvPr/>
        </p:nvSpPr>
        <p:spPr>
          <a:xfrm>
            <a:off x="5784747" y="1053871"/>
            <a:ext cx="2489340" cy="53091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horz" wrap="square" lIns="0" tIns="114300" rIns="0" bIns="0" rtlCol="0">
            <a:spAutoFit/>
          </a:bodyPr>
          <a:lstStyle/>
          <a:p>
            <a:pPr marL="76200" marR="0" lvl="0" indent="0" algn="ctr" defTabSz="914400" rtl="0" eaLnBrk="0" fontAlgn="base" latinLnBrk="0" hangingPunct="0">
              <a:lnSpc>
                <a:spcPct val="100000"/>
              </a:lnSpc>
              <a:spcBef>
                <a:spcPts val="9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1350" b="1" i="0" u="none" strike="noStrike" kern="1200" cap="none" spc="-4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entury Gothic"/>
              </a:rPr>
              <a:t>2017</a:t>
            </a:r>
          </a:p>
          <a:p>
            <a:pPr marL="76200" marR="0" lvl="0" indent="0" algn="ctr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entury Gothic"/>
            </a:endParaRPr>
          </a:p>
        </p:txBody>
      </p:sp>
      <p:sp>
        <p:nvSpPr>
          <p:cNvPr id="46" name="object 27"/>
          <p:cNvSpPr txBox="1"/>
          <p:nvPr/>
        </p:nvSpPr>
        <p:spPr>
          <a:xfrm>
            <a:off x="643390" y="5993561"/>
            <a:ext cx="2410403" cy="1500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975" b="1" i="0" u="none" strike="noStrike" kern="1200" cap="none" spc="-8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Catatan</a:t>
            </a:r>
            <a:r>
              <a:rPr kumimoji="0" sz="975" b="0" i="0" u="none" strike="noStrike" kern="1200" cap="none" spc="-8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:</a:t>
            </a:r>
            <a:endParaRPr kumimoji="0" sz="975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  <a:ea typeface="+mn-ea"/>
              <a:cs typeface="Century Gothic"/>
            </a:endParaRPr>
          </a:p>
        </p:txBody>
      </p:sp>
      <p:sp>
        <p:nvSpPr>
          <p:cNvPr id="47" name="object 28"/>
          <p:cNvSpPr txBox="1"/>
          <p:nvPr/>
        </p:nvSpPr>
        <p:spPr>
          <a:xfrm>
            <a:off x="643391" y="6151602"/>
            <a:ext cx="7671666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0975" marR="3810" lvl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4314" algn="l"/>
                <a:tab pos="224790" algn="l"/>
              </a:tabLst>
              <a:defRPr/>
            </a:pPr>
            <a:r>
              <a:rPr kumimoji="0" sz="1200" b="0" i="0" u="none" strike="noStrike" kern="1200" cap="none" spc="-8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*  	</a:t>
            </a:r>
            <a:r>
              <a:rPr kumimoji="0" sz="1200" b="0" i="0" u="none" strike="noStrike" kern="1200" cap="none" spc="-8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sebesar</a:t>
            </a:r>
            <a:r>
              <a:rPr kumimoji="0" sz="1200" b="0" i="0" u="none" strike="noStrike" kern="1200" cap="none" spc="-8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 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selisih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antara 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dana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yang </a:t>
            </a:r>
            <a:r>
              <a:rPr kumimoji="0" sz="1200" b="0" i="0" u="none" strike="noStrike" kern="1200" cap="none" spc="-4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telah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 </a:t>
            </a:r>
            <a:r>
              <a:rPr kumimoji="0" sz="1200" b="0" i="0" u="none" strike="noStrike" kern="1200" cap="none" spc="-4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diterima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 di RKUD</a:t>
            </a:r>
            <a:r>
              <a:rPr kumimoji="0" sz="1200" b="0" i="0" u="none" strike="noStrike" kern="1200" cap="none" spc="-3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dengan  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nilai </a:t>
            </a:r>
            <a:r>
              <a:rPr kumimoji="0" sz="1200" b="0" i="0" u="none" strike="noStrike" kern="1200" cap="none" spc="-4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rencana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  </a:t>
            </a:r>
            <a:r>
              <a:rPr kumimoji="0" sz="1200" b="0" i="0" u="none" strike="noStrike" kern="1200" cap="none" spc="-4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kebutuhan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 dana </a:t>
            </a:r>
            <a:r>
              <a:rPr kumimoji="0" sz="1200" b="0" i="0" u="none" strike="noStrike" kern="1200" cap="none" spc="-4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untuk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 </a:t>
            </a:r>
            <a:r>
              <a:rPr kumimoji="0" sz="1200" b="0" i="0" u="none" strike="noStrike" kern="1200" cap="none" spc="-4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penyelesaian</a:t>
            </a:r>
            <a:r>
              <a:rPr kumimoji="0" sz="1200" b="0" i="0" u="none" strike="noStrike" kern="1200" cap="none" spc="-26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 </a:t>
            </a:r>
            <a:r>
              <a:rPr kumimoji="0" sz="1200" b="0" i="0" u="none" strike="noStrike" kern="1200" cap="none" spc="-4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kegiatan</a:t>
            </a: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  <a:ea typeface="+mn-ea"/>
              <a:cs typeface="Century Gothic"/>
            </a:endParaRPr>
          </a:p>
        </p:txBody>
      </p:sp>
      <p:sp>
        <p:nvSpPr>
          <p:cNvPr id="50" name="object 65"/>
          <p:cNvSpPr/>
          <p:nvPr/>
        </p:nvSpPr>
        <p:spPr>
          <a:xfrm>
            <a:off x="8400554" y="1064841"/>
            <a:ext cx="730112" cy="6229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51" name="Straight Connector 50"/>
          <p:cNvCxnSpPr/>
          <p:nvPr/>
        </p:nvCxnSpPr>
        <p:spPr>
          <a:xfrm>
            <a:off x="5710843" y="1064841"/>
            <a:ext cx="51153" cy="4813530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object 15"/>
          <p:cNvSpPr txBox="1"/>
          <p:nvPr/>
        </p:nvSpPr>
        <p:spPr>
          <a:xfrm>
            <a:off x="3197397" y="1793850"/>
            <a:ext cx="2450042" cy="18466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97681" algn="l"/>
                <a:tab pos="1056323" algn="l"/>
              </a:tabLst>
              <a:defRPr/>
            </a:pPr>
            <a:r>
              <a:rPr kumimoji="0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entury Gothic"/>
              </a:rPr>
              <a:t>Thp</a:t>
            </a:r>
            <a:r>
              <a:rPr kumimoji="0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entury Gothic"/>
              </a:rPr>
              <a:t> </a:t>
            </a:r>
            <a:r>
              <a:rPr kumimoji="0" sz="1200" b="1" i="0" u="none" strike="noStrike" kern="1200" cap="none" spc="8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entury Gothic"/>
              </a:rPr>
              <a:t>I                </a:t>
            </a:r>
            <a:r>
              <a:rPr kumimoji="0" sz="1200" b="1" i="0" u="none" strike="noStrike" kern="1200" cap="none" spc="8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entury Gothic"/>
              </a:rPr>
              <a:t>Thp</a:t>
            </a:r>
            <a:r>
              <a:rPr kumimoji="0" sz="1200" b="1" i="0" u="none" strike="noStrike" kern="1200" cap="none" spc="8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entury Gothic"/>
              </a:rPr>
              <a:t> II              </a:t>
            </a:r>
            <a:r>
              <a:rPr kumimoji="0" sz="1200" b="1" i="0" u="none" strike="noStrike" kern="1200" cap="none" spc="8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entury Gothic"/>
              </a:rPr>
              <a:t>Thp</a:t>
            </a:r>
            <a:r>
              <a:rPr kumimoji="0" sz="1200" b="1" i="0" u="none" strike="noStrike" kern="1200" cap="none" spc="8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entury Gothic"/>
              </a:rPr>
              <a:t> III   </a:t>
            </a:r>
            <a:endParaRPr kumimoji="0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entury Gothic"/>
            </a:endParaRPr>
          </a:p>
        </p:txBody>
      </p:sp>
      <p:sp>
        <p:nvSpPr>
          <p:cNvPr id="56" name="object 16"/>
          <p:cNvSpPr txBox="1"/>
          <p:nvPr/>
        </p:nvSpPr>
        <p:spPr>
          <a:xfrm>
            <a:off x="3187939" y="2057585"/>
            <a:ext cx="2459501" cy="27748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192">
            <a:solidFill>
              <a:srgbClr val="2D8570"/>
            </a:solidFill>
          </a:ln>
        </p:spPr>
        <p:txBody>
          <a:bodyPr vert="horz" wrap="square" lIns="0" tIns="30956" rIns="0" bIns="0" rtlCol="0" anchor="ctr">
            <a:spAutoFit/>
          </a:bodyPr>
          <a:lstStyle/>
          <a:p>
            <a:pPr marL="55245" marR="0" lvl="0" indent="0" algn="l" defTabSz="914400" rtl="0" eaLnBrk="0" fontAlgn="base" latinLnBrk="0" hangingPunct="0">
              <a:lnSpc>
                <a:spcPct val="100000"/>
              </a:lnSpc>
              <a:spcBef>
                <a:spcPts val="244"/>
              </a:spcBef>
              <a:spcAft>
                <a:spcPct val="0"/>
              </a:spcAft>
              <a:buClrTx/>
              <a:buSzTx/>
              <a:buFontTx/>
              <a:buNone/>
              <a:tabLst>
                <a:tab pos="530543" algn="l"/>
                <a:tab pos="1030129" algn="l"/>
                <a:tab pos="1672114" algn="l"/>
              </a:tabLst>
              <a:defRPr/>
            </a:pPr>
            <a:r>
              <a:rPr kumimoji="0" sz="1600" b="1" i="0" u="none" strike="noStrike" kern="1200" cap="none" spc="0" normalizeH="0" baseline="12626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entury Gothic"/>
              </a:rPr>
              <a:t> 25%	               </a:t>
            </a:r>
            <a:r>
              <a:rPr kumimoji="0" sz="1600" b="1" i="0" u="none" strike="noStrike" kern="1200" cap="none" spc="0" normalizeH="0" baseline="75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entury Gothic"/>
              </a:rPr>
              <a:t>45%       </a:t>
            </a:r>
            <a:r>
              <a:rPr kumimoji="0" sz="1600" b="1" i="0" u="none" strike="noStrike" kern="1200" cap="none" spc="0" normalizeH="0" baseline="505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entury Gothic"/>
              </a:rPr>
              <a:t>	         </a:t>
            </a:r>
            <a:r>
              <a:rPr kumimoji="0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entury Gothic"/>
              </a:rPr>
              <a:t>*</a:t>
            </a:r>
          </a:p>
        </p:txBody>
      </p:sp>
      <p:sp>
        <p:nvSpPr>
          <p:cNvPr id="57" name="object 17"/>
          <p:cNvSpPr/>
          <p:nvPr/>
        </p:nvSpPr>
        <p:spPr>
          <a:xfrm>
            <a:off x="3181098" y="4876800"/>
            <a:ext cx="2480603" cy="510540"/>
          </a:xfrm>
          <a:custGeom>
            <a:avLst/>
            <a:gdLst/>
            <a:ahLst/>
            <a:cxnLst/>
            <a:rect l="l" t="t" r="r" b="b"/>
            <a:pathLst>
              <a:path w="2687320" h="548639">
                <a:moveTo>
                  <a:pt x="0" y="548640"/>
                </a:moveTo>
                <a:lnTo>
                  <a:pt x="2686812" y="548640"/>
                </a:lnTo>
                <a:lnTo>
                  <a:pt x="2686812" y="0"/>
                </a:lnTo>
                <a:lnTo>
                  <a:pt x="0" y="0"/>
                </a:lnTo>
                <a:lnTo>
                  <a:pt x="0" y="548640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12192">
            <a:solidFill>
              <a:srgbClr val="2D8570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8" name="object 18"/>
          <p:cNvSpPr txBox="1"/>
          <p:nvPr/>
        </p:nvSpPr>
        <p:spPr>
          <a:xfrm>
            <a:off x="3332376" y="4926395"/>
            <a:ext cx="383478" cy="12824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ts val="97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Feb</a:t>
            </a:r>
          </a:p>
        </p:txBody>
      </p:sp>
      <p:sp>
        <p:nvSpPr>
          <p:cNvPr id="59" name="object 19"/>
          <p:cNvSpPr txBox="1"/>
          <p:nvPr/>
        </p:nvSpPr>
        <p:spPr>
          <a:xfrm>
            <a:off x="4232249" y="4914481"/>
            <a:ext cx="388832" cy="12824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ts val="97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0" i="0" u="none" strike="noStrike" kern="1200" cap="none" spc="-23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A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pr</a:t>
            </a:r>
            <a:endParaRPr kumimoji="0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  <a:ea typeface="+mn-ea"/>
              <a:cs typeface="Century Gothic"/>
            </a:endParaRPr>
          </a:p>
        </p:txBody>
      </p:sp>
      <p:sp>
        <p:nvSpPr>
          <p:cNvPr id="60" name="object 20"/>
          <p:cNvSpPr txBox="1"/>
          <p:nvPr/>
        </p:nvSpPr>
        <p:spPr>
          <a:xfrm>
            <a:off x="3345728" y="5026797"/>
            <a:ext cx="1478718" cy="24622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95776" algn="l"/>
              </a:tabLst>
              <a:defRPr/>
            </a:pPr>
            <a:r>
              <a:rPr kumimoji="0" sz="1000" b="0" i="0" u="none" strike="noStrike" kern="1200" cap="none" spc="-4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Juli</a:t>
            </a:r>
            <a:r>
              <a:rPr kumimoji="0" sz="1000" b="0" i="0" u="none" strike="noStrike" kern="1200" cap="none" spc="-8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	</a:t>
            </a:r>
            <a:r>
              <a:rPr kumimoji="0" sz="1600" b="0" i="0" u="none" strike="noStrike" kern="1200" cap="none" spc="-113" normalizeH="0" baseline="-75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           </a:t>
            </a:r>
            <a:r>
              <a:rPr kumimoji="0" sz="1600" b="0" i="0" u="none" strike="noStrike" kern="1200" cap="none" spc="-113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  </a:t>
            </a:r>
            <a:r>
              <a:rPr kumimoji="0" sz="1600" b="0" i="0" u="none" strike="noStrike" kern="1200" cap="none" spc="-113" normalizeH="0" baseline="-7575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Okt</a:t>
            </a:r>
            <a:endParaRPr kumimoji="0" sz="1600" b="0" i="0" u="none" strike="noStrike" kern="1200" cap="none" spc="0" normalizeH="0" baseline="-7575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  <a:ea typeface="+mn-ea"/>
              <a:cs typeface="Century Gothic"/>
            </a:endParaRPr>
          </a:p>
        </p:txBody>
      </p:sp>
      <p:sp>
        <p:nvSpPr>
          <p:cNvPr id="62" name="object 22"/>
          <p:cNvSpPr txBox="1"/>
          <p:nvPr/>
        </p:nvSpPr>
        <p:spPr>
          <a:xfrm>
            <a:off x="5202603" y="4895101"/>
            <a:ext cx="409136" cy="37959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vert="horz" wrap="square" lIns="0" tIns="0" rIns="0" bIns="0" rtlCol="0">
            <a:spAutoFit/>
          </a:bodyPr>
          <a:lstStyle/>
          <a:p>
            <a:pPr marL="5239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Sept</a:t>
            </a:r>
            <a:endParaRPr kumimoji="0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  <a:ea typeface="+mn-ea"/>
              <a:cs typeface="Century Gothic"/>
            </a:endParaRPr>
          </a:p>
          <a:p>
            <a:pPr marL="0" marR="0" lvl="0" indent="0" algn="l" defTabSz="914400" rtl="0" eaLnBrk="0" fontAlgn="base" latinLnBrk="0" hangingPunct="0">
              <a:lnSpc>
                <a:spcPts val="975"/>
              </a:lnSpc>
              <a:spcBef>
                <a:spcPts val="7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Des</a:t>
            </a:r>
            <a:endParaRPr kumimoji="0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  <a:ea typeface="+mn-ea"/>
              <a:cs typeface="Century Gothic"/>
            </a:endParaRPr>
          </a:p>
        </p:txBody>
      </p:sp>
      <p:sp>
        <p:nvSpPr>
          <p:cNvPr id="63" name="object 23"/>
          <p:cNvSpPr/>
          <p:nvPr/>
        </p:nvSpPr>
        <p:spPr>
          <a:xfrm>
            <a:off x="3176693" y="5480210"/>
            <a:ext cx="2499947" cy="265271"/>
          </a:xfrm>
          <a:custGeom>
            <a:avLst/>
            <a:gdLst/>
            <a:ahLst/>
            <a:cxnLst/>
            <a:rect l="l" t="t" r="r" b="b"/>
            <a:pathLst>
              <a:path w="2708275" h="353695">
                <a:moveTo>
                  <a:pt x="0" y="353567"/>
                </a:moveTo>
                <a:lnTo>
                  <a:pt x="2708148" y="353567"/>
                </a:lnTo>
                <a:lnTo>
                  <a:pt x="2708148" y="0"/>
                </a:lnTo>
                <a:lnTo>
                  <a:pt x="0" y="0"/>
                </a:lnTo>
                <a:lnTo>
                  <a:pt x="0" y="353567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12192">
            <a:solidFill>
              <a:srgbClr val="2D8570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4" name="object 24"/>
          <p:cNvSpPr txBox="1"/>
          <p:nvPr/>
        </p:nvSpPr>
        <p:spPr>
          <a:xfrm>
            <a:off x="3257162" y="5527992"/>
            <a:ext cx="1363919" cy="16414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93395" algn="l"/>
              </a:tabLst>
              <a:defRPr/>
            </a:pPr>
            <a:r>
              <a:rPr kumimoji="0" sz="1000" b="0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21</a:t>
            </a:r>
            <a:r>
              <a:rPr kumimoji="0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 JULI         </a:t>
            </a:r>
            <a:r>
              <a:rPr kumimoji="0" sz="1000" b="0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	21</a:t>
            </a:r>
            <a:r>
              <a:rPr kumimoji="0" sz="1600" b="0" i="0" u="none" strike="noStrike" kern="1200" cap="none" spc="-107" normalizeH="0" baseline="-7575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 OKT</a:t>
            </a:r>
            <a:endParaRPr kumimoji="0" sz="1600" b="0" i="0" u="none" strike="noStrike" kern="1200" cap="none" spc="0" normalizeH="0" baseline="-7575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  <a:ea typeface="+mn-ea"/>
              <a:cs typeface="Century Gothic"/>
            </a:endParaRPr>
          </a:p>
        </p:txBody>
      </p:sp>
      <p:sp>
        <p:nvSpPr>
          <p:cNvPr id="66" name="object 26"/>
          <p:cNvSpPr txBox="1"/>
          <p:nvPr/>
        </p:nvSpPr>
        <p:spPr>
          <a:xfrm>
            <a:off x="5148464" y="5577372"/>
            <a:ext cx="496828" cy="12824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ts val="97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15</a:t>
            </a:r>
            <a:r>
              <a:rPr kumimoji="0" sz="1050" b="0" i="0" u="none" strike="noStrike" kern="1200" cap="none" spc="-6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 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Century Gothic"/>
              </a:rPr>
              <a:t>Des</a:t>
            </a:r>
            <a:endParaRPr kumimoji="0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  <a:ea typeface="+mn-ea"/>
              <a:cs typeface="Century Gothic"/>
            </a:endParaRPr>
          </a:p>
        </p:txBody>
      </p:sp>
      <p:sp>
        <p:nvSpPr>
          <p:cNvPr id="69" name="object 34"/>
          <p:cNvSpPr/>
          <p:nvPr/>
        </p:nvSpPr>
        <p:spPr>
          <a:xfrm>
            <a:off x="3214794" y="3053952"/>
            <a:ext cx="2461847" cy="969645"/>
          </a:xfrm>
          <a:custGeom>
            <a:avLst/>
            <a:gdLst/>
            <a:ahLst/>
            <a:cxnLst/>
            <a:rect l="l" t="t" r="r" b="b"/>
            <a:pathLst>
              <a:path w="2667000" h="1292860">
                <a:moveTo>
                  <a:pt x="0" y="1292352"/>
                </a:moveTo>
                <a:lnTo>
                  <a:pt x="2667000" y="1292352"/>
                </a:lnTo>
                <a:lnTo>
                  <a:pt x="2667000" y="0"/>
                </a:lnTo>
                <a:lnTo>
                  <a:pt x="0" y="0"/>
                </a:lnTo>
                <a:lnTo>
                  <a:pt x="0" y="1292352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0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0" name="object 35"/>
          <p:cNvSpPr/>
          <p:nvPr/>
        </p:nvSpPr>
        <p:spPr>
          <a:xfrm>
            <a:off x="3153603" y="2507467"/>
            <a:ext cx="2510940" cy="2179043"/>
          </a:xfrm>
          <a:custGeom>
            <a:avLst/>
            <a:gdLst/>
            <a:ahLst/>
            <a:cxnLst/>
            <a:rect l="l" t="t" r="r" b="b"/>
            <a:pathLst>
              <a:path w="2667000" h="1292860">
                <a:moveTo>
                  <a:pt x="0" y="1292352"/>
                </a:moveTo>
                <a:lnTo>
                  <a:pt x="2667000" y="1292352"/>
                </a:lnTo>
                <a:lnTo>
                  <a:pt x="2667000" y="0"/>
                </a:lnTo>
                <a:lnTo>
                  <a:pt x="0" y="0"/>
                </a:lnTo>
                <a:lnTo>
                  <a:pt x="0" y="1292352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12192">
            <a:solidFill>
              <a:srgbClr val="385622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1" name="object 36"/>
          <p:cNvSpPr txBox="1"/>
          <p:nvPr/>
        </p:nvSpPr>
        <p:spPr>
          <a:xfrm>
            <a:off x="3450194" y="2704529"/>
            <a:ext cx="172007" cy="46679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entury Gothic"/>
              </a:rPr>
              <a:t>√ </a:t>
            </a:r>
          </a:p>
          <a:p>
            <a:pPr marL="0" marR="0" lvl="0" indent="0" algn="l" defTabSz="914400" rtl="0" eaLnBrk="0" fontAlgn="base" latinLnBrk="0" hangingPunct="0">
              <a:lnSpc>
                <a:spcPts val="975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entury Gothic"/>
              </a:rPr>
              <a:t>√</a:t>
            </a:r>
          </a:p>
        </p:txBody>
      </p:sp>
      <p:sp>
        <p:nvSpPr>
          <p:cNvPr id="72" name="object 37"/>
          <p:cNvSpPr txBox="1"/>
          <p:nvPr/>
        </p:nvSpPr>
        <p:spPr>
          <a:xfrm>
            <a:off x="3463847" y="3429000"/>
            <a:ext cx="130953" cy="18466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entury Gothic"/>
              </a:rPr>
              <a:t>-</a:t>
            </a:r>
          </a:p>
        </p:txBody>
      </p:sp>
      <p:sp>
        <p:nvSpPr>
          <p:cNvPr id="73" name="object 38"/>
          <p:cNvSpPr txBox="1"/>
          <p:nvPr/>
        </p:nvSpPr>
        <p:spPr>
          <a:xfrm>
            <a:off x="4263002" y="2703771"/>
            <a:ext cx="188582" cy="46679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vert="horz" wrap="square" lIns="0" tIns="0" rIns="0" bIns="0" rtlCol="0">
            <a:spAutoFit/>
          </a:bodyPr>
          <a:lstStyle/>
          <a:p>
            <a:pPr marL="10953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entury Gothic"/>
              </a:rPr>
              <a:t>-</a:t>
            </a:r>
          </a:p>
          <a:p>
            <a:pPr marL="0" marR="0" lvl="0" indent="0" algn="l" defTabSz="914400" rtl="0" eaLnBrk="0" fontAlgn="base" latinLnBrk="0" hangingPunct="0">
              <a:lnSpc>
                <a:spcPts val="975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entury Gothic"/>
              </a:rPr>
              <a:t>√</a:t>
            </a:r>
          </a:p>
        </p:txBody>
      </p:sp>
      <p:sp>
        <p:nvSpPr>
          <p:cNvPr id="74" name="object 39"/>
          <p:cNvSpPr txBox="1"/>
          <p:nvPr/>
        </p:nvSpPr>
        <p:spPr>
          <a:xfrm>
            <a:off x="4199401" y="3428961"/>
            <a:ext cx="273683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entury Gothic"/>
              </a:rPr>
              <a:t>75%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entury Gothic"/>
              </a:rPr>
              <a:t>-</a:t>
            </a:r>
          </a:p>
        </p:txBody>
      </p:sp>
      <p:sp>
        <p:nvSpPr>
          <p:cNvPr id="75" name="object 42"/>
          <p:cNvSpPr txBox="1"/>
          <p:nvPr/>
        </p:nvSpPr>
        <p:spPr>
          <a:xfrm flipH="1">
            <a:off x="5212002" y="2726102"/>
            <a:ext cx="184877" cy="63350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vert="horz" wrap="square" lIns="0" tIns="0" rIns="0" bIns="0" rtlCol="0">
            <a:spAutoFit/>
          </a:bodyPr>
          <a:lstStyle/>
          <a:p>
            <a:pPr marL="1143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entury Gothic"/>
              </a:rPr>
              <a:t>-</a:t>
            </a:r>
          </a:p>
          <a:p>
            <a:pPr marL="0" marR="0" lvl="0" indent="0" algn="l" defTabSz="914400" rtl="0" eaLnBrk="0" fontAlgn="base" latinLnBrk="0" hangingPunct="0">
              <a:lnSpc>
                <a:spcPts val="975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entury Gothic"/>
              </a:rPr>
              <a:t>√</a:t>
            </a:r>
          </a:p>
          <a:p>
            <a:pPr marL="0" marR="0" lvl="0" indent="0" algn="l" defTabSz="914400" rtl="0" eaLnBrk="0" fontAlgn="base" latinLnBrk="0" hangingPunct="0">
              <a:lnSpc>
                <a:spcPts val="975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entury Gothic"/>
            </a:endParaRPr>
          </a:p>
        </p:txBody>
      </p:sp>
      <p:sp>
        <p:nvSpPr>
          <p:cNvPr id="76" name="object 43"/>
          <p:cNvSpPr txBox="1"/>
          <p:nvPr/>
        </p:nvSpPr>
        <p:spPr>
          <a:xfrm>
            <a:off x="5052278" y="3394977"/>
            <a:ext cx="465599" cy="58734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0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entury Gothic"/>
              </a:rPr>
              <a:t>90%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entury Gothic"/>
              </a:rPr>
              <a:t> 70</a:t>
            </a:r>
            <a:r>
              <a:rPr kumimoji="0" sz="1200" b="0" i="0" u="none" strike="noStrike" kern="1200" cap="none" spc="-4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entury Gothic"/>
              </a:rPr>
              <a:t>%</a:t>
            </a: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entury Gothic"/>
            </a:endParaRPr>
          </a:p>
          <a:p>
            <a:pPr marL="0" marR="0" lvl="0" indent="0" algn="ctr" defTabSz="914400" rtl="0" eaLnBrk="0" fontAlgn="base" latinLnBrk="0" hangingPunct="0">
              <a:lnSpc>
                <a:spcPts val="97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entury Gothic"/>
              </a:rPr>
              <a:t>-</a:t>
            </a:r>
          </a:p>
        </p:txBody>
      </p:sp>
      <p:sp>
        <p:nvSpPr>
          <p:cNvPr id="77" name="object 60"/>
          <p:cNvSpPr txBox="1"/>
          <p:nvPr/>
        </p:nvSpPr>
        <p:spPr>
          <a:xfrm>
            <a:off x="3176813" y="1075814"/>
            <a:ext cx="2499827" cy="530915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vert="horz" wrap="square" lIns="0" tIns="114300" rIns="0" bIns="0" rtlCol="0" anchor="t">
            <a:spAutoFit/>
          </a:bodyPr>
          <a:lstStyle/>
          <a:p>
            <a:pPr marL="4763" marR="0" lvl="0" indent="0" algn="ctr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1350" b="1" i="0" u="none" strike="noStrike" kern="1200" cap="none" spc="-4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entury Gothic"/>
              </a:rPr>
              <a:t>2018</a:t>
            </a:r>
          </a:p>
          <a:p>
            <a:pPr marL="4763" marR="0" lvl="0" indent="0" algn="ctr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entury Gothic"/>
            </a:endParaRPr>
          </a:p>
        </p:txBody>
      </p:sp>
      <p:cxnSp>
        <p:nvCxnSpPr>
          <p:cNvPr id="78" name="Straight Connector 77"/>
          <p:cNvCxnSpPr/>
          <p:nvPr/>
        </p:nvCxnSpPr>
        <p:spPr>
          <a:xfrm flipH="1">
            <a:off x="3092456" y="1075814"/>
            <a:ext cx="5959" cy="4791587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object 36"/>
          <p:cNvSpPr txBox="1"/>
          <p:nvPr/>
        </p:nvSpPr>
        <p:spPr>
          <a:xfrm>
            <a:off x="3455532" y="3731042"/>
            <a:ext cx="321471" cy="31290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entury Gothic"/>
            </a:endParaRPr>
          </a:p>
          <a:p>
            <a:pPr marL="0" marR="0" lvl="0" indent="0" algn="l" defTabSz="914400" rtl="0" eaLnBrk="0" fontAlgn="base" latinLnBrk="0" hangingPunct="0">
              <a:lnSpc>
                <a:spcPts val="97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entury Gothic"/>
              </a:rPr>
              <a:t>√</a:t>
            </a:r>
          </a:p>
        </p:txBody>
      </p:sp>
      <p:sp>
        <p:nvSpPr>
          <p:cNvPr id="83" name="object 37"/>
          <p:cNvSpPr txBox="1"/>
          <p:nvPr/>
        </p:nvSpPr>
        <p:spPr>
          <a:xfrm>
            <a:off x="4322931" y="3847093"/>
            <a:ext cx="132669" cy="36420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40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entury Gothic"/>
              </a:rPr>
              <a:t>-</a:t>
            </a:r>
          </a:p>
          <a:p>
            <a:pPr marL="0" marR="0" lvl="0" indent="0" algn="l" defTabSz="914400" rtl="0" eaLnBrk="0" fontAlgn="base" latinLnBrk="0" hangingPunct="0">
              <a:lnSpc>
                <a:spcPts val="97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entury Gothic"/>
              </a:rPr>
              <a:t>-</a:t>
            </a:r>
          </a:p>
        </p:txBody>
      </p:sp>
      <p:sp>
        <p:nvSpPr>
          <p:cNvPr id="84" name="object 38"/>
          <p:cNvSpPr txBox="1"/>
          <p:nvPr/>
        </p:nvSpPr>
        <p:spPr>
          <a:xfrm>
            <a:off x="5246906" y="4401054"/>
            <a:ext cx="285825" cy="12824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ts val="97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entury Gothic"/>
              </a:rPr>
              <a:t>√</a:t>
            </a:r>
          </a:p>
        </p:txBody>
      </p:sp>
      <p:sp>
        <p:nvSpPr>
          <p:cNvPr id="93" name="object 37"/>
          <p:cNvSpPr txBox="1"/>
          <p:nvPr/>
        </p:nvSpPr>
        <p:spPr>
          <a:xfrm>
            <a:off x="4324602" y="4353213"/>
            <a:ext cx="589364" cy="18466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entury Gothic"/>
              </a:rPr>
              <a:t>-</a:t>
            </a:r>
          </a:p>
        </p:txBody>
      </p:sp>
      <p:sp>
        <p:nvSpPr>
          <p:cNvPr id="94" name="object 37"/>
          <p:cNvSpPr txBox="1"/>
          <p:nvPr/>
        </p:nvSpPr>
        <p:spPr>
          <a:xfrm>
            <a:off x="3467734" y="4343400"/>
            <a:ext cx="589364" cy="18466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entury Gothic"/>
              </a:rPr>
              <a:t>-</a:t>
            </a:r>
          </a:p>
        </p:txBody>
      </p:sp>
      <p:sp>
        <p:nvSpPr>
          <p:cNvPr id="68" name="object 32"/>
          <p:cNvSpPr txBox="1"/>
          <p:nvPr/>
        </p:nvSpPr>
        <p:spPr>
          <a:xfrm>
            <a:off x="3159343" y="1425120"/>
            <a:ext cx="2481661" cy="20005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entury Gothic"/>
              </a:rPr>
              <a:t>Penyaluran melalui </a:t>
            </a:r>
            <a:r>
              <a:rPr kumimoji="0" sz="1300" b="0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entury Gothic"/>
              </a:rPr>
              <a:t>KPPN</a:t>
            </a:r>
            <a:r>
              <a:rPr kumimoji="0" sz="1300" b="0" i="0" u="none" strike="noStrike" kern="1200" cap="none" spc="-98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entury Gothic"/>
              </a:rPr>
              <a:t> </a:t>
            </a:r>
            <a:r>
              <a:rPr kumimoji="0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entury Gothic"/>
              </a:rPr>
              <a:t>setempat</a:t>
            </a:r>
          </a:p>
        </p:txBody>
      </p:sp>
      <p:sp>
        <p:nvSpPr>
          <p:cNvPr id="34" name="object 32"/>
          <p:cNvSpPr txBox="1"/>
          <p:nvPr/>
        </p:nvSpPr>
        <p:spPr>
          <a:xfrm>
            <a:off x="5789529" y="1383002"/>
            <a:ext cx="2468093" cy="20005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entury Gothic"/>
              </a:rPr>
              <a:t>Penyaluran melalui </a:t>
            </a:r>
            <a:r>
              <a:rPr kumimoji="0" sz="1300" b="0" i="0" u="none" strike="noStrike" kern="1200" cap="none" spc="-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entury Gothic"/>
              </a:rPr>
              <a:t>KPPN</a:t>
            </a:r>
            <a:r>
              <a:rPr kumimoji="0" sz="1300" b="0" i="0" u="none" strike="noStrike" kern="1200" cap="none" spc="-98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entury Gothic"/>
              </a:rPr>
              <a:t> </a:t>
            </a:r>
            <a:r>
              <a:rPr kumimoji="0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entury Gothic"/>
              </a:rPr>
              <a:t>setempat</a:t>
            </a:r>
          </a:p>
        </p:txBody>
      </p:sp>
      <p:sp>
        <p:nvSpPr>
          <p:cNvPr id="91" name="object 36"/>
          <p:cNvSpPr txBox="1"/>
          <p:nvPr/>
        </p:nvSpPr>
        <p:spPr>
          <a:xfrm>
            <a:off x="3455246" y="3954294"/>
            <a:ext cx="268963" cy="31290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entury Gothic"/>
            </a:endParaRPr>
          </a:p>
          <a:p>
            <a:pPr marL="0" marR="0" lvl="0" indent="0" algn="l" defTabSz="914400" rtl="0" eaLnBrk="0" fontAlgn="base" latinLnBrk="0" hangingPunct="0">
              <a:lnSpc>
                <a:spcPts val="97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entury Gothic"/>
              </a:rPr>
              <a:t>√</a:t>
            </a:r>
          </a:p>
        </p:txBody>
      </p:sp>
      <p:sp>
        <p:nvSpPr>
          <p:cNvPr id="92" name="object 37"/>
          <p:cNvSpPr txBox="1"/>
          <p:nvPr/>
        </p:nvSpPr>
        <p:spPr>
          <a:xfrm>
            <a:off x="3481240" y="3662427"/>
            <a:ext cx="130953" cy="18466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entury Gothic"/>
              </a:rPr>
              <a:t>-</a:t>
            </a:r>
          </a:p>
        </p:txBody>
      </p:sp>
      <p:sp>
        <p:nvSpPr>
          <p:cNvPr id="95" name="object 36"/>
          <p:cNvSpPr txBox="1"/>
          <p:nvPr/>
        </p:nvSpPr>
        <p:spPr>
          <a:xfrm>
            <a:off x="3446892" y="3711096"/>
            <a:ext cx="268963" cy="31290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entury Gothic"/>
            </a:endParaRPr>
          </a:p>
          <a:p>
            <a:pPr marL="0" marR="0" lvl="0" indent="0" algn="l" defTabSz="914400" rtl="0" eaLnBrk="0" fontAlgn="base" latinLnBrk="0" hangingPunct="0">
              <a:lnSpc>
                <a:spcPts val="97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entury Gothic"/>
              </a:rPr>
              <a:t>√</a:t>
            </a:r>
          </a:p>
        </p:txBody>
      </p:sp>
      <p:sp>
        <p:nvSpPr>
          <p:cNvPr id="96" name="object 37"/>
          <p:cNvSpPr txBox="1"/>
          <p:nvPr/>
        </p:nvSpPr>
        <p:spPr>
          <a:xfrm>
            <a:off x="3459290" y="3626437"/>
            <a:ext cx="130953" cy="18466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entury Gothic"/>
              </a:rPr>
              <a:t>-</a:t>
            </a:r>
          </a:p>
        </p:txBody>
      </p:sp>
      <p:sp>
        <p:nvSpPr>
          <p:cNvPr id="98" name="object 37"/>
          <p:cNvSpPr txBox="1"/>
          <p:nvPr/>
        </p:nvSpPr>
        <p:spPr>
          <a:xfrm>
            <a:off x="5269787" y="4084747"/>
            <a:ext cx="373181" cy="18466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entury Gothic"/>
              </a:rPr>
              <a:t>-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5810162" y="2494282"/>
          <a:ext cx="2483148" cy="22118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07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07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207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207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87879"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id-ID" sz="1100" b="0" dirty="0">
                          <a:solidFill>
                            <a:prstClr val="black"/>
                          </a:solidFill>
                          <a:cs typeface="Century Gothic"/>
                        </a:rPr>
                        <a:t>√</a:t>
                      </a:r>
                      <a:endParaRPr lang="id-ID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id-ID" sz="1100" b="0" dirty="0">
                          <a:solidFill>
                            <a:prstClr val="black"/>
                          </a:solidFill>
                          <a:cs typeface="Century Gothic"/>
                        </a:rPr>
                        <a:t>-</a:t>
                      </a:r>
                      <a:endParaRPr lang="id-ID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id-ID" sz="1100" b="0" dirty="0">
                          <a:solidFill>
                            <a:prstClr val="black"/>
                          </a:solidFill>
                          <a:cs typeface="Century Gothic"/>
                        </a:rPr>
                        <a:t>-</a:t>
                      </a:r>
                      <a:endParaRPr lang="id-ID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id-ID" sz="1100" b="0" dirty="0">
                          <a:solidFill>
                            <a:prstClr val="black"/>
                          </a:solidFill>
                          <a:cs typeface="Century Gothic"/>
                        </a:rPr>
                        <a:t>-</a:t>
                      </a:r>
                      <a:endParaRPr lang="id-ID" sz="11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2020">
                <a:tc>
                  <a:txBody>
                    <a:bodyPr/>
                    <a:lstStyle/>
                    <a:p>
                      <a:pPr marL="0" marR="0" lvl="0" indent="0" algn="ctr" defTabSz="68559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100" b="0" dirty="0">
                          <a:solidFill>
                            <a:prstClr val="black"/>
                          </a:solidFill>
                          <a:cs typeface="Century Gothic"/>
                        </a:rPr>
                        <a:t>√</a:t>
                      </a:r>
                      <a:endParaRPr lang="id-ID" sz="1100" b="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59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100" b="0" dirty="0">
                          <a:solidFill>
                            <a:prstClr val="black"/>
                          </a:solidFill>
                          <a:cs typeface="Century Gothic"/>
                        </a:rPr>
                        <a:t>√</a:t>
                      </a:r>
                      <a:endParaRPr lang="id-ID" sz="1100" b="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59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100" b="0" dirty="0">
                          <a:solidFill>
                            <a:prstClr val="black"/>
                          </a:solidFill>
                          <a:cs typeface="Century Gothic"/>
                        </a:rPr>
                        <a:t>√</a:t>
                      </a:r>
                      <a:endParaRPr lang="id-ID" sz="1100" b="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59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100" b="0" dirty="0">
                          <a:solidFill>
                            <a:prstClr val="black"/>
                          </a:solidFill>
                          <a:cs typeface="Century Gothic"/>
                        </a:rPr>
                        <a:t>√</a:t>
                      </a:r>
                      <a:endParaRPr lang="id-ID" sz="1100" b="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7580">
                <a:tc>
                  <a:txBody>
                    <a:bodyPr/>
                    <a:lstStyle/>
                    <a:p>
                      <a:pPr algn="ctr"/>
                      <a:r>
                        <a:rPr lang="id-ID" sz="1100" b="0" dirty="0"/>
                        <a:t>-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0" dirty="0"/>
                        <a:t>75%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0" dirty="0"/>
                        <a:t>75%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0" dirty="0"/>
                        <a:t>90%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7580">
                <a:tc>
                  <a:txBody>
                    <a:bodyPr/>
                    <a:lstStyle/>
                    <a:p>
                      <a:pPr algn="ctr"/>
                      <a:r>
                        <a:rPr lang="id-ID" sz="1100" b="0" dirty="0"/>
                        <a:t>-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0" dirty="0"/>
                        <a:t>-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0" dirty="0"/>
                        <a:t>30%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0"/>
                        <a:t>65</a:t>
                      </a:r>
                      <a:r>
                        <a:rPr lang="id-ID" sz="1100" b="0" smtClean="0"/>
                        <a:t>%*</a:t>
                      </a:r>
                      <a:endParaRPr lang="id-ID" sz="1100" b="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7580">
                <a:tc>
                  <a:txBody>
                    <a:bodyPr/>
                    <a:lstStyle/>
                    <a:p>
                      <a:pPr algn="ctr"/>
                      <a:r>
                        <a:rPr lang="id-ID" sz="1100" b="0" dirty="0"/>
                        <a:t>-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100" b="0" dirty="0" smtClean="0">
                          <a:solidFill>
                            <a:prstClr val="black"/>
                          </a:solidFill>
                          <a:cs typeface="Century Gothic"/>
                        </a:rPr>
                        <a:t>√</a:t>
                      </a:r>
                      <a:endParaRPr lang="id-ID" sz="1100" b="0" dirty="0" smtClean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0" dirty="0"/>
                        <a:t>-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0" dirty="0"/>
                        <a:t>-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7580">
                <a:tc>
                  <a:txBody>
                    <a:bodyPr/>
                    <a:lstStyle/>
                    <a:p>
                      <a:pPr algn="ctr"/>
                      <a:r>
                        <a:rPr lang="id-ID" sz="1100" b="0" dirty="0"/>
                        <a:t>-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59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100" b="0" dirty="0" smtClean="0"/>
                        <a:t>-</a:t>
                      </a:r>
                      <a:endParaRPr lang="id-ID" sz="1100" b="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0" dirty="0"/>
                        <a:t>-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0" dirty="0"/>
                        <a:t>-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2952">
                <a:tc>
                  <a:txBody>
                    <a:bodyPr/>
                    <a:lstStyle/>
                    <a:p>
                      <a:pPr algn="ctr"/>
                      <a:r>
                        <a:rPr lang="id-ID" sz="1100" b="0" dirty="0"/>
                        <a:t>-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59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100" b="0" dirty="0" smtClean="0">
                          <a:solidFill>
                            <a:prstClr val="black"/>
                          </a:solidFill>
                        </a:rPr>
                        <a:t>-</a:t>
                      </a:r>
                      <a:endParaRPr lang="id-ID" sz="1100" b="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0" dirty="0"/>
                        <a:t>-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0" dirty="0"/>
                        <a:t>-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99" name="Rounded Rectangle 98"/>
          <p:cNvSpPr/>
          <p:nvPr/>
        </p:nvSpPr>
        <p:spPr bwMode="auto">
          <a:xfrm>
            <a:off x="739672" y="4085878"/>
            <a:ext cx="2258467" cy="181323"/>
          </a:xfrm>
          <a:prstGeom prst="roundRect">
            <a:avLst/>
          </a:prstGeom>
          <a:noFill/>
          <a:ln w="1905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5" name="Title 1">
            <a:extLst>
              <a:ext uri="{FF2B5EF4-FFF2-40B4-BE49-F238E27FC236}">
                <a16:creationId xmlns:a16="http://schemas.microsoft.com/office/drawing/2014/main" id="{CB4500B7-7AE0-426E-9FB8-E89E994C7100}"/>
              </a:ext>
            </a:extLst>
          </p:cNvPr>
          <p:cNvSpPr txBox="1">
            <a:spLocks/>
          </p:cNvSpPr>
          <p:nvPr/>
        </p:nvSpPr>
        <p:spPr>
          <a:xfrm>
            <a:off x="2277344" y="105833"/>
            <a:ext cx="9700575" cy="70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600" b="0">
                <a:solidFill>
                  <a:schemeClr val="bg1"/>
                </a:solidFill>
                <a:latin typeface="Berlin Sans FB Demi" panose="020E0802020502020306" pitchFamily="34" charset="0"/>
                <a:cs typeface="Arial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altLang="id-ID" sz="28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rPr>
              <a:t>MEKANISME PENYALURAN DAK FISIK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/>
              </a:rPr>
              <a:t>PMK 112/PMK.07/2017 Ttg Perubahan PMK 50/PMK.07/2017</a:t>
            </a:r>
            <a:endParaRPr kumimoji="0" lang="en-US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50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Arial"/>
            </a:endParaRPr>
          </a:p>
        </p:txBody>
      </p:sp>
      <p:graphicFrame>
        <p:nvGraphicFramePr>
          <p:cNvPr id="67" name="Table 66">
            <a:extLst>
              <a:ext uri="{FF2B5EF4-FFF2-40B4-BE49-F238E27FC236}">
                <a16:creationId xmlns:a16="http://schemas.microsoft.com/office/drawing/2014/main" id="{8BE758B0-125D-408A-B0FC-CDF2E5C2D5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2058405"/>
              </p:ext>
            </p:extLst>
          </p:nvPr>
        </p:nvGraphicFramePr>
        <p:xfrm>
          <a:off x="8506193" y="1710782"/>
          <a:ext cx="3471727" cy="20802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4717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718179">
                <a:tc>
                  <a:txBody>
                    <a:bodyPr/>
                    <a:lstStyle/>
                    <a:p>
                      <a:r>
                        <a:rPr kumimoji="0" lang="id-ID" sz="1200" b="0" kern="1200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Penyaluran DAK Fisik bidang tertentu</a:t>
                      </a:r>
                      <a:r>
                        <a:rPr kumimoji="0" lang="id-ID" sz="1200" b="0" kern="1200" baseline="0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 </a:t>
                      </a:r>
                      <a:r>
                        <a:rPr kumimoji="0" lang="id-ID" sz="1200" b="0" kern="1200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s.d </a:t>
                      </a:r>
                      <a:r>
                        <a:rPr kumimoji="0" lang="en-US" sz="1200" b="0" kern="1200" dirty="0" err="1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Rp</a:t>
                      </a:r>
                      <a:r>
                        <a:rPr kumimoji="0" lang="id-ID" sz="1200" b="0" kern="1200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1 Milyar: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kumimoji="0" lang="en-US" sz="1200" b="0" kern="1200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S</a:t>
                      </a:r>
                      <a:r>
                        <a:rPr kumimoji="0" lang="id-ID" sz="1200" b="0" kern="1200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ekaligus paling cepat April paling lambat Juli</a:t>
                      </a:r>
                      <a:r>
                        <a:rPr kumimoji="0" lang="en-US" sz="1200" b="0" kern="1200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 </a:t>
                      </a:r>
                      <a:r>
                        <a:rPr kumimoji="0" lang="en-US" sz="1200" b="0" kern="1200" dirty="0" err="1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sebesar</a:t>
                      </a:r>
                      <a:r>
                        <a:rPr kumimoji="0" lang="en-US" sz="1200" b="0" kern="1200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 </a:t>
                      </a:r>
                      <a:r>
                        <a:rPr kumimoji="0" lang="en-US" sz="1200" b="0" kern="1200" dirty="0" err="1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nilai</a:t>
                      </a:r>
                      <a:r>
                        <a:rPr kumimoji="0" lang="en-US" sz="1200" b="0" kern="1200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 </a:t>
                      </a:r>
                      <a:r>
                        <a:rPr kumimoji="0" lang="en-US" sz="1200" b="0" kern="1200" dirty="0" err="1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kebutuhan</a:t>
                      </a:r>
                      <a:endParaRPr kumimoji="0" lang="id-ID" sz="1200" b="0" kern="1200" dirty="0">
                        <a:solidFill>
                          <a:schemeClr val="bg1"/>
                        </a:solidFill>
                        <a:latin typeface="Century Gothic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kumimoji="0" lang="id-ID" sz="1200" b="0" kern="1200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Persyaratan:</a:t>
                      </a:r>
                    </a:p>
                    <a:p>
                      <a:pPr marL="552450" lvl="0" indent="-285750">
                        <a:buFont typeface="Wingdings" pitchFamily="2" charset="2"/>
                        <a:buChar char="§"/>
                      </a:pPr>
                      <a:r>
                        <a:rPr kumimoji="0" lang="id-ID" sz="1200" b="0" kern="1200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perda APBD TA berjalan; </a:t>
                      </a:r>
                    </a:p>
                    <a:p>
                      <a:pPr marL="552450" lvl="0" indent="-285750">
                        <a:buFont typeface="Wingdings" pitchFamily="2" charset="2"/>
                        <a:buChar char="§"/>
                      </a:pPr>
                      <a:r>
                        <a:rPr kumimoji="0" lang="id-ID" sz="1200" b="0" kern="1200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laporan realisasi TA </a:t>
                      </a:r>
                      <a:r>
                        <a:rPr kumimoji="0" lang="en-US" sz="1200" b="0" kern="1200" dirty="0" err="1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sebelumnya</a:t>
                      </a:r>
                      <a:endParaRPr kumimoji="0" lang="id-ID" sz="1200" b="0" kern="1200" dirty="0">
                        <a:solidFill>
                          <a:schemeClr val="bg1"/>
                        </a:solidFill>
                        <a:latin typeface="Century Gothic" pitchFamily="34" charset="0"/>
                      </a:endParaRPr>
                    </a:p>
                    <a:p>
                      <a:pPr marL="552450" indent="-285750">
                        <a:buFont typeface="Wingdings" pitchFamily="2" charset="2"/>
                        <a:buChar char="§"/>
                      </a:pPr>
                      <a:r>
                        <a:rPr kumimoji="0" lang="en-US" sz="1200" b="0" kern="1200" dirty="0" err="1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Daftar</a:t>
                      </a:r>
                      <a:r>
                        <a:rPr kumimoji="0" lang="en-US" sz="1200" b="0" kern="1200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 </a:t>
                      </a:r>
                      <a:r>
                        <a:rPr kumimoji="0" lang="en-US" sz="1200" b="0" kern="1200" dirty="0" err="1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kontrak</a:t>
                      </a:r>
                      <a:r>
                        <a:rPr kumimoji="0" lang="en-US" sz="1200" b="0" kern="1200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 </a:t>
                      </a:r>
                      <a:r>
                        <a:rPr kumimoji="0" lang="en-US" sz="1200" b="0" kern="1200" dirty="0" err="1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kegiatan</a:t>
                      </a:r>
                      <a:endParaRPr kumimoji="0" lang="id-ID" sz="1200" b="0" kern="1200" dirty="0">
                        <a:solidFill>
                          <a:schemeClr val="bg1"/>
                        </a:solidFill>
                        <a:latin typeface="Century Gothic" pitchFamily="34" charset="0"/>
                      </a:endParaRPr>
                    </a:p>
                    <a:p>
                      <a:pPr marL="266700" indent="-266700">
                        <a:buFont typeface="Wingdings" pitchFamily="2" charset="2"/>
                        <a:buChar char="ü"/>
                      </a:pPr>
                      <a:r>
                        <a:rPr kumimoji="0" lang="id-ID" sz="1200" b="0" kern="1200" dirty="0">
                          <a:solidFill>
                            <a:schemeClr val="bg1"/>
                          </a:solidFill>
                          <a:latin typeface="Century Gothic" pitchFamily="34" charset="0"/>
                          <a:ea typeface="+mn-ea"/>
                          <a:cs typeface="+mn-cs"/>
                        </a:rPr>
                        <a:t>Batas penyampaian persyaratan 21 </a:t>
                      </a:r>
                      <a:r>
                        <a:rPr kumimoji="0" lang="id-ID" sz="1200" b="0" kern="1200" dirty="0" smtClean="0">
                          <a:solidFill>
                            <a:schemeClr val="bg1"/>
                          </a:solidFill>
                          <a:latin typeface="Century Gothic" pitchFamily="34" charset="0"/>
                          <a:ea typeface="+mn-ea"/>
                          <a:cs typeface="+mn-cs"/>
                        </a:rPr>
                        <a:t>Juli</a:t>
                      </a:r>
                    </a:p>
                    <a:p>
                      <a:pPr marL="266700" indent="-266700">
                        <a:buFont typeface="Wingdings" pitchFamily="2" charset="2"/>
                        <a:buChar char="ü"/>
                      </a:pPr>
                      <a:r>
                        <a:rPr kumimoji="0" lang="id-ID" sz="1200" b="0" kern="1200" dirty="0" smtClean="0">
                          <a:solidFill>
                            <a:schemeClr val="bg1"/>
                          </a:solidFill>
                          <a:latin typeface="Century Gothic" pitchFamily="34" charset="0"/>
                          <a:ea typeface="+mn-ea"/>
                          <a:cs typeface="+mn-cs"/>
                        </a:rPr>
                        <a:t>Laporan realisasi kegiatan T</a:t>
                      </a:r>
                      <a:r>
                        <a:rPr kumimoji="0" lang="en-US" sz="1200" b="0" kern="1200" dirty="0" smtClean="0">
                          <a:solidFill>
                            <a:schemeClr val="bg1"/>
                          </a:solidFill>
                          <a:latin typeface="Century Gothic" pitchFamily="34" charset="0"/>
                          <a:ea typeface="+mn-ea"/>
                          <a:cs typeface="+mn-cs"/>
                        </a:rPr>
                        <a:t>A</a:t>
                      </a:r>
                      <a:r>
                        <a:rPr kumimoji="0" lang="en-US" sz="1200" b="0" kern="1200" baseline="0" dirty="0" smtClean="0">
                          <a:solidFill>
                            <a:schemeClr val="bg1"/>
                          </a:solidFill>
                          <a:latin typeface="Century Gothic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id-ID" sz="1200" b="0" kern="1200" dirty="0" smtClean="0">
                          <a:solidFill>
                            <a:schemeClr val="bg1"/>
                          </a:solidFill>
                          <a:latin typeface="Century Gothic" pitchFamily="34" charset="0"/>
                          <a:ea typeface="+mn-ea"/>
                          <a:cs typeface="+mn-cs"/>
                        </a:rPr>
                        <a:t>berjalan paling lambat November.</a:t>
                      </a:r>
                      <a:endParaRPr kumimoji="0" lang="id-ID" sz="1200" b="0" kern="1200" dirty="0">
                        <a:solidFill>
                          <a:schemeClr val="bg1"/>
                        </a:solidFill>
                        <a:latin typeface="Century Gothic" pitchFamily="34" charset="0"/>
                        <a:ea typeface="+mn-ea"/>
                        <a:cs typeface="+mn-cs"/>
                      </a:endParaRPr>
                    </a:p>
                  </a:txBody>
                  <a:tcPr marL="51435" marR="51435" marT="34290" marB="34290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80" name="Table 79">
            <a:extLst>
              <a:ext uri="{FF2B5EF4-FFF2-40B4-BE49-F238E27FC236}">
                <a16:creationId xmlns:a16="http://schemas.microsoft.com/office/drawing/2014/main" id="{27918579-97A5-4D10-93A9-6D7A0E1A1C08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8544272" y="3860772"/>
          <a:ext cx="3471728" cy="26289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4717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45170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kumimoji="0" lang="id-ID" sz="1200" b="1" kern="1200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Penyaluran DAK Fisik yang pembayarannya tidak bisa bertahap:</a:t>
                      </a:r>
                    </a:p>
                    <a:p>
                      <a:pPr marL="266700" lvl="1" indent="-266700">
                        <a:lnSpc>
                          <a:spcPct val="100000"/>
                        </a:lnSpc>
                        <a:buFont typeface="Wingdings" pitchFamily="2" charset="2"/>
                        <a:buChar char="ü"/>
                      </a:pPr>
                      <a:r>
                        <a:rPr kumimoji="0" lang="id-ID" sz="1200" b="0" kern="1200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K/L menyampaikan </a:t>
                      </a:r>
                      <a:r>
                        <a:rPr kumimoji="0" lang="id-ID" sz="1200" b="1" kern="1200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rekomendasi</a:t>
                      </a:r>
                      <a:r>
                        <a:rPr kumimoji="0" lang="en-US" sz="1200" b="0" kern="1200" baseline="0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 </a:t>
                      </a:r>
                      <a:r>
                        <a:rPr kumimoji="0" lang="id-ID" sz="1200" b="1" kern="1200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paling lambat Februari</a:t>
                      </a:r>
                      <a:r>
                        <a:rPr kumimoji="0" lang="id-ID" sz="1200" b="0" kern="1200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;</a:t>
                      </a:r>
                    </a:p>
                    <a:p>
                      <a:pPr marL="266700" lvl="1" indent="-266700">
                        <a:lnSpc>
                          <a:spcPct val="100000"/>
                        </a:lnSpc>
                        <a:buFont typeface="Wingdings" pitchFamily="2" charset="2"/>
                        <a:buChar char="ü"/>
                      </a:pPr>
                      <a:r>
                        <a:rPr kumimoji="0" lang="en-US" sz="1200" b="0" kern="1200" dirty="0" err="1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Dibahas</a:t>
                      </a:r>
                      <a:r>
                        <a:rPr kumimoji="0" lang="en-US" sz="1200" b="0" kern="1200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 </a:t>
                      </a:r>
                      <a:r>
                        <a:rPr kumimoji="0" lang="en-US" sz="1200" b="0" kern="1200" dirty="0" err="1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dan</a:t>
                      </a:r>
                      <a:r>
                        <a:rPr kumimoji="0" lang="en-US" sz="1200" b="0" kern="1200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 </a:t>
                      </a:r>
                      <a:r>
                        <a:rPr kumimoji="0" lang="en-US" sz="1200" b="0" kern="1200" dirty="0" err="1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ditetapkan</a:t>
                      </a:r>
                      <a:r>
                        <a:rPr kumimoji="0" lang="en-US" sz="1200" b="0" kern="1200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 </a:t>
                      </a:r>
                      <a:r>
                        <a:rPr kumimoji="0" lang="en-US" sz="1200" b="0" kern="1200" dirty="0" err="1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oleh</a:t>
                      </a:r>
                      <a:r>
                        <a:rPr kumimoji="0" lang="en-US" sz="1200" b="0" kern="1200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 </a:t>
                      </a:r>
                      <a:r>
                        <a:rPr kumimoji="0" lang="en-US" sz="1200" b="0" kern="1200" dirty="0" err="1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Kemenkeu</a:t>
                      </a:r>
                      <a:r>
                        <a:rPr kumimoji="0" lang="en-US" sz="1200" b="0" kern="1200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; </a:t>
                      </a:r>
                      <a:endParaRPr kumimoji="0" lang="en-US" sz="1200" b="0" kern="1200" baseline="0" dirty="0">
                        <a:solidFill>
                          <a:schemeClr val="bg1"/>
                        </a:solidFill>
                        <a:latin typeface="Century Gothic" pitchFamily="34" charset="0"/>
                      </a:endParaRPr>
                    </a:p>
                    <a:p>
                      <a:pPr marL="266700" lvl="1" indent="-266700">
                        <a:lnSpc>
                          <a:spcPct val="100000"/>
                        </a:lnSpc>
                        <a:buFont typeface="Wingdings" pitchFamily="2" charset="2"/>
                        <a:buChar char="ü"/>
                      </a:pPr>
                      <a:r>
                        <a:rPr kumimoji="0" lang="en-US" sz="1200" b="0" kern="1200" baseline="0" dirty="0" err="1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Disalurkan</a:t>
                      </a:r>
                      <a:r>
                        <a:rPr kumimoji="0" lang="en-US" sz="1200" b="0" kern="1200" baseline="0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 </a:t>
                      </a:r>
                      <a:r>
                        <a:rPr kumimoji="0" lang="en-US" sz="1200" b="0" kern="1200" baseline="0" dirty="0" err="1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sekaligus</a:t>
                      </a:r>
                      <a:r>
                        <a:rPr kumimoji="0" lang="en-US" sz="1200" b="0" kern="1200" baseline="0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 </a:t>
                      </a:r>
                      <a:r>
                        <a:rPr kumimoji="0" lang="en-US" sz="1200" b="1" kern="1200" baseline="0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paling </a:t>
                      </a:r>
                      <a:r>
                        <a:rPr kumimoji="0" lang="en-US" sz="1200" b="1" kern="1200" baseline="0" dirty="0" err="1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cepat</a:t>
                      </a:r>
                      <a:r>
                        <a:rPr kumimoji="0" lang="en-US" sz="1200" b="1" kern="1200" baseline="0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 </a:t>
                      </a:r>
                      <a:r>
                        <a:rPr kumimoji="0" lang="en-US" sz="1200" b="1" kern="1200" baseline="0" dirty="0" err="1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Agustus</a:t>
                      </a:r>
                      <a:r>
                        <a:rPr kumimoji="0" lang="en-US" sz="1200" b="1" kern="1200" baseline="0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 </a:t>
                      </a:r>
                      <a:r>
                        <a:rPr kumimoji="0" lang="en-US" sz="1200" b="0" kern="1200" baseline="0" dirty="0" err="1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dan</a:t>
                      </a:r>
                      <a:r>
                        <a:rPr kumimoji="0" lang="en-US" sz="1200" b="0" kern="1200" baseline="0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 </a:t>
                      </a:r>
                      <a:r>
                        <a:rPr kumimoji="0" lang="en-US" sz="1200" b="1" kern="1200" baseline="0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paling </a:t>
                      </a:r>
                      <a:r>
                        <a:rPr kumimoji="0" lang="en-US" sz="1200" b="1" kern="1200" baseline="0" dirty="0" err="1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lambat</a:t>
                      </a:r>
                      <a:r>
                        <a:rPr kumimoji="0" lang="en-US" sz="1200" b="1" kern="1200" baseline="0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 </a:t>
                      </a:r>
                      <a:r>
                        <a:rPr kumimoji="0" lang="en-US" sz="1200" b="1" kern="1200" baseline="0" dirty="0" err="1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Desember</a:t>
                      </a:r>
                      <a:r>
                        <a:rPr kumimoji="0" lang="en-US" sz="1200" b="0" kern="1200" baseline="0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;</a:t>
                      </a:r>
                      <a:endParaRPr kumimoji="0" lang="id-ID" sz="1200" b="0" kern="1200" baseline="0" dirty="0">
                        <a:solidFill>
                          <a:schemeClr val="bg1"/>
                        </a:solidFill>
                        <a:latin typeface="Century Gothic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kumimoji="0" lang="id-ID" sz="1200" b="0" kern="1200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Persyaratan:</a:t>
                      </a:r>
                    </a:p>
                    <a:p>
                      <a:pPr marL="552450" lvl="0" indent="-285750">
                        <a:buFont typeface="Wingdings" pitchFamily="2" charset="2"/>
                        <a:buChar char="§"/>
                      </a:pPr>
                      <a:r>
                        <a:rPr kumimoji="0" lang="id-ID" sz="1200" b="0" kern="1200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perda APBD TA berjalan; </a:t>
                      </a:r>
                    </a:p>
                    <a:p>
                      <a:pPr marL="552450" lvl="0" indent="-285750">
                        <a:buFont typeface="Wingdings" pitchFamily="2" charset="2"/>
                        <a:buChar char="§"/>
                      </a:pPr>
                      <a:r>
                        <a:rPr kumimoji="0" lang="id-ID" sz="1200" b="0" kern="1200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laporan realisasi TA </a:t>
                      </a:r>
                      <a:r>
                        <a:rPr kumimoji="0" lang="en-US" sz="1200" b="0" kern="1200" dirty="0" err="1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sebelumnya</a:t>
                      </a:r>
                      <a:endParaRPr kumimoji="0" lang="id-ID" sz="1200" b="0" kern="1200" dirty="0">
                        <a:solidFill>
                          <a:schemeClr val="bg1"/>
                        </a:solidFill>
                        <a:latin typeface="Century Gothic" pitchFamily="34" charset="0"/>
                      </a:endParaRPr>
                    </a:p>
                    <a:p>
                      <a:pPr marL="552450" indent="-285750">
                        <a:buFont typeface="Wingdings" pitchFamily="2" charset="2"/>
                        <a:buChar char="§"/>
                      </a:pPr>
                      <a:r>
                        <a:rPr kumimoji="0" lang="en-US" sz="1200" b="0" kern="1200" dirty="0" err="1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Daftar</a:t>
                      </a:r>
                      <a:r>
                        <a:rPr kumimoji="0" lang="en-US" sz="1200" b="0" kern="1200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 </a:t>
                      </a:r>
                      <a:r>
                        <a:rPr kumimoji="0" lang="en-US" sz="1200" b="0" kern="1200" dirty="0" err="1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kontrak</a:t>
                      </a:r>
                      <a:r>
                        <a:rPr kumimoji="0" lang="en-US" sz="1200" b="0" kern="1200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 </a:t>
                      </a:r>
                      <a:r>
                        <a:rPr kumimoji="0" lang="en-US" sz="1200" b="0" kern="1200" dirty="0" err="1" smtClean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kegiatan</a:t>
                      </a:r>
                      <a:endParaRPr kumimoji="0" lang="id-ID" sz="1200" b="0" kern="1200" dirty="0" smtClean="0">
                        <a:solidFill>
                          <a:schemeClr val="bg1"/>
                        </a:solidFill>
                        <a:latin typeface="Century Gothic" pitchFamily="34" charset="0"/>
                      </a:endParaRPr>
                    </a:p>
                    <a:p>
                      <a:pPr marL="552450" indent="-285750">
                        <a:buFont typeface="Wingdings" pitchFamily="2" charset="2"/>
                        <a:buChar char="§"/>
                      </a:pPr>
                      <a:r>
                        <a:rPr kumimoji="0" lang="id-ID" sz="1200" b="0" kern="1200" dirty="0" smtClean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Berita Acara Serah Terima </a:t>
                      </a:r>
                      <a:endParaRPr kumimoji="0" lang="id-ID" sz="1200" b="0" kern="1200" dirty="0">
                        <a:solidFill>
                          <a:schemeClr val="bg1"/>
                        </a:solidFill>
                        <a:latin typeface="Century Gothic" pitchFamily="34" charset="0"/>
                      </a:endParaRPr>
                    </a:p>
                    <a:p>
                      <a:pPr marL="266700" indent="-266700">
                        <a:buFont typeface="Wingdings" pitchFamily="2" charset="2"/>
                        <a:buChar char="ü"/>
                      </a:pPr>
                      <a:r>
                        <a:rPr kumimoji="0" lang="id-ID" sz="1200" b="0" kern="1200" dirty="0">
                          <a:solidFill>
                            <a:schemeClr val="bg1"/>
                          </a:solidFill>
                          <a:latin typeface="Century Gothic" pitchFamily="34" charset="0"/>
                          <a:ea typeface="+mn-ea"/>
                          <a:cs typeface="+mn-cs"/>
                        </a:rPr>
                        <a:t>Batas penyampaian </a:t>
                      </a:r>
                      <a:r>
                        <a:rPr kumimoji="0" lang="id-ID" sz="1200" b="0" kern="1200" dirty="0" smtClean="0">
                          <a:solidFill>
                            <a:schemeClr val="bg1"/>
                          </a:solidFill>
                          <a:latin typeface="Century Gothic" pitchFamily="34" charset="0"/>
                          <a:ea typeface="+mn-ea"/>
                          <a:cs typeface="+mn-cs"/>
                        </a:rPr>
                        <a:t>persyaratan </a:t>
                      </a:r>
                      <a:r>
                        <a:rPr kumimoji="0" lang="id-ID" sz="1200" b="0" kern="1200" dirty="0">
                          <a:solidFill>
                            <a:schemeClr val="bg1"/>
                          </a:solidFill>
                          <a:latin typeface="Century Gothic" pitchFamily="34" charset="0"/>
                          <a:ea typeface="+mn-ea"/>
                          <a:cs typeface="+mn-cs"/>
                        </a:rPr>
                        <a:t>21 </a:t>
                      </a:r>
                      <a:r>
                        <a:rPr kumimoji="0" lang="id-ID" sz="1200" b="0" kern="1200" dirty="0" smtClean="0">
                          <a:solidFill>
                            <a:schemeClr val="bg1"/>
                          </a:solidFill>
                          <a:latin typeface="Century Gothic" pitchFamily="34" charset="0"/>
                          <a:ea typeface="+mn-ea"/>
                          <a:cs typeface="+mn-cs"/>
                        </a:rPr>
                        <a:t>Juli (selain Berita Acara Serah Terima)</a:t>
                      </a:r>
                      <a:endParaRPr kumimoji="0" lang="id-ID" sz="1200" b="0" kern="1200" dirty="0">
                        <a:solidFill>
                          <a:schemeClr val="bg1"/>
                        </a:solidFill>
                        <a:latin typeface="Century Gothic" pitchFamily="34" charset="0"/>
                        <a:ea typeface="+mn-ea"/>
                        <a:cs typeface="+mn-cs"/>
                      </a:endParaRPr>
                    </a:p>
                  </a:txBody>
                  <a:tcPr marL="51435" marR="51435" marT="34290" marB="34290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834745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ECBA77-8C1D-4EA2-B3DA-3CA6ACBF5A7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902812" y="3429397"/>
            <a:ext cx="2219932" cy="993775"/>
          </a:xfrm>
        </p:spPr>
        <p:txBody>
          <a:bodyPr>
            <a:noAutofit/>
          </a:bodyPr>
          <a:lstStyle/>
          <a:p>
            <a:pPr algn="ctr"/>
            <a:r>
              <a:rPr lang="en-US" sz="8800" b="1" dirty="0" smtClean="0">
                <a:solidFill>
                  <a:srgbClr val="0070C0"/>
                </a:solidFill>
                <a:latin typeface="Century Gothic" panose="020B0502020202020204" pitchFamily="34" charset="0"/>
                <a:ea typeface="Adobe Fan Heiti Std B" panose="020B0700000000000000" pitchFamily="34" charset="-128"/>
              </a:rPr>
              <a:t>02b</a:t>
            </a:r>
            <a:endParaRPr lang="en-US" sz="13143" b="1" dirty="0">
              <a:solidFill>
                <a:srgbClr val="0070C0"/>
              </a:solidFill>
              <a:latin typeface="Century Gothic" panose="020B0502020202020204" pitchFamily="34" charset="0"/>
              <a:ea typeface="Adobe Fan Heiti Std B" panose="020B0700000000000000" pitchFamily="34" charset="-128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3321554" y="3429397"/>
            <a:ext cx="7337248" cy="994172"/>
          </a:xfrm>
          <a:prstGeom prst="rect">
            <a:avLst/>
          </a:prstGeom>
        </p:spPr>
        <p:txBody>
          <a:bodyPr vert="horz" lIns="65314" tIns="32657" rIns="65314" bIns="32657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81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+mj-cs"/>
              </a:rPr>
              <a:t>DAK 2019</a:t>
            </a:r>
            <a:endParaRPr kumimoji="0" lang="fi-FI" sz="2400" b="1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Century Gothic" panose="020B0502020202020204" pitchFamily="34" charset="0"/>
              <a:ea typeface="+mj-ea"/>
              <a:cs typeface="+mj-cs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3075908" y="3175385"/>
            <a:ext cx="0" cy="1501796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836789" y="215996"/>
            <a:ext cx="4969531" cy="678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05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Kementerian</a:t>
            </a:r>
            <a:r>
              <a:rPr kumimoji="0" lang="en-US" sz="190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en-US" sz="1905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Pendidikan</a:t>
            </a:r>
            <a:r>
              <a:rPr kumimoji="0" lang="en-US" sz="190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en-US" sz="1905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dan</a:t>
            </a:r>
            <a:r>
              <a:rPr kumimoji="0" lang="en-US" sz="190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en-US" sz="1905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Kebudayaan</a:t>
            </a:r>
            <a:endParaRPr kumimoji="0" lang="en-US" sz="1905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05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Republik</a:t>
            </a:r>
            <a:r>
              <a:rPr kumimoji="0" lang="en-US" sz="190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Indonesia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321" y="285722"/>
            <a:ext cx="600519" cy="608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402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870795"/>
            <a:fld id="{81ECBA77-8C1D-4EA2-B3DA-3CA6ACBF5A75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 defTabSz="870795"/>
              <a:t>17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101624" y="2633874"/>
            <a:ext cx="2219932" cy="993775"/>
          </a:xfrm>
        </p:spPr>
        <p:txBody>
          <a:bodyPr>
            <a:noAutofit/>
          </a:bodyPr>
          <a:lstStyle/>
          <a:p>
            <a:pPr algn="ctr"/>
            <a:r>
              <a:rPr lang="en-US" sz="10953" b="1" dirty="0">
                <a:solidFill>
                  <a:schemeClr val="accent2">
                    <a:lumMod val="75000"/>
                  </a:schemeClr>
                </a:solidFill>
                <a:latin typeface="Century Gothic" panose="020B0502020202020204" pitchFamily="34" charset="0"/>
                <a:ea typeface="Adobe Fan Heiti Std B" panose="020B0700000000000000" pitchFamily="34" charset="-128"/>
              </a:rPr>
              <a:t>1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3478897" y="2592007"/>
            <a:ext cx="7521788" cy="994172"/>
          </a:xfrm>
          <a:prstGeom prst="rect">
            <a:avLst/>
          </a:prstGeom>
        </p:spPr>
        <p:txBody>
          <a:bodyPr vert="horz" lIns="65309" tIns="32654" rIns="65309" bIns="32654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870875">
              <a:lnSpc>
                <a:spcPct val="100000"/>
              </a:lnSpc>
              <a:spcBef>
                <a:spcPts val="0"/>
              </a:spcBef>
            </a:pPr>
            <a:r>
              <a:rPr lang="en-US" sz="3429" b="1" dirty="0">
                <a:solidFill>
                  <a:prstClr val="black"/>
                </a:solidFill>
                <a:latin typeface="Century Gothic" panose="020B0502020202020204" pitchFamily="34" charset="0"/>
              </a:rPr>
              <a:t>Kebijakan DAK Fisik Bidang Pendidikan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3274719" y="2379861"/>
            <a:ext cx="0" cy="1501796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168509" y="5831028"/>
            <a:ext cx="4969531" cy="557031"/>
          </a:xfrm>
          <a:prstGeom prst="rect">
            <a:avLst/>
          </a:prstGeom>
          <a:noFill/>
        </p:spPr>
        <p:txBody>
          <a:bodyPr wrap="square" lIns="87078" tIns="43539" rIns="87078" bIns="43539" rtlCol="0">
            <a:spAutoFit/>
          </a:bodyPr>
          <a:lstStyle/>
          <a:p>
            <a:pPr defTabSz="870795"/>
            <a:r>
              <a:rPr lang="en-US" sz="1524" dirty="0">
                <a:solidFill>
                  <a:prstClr val="black">
                    <a:lumMod val="65000"/>
                    <a:lumOff val="35000"/>
                  </a:prstClr>
                </a:solidFill>
                <a:latin typeface="Arial" charset="0"/>
                <a:ea typeface="Arial" charset="0"/>
                <a:cs typeface="Arial" charset="0"/>
              </a:rPr>
              <a:t>Kementerian Pendidikan dan Kebudayaan</a:t>
            </a:r>
          </a:p>
          <a:p>
            <a:pPr defTabSz="870795"/>
            <a:r>
              <a:rPr lang="en-US" sz="1524" dirty="0">
                <a:solidFill>
                  <a:prstClr val="black">
                    <a:lumMod val="65000"/>
                    <a:lumOff val="35000"/>
                  </a:prstClr>
                </a:solidFill>
                <a:latin typeface="Arial" charset="0"/>
                <a:ea typeface="Arial" charset="0"/>
                <a:cs typeface="Arial" charset="0"/>
              </a:rPr>
              <a:t>Republik Indonesia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9980" y="5195028"/>
            <a:ext cx="600519" cy="608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57716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0045" y="1177462"/>
            <a:ext cx="10599444" cy="4945125"/>
          </a:xfrm>
        </p:spPr>
        <p:txBody>
          <a:bodyPr>
            <a:normAutofit fontScale="92500" lnSpcReduction="20000"/>
          </a:bodyPr>
          <a:lstStyle/>
          <a:p>
            <a:r>
              <a:rPr lang="id-ID" sz="3333" dirty="0"/>
              <a:t>Meningkatkan pemerataan akses pendidikan dasar dan menengah yang terjangjangkau </a:t>
            </a:r>
            <a:r>
              <a:rPr lang="en-US" sz="3333" dirty="0"/>
              <a:t>serta </a:t>
            </a:r>
            <a:r>
              <a:rPr lang="id-ID" sz="3333" dirty="0"/>
              <a:t>meningkatkan </a:t>
            </a:r>
            <a:r>
              <a:rPr lang="en-US" sz="3333" dirty="0" err="1"/>
              <a:t>efektivitas</a:t>
            </a:r>
            <a:r>
              <a:rPr lang="en-US" sz="3333" dirty="0"/>
              <a:t> proses pembelajaran yang lebih berkualitas</a:t>
            </a:r>
          </a:p>
          <a:p>
            <a:r>
              <a:rPr lang="en-US" sz="3333" dirty="0"/>
              <a:t>Peningkatan </a:t>
            </a:r>
            <a:r>
              <a:rPr lang="en-US" sz="3333" dirty="0" err="1"/>
              <a:t>akses</a:t>
            </a:r>
            <a:r>
              <a:rPr lang="en-US" sz="3333" dirty="0"/>
              <a:t> dan kualitas </a:t>
            </a:r>
            <a:r>
              <a:rPr lang="id-ID" sz="3333" dirty="0"/>
              <a:t>pendidikan </a:t>
            </a:r>
            <a:r>
              <a:rPr lang="en-US" sz="3333" dirty="0"/>
              <a:t>kejuruan dan </a:t>
            </a:r>
            <a:r>
              <a:rPr lang="id-ID" sz="3333" dirty="0"/>
              <a:t>vokasi </a:t>
            </a:r>
            <a:r>
              <a:rPr lang="en-US" sz="3333" dirty="0"/>
              <a:t>serta </a:t>
            </a:r>
            <a:r>
              <a:rPr lang="id-ID" sz="3333" dirty="0"/>
              <a:t>pelatihan kewirausahaan guna</a:t>
            </a:r>
            <a:r>
              <a:rPr lang="en-US" sz="3333" dirty="0"/>
              <a:t> mengurangi pengangguran dan </a:t>
            </a:r>
            <a:r>
              <a:rPr lang="id-ID" sz="3333" dirty="0"/>
              <a:t>penanggulangan kemiskinan</a:t>
            </a:r>
            <a:endParaRPr lang="en-US" sz="3333" dirty="0"/>
          </a:p>
          <a:p>
            <a:r>
              <a:rPr lang="en-US" sz="3333" dirty="0"/>
              <a:t>M</a:t>
            </a:r>
            <a:r>
              <a:rPr lang="id-ID" sz="3333" dirty="0"/>
              <a:t>endorong </a:t>
            </a:r>
            <a:r>
              <a:rPr lang="en-US" sz="3333" dirty="0"/>
              <a:t>pusat-pusat </a:t>
            </a:r>
            <a:r>
              <a:rPr lang="en-US" sz="3333" dirty="0" err="1"/>
              <a:t>pertumbuhan</a:t>
            </a:r>
            <a:r>
              <a:rPr lang="en-US" sz="3333" dirty="0"/>
              <a:t> </a:t>
            </a:r>
            <a:r>
              <a:rPr lang="id-ID" sz="3333" dirty="0"/>
              <a:t>ekonomi</a:t>
            </a:r>
            <a:r>
              <a:rPr lang="en-US" sz="3333" dirty="0"/>
              <a:t> baru</a:t>
            </a:r>
            <a:r>
              <a:rPr lang="id-ID" sz="3333" dirty="0"/>
              <a:t>,</a:t>
            </a:r>
            <a:r>
              <a:rPr lang="en-US" sz="3333" dirty="0"/>
              <a:t> </a:t>
            </a:r>
            <a:r>
              <a:rPr lang="en-US" sz="3333" dirty="0" err="1"/>
              <a:t>pertumbuhan</a:t>
            </a:r>
            <a:r>
              <a:rPr lang="en-US" sz="3333" dirty="0"/>
              <a:t> industri baru, </a:t>
            </a:r>
            <a:r>
              <a:rPr lang="id-ID" sz="3333" dirty="0"/>
              <a:t>pertumbuhan berbagai wirausaha baru</a:t>
            </a:r>
            <a:r>
              <a:rPr lang="en-US" sz="3333" dirty="0"/>
              <a:t> sesuai keunggulan setempat, </a:t>
            </a:r>
          </a:p>
          <a:p>
            <a:r>
              <a:rPr lang="en-US" sz="3333" dirty="0"/>
              <a:t>Afirmasi pada </a:t>
            </a:r>
            <a:r>
              <a:rPr lang="id-ID" sz="3333" dirty="0"/>
              <a:t>kawasan pengembangan wilayah </a:t>
            </a:r>
            <a:r>
              <a:rPr lang="en-US" sz="3333" dirty="0" err="1"/>
              <a:t>potensial</a:t>
            </a:r>
            <a:r>
              <a:rPr lang="en-US" sz="3333" dirty="0"/>
              <a:t>, </a:t>
            </a:r>
            <a:r>
              <a:rPr lang="id-ID" sz="3333" dirty="0"/>
              <a:t>kawasan unggulan</a:t>
            </a:r>
            <a:r>
              <a:rPr lang="en-US" sz="3333" dirty="0"/>
              <a:t> serta mendorong </a:t>
            </a:r>
            <a:r>
              <a:rPr lang="en-US" sz="3333" dirty="0" err="1"/>
              <a:t>kemajuan</a:t>
            </a:r>
            <a:r>
              <a:rPr lang="en-US" sz="3333" dirty="0"/>
              <a:t> daerah 3T dan kawasan perbatasan</a:t>
            </a:r>
            <a:r>
              <a:rPr lang="id-ID" sz="3333" dirty="0"/>
              <a:t> </a:t>
            </a:r>
            <a:endParaRPr lang="en-US" sz="3333" dirty="0"/>
          </a:p>
          <a:p>
            <a:pPr marL="489821" indent="-489821">
              <a:buFont typeface="+mj-lt"/>
              <a:buAutoNum type="alphaUcPeriod"/>
            </a:pPr>
            <a:endParaRPr lang="en-US" sz="3048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870795"/>
            <a:fld id="{A9485BD5-7EC7-6440-A50C-353E15C6ADE5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 defTabSz="870795"/>
              <a:t>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Title 1"/>
          <p:cNvSpPr txBox="1"/>
          <p:nvPr/>
        </p:nvSpPr>
        <p:spPr bwMode="auto">
          <a:xfrm>
            <a:off x="623470" y="15141"/>
            <a:ext cx="9455020" cy="602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3682" tIns="36841" rIns="73682" bIns="36841" anchor="ctr">
            <a:spAutoFit/>
          </a:bodyPr>
          <a:lstStyle>
            <a:lvl1pPr defTabSz="47434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47434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47434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47434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47434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7434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7434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7434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7434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451766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id-ID" altLang="id-ID" sz="3429" b="1" dirty="0">
                <a:solidFill>
                  <a:srgbClr val="0070C0"/>
                </a:solidFill>
              </a:rPr>
              <a:t>KEBIJAKAN </a:t>
            </a:r>
            <a:endParaRPr lang="en-ID" altLang="id-ID" sz="3429" b="1" dirty="0">
              <a:solidFill>
                <a:srgbClr val="0070C0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 flipV="1">
            <a:off x="438452" y="668904"/>
            <a:ext cx="10296604" cy="97331"/>
            <a:chOff x="0" y="2631522"/>
            <a:chExt cx="15040549" cy="828013"/>
          </a:xfrm>
        </p:grpSpPr>
        <p:grpSp>
          <p:nvGrpSpPr>
            <p:cNvPr id="8" name="Group 7"/>
            <p:cNvGrpSpPr/>
            <p:nvPr/>
          </p:nvGrpSpPr>
          <p:grpSpPr>
            <a:xfrm>
              <a:off x="0" y="2632049"/>
              <a:ext cx="10872788" cy="827486"/>
              <a:chOff x="3886200" y="942975"/>
              <a:chExt cx="6986588" cy="628650"/>
            </a:xfrm>
            <a:solidFill>
              <a:srgbClr val="277AC0"/>
            </a:solidFill>
          </p:grpSpPr>
          <p:sp>
            <p:nvSpPr>
              <p:cNvPr id="10" name="Rectangle 9"/>
              <p:cNvSpPr/>
              <p:nvPr/>
            </p:nvSpPr>
            <p:spPr>
              <a:xfrm>
                <a:off x="3886200" y="942975"/>
                <a:ext cx="4686300" cy="62865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44933" indent="-244933" algn="ctr" defTabSz="870795">
                  <a:buFont typeface="+mj-lt"/>
                  <a:buAutoNum type="arabicPeriod"/>
                </a:pPr>
                <a:endParaRPr lang="en-US" sz="1138">
                  <a:solidFill>
                    <a:prstClr val="white"/>
                  </a:solidFill>
                  <a:latin typeface="Helvetica Neue" charset="0"/>
                  <a:ea typeface="Helvetica Neue" charset="0"/>
                  <a:cs typeface="Helvetica Neue" charset="0"/>
                </a:endParaRPr>
              </a:p>
            </p:txBody>
          </p:sp>
          <p:sp>
            <p:nvSpPr>
              <p:cNvPr id="11" name="Parallelogram 10"/>
              <p:cNvSpPr/>
              <p:nvPr/>
            </p:nvSpPr>
            <p:spPr>
              <a:xfrm>
                <a:off x="7529513" y="942975"/>
                <a:ext cx="3343275" cy="628650"/>
              </a:xfrm>
              <a:prstGeom prst="parallelogram">
                <a:avLst>
                  <a:gd name="adj" fmla="val 70455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44933" indent="-244933" algn="ctr" defTabSz="870795">
                  <a:buFont typeface="+mj-lt"/>
                  <a:buAutoNum type="arabicPeriod"/>
                </a:pPr>
                <a:endParaRPr lang="en-US" sz="1138">
                  <a:solidFill>
                    <a:prstClr val="white"/>
                  </a:solidFill>
                  <a:latin typeface="Helvetica Neue" charset="0"/>
                  <a:ea typeface="Helvetica Neue" charset="0"/>
                  <a:cs typeface="Helvetica Neue" charset="0"/>
                </a:endParaRPr>
              </a:p>
            </p:txBody>
          </p:sp>
        </p:grpSp>
        <p:sp>
          <p:nvSpPr>
            <p:cNvPr id="9" name="Parallelogram 8"/>
            <p:cNvSpPr/>
            <p:nvPr/>
          </p:nvSpPr>
          <p:spPr>
            <a:xfrm>
              <a:off x="10276643" y="2631522"/>
              <a:ext cx="4763906" cy="828013"/>
            </a:xfrm>
            <a:prstGeom prst="parallelogram">
              <a:avLst>
                <a:gd name="adj" fmla="val 70455"/>
              </a:avLst>
            </a:prstGeom>
            <a:solidFill>
              <a:srgbClr val="F5A3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44933" indent="-244933" algn="ctr" defTabSz="870795">
                <a:buFont typeface="+mj-lt"/>
                <a:buAutoNum type="arabicPeriod"/>
              </a:pPr>
              <a:endParaRPr lang="en-US" sz="1138">
                <a:solidFill>
                  <a:prstClr val="white"/>
                </a:solidFill>
                <a:latin typeface="Helvetica Neue" charset="0"/>
                <a:ea typeface="Helvetica Neue" charset="0"/>
                <a:cs typeface="Helvetica Neue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2103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9465" y="1061086"/>
            <a:ext cx="10610346" cy="500041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048" dirty="0"/>
              <a:t>Memberikan bantuan (stimulan) kepada pemerintah daerah guna:</a:t>
            </a:r>
          </a:p>
          <a:p>
            <a:pPr marL="489821" indent="-489821">
              <a:buFont typeface="+mj-lt"/>
              <a:buAutoNum type="arabicPeriod"/>
            </a:pPr>
            <a:r>
              <a:rPr lang="id-ID" sz="3048" dirty="0"/>
              <a:t>M</a:t>
            </a:r>
            <a:r>
              <a:rPr lang="en-US" sz="3048" dirty="0" err="1"/>
              <a:t>enyediakan</a:t>
            </a:r>
            <a:r>
              <a:rPr lang="en-US" sz="3048" dirty="0"/>
              <a:t> prasarana dan sarana pendidikan dalam rangka pemenuhan secara bertahap standar pelayanan minimal (SPM) pendidikan</a:t>
            </a:r>
          </a:p>
          <a:p>
            <a:pPr marL="489821" indent="-489821">
              <a:buFont typeface="+mj-lt"/>
              <a:buAutoNum type="arabicPeriod"/>
            </a:pPr>
            <a:r>
              <a:rPr lang="id-ID" sz="3048" dirty="0"/>
              <a:t>M</a:t>
            </a:r>
            <a:r>
              <a:rPr lang="en-US" sz="3048" dirty="0" err="1"/>
              <a:t>eningkatkan</a:t>
            </a:r>
            <a:r>
              <a:rPr lang="en-US" sz="3048" dirty="0"/>
              <a:t> ketersediaan/keterjaminan </a:t>
            </a:r>
            <a:r>
              <a:rPr lang="en-US" sz="3048" dirty="0" err="1"/>
              <a:t>akses</a:t>
            </a:r>
            <a:r>
              <a:rPr lang="en-US" sz="3048" dirty="0"/>
              <a:t>, dan mutu layanan pada pendidikan dasar dan pendidikan menengah dalam rangka pelaksanaan Wajib Belajar Pendidikan 12 Tahun yang berkualitas.</a:t>
            </a:r>
          </a:p>
          <a:p>
            <a:pPr marL="489821" indent="-489821">
              <a:buFont typeface="+mj-lt"/>
              <a:buAutoNum type="arabicPeriod"/>
            </a:pPr>
            <a:r>
              <a:rPr lang="id-ID" sz="3048" dirty="0"/>
              <a:t>M</a:t>
            </a:r>
            <a:r>
              <a:rPr lang="en-US" sz="3048" dirty="0" err="1"/>
              <a:t>eningkatkan</a:t>
            </a:r>
            <a:r>
              <a:rPr lang="en-US" sz="3048" dirty="0"/>
              <a:t> kemudahan askses dengan penyediaan prasarana penunjang pembelajaran, bagi mereka yang secara geografis kurang beruntung, melaui menyediakan rumah dinas guru/mess guru serta asrama siswa sekolah  menengah atas.   </a:t>
            </a:r>
          </a:p>
          <a:p>
            <a:pPr marL="489821" indent="-489821">
              <a:buFont typeface="+mj-lt"/>
              <a:buAutoNum type="alphaUcPeriod"/>
            </a:pPr>
            <a:endParaRPr lang="en-US" sz="3048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870795"/>
            <a:fld id="{A9485BD5-7EC7-6440-A50C-353E15C6ADE5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 defTabSz="870795"/>
              <a:t>19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Title 1"/>
          <p:cNvSpPr txBox="1"/>
          <p:nvPr/>
        </p:nvSpPr>
        <p:spPr bwMode="auto">
          <a:xfrm>
            <a:off x="623470" y="15141"/>
            <a:ext cx="9455020" cy="602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3682" tIns="36841" rIns="73682" bIns="36841" anchor="ctr">
            <a:spAutoFit/>
          </a:bodyPr>
          <a:lstStyle>
            <a:lvl1pPr defTabSz="47434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47434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47434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47434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47434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7434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7434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7434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7434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451766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id-ID" altLang="id-ID" sz="3429" b="1" dirty="0">
                <a:solidFill>
                  <a:srgbClr val="0070C0"/>
                </a:solidFill>
              </a:rPr>
              <a:t>TUJUAN (1/2)</a:t>
            </a:r>
            <a:endParaRPr lang="en-ID" altLang="id-ID" sz="3429" b="1" dirty="0">
              <a:solidFill>
                <a:srgbClr val="0070C0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 flipV="1">
            <a:off x="438452" y="668904"/>
            <a:ext cx="10296604" cy="97331"/>
            <a:chOff x="0" y="2631522"/>
            <a:chExt cx="15040549" cy="828013"/>
          </a:xfrm>
        </p:grpSpPr>
        <p:grpSp>
          <p:nvGrpSpPr>
            <p:cNvPr id="7" name="Group 6"/>
            <p:cNvGrpSpPr/>
            <p:nvPr/>
          </p:nvGrpSpPr>
          <p:grpSpPr>
            <a:xfrm>
              <a:off x="0" y="2632049"/>
              <a:ext cx="10872788" cy="827486"/>
              <a:chOff x="3886200" y="942975"/>
              <a:chExt cx="6986588" cy="628650"/>
            </a:xfrm>
            <a:solidFill>
              <a:srgbClr val="277AC0"/>
            </a:solidFill>
          </p:grpSpPr>
          <p:sp>
            <p:nvSpPr>
              <p:cNvPr id="9" name="Rectangle 8"/>
              <p:cNvSpPr/>
              <p:nvPr/>
            </p:nvSpPr>
            <p:spPr>
              <a:xfrm>
                <a:off x="3886200" y="942975"/>
                <a:ext cx="4686300" cy="62865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44933" indent="-244933" algn="ctr" defTabSz="870795">
                  <a:buFont typeface="+mj-lt"/>
                  <a:buAutoNum type="arabicPeriod"/>
                </a:pPr>
                <a:endParaRPr lang="en-US" sz="1138">
                  <a:solidFill>
                    <a:prstClr val="white"/>
                  </a:solidFill>
                  <a:latin typeface="Helvetica Neue" charset="0"/>
                  <a:ea typeface="Helvetica Neue" charset="0"/>
                  <a:cs typeface="Helvetica Neue" charset="0"/>
                </a:endParaRPr>
              </a:p>
            </p:txBody>
          </p:sp>
          <p:sp>
            <p:nvSpPr>
              <p:cNvPr id="10" name="Parallelogram 9"/>
              <p:cNvSpPr/>
              <p:nvPr/>
            </p:nvSpPr>
            <p:spPr>
              <a:xfrm>
                <a:off x="7529513" y="942975"/>
                <a:ext cx="3343275" cy="628650"/>
              </a:xfrm>
              <a:prstGeom prst="parallelogram">
                <a:avLst>
                  <a:gd name="adj" fmla="val 70455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44933" indent="-244933" algn="ctr" defTabSz="870795">
                  <a:buFont typeface="+mj-lt"/>
                  <a:buAutoNum type="arabicPeriod"/>
                </a:pPr>
                <a:endParaRPr lang="en-US" sz="1138">
                  <a:solidFill>
                    <a:prstClr val="white"/>
                  </a:solidFill>
                  <a:latin typeface="Helvetica Neue" charset="0"/>
                  <a:ea typeface="Helvetica Neue" charset="0"/>
                  <a:cs typeface="Helvetica Neue" charset="0"/>
                </a:endParaRPr>
              </a:p>
            </p:txBody>
          </p:sp>
        </p:grpSp>
        <p:sp>
          <p:nvSpPr>
            <p:cNvPr id="8" name="Parallelogram 7"/>
            <p:cNvSpPr/>
            <p:nvPr/>
          </p:nvSpPr>
          <p:spPr>
            <a:xfrm>
              <a:off x="10276643" y="2631522"/>
              <a:ext cx="4763906" cy="828013"/>
            </a:xfrm>
            <a:prstGeom prst="parallelogram">
              <a:avLst>
                <a:gd name="adj" fmla="val 70455"/>
              </a:avLst>
            </a:prstGeom>
            <a:solidFill>
              <a:srgbClr val="F5A3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44933" indent="-244933" algn="ctr" defTabSz="870795">
                <a:buFont typeface="+mj-lt"/>
                <a:buAutoNum type="arabicPeriod"/>
              </a:pPr>
              <a:endParaRPr lang="en-US" sz="1138">
                <a:solidFill>
                  <a:prstClr val="white"/>
                </a:solidFill>
                <a:latin typeface="Helvetica Neue" charset="0"/>
                <a:ea typeface="Helvetica Neue" charset="0"/>
                <a:cs typeface="Helvetica Neue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40822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001345" y="2804257"/>
            <a:ext cx="2744788" cy="1044575"/>
          </a:xfrm>
        </p:spPr>
        <p:txBody>
          <a:bodyPr>
            <a:normAutofit/>
          </a:bodyPr>
          <a:lstStyle/>
          <a:p>
            <a:r>
              <a:rPr lang="en-US" sz="4000" dirty="0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DAFTAR ISI</a:t>
            </a:r>
          </a:p>
        </p:txBody>
      </p:sp>
      <p:sp>
        <p:nvSpPr>
          <p:cNvPr id="3" name="Trapezoid 2"/>
          <p:cNvSpPr/>
          <p:nvPr/>
        </p:nvSpPr>
        <p:spPr>
          <a:xfrm>
            <a:off x="4770312" y="48500"/>
            <a:ext cx="8788732" cy="6858000"/>
          </a:xfrm>
          <a:prstGeom prst="trapezoid">
            <a:avLst>
              <a:gd name="adj" fmla="val 19936"/>
            </a:avLst>
          </a:prstGeom>
          <a:solidFill>
            <a:schemeClr val="accent5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Century Gothic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5382085" y="1315587"/>
            <a:ext cx="823566" cy="823566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571305" y="1404997"/>
            <a:ext cx="442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1</a:t>
            </a:r>
          </a:p>
        </p:txBody>
      </p:sp>
      <p:cxnSp>
        <p:nvCxnSpPr>
          <p:cNvPr id="17" name="Straight Connector 16"/>
          <p:cNvCxnSpPr>
            <a:stCxn id="15" idx="4"/>
          </p:cNvCxnSpPr>
          <p:nvPr/>
        </p:nvCxnSpPr>
        <p:spPr>
          <a:xfrm>
            <a:off x="5793868" y="2139153"/>
            <a:ext cx="6292798" cy="0"/>
          </a:xfrm>
          <a:prstGeom prst="line">
            <a:avLst/>
          </a:prstGeom>
          <a:ln w="57150">
            <a:solidFill>
              <a:schemeClr val="bg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644494" y="1508545"/>
            <a:ext cx="62651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33178" lvl="0">
              <a:defRPr/>
            </a:pPr>
            <a:r>
              <a:rPr lang="en-US" sz="2000" b="1" dirty="0">
                <a:solidFill>
                  <a:prstClr val="white"/>
                </a:solidFill>
                <a:latin typeface="Century Gothic"/>
                <a:cs typeface="Century Gothic"/>
              </a:rPr>
              <a:t>Program </a:t>
            </a:r>
            <a:r>
              <a:rPr lang="en-US" sz="2000" b="1" dirty="0" err="1">
                <a:solidFill>
                  <a:prstClr val="white"/>
                </a:solidFill>
                <a:latin typeface="Century Gothic"/>
                <a:cs typeface="Century Gothic"/>
              </a:rPr>
              <a:t>dan</a:t>
            </a:r>
            <a:r>
              <a:rPr lang="en-US" sz="2000" b="1" dirty="0">
                <a:solidFill>
                  <a:prstClr val="white"/>
                </a:solidFill>
                <a:latin typeface="Century Gothic"/>
                <a:cs typeface="Century Gothic"/>
              </a:rPr>
              <a:t> </a:t>
            </a:r>
            <a:r>
              <a:rPr lang="en-US" sz="2000" b="1" dirty="0" err="1">
                <a:solidFill>
                  <a:prstClr val="white"/>
                </a:solidFill>
                <a:latin typeface="Century Gothic"/>
                <a:cs typeface="Century Gothic"/>
              </a:rPr>
              <a:t>Anggaran</a:t>
            </a:r>
            <a:r>
              <a:rPr lang="en-US" sz="2000" b="1" dirty="0">
                <a:solidFill>
                  <a:prstClr val="white"/>
                </a:solidFill>
                <a:latin typeface="Century Gothic"/>
                <a:cs typeface="Century Gothic"/>
              </a:rPr>
              <a:t> 2018</a:t>
            </a:r>
            <a:endParaRPr lang="id-ID" sz="2000" b="1" dirty="0">
              <a:solidFill>
                <a:prstClr val="white"/>
              </a:solidFill>
              <a:latin typeface="Century Gothic"/>
              <a:cs typeface="Century Gothic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37870" y="6490643"/>
            <a:ext cx="118974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</a:t>
            </a:r>
            <a:r>
              <a:rPr kumimoji="0" 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Kemendikbud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2018</a:t>
            </a:r>
            <a:endParaRPr kumimoji="0" lang="en-US" sz="13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5109089" y="3336076"/>
            <a:ext cx="823566" cy="823566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299497" y="3409644"/>
            <a:ext cx="442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2</a:t>
            </a:r>
          </a:p>
        </p:txBody>
      </p:sp>
      <p:cxnSp>
        <p:nvCxnSpPr>
          <p:cNvPr id="24" name="Straight Connector 23"/>
          <p:cNvCxnSpPr/>
          <p:nvPr/>
        </p:nvCxnSpPr>
        <p:spPr>
          <a:xfrm>
            <a:off x="5644494" y="4271319"/>
            <a:ext cx="6274810" cy="0"/>
          </a:xfrm>
          <a:prstGeom prst="line">
            <a:avLst/>
          </a:prstGeom>
          <a:ln w="57150">
            <a:solidFill>
              <a:schemeClr val="bg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ounded Rectangle 27"/>
          <p:cNvSpPr/>
          <p:nvPr/>
        </p:nvSpPr>
        <p:spPr>
          <a:xfrm>
            <a:off x="5932655" y="3657619"/>
            <a:ext cx="6535105" cy="519351"/>
          </a:xfrm>
          <a:prstGeom prst="roundRect">
            <a:avLst>
              <a:gd name="adj" fmla="val 50000"/>
            </a:avLst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90000"/>
              </a:lnSpc>
              <a:spcBef>
                <a:spcPct val="0"/>
              </a:spcBef>
              <a:defRPr/>
            </a:pPr>
            <a:r>
              <a:rPr lang="en-US" sz="2000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DAK 2018-2019</a:t>
            </a:r>
            <a:endParaRPr lang="fi-FI" sz="28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951" y="164525"/>
            <a:ext cx="647058" cy="608921"/>
          </a:xfrm>
          <a:prstGeom prst="rect">
            <a:avLst/>
          </a:prstGeom>
        </p:spPr>
      </p:pic>
      <p:sp>
        <p:nvSpPr>
          <p:cNvPr id="19" name="Oval 18"/>
          <p:cNvSpPr/>
          <p:nvPr/>
        </p:nvSpPr>
        <p:spPr>
          <a:xfrm>
            <a:off x="4820928" y="5110088"/>
            <a:ext cx="823566" cy="823566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en-US" sz="3600" b="1" dirty="0" smtClean="0">
                <a:solidFill>
                  <a:prstClr val="white"/>
                </a:solidFill>
                <a:latin typeface="Century Gothic" panose="020B0502020202020204" pitchFamily="34" charset="0"/>
              </a:rPr>
              <a:t>3</a:t>
            </a:r>
            <a:endParaRPr lang="en-US" sz="3600" b="1" dirty="0">
              <a:solidFill>
                <a:prstClr val="white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9952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9466" y="1061086"/>
            <a:ext cx="10409379" cy="5000417"/>
          </a:xfrm>
        </p:spPr>
        <p:txBody>
          <a:bodyPr>
            <a:normAutofit fontScale="92500" lnSpcReduction="10000"/>
          </a:bodyPr>
          <a:lstStyle/>
          <a:p>
            <a:pPr marL="489821" indent="-489821">
              <a:buFont typeface="+mj-lt"/>
              <a:buAutoNum type="arabicPeriod" startAt="4"/>
            </a:pPr>
            <a:r>
              <a:rPr lang="en-US" sz="3048" dirty="0" err="1"/>
              <a:t>Meningkatkan</a:t>
            </a:r>
            <a:r>
              <a:rPr lang="en-US" sz="3048" dirty="0"/>
              <a:t> kualitas pembelajaran sekolah menengah kejuruan (SMK) dengan menyediakan prasarana dan sarana praktik kejuruan, untuk meningkatkan keahlian dan kompetensi keahlian bidang kemaritiman, </a:t>
            </a:r>
            <a:r>
              <a:rPr lang="en-US" sz="3048" dirty="0" err="1"/>
              <a:t>pertanian</a:t>
            </a:r>
            <a:r>
              <a:rPr lang="en-US" sz="3048" dirty="0"/>
              <a:t>, energi, pariwisata, industri, da</a:t>
            </a:r>
            <a:r>
              <a:rPr lang="id-ID" sz="3048" dirty="0"/>
              <a:t>n</a:t>
            </a:r>
            <a:r>
              <a:rPr lang="en-US" sz="3048" dirty="0"/>
              <a:t> </a:t>
            </a:r>
            <a:r>
              <a:rPr lang="id-ID" sz="3048" dirty="0"/>
              <a:t>Industri</a:t>
            </a:r>
            <a:r>
              <a:rPr lang="en-US" sz="3048" dirty="0"/>
              <a:t> </a:t>
            </a:r>
            <a:r>
              <a:rPr lang="en-US" sz="3048" dirty="0" err="1"/>
              <a:t>kreatif</a:t>
            </a:r>
            <a:r>
              <a:rPr lang="en-US" sz="3048" dirty="0"/>
              <a:t>. </a:t>
            </a:r>
          </a:p>
          <a:p>
            <a:pPr marL="489821" indent="-489821">
              <a:buFont typeface="+mj-lt"/>
              <a:buAutoNum type="arabicPeriod" startAt="4"/>
            </a:pPr>
            <a:r>
              <a:rPr lang="en-US" sz="3048" dirty="0"/>
              <a:t>Meningkatkan pemerataan kualitas layanan SMK </a:t>
            </a:r>
            <a:r>
              <a:rPr lang="en-US" sz="3048" dirty="0" err="1"/>
              <a:t>dan</a:t>
            </a:r>
            <a:r>
              <a:rPr lang="en-US" sz="3048" dirty="0"/>
              <a:t> </a:t>
            </a:r>
            <a:r>
              <a:rPr lang="en-US" sz="3048" dirty="0" err="1"/>
              <a:t>kese</a:t>
            </a:r>
            <a:r>
              <a:rPr lang="id-ID" sz="3048" dirty="0"/>
              <a:t>n</a:t>
            </a:r>
            <a:r>
              <a:rPr lang="en-US" sz="3048" dirty="0" err="1"/>
              <a:t>jangan</a:t>
            </a:r>
            <a:r>
              <a:rPr lang="en-US" sz="3048" dirty="0"/>
              <a:t> antar wilayah untuk </a:t>
            </a:r>
            <a:r>
              <a:rPr lang="en-US" sz="3048" dirty="0" err="1"/>
              <a:t>mampu</a:t>
            </a:r>
            <a:r>
              <a:rPr lang="en-US" sz="3048" dirty="0"/>
              <a:t> </a:t>
            </a:r>
            <a:r>
              <a:rPr lang="en-US" sz="3048" dirty="0" err="1"/>
              <a:t>menghasilkan</a:t>
            </a:r>
            <a:r>
              <a:rPr lang="en-US" sz="3048" dirty="0"/>
              <a:t> </a:t>
            </a:r>
            <a:r>
              <a:rPr lang="en-US" sz="3048" dirty="0" err="1"/>
              <a:t>lulusan</a:t>
            </a:r>
            <a:r>
              <a:rPr lang="en-US" sz="3048" dirty="0"/>
              <a:t> SMK yang berkualitas dan berkeahlian untuk mendorong pembangunan daerah guna </a:t>
            </a:r>
            <a:r>
              <a:rPr lang="en-US" sz="3048" dirty="0" err="1"/>
              <a:t>menunjang</a:t>
            </a:r>
            <a:r>
              <a:rPr lang="en-US" sz="3048" dirty="0"/>
              <a:t> pembangunan prioritas </a:t>
            </a:r>
            <a:r>
              <a:rPr lang="en-US" sz="3048" dirty="0" err="1"/>
              <a:t>nasional</a:t>
            </a:r>
            <a:r>
              <a:rPr lang="en-US" sz="3048" dirty="0"/>
              <a:t>.</a:t>
            </a:r>
          </a:p>
          <a:p>
            <a:pPr marL="489821" indent="-489821">
              <a:buFont typeface="+mj-lt"/>
              <a:buAutoNum type="arabicPeriod" startAt="4"/>
            </a:pPr>
            <a:r>
              <a:rPr lang="id-ID" sz="3048" dirty="0"/>
              <a:t>M</a:t>
            </a:r>
            <a:r>
              <a:rPr lang="en-US" sz="3048" dirty="0" err="1"/>
              <a:t>eningkatkan</a:t>
            </a:r>
            <a:r>
              <a:rPr lang="en-US" sz="3048" dirty="0"/>
              <a:t> </a:t>
            </a:r>
            <a:r>
              <a:rPr lang="en-US" sz="3048" dirty="0" err="1"/>
              <a:t>akses</a:t>
            </a:r>
            <a:r>
              <a:rPr lang="en-US" sz="3048" dirty="0"/>
              <a:t> dan kualitas pendidikan</a:t>
            </a:r>
            <a:r>
              <a:rPr lang="id-ID" sz="3048" dirty="0"/>
              <a:t> vokasi dan </a:t>
            </a:r>
            <a:r>
              <a:rPr lang="en-US" sz="3048" dirty="0"/>
              <a:t>kejuruan, menumbuhkan</a:t>
            </a:r>
            <a:r>
              <a:rPr lang="id-ID" sz="3048" dirty="0"/>
              <a:t> kewirausahaan</a:t>
            </a:r>
            <a:r>
              <a:rPr lang="en-US" sz="3048" dirty="0"/>
              <a:t>,</a:t>
            </a:r>
            <a:r>
              <a:rPr lang="id-ID" sz="3048" dirty="0"/>
              <a:t> pertumbuhan </a:t>
            </a:r>
            <a:r>
              <a:rPr lang="en-US" sz="3048" dirty="0"/>
              <a:t>sentra-sentra </a:t>
            </a:r>
            <a:r>
              <a:rPr lang="id-ID" sz="3048" dirty="0"/>
              <a:t>ekonomi</a:t>
            </a:r>
            <a:r>
              <a:rPr lang="en-US" sz="3048" dirty="0"/>
              <a:t> baru</a:t>
            </a:r>
            <a:r>
              <a:rPr lang="id-ID" sz="3048" dirty="0"/>
              <a:t>, pertumbuhan berbagai </a:t>
            </a:r>
            <a:r>
              <a:rPr lang="en-US" sz="3048" dirty="0"/>
              <a:t>lapangan kerja </a:t>
            </a:r>
            <a:r>
              <a:rPr lang="en-US" sz="3048" dirty="0" err="1"/>
              <a:t>baru</a:t>
            </a:r>
            <a:r>
              <a:rPr lang="en-US" sz="3048" dirty="0"/>
              <a:t> </a:t>
            </a:r>
            <a:r>
              <a:rPr lang="en-US" sz="3048" dirty="0" err="1"/>
              <a:t>guna</a:t>
            </a:r>
            <a:r>
              <a:rPr lang="id-ID" sz="3048" dirty="0"/>
              <a:t> </a:t>
            </a:r>
            <a:r>
              <a:rPr lang="en-US" sz="3048" dirty="0" err="1"/>
              <a:t>mengurangi</a:t>
            </a:r>
            <a:r>
              <a:rPr lang="en-US" sz="3048" dirty="0"/>
              <a:t> pengangguran.</a:t>
            </a:r>
          </a:p>
          <a:p>
            <a:pPr marL="0" indent="0">
              <a:buNone/>
            </a:pPr>
            <a:endParaRPr lang="en-US" sz="3048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870795"/>
            <a:fld id="{A9485BD5-7EC7-6440-A50C-353E15C6ADE5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 defTabSz="870795"/>
              <a:t>20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Title 1"/>
          <p:cNvSpPr txBox="1"/>
          <p:nvPr/>
        </p:nvSpPr>
        <p:spPr bwMode="auto">
          <a:xfrm>
            <a:off x="623470" y="15141"/>
            <a:ext cx="9455020" cy="602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3682" tIns="36841" rIns="73682" bIns="36841" anchor="ctr">
            <a:spAutoFit/>
          </a:bodyPr>
          <a:lstStyle>
            <a:lvl1pPr defTabSz="47434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47434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47434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47434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47434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7434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7434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7434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7434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451766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id-ID" altLang="id-ID" sz="3429" b="1" dirty="0">
                <a:solidFill>
                  <a:srgbClr val="0070C0"/>
                </a:solidFill>
              </a:rPr>
              <a:t>TUJUAN (2/2) </a:t>
            </a:r>
            <a:endParaRPr lang="en-ID" altLang="id-ID" sz="3429" b="1" dirty="0">
              <a:solidFill>
                <a:srgbClr val="0070C0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 flipV="1">
            <a:off x="438452" y="668904"/>
            <a:ext cx="10296604" cy="97331"/>
            <a:chOff x="0" y="2631522"/>
            <a:chExt cx="15040549" cy="828013"/>
          </a:xfrm>
        </p:grpSpPr>
        <p:grpSp>
          <p:nvGrpSpPr>
            <p:cNvPr id="7" name="Group 6"/>
            <p:cNvGrpSpPr/>
            <p:nvPr/>
          </p:nvGrpSpPr>
          <p:grpSpPr>
            <a:xfrm>
              <a:off x="0" y="2632049"/>
              <a:ext cx="10872788" cy="827486"/>
              <a:chOff x="3886200" y="942975"/>
              <a:chExt cx="6986588" cy="628650"/>
            </a:xfrm>
            <a:solidFill>
              <a:srgbClr val="277AC0"/>
            </a:solidFill>
          </p:grpSpPr>
          <p:sp>
            <p:nvSpPr>
              <p:cNvPr id="9" name="Rectangle 8"/>
              <p:cNvSpPr/>
              <p:nvPr/>
            </p:nvSpPr>
            <p:spPr>
              <a:xfrm>
                <a:off x="3886200" y="942975"/>
                <a:ext cx="4686300" cy="62865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44933" indent="-244933" algn="ctr" defTabSz="870795">
                  <a:buFont typeface="+mj-lt"/>
                  <a:buAutoNum type="arabicPeriod"/>
                </a:pPr>
                <a:endParaRPr lang="en-US" sz="1138">
                  <a:solidFill>
                    <a:prstClr val="white"/>
                  </a:solidFill>
                  <a:latin typeface="Helvetica Neue" charset="0"/>
                  <a:ea typeface="Helvetica Neue" charset="0"/>
                  <a:cs typeface="Helvetica Neue" charset="0"/>
                </a:endParaRPr>
              </a:p>
            </p:txBody>
          </p:sp>
          <p:sp>
            <p:nvSpPr>
              <p:cNvPr id="10" name="Parallelogram 9"/>
              <p:cNvSpPr/>
              <p:nvPr/>
            </p:nvSpPr>
            <p:spPr>
              <a:xfrm>
                <a:off x="7529513" y="942975"/>
                <a:ext cx="3343275" cy="628650"/>
              </a:xfrm>
              <a:prstGeom prst="parallelogram">
                <a:avLst>
                  <a:gd name="adj" fmla="val 70455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44933" indent="-244933" algn="ctr" defTabSz="870795">
                  <a:buFont typeface="+mj-lt"/>
                  <a:buAutoNum type="arabicPeriod"/>
                </a:pPr>
                <a:endParaRPr lang="en-US" sz="1138">
                  <a:solidFill>
                    <a:prstClr val="white"/>
                  </a:solidFill>
                  <a:latin typeface="Helvetica Neue" charset="0"/>
                  <a:ea typeface="Helvetica Neue" charset="0"/>
                  <a:cs typeface="Helvetica Neue" charset="0"/>
                </a:endParaRPr>
              </a:p>
            </p:txBody>
          </p:sp>
        </p:grpSp>
        <p:sp>
          <p:nvSpPr>
            <p:cNvPr id="8" name="Parallelogram 7"/>
            <p:cNvSpPr/>
            <p:nvPr/>
          </p:nvSpPr>
          <p:spPr>
            <a:xfrm>
              <a:off x="10276643" y="2631522"/>
              <a:ext cx="4763906" cy="828013"/>
            </a:xfrm>
            <a:prstGeom prst="parallelogram">
              <a:avLst>
                <a:gd name="adj" fmla="val 70455"/>
              </a:avLst>
            </a:prstGeom>
            <a:solidFill>
              <a:srgbClr val="F5A3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44933" indent="-244933" algn="ctr" defTabSz="870795">
                <a:buFont typeface="+mj-lt"/>
                <a:buAutoNum type="arabicPeriod"/>
              </a:pPr>
              <a:endParaRPr lang="en-US" sz="1138">
                <a:solidFill>
                  <a:prstClr val="white"/>
                </a:solidFill>
                <a:latin typeface="Helvetica Neue" charset="0"/>
                <a:ea typeface="Helvetica Neue" charset="0"/>
                <a:cs typeface="Helvetica Neue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15091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0155" y="378952"/>
            <a:ext cx="9050347" cy="951057"/>
          </a:xfrm>
        </p:spPr>
        <p:txBody>
          <a:bodyPr vert="horz" lIns="87078" tIns="43539" rIns="87078" bIns="43539" rtlCol="0" anchor="ctr">
            <a:normAutofit/>
          </a:bodyPr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Mekanisme Pengadaan</a:t>
            </a:r>
            <a:endParaRPr lang="en-US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89" y="1441161"/>
            <a:ext cx="10035590" cy="500041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3048" dirty="0">
                <a:solidFill>
                  <a:schemeClr val="accent2">
                    <a:lumMod val="75000"/>
                  </a:schemeClr>
                </a:solidFill>
              </a:rPr>
              <a:t>Daerah di luar Papua dan Papua Barat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048" dirty="0"/>
              <a:t>Rehabilitasi dan pembangunan baru prasarana pembelajaran, dilakukan dengan swakelola, dilaksanakan oleh Panitia Pembangunan Sekolah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048" dirty="0"/>
              <a:t>Pengadaan sarana pembelajaran, dilakukan dengan e</a:t>
            </a:r>
            <a:r>
              <a:rPr lang="en-US" i="1" dirty="0"/>
              <a:t>-purchasing</a:t>
            </a:r>
            <a:r>
              <a:rPr lang="en-US" dirty="0"/>
              <a:t> yang tata cara pembelian barang langsung kepada penyedia barang berdasarkan katalog elektronik </a:t>
            </a:r>
            <a:r>
              <a:rPr lang="en-US" i="1" dirty="0"/>
              <a:t>(e-catalogue)</a:t>
            </a:r>
          </a:p>
          <a:p>
            <a:pPr marL="0" indent="0">
              <a:buNone/>
            </a:pPr>
            <a:r>
              <a:rPr lang="en-US" sz="3048" dirty="0">
                <a:solidFill>
                  <a:schemeClr val="accent2">
                    <a:lumMod val="75000"/>
                  </a:schemeClr>
                </a:solidFill>
              </a:rPr>
              <a:t>Daerah Papua dan Papua Barat</a:t>
            </a:r>
          </a:p>
          <a:p>
            <a:pPr marL="0" indent="0">
              <a:buNone/>
            </a:pPr>
            <a:r>
              <a:rPr lang="en-US" sz="3048" dirty="0"/>
              <a:t>Pengadaan prasarana dan sarana pembelajaran, dilakukan melalui penyedia barang/jasa sesuai </a:t>
            </a:r>
            <a:r>
              <a:rPr lang="id-ID" sz="3048" dirty="0"/>
              <a:t>Per</a:t>
            </a:r>
            <a:r>
              <a:rPr lang="en-US" sz="3048" dirty="0"/>
              <a:t>pres</a:t>
            </a:r>
            <a:r>
              <a:rPr lang="id-ID" sz="3048" dirty="0"/>
              <a:t> No</a:t>
            </a:r>
            <a:r>
              <a:rPr lang="en-US" sz="3048" dirty="0"/>
              <a:t>.</a:t>
            </a:r>
            <a:r>
              <a:rPr lang="id-ID" sz="3048" dirty="0"/>
              <a:t>84</a:t>
            </a:r>
            <a:r>
              <a:rPr lang="en-US" sz="3048" dirty="0"/>
              <a:t>/2012</a:t>
            </a:r>
            <a:r>
              <a:rPr lang="id-ID" sz="3048" dirty="0"/>
              <a:t> tentang Pengadaan Barang/Jasa Pemerintah Dalam Rangka Percepatan Pembangunan Provinsi Papua dan Provinsi Papua Barat</a:t>
            </a:r>
            <a:endParaRPr lang="en-US" sz="3048" dirty="0">
              <a:solidFill>
                <a:schemeClr val="accent2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sz="3048" i="1" dirty="0"/>
          </a:p>
          <a:p>
            <a:pPr marL="0" indent="0">
              <a:buNone/>
            </a:pPr>
            <a:endParaRPr lang="en-US" sz="3048" i="1" dirty="0"/>
          </a:p>
          <a:p>
            <a:pPr marL="0" indent="0">
              <a:buNone/>
            </a:pPr>
            <a:endParaRPr lang="en-US" sz="3048" dirty="0"/>
          </a:p>
          <a:p>
            <a:pPr marL="489821" indent="-489821">
              <a:buFont typeface="+mj-lt"/>
              <a:buAutoNum type="arabicPeriod" startAt="4"/>
            </a:pPr>
            <a:endParaRPr lang="en-US" sz="3048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870795"/>
            <a:fld id="{A9485BD5-7EC7-6440-A50C-353E15C6ADE5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 defTabSz="870795"/>
              <a:t>21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24455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1" name="Group 170"/>
          <p:cNvGrpSpPr/>
          <p:nvPr/>
        </p:nvGrpSpPr>
        <p:grpSpPr>
          <a:xfrm>
            <a:off x="4527615" y="4422447"/>
            <a:ext cx="1502609" cy="731930"/>
            <a:chOff x="4530821" y="3787747"/>
            <a:chExt cx="1502609" cy="731930"/>
          </a:xfrm>
        </p:grpSpPr>
        <p:pic>
          <p:nvPicPr>
            <p:cNvPr id="167" name="Picture 16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30821" y="3787747"/>
              <a:ext cx="1502609" cy="731930"/>
            </a:xfrm>
            <a:prstGeom prst="rect">
              <a:avLst/>
            </a:prstGeom>
          </p:spPr>
        </p:pic>
        <p:sp>
          <p:nvSpPr>
            <p:cNvPr id="169" name="TextBox 168">
              <a:extLst>
                <a:ext uri="{FF2B5EF4-FFF2-40B4-BE49-F238E27FC236}">
                  <a16:creationId xmlns:a16="http://schemas.microsoft.com/office/drawing/2014/main" id="{D1380373-E9A2-401C-8101-FB2542F11B2A}"/>
                </a:ext>
              </a:extLst>
            </p:cNvPr>
            <p:cNvSpPr txBox="1"/>
            <p:nvPr/>
          </p:nvSpPr>
          <p:spPr>
            <a:xfrm>
              <a:off x="4572278" y="4268556"/>
              <a:ext cx="523715" cy="163626"/>
            </a:xfrm>
            <a:prstGeom prst="rect">
              <a:avLst/>
            </a:prstGeom>
            <a:solidFill>
              <a:srgbClr val="015685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0" name="TextBox 169">
              <a:extLst>
                <a:ext uri="{FF2B5EF4-FFF2-40B4-BE49-F238E27FC236}">
                  <a16:creationId xmlns:a16="http://schemas.microsoft.com/office/drawing/2014/main" id="{D1380373-E9A2-401C-8101-FB2542F11B2A}"/>
                </a:ext>
              </a:extLst>
            </p:cNvPr>
            <p:cNvSpPr txBox="1"/>
            <p:nvPr/>
          </p:nvSpPr>
          <p:spPr>
            <a:xfrm>
              <a:off x="5455444" y="4268556"/>
              <a:ext cx="523715" cy="163626"/>
            </a:xfrm>
            <a:prstGeom prst="rect">
              <a:avLst/>
            </a:prstGeom>
            <a:solidFill>
              <a:srgbClr val="015685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166" name="Picture 16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69451" y="3899368"/>
            <a:ext cx="1458512" cy="1310814"/>
          </a:xfrm>
          <a:prstGeom prst="rect">
            <a:avLst/>
          </a:prstGeom>
        </p:spPr>
      </p:pic>
      <p:pic>
        <p:nvPicPr>
          <p:cNvPr id="163" name="Picture 16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0024" y="3613363"/>
            <a:ext cx="1545575" cy="1453519"/>
          </a:xfrm>
          <a:prstGeom prst="rect">
            <a:avLst/>
          </a:prstGeom>
        </p:spPr>
      </p:pic>
      <p:sp>
        <p:nvSpPr>
          <p:cNvPr id="73" name="TextBox 72">
            <a:extLst>
              <a:ext uri="{FF2B5EF4-FFF2-40B4-BE49-F238E27FC236}">
                <a16:creationId xmlns:a16="http://schemas.microsoft.com/office/drawing/2014/main" id="{D1380373-E9A2-401C-8101-FB2542F11B2A}"/>
              </a:ext>
            </a:extLst>
          </p:cNvPr>
          <p:cNvSpPr txBox="1"/>
          <p:nvPr/>
        </p:nvSpPr>
        <p:spPr>
          <a:xfrm>
            <a:off x="812799" y="5014960"/>
            <a:ext cx="1569709" cy="30777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JULI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D1380373-E9A2-401C-8101-FB2542F11B2A}"/>
              </a:ext>
            </a:extLst>
          </p:cNvPr>
          <p:cNvSpPr txBox="1"/>
          <p:nvPr/>
        </p:nvSpPr>
        <p:spPr>
          <a:xfrm>
            <a:off x="2639000" y="5014960"/>
            <a:ext cx="1569709" cy="30777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AGUSTUS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D1380373-E9A2-401C-8101-FB2542F11B2A}"/>
              </a:ext>
            </a:extLst>
          </p:cNvPr>
          <p:cNvSpPr txBox="1"/>
          <p:nvPr/>
        </p:nvSpPr>
        <p:spPr>
          <a:xfrm>
            <a:off x="4465200" y="5014960"/>
            <a:ext cx="1569709" cy="30777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SEPTEMBER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D1380373-E9A2-401C-8101-FB2542F11B2A}"/>
              </a:ext>
            </a:extLst>
          </p:cNvPr>
          <p:cNvSpPr txBox="1"/>
          <p:nvPr/>
        </p:nvSpPr>
        <p:spPr>
          <a:xfrm>
            <a:off x="6291401" y="5014960"/>
            <a:ext cx="1569709" cy="30777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OKTOBER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D1380373-E9A2-401C-8101-FB2542F11B2A}"/>
              </a:ext>
            </a:extLst>
          </p:cNvPr>
          <p:cNvSpPr txBox="1"/>
          <p:nvPr/>
        </p:nvSpPr>
        <p:spPr>
          <a:xfrm>
            <a:off x="8084455" y="5014960"/>
            <a:ext cx="1569709" cy="30777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NOVEMBER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D1380373-E9A2-401C-8101-FB2542F11B2A}"/>
              </a:ext>
            </a:extLst>
          </p:cNvPr>
          <p:cNvSpPr txBox="1"/>
          <p:nvPr/>
        </p:nvSpPr>
        <p:spPr>
          <a:xfrm>
            <a:off x="9910656" y="5014960"/>
            <a:ext cx="1569709" cy="30777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DESEMBER</a:t>
            </a:r>
          </a:p>
        </p:txBody>
      </p:sp>
      <p:grpSp>
        <p:nvGrpSpPr>
          <p:cNvPr id="79" name="Group 78"/>
          <p:cNvGrpSpPr/>
          <p:nvPr/>
        </p:nvGrpSpPr>
        <p:grpSpPr>
          <a:xfrm>
            <a:off x="0" y="6785762"/>
            <a:ext cx="12192000" cy="81958"/>
            <a:chOff x="3212493" y="6760885"/>
            <a:chExt cx="2653176" cy="106836"/>
          </a:xfrm>
          <a:solidFill>
            <a:srgbClr val="015685"/>
          </a:solidFill>
        </p:grpSpPr>
        <p:sp>
          <p:nvSpPr>
            <p:cNvPr id="80" name="Rectangle 52"/>
            <p:cNvSpPr/>
            <p:nvPr/>
          </p:nvSpPr>
          <p:spPr>
            <a:xfrm flipH="1">
              <a:off x="5020217" y="6760885"/>
              <a:ext cx="845452" cy="106836"/>
            </a:xfrm>
            <a:prstGeom prst="parallelogram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C406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1" name="Rectangle 53"/>
            <p:cNvSpPr/>
            <p:nvPr/>
          </p:nvSpPr>
          <p:spPr>
            <a:xfrm flipH="1">
              <a:off x="4112864" y="6760885"/>
              <a:ext cx="903862" cy="106836"/>
            </a:xfrm>
            <a:prstGeom prst="parallelogram">
              <a:avLst/>
            </a:prstGeom>
            <a:solidFill>
              <a:srgbClr val="46B6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C406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2" name="Rectangle 54"/>
            <p:cNvSpPr/>
            <p:nvPr/>
          </p:nvSpPr>
          <p:spPr>
            <a:xfrm flipH="1">
              <a:off x="3212493" y="6760885"/>
              <a:ext cx="895785" cy="106836"/>
            </a:xfrm>
            <a:prstGeom prst="parallelogram">
              <a:avLst/>
            </a:prstGeom>
            <a:solidFill>
              <a:srgbClr val="FE8D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C406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72" name="Group 171"/>
          <p:cNvGrpSpPr/>
          <p:nvPr/>
        </p:nvGrpSpPr>
        <p:grpSpPr>
          <a:xfrm>
            <a:off x="667657" y="142849"/>
            <a:ext cx="11069199" cy="3709644"/>
            <a:chOff x="812798" y="171876"/>
            <a:chExt cx="10924058" cy="3579896"/>
          </a:xfrm>
        </p:grpSpPr>
        <p:pic>
          <p:nvPicPr>
            <p:cNvPr id="162" name="Picture 16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222755" y="732811"/>
              <a:ext cx="1514101" cy="1404867"/>
            </a:xfrm>
            <a:prstGeom prst="rect">
              <a:avLst/>
            </a:prstGeom>
          </p:spPr>
        </p:pic>
        <p:pic>
          <p:nvPicPr>
            <p:cNvPr id="126" name="Picture 125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401390" y="741923"/>
              <a:ext cx="1218472" cy="1234557"/>
            </a:xfrm>
            <a:prstGeom prst="rect">
              <a:avLst/>
            </a:prstGeom>
          </p:spPr>
        </p:pic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D1380373-E9A2-401C-8101-FB2542F11B2A}"/>
                </a:ext>
              </a:extLst>
            </p:cNvPr>
            <p:cNvSpPr txBox="1"/>
            <p:nvPr/>
          </p:nvSpPr>
          <p:spPr>
            <a:xfrm>
              <a:off x="812799" y="1822592"/>
              <a:ext cx="1569709" cy="307777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JANUARI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D1380373-E9A2-401C-8101-FB2542F11B2A}"/>
                </a:ext>
              </a:extLst>
            </p:cNvPr>
            <p:cNvSpPr txBox="1"/>
            <p:nvPr/>
          </p:nvSpPr>
          <p:spPr>
            <a:xfrm>
              <a:off x="2639000" y="1822592"/>
              <a:ext cx="1569709" cy="307777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FEBRUARI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D1380373-E9A2-401C-8101-FB2542F11B2A}"/>
                </a:ext>
              </a:extLst>
            </p:cNvPr>
            <p:cNvSpPr txBox="1"/>
            <p:nvPr/>
          </p:nvSpPr>
          <p:spPr>
            <a:xfrm>
              <a:off x="4465200" y="1822592"/>
              <a:ext cx="1569709" cy="307777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MARET</a:t>
              </a: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D1380373-E9A2-401C-8101-FB2542F11B2A}"/>
                </a:ext>
              </a:extLst>
            </p:cNvPr>
            <p:cNvSpPr txBox="1"/>
            <p:nvPr/>
          </p:nvSpPr>
          <p:spPr>
            <a:xfrm>
              <a:off x="6291401" y="1822592"/>
              <a:ext cx="1569709" cy="307777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APRIL</a:t>
              </a: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D1380373-E9A2-401C-8101-FB2542F11B2A}"/>
                </a:ext>
              </a:extLst>
            </p:cNvPr>
            <p:cNvSpPr txBox="1"/>
            <p:nvPr/>
          </p:nvSpPr>
          <p:spPr>
            <a:xfrm>
              <a:off x="8084455" y="1822592"/>
              <a:ext cx="1569709" cy="307777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MEI</a:t>
              </a: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D1380373-E9A2-401C-8101-FB2542F11B2A}"/>
                </a:ext>
              </a:extLst>
            </p:cNvPr>
            <p:cNvSpPr txBox="1"/>
            <p:nvPr/>
          </p:nvSpPr>
          <p:spPr>
            <a:xfrm>
              <a:off x="9910656" y="1822592"/>
              <a:ext cx="1569709" cy="307777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JUNI</a:t>
              </a:r>
            </a:p>
          </p:txBody>
        </p:sp>
        <p:sp>
          <p:nvSpPr>
            <p:cNvPr id="83" name="Rectangle 82"/>
            <p:cNvSpPr/>
            <p:nvPr/>
          </p:nvSpPr>
          <p:spPr>
            <a:xfrm>
              <a:off x="2605854" y="171876"/>
              <a:ext cx="7011366" cy="584773"/>
            </a:xfrm>
            <a:prstGeom prst="rect">
              <a:avLst/>
            </a:prstGeom>
          </p:spPr>
          <p:txBody>
            <a:bodyPr wrap="square" lIns="91438" tIns="45719" rIns="91438" bIns="45719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Gothic" panose="020B0502020202020204" pitchFamily="34" charset="0"/>
                  <a:ea typeface="Verdana" panose="020B0604030504040204" pitchFamily="34" charset="0"/>
                  <a:cs typeface="+mn-cs"/>
                </a:rPr>
                <a:t>Timeline </a:t>
              </a:r>
              <a:r>
                <a:rPr kumimoji="0" lang="en-US" sz="3200" b="1" i="1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Gothic" panose="020B0502020202020204" pitchFamily="34" charset="0"/>
                  <a:ea typeface="Verdana" panose="020B0604030504040204" pitchFamily="34" charset="0"/>
                  <a:cs typeface="+mn-cs"/>
                </a:rPr>
                <a:t>Perencanaan</a:t>
              </a:r>
              <a:r>
                <a:rPr kumimoji="0" lang="en-US" sz="32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Gothic" panose="020B0502020202020204" pitchFamily="34" charset="0"/>
                  <a:ea typeface="Verdana" panose="020B0604030504040204" pitchFamily="34" charset="0"/>
                  <a:cs typeface="+mn-cs"/>
                </a:rPr>
                <a:t> DAK 2019</a:t>
              </a:r>
              <a:endParaRPr kumimoji="0" lang="id-ID" sz="3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Verdana" panose="020B0604030504040204" pitchFamily="34" charset="0"/>
                <a:cs typeface="+mn-cs"/>
              </a:endParaRPr>
            </a:p>
          </p:txBody>
        </p:sp>
        <p:grpSp>
          <p:nvGrpSpPr>
            <p:cNvPr id="84" name="Group 83"/>
            <p:cNvGrpSpPr/>
            <p:nvPr/>
          </p:nvGrpSpPr>
          <p:grpSpPr>
            <a:xfrm>
              <a:off x="1105787" y="691688"/>
              <a:ext cx="1276720" cy="1084775"/>
              <a:chOff x="421678" y="1054431"/>
              <a:chExt cx="2867025" cy="2338656"/>
            </a:xfrm>
          </p:grpSpPr>
          <p:pic>
            <p:nvPicPr>
              <p:cNvPr id="85" name="Picture 84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21678" y="1611912"/>
                <a:ext cx="2867025" cy="1781175"/>
              </a:xfrm>
              <a:prstGeom prst="rect">
                <a:avLst/>
              </a:prstGeom>
            </p:spPr>
          </p:pic>
          <p:pic>
            <p:nvPicPr>
              <p:cNvPr id="86" name="Picture 85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279927" y="1054431"/>
                <a:ext cx="1150528" cy="1142858"/>
              </a:xfrm>
              <a:prstGeom prst="rect">
                <a:avLst/>
              </a:prstGeom>
            </p:spPr>
          </p:pic>
        </p:grp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D1380373-E9A2-401C-8101-FB2542F11B2A}"/>
                </a:ext>
              </a:extLst>
            </p:cNvPr>
            <p:cNvSpPr txBox="1"/>
            <p:nvPr/>
          </p:nvSpPr>
          <p:spPr>
            <a:xfrm>
              <a:off x="812798" y="2380068"/>
              <a:ext cx="1569709" cy="677108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4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15</a:t>
              </a:r>
              <a:r>
                <a:rPr kumimoji="0" lang="en-US" sz="14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</a:t>
              </a:r>
              <a:r>
                <a:rPr kumimoji="0" lang="en-US" sz="1400" b="1" i="1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Januari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Rapim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Penentuan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Bidang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DAK</a:t>
              </a:r>
            </a:p>
          </p:txBody>
        </p:sp>
        <p:pic>
          <p:nvPicPr>
            <p:cNvPr id="88" name="Picture 87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2970551" y="878438"/>
              <a:ext cx="906605" cy="898025"/>
            </a:xfrm>
            <a:prstGeom prst="rect">
              <a:avLst/>
            </a:prstGeom>
          </p:spPr>
        </p:pic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D1380373-E9A2-401C-8101-FB2542F11B2A}"/>
                </a:ext>
              </a:extLst>
            </p:cNvPr>
            <p:cNvSpPr txBox="1"/>
            <p:nvPr/>
          </p:nvSpPr>
          <p:spPr>
            <a:xfrm>
              <a:off x="2643684" y="2380068"/>
              <a:ext cx="1565024" cy="67710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4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01</a:t>
              </a:r>
              <a:r>
                <a:rPr kumimoji="0" lang="en-US" sz="14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</a:t>
              </a:r>
              <a:r>
                <a:rPr kumimoji="0" lang="en-US" sz="1400" b="1" i="1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Februari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Multilateral Meeting I DAK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Fisik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90" name="Picture 89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4465200" y="950273"/>
              <a:ext cx="794796" cy="868336"/>
            </a:xfrm>
            <a:prstGeom prst="rect">
              <a:avLst/>
            </a:prstGeom>
          </p:spPr>
        </p:pic>
        <p:pic>
          <p:nvPicPr>
            <p:cNvPr id="91" name="Picture 90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5484472" y="866262"/>
              <a:ext cx="1296082" cy="952640"/>
            </a:xfrm>
            <a:prstGeom prst="rect">
              <a:avLst/>
            </a:prstGeom>
          </p:spPr>
        </p:pic>
        <p:pic>
          <p:nvPicPr>
            <p:cNvPr id="92" name="Picture 91"/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6785837" y="862557"/>
              <a:ext cx="1113702" cy="955677"/>
            </a:xfrm>
            <a:prstGeom prst="rect">
              <a:avLst/>
            </a:prstGeom>
          </p:spPr>
        </p:pic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D1380373-E9A2-401C-8101-FB2542F11B2A}"/>
                </a:ext>
              </a:extLst>
            </p:cNvPr>
            <p:cNvSpPr txBox="1"/>
            <p:nvPr/>
          </p:nvSpPr>
          <p:spPr>
            <a:xfrm>
              <a:off x="4465200" y="2380068"/>
              <a:ext cx="1565024" cy="831633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4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12-16</a:t>
              </a:r>
              <a:r>
                <a:rPr kumimoji="0" lang="en-US" sz="14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</a:t>
              </a:r>
              <a:r>
                <a:rPr kumimoji="0" lang="en-US" sz="1400" b="1" i="1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Maret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Sosialisasi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</a:t>
              </a:r>
              <a:r>
                <a:rPr kumimoji="0" lang="id-ID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Aplikasi KRISNA untuk pengusulan DAK Fisik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D1380373-E9A2-401C-8101-FB2542F11B2A}"/>
                </a:ext>
              </a:extLst>
            </p:cNvPr>
            <p:cNvSpPr txBox="1"/>
            <p:nvPr/>
          </p:nvSpPr>
          <p:spPr>
            <a:xfrm>
              <a:off x="4465200" y="3276553"/>
              <a:ext cx="3362764" cy="475219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4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16 Maret – 25 April</a:t>
              </a:r>
              <a:endParaRPr kumimoji="0" lang="en-US" sz="14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Pengusulan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DAK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Fisik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oleh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Daerah</a:t>
              </a: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D1380373-E9A2-401C-8101-FB2542F11B2A}"/>
                </a:ext>
              </a:extLst>
            </p:cNvPr>
            <p:cNvSpPr txBox="1"/>
            <p:nvPr/>
          </p:nvSpPr>
          <p:spPr>
            <a:xfrm>
              <a:off x="6304783" y="2389207"/>
              <a:ext cx="981321" cy="787081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</a:t>
              </a:r>
              <a:r>
                <a:rPr kumimoji="0" lang="id-ID" sz="11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4</a:t>
              </a:r>
              <a:r>
                <a:rPr kumimoji="0" lang="en-US" sz="11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April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Konfirmasi</a:t>
              </a:r>
              <a:r>
                <a:rPr kumimoji="0" 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DAK </a:t>
              </a:r>
              <a:r>
                <a:rPr kumimoji="0" lang="en-US" sz="9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Penugasan</a:t>
              </a:r>
              <a:r>
                <a:rPr kumimoji="0" 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/</a:t>
              </a:r>
              <a:r>
                <a:rPr kumimoji="0" lang="id-ID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</a:t>
              </a:r>
              <a:r>
                <a:rPr kumimoji="0" lang="en-US" sz="9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Afirmasi</a:t>
              </a:r>
              <a:r>
                <a:rPr kumimoji="0" 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</a:t>
              </a:r>
              <a:r>
                <a:rPr kumimoji="0" lang="en-US" sz="9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dalam</a:t>
              </a:r>
              <a:r>
                <a:rPr kumimoji="0" 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</a:t>
              </a:r>
              <a:r>
                <a:rPr kumimoji="0" lang="en-US" sz="9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Musrenbang</a:t>
              </a:r>
              <a:endParaRPr kumimoji="0" lang="id-ID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99" name="Group 98"/>
            <p:cNvGrpSpPr/>
            <p:nvPr/>
          </p:nvGrpSpPr>
          <p:grpSpPr>
            <a:xfrm>
              <a:off x="812798" y="2188935"/>
              <a:ext cx="1569709" cy="155037"/>
              <a:chOff x="812798" y="2188935"/>
              <a:chExt cx="1569709" cy="155037"/>
            </a:xfrm>
          </p:grpSpPr>
          <p:sp>
            <p:nvSpPr>
              <p:cNvPr id="2" name="Rounded Rectangle 1"/>
              <p:cNvSpPr/>
              <p:nvPr/>
            </p:nvSpPr>
            <p:spPr>
              <a:xfrm>
                <a:off x="812798" y="2188935"/>
                <a:ext cx="382188" cy="155037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6" name="Rounded Rectangle 95"/>
              <p:cNvSpPr/>
              <p:nvPr/>
            </p:nvSpPr>
            <p:spPr>
              <a:xfrm>
                <a:off x="1200624" y="2188935"/>
                <a:ext cx="382188" cy="155037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7" name="Rounded Rectangle 96"/>
              <p:cNvSpPr/>
              <p:nvPr/>
            </p:nvSpPr>
            <p:spPr>
              <a:xfrm>
                <a:off x="1608921" y="2188935"/>
                <a:ext cx="382188" cy="155037"/>
              </a:xfrm>
              <a:prstGeom prst="roundRect">
                <a:avLst>
                  <a:gd name="adj" fmla="val 5000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8" name="Rounded Rectangle 97"/>
              <p:cNvSpPr/>
              <p:nvPr/>
            </p:nvSpPr>
            <p:spPr>
              <a:xfrm>
                <a:off x="2000319" y="2188935"/>
                <a:ext cx="382188" cy="155037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100" name="Group 99"/>
            <p:cNvGrpSpPr/>
            <p:nvPr/>
          </p:nvGrpSpPr>
          <p:grpSpPr>
            <a:xfrm>
              <a:off x="2638999" y="2188935"/>
              <a:ext cx="1569709" cy="155037"/>
              <a:chOff x="812798" y="2188935"/>
              <a:chExt cx="1569709" cy="155037"/>
            </a:xfrm>
          </p:grpSpPr>
          <p:sp>
            <p:nvSpPr>
              <p:cNvPr id="101" name="Rounded Rectangle 100"/>
              <p:cNvSpPr/>
              <p:nvPr/>
            </p:nvSpPr>
            <p:spPr>
              <a:xfrm>
                <a:off x="812798" y="2188935"/>
                <a:ext cx="382188" cy="155037"/>
              </a:xfrm>
              <a:prstGeom prst="roundRect">
                <a:avLst>
                  <a:gd name="adj" fmla="val 50000"/>
                </a:avLst>
              </a:prstGeom>
              <a:solidFill>
                <a:srgbClr val="1073A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2" name="Rounded Rectangle 101"/>
              <p:cNvSpPr/>
              <p:nvPr/>
            </p:nvSpPr>
            <p:spPr>
              <a:xfrm>
                <a:off x="1200624" y="2188935"/>
                <a:ext cx="382188" cy="155037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3" name="Rounded Rectangle 102"/>
              <p:cNvSpPr/>
              <p:nvPr/>
            </p:nvSpPr>
            <p:spPr>
              <a:xfrm>
                <a:off x="1608921" y="2188935"/>
                <a:ext cx="382188" cy="155037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4" name="Rounded Rectangle 103"/>
              <p:cNvSpPr/>
              <p:nvPr/>
            </p:nvSpPr>
            <p:spPr>
              <a:xfrm>
                <a:off x="2000319" y="2188935"/>
                <a:ext cx="382188" cy="155037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105" name="Group 104"/>
            <p:cNvGrpSpPr/>
            <p:nvPr/>
          </p:nvGrpSpPr>
          <p:grpSpPr>
            <a:xfrm>
              <a:off x="4466770" y="2188935"/>
              <a:ext cx="1584223" cy="155037"/>
              <a:chOff x="812798" y="2188935"/>
              <a:chExt cx="1584223" cy="155037"/>
            </a:xfrm>
          </p:grpSpPr>
          <p:sp>
            <p:nvSpPr>
              <p:cNvPr id="106" name="Rounded Rectangle 105"/>
              <p:cNvSpPr/>
              <p:nvPr/>
            </p:nvSpPr>
            <p:spPr>
              <a:xfrm>
                <a:off x="812798" y="2188935"/>
                <a:ext cx="382188" cy="155037"/>
              </a:xfrm>
              <a:prstGeom prst="roundRect">
                <a:avLst>
                  <a:gd name="adj" fmla="val 50000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7" name="Rounded Rectangle 106"/>
              <p:cNvSpPr/>
              <p:nvPr/>
            </p:nvSpPr>
            <p:spPr>
              <a:xfrm>
                <a:off x="1215138" y="2188935"/>
                <a:ext cx="382188" cy="155037"/>
              </a:xfrm>
              <a:prstGeom prst="roundRect">
                <a:avLst>
                  <a:gd name="adj" fmla="val 50000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8" name="Rounded Rectangle 107"/>
              <p:cNvSpPr/>
              <p:nvPr/>
            </p:nvSpPr>
            <p:spPr>
              <a:xfrm>
                <a:off x="1623435" y="2188935"/>
                <a:ext cx="382188" cy="155037"/>
              </a:xfrm>
              <a:prstGeom prst="roundRect">
                <a:avLst>
                  <a:gd name="adj" fmla="val 5000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9" name="Rounded Rectangle 108"/>
              <p:cNvSpPr/>
              <p:nvPr/>
            </p:nvSpPr>
            <p:spPr>
              <a:xfrm>
                <a:off x="2014833" y="2188935"/>
                <a:ext cx="382188" cy="155037"/>
              </a:xfrm>
              <a:prstGeom prst="roundRect">
                <a:avLst>
                  <a:gd name="adj" fmla="val 5000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110" name="Group 109"/>
            <p:cNvGrpSpPr/>
            <p:nvPr/>
          </p:nvGrpSpPr>
          <p:grpSpPr>
            <a:xfrm>
              <a:off x="6267570" y="2188935"/>
              <a:ext cx="1584223" cy="155037"/>
              <a:chOff x="812798" y="2188935"/>
              <a:chExt cx="1584223" cy="155037"/>
            </a:xfrm>
          </p:grpSpPr>
          <p:sp>
            <p:nvSpPr>
              <p:cNvPr id="111" name="Rounded Rectangle 110"/>
              <p:cNvSpPr/>
              <p:nvPr/>
            </p:nvSpPr>
            <p:spPr>
              <a:xfrm>
                <a:off x="812798" y="2188935"/>
                <a:ext cx="382188" cy="155037"/>
              </a:xfrm>
              <a:prstGeom prst="roundRect">
                <a:avLst>
                  <a:gd name="adj" fmla="val 5000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2" name="Rounded Rectangle 111"/>
              <p:cNvSpPr/>
              <p:nvPr/>
            </p:nvSpPr>
            <p:spPr>
              <a:xfrm>
                <a:off x="1215138" y="2188935"/>
                <a:ext cx="382188" cy="155037"/>
              </a:xfrm>
              <a:prstGeom prst="roundRect">
                <a:avLst>
                  <a:gd name="adj" fmla="val 5000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3" name="Rounded Rectangle 112"/>
              <p:cNvSpPr/>
              <p:nvPr/>
            </p:nvSpPr>
            <p:spPr>
              <a:xfrm>
                <a:off x="1623435" y="2188935"/>
                <a:ext cx="382188" cy="155037"/>
              </a:xfrm>
              <a:prstGeom prst="roundRect">
                <a:avLst>
                  <a:gd name="adj" fmla="val 50000"/>
                </a:avLst>
              </a:prstGeom>
              <a:pattFill prst="dkUpDiag">
                <a:fgClr>
                  <a:schemeClr val="accent4"/>
                </a:fgClr>
                <a:bgClr>
                  <a:srgbClr val="1073A8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4" name="Rounded Rectangle 113"/>
              <p:cNvSpPr/>
              <p:nvPr/>
            </p:nvSpPr>
            <p:spPr>
              <a:xfrm>
                <a:off x="2014833" y="2188935"/>
                <a:ext cx="382188" cy="155037"/>
              </a:xfrm>
              <a:prstGeom prst="roundRect">
                <a:avLst>
                  <a:gd name="adj" fmla="val 50000"/>
                </a:avLst>
              </a:prstGeom>
              <a:pattFill prst="dkUpDiag">
                <a:fgClr>
                  <a:schemeClr val="accent4"/>
                </a:fgClr>
                <a:bgClr>
                  <a:srgbClr val="1073A8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115" name="Group 114"/>
            <p:cNvGrpSpPr/>
            <p:nvPr/>
          </p:nvGrpSpPr>
          <p:grpSpPr>
            <a:xfrm>
              <a:off x="8084455" y="2188935"/>
              <a:ext cx="1584223" cy="155037"/>
              <a:chOff x="812798" y="2188935"/>
              <a:chExt cx="1584223" cy="155037"/>
            </a:xfrm>
          </p:grpSpPr>
          <p:sp>
            <p:nvSpPr>
              <p:cNvPr id="116" name="Rounded Rectangle 115"/>
              <p:cNvSpPr/>
              <p:nvPr/>
            </p:nvSpPr>
            <p:spPr>
              <a:xfrm>
                <a:off x="812798" y="2188935"/>
                <a:ext cx="382188" cy="155037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7" name="Rounded Rectangle 116"/>
              <p:cNvSpPr/>
              <p:nvPr/>
            </p:nvSpPr>
            <p:spPr>
              <a:xfrm>
                <a:off x="1215138" y="2188935"/>
                <a:ext cx="382188" cy="155037"/>
              </a:xfrm>
              <a:prstGeom prst="roundRect">
                <a:avLst>
                  <a:gd name="adj" fmla="val 50000"/>
                </a:avLst>
              </a:prstGeom>
              <a:solidFill>
                <a:srgbClr val="1073A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8" name="Rounded Rectangle 117"/>
              <p:cNvSpPr/>
              <p:nvPr/>
            </p:nvSpPr>
            <p:spPr>
              <a:xfrm>
                <a:off x="1623435" y="2188935"/>
                <a:ext cx="382188" cy="155037"/>
              </a:xfrm>
              <a:prstGeom prst="roundRect">
                <a:avLst>
                  <a:gd name="adj" fmla="val 50000"/>
                </a:avLst>
              </a:prstGeom>
              <a:solidFill>
                <a:srgbClr val="1073A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9" name="Rounded Rectangle 118"/>
              <p:cNvSpPr/>
              <p:nvPr/>
            </p:nvSpPr>
            <p:spPr>
              <a:xfrm>
                <a:off x="2014833" y="2188935"/>
                <a:ext cx="382188" cy="155037"/>
              </a:xfrm>
              <a:prstGeom prst="roundRect">
                <a:avLst>
                  <a:gd name="adj" fmla="val 50000"/>
                </a:avLst>
              </a:prstGeom>
              <a:solidFill>
                <a:srgbClr val="1073A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120" name="Group 119"/>
            <p:cNvGrpSpPr/>
            <p:nvPr/>
          </p:nvGrpSpPr>
          <p:grpSpPr>
            <a:xfrm>
              <a:off x="9910656" y="2188935"/>
              <a:ext cx="1569709" cy="155037"/>
              <a:chOff x="812798" y="2188935"/>
              <a:chExt cx="1569709" cy="155037"/>
            </a:xfrm>
          </p:grpSpPr>
          <p:sp>
            <p:nvSpPr>
              <p:cNvPr id="121" name="Rounded Rectangle 120"/>
              <p:cNvSpPr/>
              <p:nvPr/>
            </p:nvSpPr>
            <p:spPr>
              <a:xfrm>
                <a:off x="812798" y="2188935"/>
                <a:ext cx="382188" cy="155037"/>
              </a:xfrm>
              <a:prstGeom prst="roundRect">
                <a:avLst>
                  <a:gd name="adj" fmla="val 50000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2" name="Rounded Rectangle 121"/>
              <p:cNvSpPr/>
              <p:nvPr/>
            </p:nvSpPr>
            <p:spPr>
              <a:xfrm>
                <a:off x="1200624" y="2188935"/>
                <a:ext cx="382188" cy="155037"/>
              </a:xfrm>
              <a:prstGeom prst="roundRect">
                <a:avLst>
                  <a:gd name="adj" fmla="val 50000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3" name="Rounded Rectangle 122"/>
              <p:cNvSpPr/>
              <p:nvPr/>
            </p:nvSpPr>
            <p:spPr>
              <a:xfrm>
                <a:off x="1608921" y="2188935"/>
                <a:ext cx="382188" cy="155037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4" name="Rounded Rectangle 123"/>
              <p:cNvSpPr/>
              <p:nvPr/>
            </p:nvSpPr>
            <p:spPr>
              <a:xfrm>
                <a:off x="2000319" y="2188935"/>
                <a:ext cx="382188" cy="155037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D1380373-E9A2-401C-8101-FB2542F11B2A}"/>
                </a:ext>
              </a:extLst>
            </p:cNvPr>
            <p:cNvSpPr txBox="1"/>
            <p:nvPr/>
          </p:nvSpPr>
          <p:spPr>
            <a:xfrm>
              <a:off x="7338019" y="2380069"/>
              <a:ext cx="2388425" cy="683127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0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25 April – 15 Mei: </a:t>
              </a:r>
              <a:r>
                <a:rPr kumimoji="0" lang="id-ID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Verifikasi dan Penilaian Usulan oleh Bappenas, Kemenkeu, K/L dan Kemendagri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21-25 Mei: </a:t>
              </a:r>
              <a:r>
                <a:rPr kumimoji="0" lang="id-ID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MM II Pembahasan Usulan </a:t>
              </a:r>
              <a:endPara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D1380373-E9A2-401C-8101-FB2542F11B2A}"/>
                </a:ext>
              </a:extLst>
            </p:cNvPr>
            <p:cNvSpPr txBox="1"/>
            <p:nvPr/>
          </p:nvSpPr>
          <p:spPr>
            <a:xfrm>
              <a:off x="9910656" y="2380068"/>
              <a:ext cx="1565024" cy="1277151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M1-2 </a:t>
              </a:r>
              <a:r>
                <a:rPr kumimoji="0" lang="en-US" sz="1400" b="1" i="1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Juni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Sidang Kabinet dan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Penetapan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Perpres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RKP</a:t>
              </a:r>
              <a:r>
                <a:rPr kumimoji="0" lang="id-ID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(termasuk lokasi prioritas DAK Penugasan dan Afirmasi serta alokasi per-bidang DAK) </a:t>
              </a: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28" name="Group 127"/>
          <p:cNvGrpSpPr/>
          <p:nvPr/>
        </p:nvGrpSpPr>
        <p:grpSpPr>
          <a:xfrm>
            <a:off x="2667566" y="5399542"/>
            <a:ext cx="1569709" cy="155037"/>
            <a:chOff x="812798" y="2188935"/>
            <a:chExt cx="1569709" cy="155037"/>
          </a:xfrm>
          <a:solidFill>
            <a:schemeClr val="bg1">
              <a:lumMod val="95000"/>
            </a:schemeClr>
          </a:solidFill>
        </p:grpSpPr>
        <p:sp>
          <p:nvSpPr>
            <p:cNvPr id="129" name="Rounded Rectangle 128"/>
            <p:cNvSpPr/>
            <p:nvPr/>
          </p:nvSpPr>
          <p:spPr>
            <a:xfrm>
              <a:off x="812798" y="2188935"/>
              <a:ext cx="382188" cy="155037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0" name="Rounded Rectangle 129"/>
            <p:cNvSpPr/>
            <p:nvPr/>
          </p:nvSpPr>
          <p:spPr>
            <a:xfrm>
              <a:off x="1200624" y="2188935"/>
              <a:ext cx="382188" cy="155037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1" name="Rounded Rectangle 130"/>
            <p:cNvSpPr/>
            <p:nvPr/>
          </p:nvSpPr>
          <p:spPr>
            <a:xfrm>
              <a:off x="1608921" y="2188935"/>
              <a:ext cx="382188" cy="155037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2" name="Rounded Rectangle 131"/>
            <p:cNvSpPr/>
            <p:nvPr/>
          </p:nvSpPr>
          <p:spPr>
            <a:xfrm>
              <a:off x="2000319" y="2188935"/>
              <a:ext cx="382188" cy="155037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33" name="Group 132"/>
          <p:cNvGrpSpPr/>
          <p:nvPr/>
        </p:nvGrpSpPr>
        <p:grpSpPr>
          <a:xfrm>
            <a:off x="861290" y="5413381"/>
            <a:ext cx="1569709" cy="155037"/>
            <a:chOff x="812798" y="2188935"/>
            <a:chExt cx="1569709" cy="155037"/>
          </a:xfrm>
          <a:solidFill>
            <a:schemeClr val="accent4"/>
          </a:solidFill>
        </p:grpSpPr>
        <p:sp>
          <p:nvSpPr>
            <p:cNvPr id="134" name="Rounded Rectangle 133"/>
            <p:cNvSpPr/>
            <p:nvPr/>
          </p:nvSpPr>
          <p:spPr>
            <a:xfrm>
              <a:off x="812798" y="2188935"/>
              <a:ext cx="382188" cy="155037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5" name="Rounded Rectangle 134"/>
            <p:cNvSpPr/>
            <p:nvPr/>
          </p:nvSpPr>
          <p:spPr>
            <a:xfrm>
              <a:off x="1200624" y="2188935"/>
              <a:ext cx="382188" cy="155037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6" name="Rounded Rectangle 135"/>
            <p:cNvSpPr/>
            <p:nvPr/>
          </p:nvSpPr>
          <p:spPr>
            <a:xfrm>
              <a:off x="1608921" y="2188935"/>
              <a:ext cx="382188" cy="155037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7" name="Rounded Rectangle 136"/>
            <p:cNvSpPr/>
            <p:nvPr/>
          </p:nvSpPr>
          <p:spPr>
            <a:xfrm>
              <a:off x="2000319" y="2188935"/>
              <a:ext cx="382188" cy="155037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38" name="Group 137"/>
          <p:cNvGrpSpPr/>
          <p:nvPr/>
        </p:nvGrpSpPr>
        <p:grpSpPr>
          <a:xfrm>
            <a:off x="4460515" y="5381720"/>
            <a:ext cx="1584223" cy="155037"/>
            <a:chOff x="812798" y="2188935"/>
            <a:chExt cx="1584223" cy="155037"/>
          </a:xfrm>
          <a:pattFill prst="dkUpDiag">
            <a:fgClr>
              <a:schemeClr val="accent4"/>
            </a:fgClr>
            <a:bgClr>
              <a:srgbClr val="1073A8"/>
            </a:bgClr>
          </a:pattFill>
        </p:grpSpPr>
        <p:sp>
          <p:nvSpPr>
            <p:cNvPr id="139" name="Rounded Rectangle 138"/>
            <p:cNvSpPr/>
            <p:nvPr/>
          </p:nvSpPr>
          <p:spPr>
            <a:xfrm>
              <a:off x="812798" y="2188935"/>
              <a:ext cx="382188" cy="155037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0" name="Rounded Rectangle 139"/>
            <p:cNvSpPr/>
            <p:nvPr/>
          </p:nvSpPr>
          <p:spPr>
            <a:xfrm>
              <a:off x="1215138" y="2188935"/>
              <a:ext cx="382188" cy="155037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1" name="Rounded Rectangle 140"/>
            <p:cNvSpPr/>
            <p:nvPr/>
          </p:nvSpPr>
          <p:spPr>
            <a:xfrm>
              <a:off x="1608921" y="2188935"/>
              <a:ext cx="382188" cy="155037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2" name="Rounded Rectangle 141"/>
            <p:cNvSpPr/>
            <p:nvPr/>
          </p:nvSpPr>
          <p:spPr>
            <a:xfrm>
              <a:off x="2014833" y="2188935"/>
              <a:ext cx="382188" cy="155037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43" name="Group 142"/>
          <p:cNvGrpSpPr/>
          <p:nvPr/>
        </p:nvGrpSpPr>
        <p:grpSpPr>
          <a:xfrm>
            <a:off x="6286716" y="5381720"/>
            <a:ext cx="1569709" cy="155037"/>
            <a:chOff x="812798" y="2188935"/>
            <a:chExt cx="1569709" cy="155037"/>
          </a:xfrm>
          <a:solidFill>
            <a:srgbClr val="1073A8"/>
          </a:solidFill>
        </p:grpSpPr>
        <p:sp>
          <p:nvSpPr>
            <p:cNvPr id="144" name="Rounded Rectangle 143"/>
            <p:cNvSpPr/>
            <p:nvPr/>
          </p:nvSpPr>
          <p:spPr>
            <a:xfrm>
              <a:off x="812798" y="2188935"/>
              <a:ext cx="382188" cy="155037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5" name="Rounded Rectangle 144"/>
            <p:cNvSpPr/>
            <p:nvPr/>
          </p:nvSpPr>
          <p:spPr>
            <a:xfrm>
              <a:off x="1200624" y="2188935"/>
              <a:ext cx="382188" cy="155037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6" name="Rounded Rectangle 145"/>
            <p:cNvSpPr/>
            <p:nvPr/>
          </p:nvSpPr>
          <p:spPr>
            <a:xfrm>
              <a:off x="1608921" y="2188935"/>
              <a:ext cx="382188" cy="155037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7" name="Rounded Rectangle 146"/>
            <p:cNvSpPr/>
            <p:nvPr/>
          </p:nvSpPr>
          <p:spPr>
            <a:xfrm>
              <a:off x="2000319" y="2188935"/>
              <a:ext cx="382188" cy="155037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48" name="Group 147"/>
          <p:cNvGrpSpPr/>
          <p:nvPr/>
        </p:nvGrpSpPr>
        <p:grpSpPr>
          <a:xfrm>
            <a:off x="8084455" y="5381720"/>
            <a:ext cx="1569709" cy="155037"/>
            <a:chOff x="812798" y="2188935"/>
            <a:chExt cx="1569709" cy="155037"/>
          </a:xfrm>
          <a:solidFill>
            <a:schemeClr val="bg1">
              <a:lumMod val="95000"/>
            </a:schemeClr>
          </a:solidFill>
        </p:grpSpPr>
        <p:sp>
          <p:nvSpPr>
            <p:cNvPr id="149" name="Rounded Rectangle 148"/>
            <p:cNvSpPr/>
            <p:nvPr/>
          </p:nvSpPr>
          <p:spPr>
            <a:xfrm>
              <a:off x="812798" y="2188935"/>
              <a:ext cx="382188" cy="155037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0" name="Rounded Rectangle 149"/>
            <p:cNvSpPr/>
            <p:nvPr/>
          </p:nvSpPr>
          <p:spPr>
            <a:xfrm>
              <a:off x="1200624" y="2188935"/>
              <a:ext cx="382188" cy="155037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1" name="Rounded Rectangle 150"/>
            <p:cNvSpPr/>
            <p:nvPr/>
          </p:nvSpPr>
          <p:spPr>
            <a:xfrm>
              <a:off x="1608921" y="2188935"/>
              <a:ext cx="382188" cy="155037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2" name="Rounded Rectangle 151"/>
            <p:cNvSpPr/>
            <p:nvPr/>
          </p:nvSpPr>
          <p:spPr>
            <a:xfrm>
              <a:off x="2000319" y="2188935"/>
              <a:ext cx="382188" cy="155037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53" name="Group 152"/>
          <p:cNvGrpSpPr/>
          <p:nvPr/>
        </p:nvGrpSpPr>
        <p:grpSpPr>
          <a:xfrm>
            <a:off x="9910656" y="5381720"/>
            <a:ext cx="1569709" cy="155037"/>
            <a:chOff x="812798" y="2188935"/>
            <a:chExt cx="1569709" cy="155037"/>
          </a:xfrm>
          <a:solidFill>
            <a:schemeClr val="bg1">
              <a:lumMod val="95000"/>
            </a:schemeClr>
          </a:solidFill>
        </p:grpSpPr>
        <p:sp>
          <p:nvSpPr>
            <p:cNvPr id="154" name="Rounded Rectangle 153"/>
            <p:cNvSpPr/>
            <p:nvPr/>
          </p:nvSpPr>
          <p:spPr>
            <a:xfrm>
              <a:off x="812798" y="2188935"/>
              <a:ext cx="382188" cy="155037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5" name="Rounded Rectangle 154"/>
            <p:cNvSpPr/>
            <p:nvPr/>
          </p:nvSpPr>
          <p:spPr>
            <a:xfrm>
              <a:off x="1200624" y="2188935"/>
              <a:ext cx="382188" cy="155037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6" name="Rounded Rectangle 155"/>
            <p:cNvSpPr/>
            <p:nvPr/>
          </p:nvSpPr>
          <p:spPr>
            <a:xfrm>
              <a:off x="1608921" y="2188935"/>
              <a:ext cx="382188" cy="155037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7" name="Rounded Rectangle 156"/>
            <p:cNvSpPr/>
            <p:nvPr/>
          </p:nvSpPr>
          <p:spPr>
            <a:xfrm>
              <a:off x="2000319" y="2188935"/>
              <a:ext cx="382188" cy="155037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64" name="TextBox 163">
            <a:extLst>
              <a:ext uri="{FF2B5EF4-FFF2-40B4-BE49-F238E27FC236}">
                <a16:creationId xmlns:a16="http://schemas.microsoft.com/office/drawing/2014/main" id="{D1380373-E9A2-401C-8101-FB2542F11B2A}"/>
              </a:ext>
            </a:extLst>
          </p:cNvPr>
          <p:cNvSpPr txBox="1"/>
          <p:nvPr/>
        </p:nvSpPr>
        <p:spPr>
          <a:xfrm>
            <a:off x="863950" y="5629347"/>
            <a:ext cx="2185804" cy="73866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4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M2 Juli – </a:t>
            </a:r>
            <a:r>
              <a:rPr kumimoji="0" lang="id-ID" sz="1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M2 </a:t>
            </a:r>
            <a:r>
              <a:rPr kumimoji="0" lang="id-ID" sz="14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Agustus </a:t>
            </a:r>
            <a:r>
              <a:rPr kumimoji="0" lang="id-ID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Forum Sinkronisasi dan Harmonisasi DAK Fisik  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CE65C68B-D815-4F73-8BEB-3BC9F90DA1D3}"/>
              </a:ext>
            </a:extLst>
          </p:cNvPr>
          <p:cNvSpPr txBox="1"/>
          <p:nvPr/>
        </p:nvSpPr>
        <p:spPr>
          <a:xfrm>
            <a:off x="4424038" y="5595740"/>
            <a:ext cx="3432387" cy="64633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September</a:t>
            </a:r>
            <a:r>
              <a:rPr kumimoji="0" lang="id-ID" sz="14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-Oktober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Pembahasan dengan DPR-RI serta penetapan pagu alokasi DAK per-daerah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8" name="Rounded Rectangle 157"/>
          <p:cNvSpPr/>
          <p:nvPr/>
        </p:nvSpPr>
        <p:spPr>
          <a:xfrm>
            <a:off x="2651797" y="5391841"/>
            <a:ext cx="382188" cy="155037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1887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870795"/>
            <a:fld id="{81ECBA77-8C1D-4EA2-B3DA-3CA6ACBF5A75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 defTabSz="870795"/>
              <a:t>23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101624" y="2633874"/>
            <a:ext cx="2219932" cy="993775"/>
          </a:xfrm>
        </p:spPr>
        <p:txBody>
          <a:bodyPr>
            <a:noAutofit/>
          </a:bodyPr>
          <a:lstStyle/>
          <a:p>
            <a:pPr algn="ctr"/>
            <a:r>
              <a:rPr lang="en-US" sz="10953" b="1" dirty="0" smtClean="0">
                <a:solidFill>
                  <a:schemeClr val="accent2">
                    <a:lumMod val="75000"/>
                  </a:schemeClr>
                </a:solidFill>
                <a:latin typeface="Century Gothic" panose="020B0502020202020204" pitchFamily="34" charset="0"/>
                <a:ea typeface="Adobe Fan Heiti Std B" panose="020B0700000000000000" pitchFamily="34" charset="-128"/>
              </a:rPr>
              <a:t>3</a:t>
            </a:r>
            <a:endParaRPr lang="en-US" sz="10953" b="1" dirty="0">
              <a:solidFill>
                <a:schemeClr val="accent2">
                  <a:lumMod val="75000"/>
                </a:schemeClr>
              </a:solidFill>
              <a:latin typeface="Century Gothic" panose="020B0502020202020204" pitchFamily="34" charset="0"/>
              <a:ea typeface="Adobe Fan Heiti Std B" panose="020B0700000000000000" pitchFamily="34" charset="-128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3478897" y="2592007"/>
            <a:ext cx="7521788" cy="994172"/>
          </a:xfrm>
          <a:prstGeom prst="rect">
            <a:avLst/>
          </a:prstGeom>
        </p:spPr>
        <p:txBody>
          <a:bodyPr vert="horz" lIns="65309" tIns="32654" rIns="65309" bIns="32654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870875">
              <a:lnSpc>
                <a:spcPct val="100000"/>
              </a:lnSpc>
              <a:spcBef>
                <a:spcPts val="0"/>
              </a:spcBef>
            </a:pPr>
            <a:r>
              <a:rPr lang="en-US" sz="3429" b="1" dirty="0">
                <a:solidFill>
                  <a:prstClr val="black"/>
                </a:solidFill>
                <a:latin typeface="Century Gothic" panose="020B0502020202020204" pitchFamily="34" charset="0"/>
              </a:rPr>
              <a:t>M</a:t>
            </a:r>
            <a:r>
              <a:rPr lang="id-ID" sz="3429" b="1" dirty="0">
                <a:solidFill>
                  <a:prstClr val="black"/>
                </a:solidFill>
                <a:latin typeface="Century Gothic" panose="020B0502020202020204" pitchFamily="34" charset="0"/>
              </a:rPr>
              <a:t>enu DAK Fisik Bidang Pendidikan Tahun 2019</a:t>
            </a:r>
            <a:endParaRPr lang="en-US" sz="3429" b="1" dirty="0">
              <a:solidFill>
                <a:prstClr val="black"/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3274719" y="2379861"/>
            <a:ext cx="0" cy="1501796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168509" y="5831028"/>
            <a:ext cx="4969531" cy="557031"/>
          </a:xfrm>
          <a:prstGeom prst="rect">
            <a:avLst/>
          </a:prstGeom>
          <a:noFill/>
        </p:spPr>
        <p:txBody>
          <a:bodyPr wrap="square" lIns="87078" tIns="43539" rIns="87078" bIns="43539" rtlCol="0">
            <a:spAutoFit/>
          </a:bodyPr>
          <a:lstStyle/>
          <a:p>
            <a:pPr defTabSz="870795"/>
            <a:r>
              <a:rPr lang="en-US" sz="1524" dirty="0" err="1">
                <a:solidFill>
                  <a:prstClr val="black">
                    <a:lumMod val="65000"/>
                    <a:lumOff val="35000"/>
                  </a:prstClr>
                </a:solidFill>
                <a:latin typeface="Arial" charset="0"/>
                <a:ea typeface="Arial" charset="0"/>
                <a:cs typeface="Arial" charset="0"/>
              </a:rPr>
              <a:t>Kementerian</a:t>
            </a:r>
            <a:r>
              <a:rPr lang="en-US" sz="1524" dirty="0">
                <a:solidFill>
                  <a:prstClr val="black">
                    <a:lumMod val="65000"/>
                    <a:lumOff val="35000"/>
                  </a:prstClr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524" dirty="0" err="1">
                <a:solidFill>
                  <a:prstClr val="black">
                    <a:lumMod val="65000"/>
                    <a:lumOff val="35000"/>
                  </a:prstClr>
                </a:solidFill>
                <a:latin typeface="Arial" charset="0"/>
                <a:ea typeface="Arial" charset="0"/>
                <a:cs typeface="Arial" charset="0"/>
              </a:rPr>
              <a:t>Pendidikan</a:t>
            </a:r>
            <a:r>
              <a:rPr lang="en-US" sz="1524" dirty="0">
                <a:solidFill>
                  <a:prstClr val="black">
                    <a:lumMod val="65000"/>
                    <a:lumOff val="35000"/>
                  </a:prstClr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524" dirty="0" err="1">
                <a:solidFill>
                  <a:prstClr val="black">
                    <a:lumMod val="65000"/>
                    <a:lumOff val="35000"/>
                  </a:prstClr>
                </a:solidFill>
                <a:latin typeface="Arial" charset="0"/>
                <a:ea typeface="Arial" charset="0"/>
                <a:cs typeface="Arial" charset="0"/>
              </a:rPr>
              <a:t>dan</a:t>
            </a:r>
            <a:r>
              <a:rPr lang="en-US" sz="1524" dirty="0">
                <a:solidFill>
                  <a:prstClr val="black">
                    <a:lumMod val="65000"/>
                    <a:lumOff val="35000"/>
                  </a:prstClr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524" dirty="0" err="1">
                <a:solidFill>
                  <a:prstClr val="black">
                    <a:lumMod val="65000"/>
                    <a:lumOff val="35000"/>
                  </a:prstClr>
                </a:solidFill>
                <a:latin typeface="Arial" charset="0"/>
                <a:ea typeface="Arial" charset="0"/>
                <a:cs typeface="Arial" charset="0"/>
              </a:rPr>
              <a:t>Kebudayaan</a:t>
            </a:r>
            <a:endParaRPr lang="en-US" sz="1524" dirty="0">
              <a:solidFill>
                <a:prstClr val="black">
                  <a:lumMod val="65000"/>
                  <a:lumOff val="35000"/>
                </a:prstClr>
              </a:solidFill>
              <a:latin typeface="Arial" charset="0"/>
              <a:ea typeface="Arial" charset="0"/>
              <a:cs typeface="Arial" charset="0"/>
            </a:endParaRPr>
          </a:p>
          <a:p>
            <a:pPr defTabSz="870795"/>
            <a:r>
              <a:rPr lang="en-US" sz="1524" dirty="0" err="1">
                <a:solidFill>
                  <a:prstClr val="black">
                    <a:lumMod val="65000"/>
                    <a:lumOff val="35000"/>
                  </a:prstClr>
                </a:solidFill>
                <a:latin typeface="Arial" charset="0"/>
                <a:ea typeface="Arial" charset="0"/>
                <a:cs typeface="Arial" charset="0"/>
              </a:rPr>
              <a:t>Republik</a:t>
            </a:r>
            <a:r>
              <a:rPr lang="en-US" sz="1524" dirty="0">
                <a:solidFill>
                  <a:prstClr val="black">
                    <a:lumMod val="65000"/>
                    <a:lumOff val="35000"/>
                  </a:prstClr>
                </a:solidFill>
                <a:latin typeface="Arial" charset="0"/>
                <a:ea typeface="Arial" charset="0"/>
                <a:cs typeface="Arial" charset="0"/>
              </a:rPr>
              <a:t> Indonesia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9980" y="5195028"/>
            <a:ext cx="600519" cy="608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7334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870795"/>
            <a:fld id="{81ECBA77-8C1D-4EA2-B3DA-3CA6ACBF5A75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 defTabSz="870795"/>
              <a:t>24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101624" y="2633874"/>
            <a:ext cx="2219932" cy="993775"/>
          </a:xfrm>
        </p:spPr>
        <p:txBody>
          <a:bodyPr>
            <a:noAutofit/>
          </a:bodyPr>
          <a:lstStyle/>
          <a:p>
            <a:pPr algn="ctr"/>
            <a:r>
              <a:rPr lang="en-US" sz="10953" b="1" dirty="0" smtClean="0">
                <a:solidFill>
                  <a:schemeClr val="accent2">
                    <a:lumMod val="75000"/>
                  </a:schemeClr>
                </a:solidFill>
                <a:latin typeface="Century Gothic" panose="020B0502020202020204" pitchFamily="34" charset="0"/>
                <a:ea typeface="Adobe Fan Heiti Std B" panose="020B0700000000000000" pitchFamily="34" charset="-128"/>
              </a:rPr>
              <a:t>3a</a:t>
            </a:r>
            <a:endParaRPr lang="en-US" sz="10953" b="1" dirty="0">
              <a:solidFill>
                <a:schemeClr val="accent2">
                  <a:lumMod val="75000"/>
                </a:schemeClr>
              </a:solidFill>
              <a:latin typeface="Century Gothic" panose="020B0502020202020204" pitchFamily="34" charset="0"/>
              <a:ea typeface="Adobe Fan Heiti Std B" panose="020B0700000000000000" pitchFamily="34" charset="-128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3478897" y="2592007"/>
            <a:ext cx="7521788" cy="994172"/>
          </a:xfrm>
          <a:prstGeom prst="rect">
            <a:avLst/>
          </a:prstGeom>
        </p:spPr>
        <p:txBody>
          <a:bodyPr vert="horz" lIns="65309" tIns="32654" rIns="65309" bIns="32654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870875">
              <a:lnSpc>
                <a:spcPct val="100000"/>
              </a:lnSpc>
              <a:spcBef>
                <a:spcPts val="0"/>
              </a:spcBef>
            </a:pPr>
            <a:r>
              <a:rPr lang="en-US" sz="3429" b="1" dirty="0">
                <a:solidFill>
                  <a:prstClr val="black"/>
                </a:solidFill>
                <a:latin typeface="Century Gothic" panose="020B0502020202020204" pitchFamily="34" charset="0"/>
              </a:rPr>
              <a:t>Bidang, Subbidang, dan Menu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3274719" y="2379861"/>
            <a:ext cx="0" cy="1501796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168509" y="5831028"/>
            <a:ext cx="4969531" cy="557031"/>
          </a:xfrm>
          <a:prstGeom prst="rect">
            <a:avLst/>
          </a:prstGeom>
          <a:noFill/>
        </p:spPr>
        <p:txBody>
          <a:bodyPr wrap="square" lIns="87078" tIns="43539" rIns="87078" bIns="43539" rtlCol="0">
            <a:spAutoFit/>
          </a:bodyPr>
          <a:lstStyle/>
          <a:p>
            <a:pPr defTabSz="870795"/>
            <a:r>
              <a:rPr lang="en-US" sz="1524" dirty="0">
                <a:solidFill>
                  <a:prstClr val="black">
                    <a:lumMod val="65000"/>
                    <a:lumOff val="35000"/>
                  </a:prstClr>
                </a:solidFill>
                <a:latin typeface="Arial" charset="0"/>
                <a:ea typeface="Arial" charset="0"/>
                <a:cs typeface="Arial" charset="0"/>
              </a:rPr>
              <a:t>Kementerian Pendidikan dan Kebudayaan</a:t>
            </a:r>
          </a:p>
          <a:p>
            <a:pPr defTabSz="870795"/>
            <a:r>
              <a:rPr lang="en-US" sz="1524" dirty="0">
                <a:solidFill>
                  <a:prstClr val="black">
                    <a:lumMod val="65000"/>
                    <a:lumOff val="35000"/>
                  </a:prstClr>
                </a:solidFill>
                <a:latin typeface="Arial" charset="0"/>
                <a:ea typeface="Arial" charset="0"/>
                <a:cs typeface="Arial" charset="0"/>
              </a:rPr>
              <a:t>Republik Indonesia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9980" y="5195028"/>
            <a:ext cx="600519" cy="608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8716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4209" y="274638"/>
            <a:ext cx="10183586" cy="994122"/>
          </a:xfrm>
        </p:spPr>
        <p:txBody>
          <a:bodyPr>
            <a:normAutofit/>
          </a:bodyPr>
          <a:lstStyle/>
          <a:p>
            <a:r>
              <a:rPr lang="en-US" sz="3429" b="1" dirty="0">
                <a:solidFill>
                  <a:schemeClr val="accent6">
                    <a:lumMod val="75000"/>
                  </a:schemeClr>
                </a:solidFill>
              </a:rPr>
              <a:t>Bidang/Subbidang DAK Pendidikan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321113" y="1365520"/>
          <a:ext cx="9346450" cy="405546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185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760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798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0547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/>
                        <a:t>Subbidang</a:t>
                      </a:r>
                      <a:endParaRPr lang="en-US" sz="3000" dirty="0"/>
                    </a:p>
                  </a:txBody>
                  <a:tcPr marL="113151" marR="11315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/>
                        <a:t>Reguler</a:t>
                      </a:r>
                      <a:endParaRPr lang="en-US" sz="3000" dirty="0"/>
                    </a:p>
                  </a:txBody>
                  <a:tcPr marL="113151" marR="11315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/>
                        <a:t>Afirmasi</a:t>
                      </a:r>
                      <a:endParaRPr lang="en-US" sz="3000" dirty="0"/>
                    </a:p>
                  </a:txBody>
                  <a:tcPr marL="113151" marR="11315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/>
                        <a:t>Penugasan</a:t>
                      </a:r>
                      <a:endParaRPr lang="en-US" sz="3000" dirty="0"/>
                    </a:p>
                  </a:txBody>
                  <a:tcPr marL="113151" marR="113151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5897">
                <a:tc>
                  <a:txBody>
                    <a:bodyPr/>
                    <a:lstStyle/>
                    <a:p>
                      <a:pPr marL="630238" lvl="1" indent="-452438">
                        <a:buFont typeface="+mj-lt"/>
                        <a:buAutoNum type="arabicPeriod"/>
                      </a:pPr>
                      <a:r>
                        <a:rPr lang="en-US" sz="3000" dirty="0" smtClean="0"/>
                        <a:t>DAK SD</a:t>
                      </a:r>
                      <a:endParaRPr lang="en-US" sz="3000" b="0" dirty="0"/>
                    </a:p>
                  </a:txBody>
                  <a:tcPr marL="113151" marR="11315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/>
                        <a:t>√</a:t>
                      </a:r>
                      <a:endParaRPr lang="en-US" sz="3000" b="0" dirty="0"/>
                    </a:p>
                  </a:txBody>
                  <a:tcPr marL="113151" marR="11315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/>
                        <a:t>√</a:t>
                      </a:r>
                      <a:endParaRPr lang="en-US" sz="3000" b="0" dirty="0"/>
                    </a:p>
                  </a:txBody>
                  <a:tcPr marL="113151" marR="11315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/>
                        <a:t>-</a:t>
                      </a:r>
                      <a:endParaRPr lang="en-US" sz="3000" b="0" dirty="0"/>
                    </a:p>
                  </a:txBody>
                  <a:tcPr marL="113151" marR="113151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5897">
                <a:tc>
                  <a:txBody>
                    <a:bodyPr/>
                    <a:lstStyle/>
                    <a:p>
                      <a:pPr marL="635000" lvl="1" indent="-457200" algn="l" defTabSz="914400" rtl="0" eaLnBrk="1" latinLnBrk="0" hangingPunct="1">
                        <a:buFont typeface="+mj-lt"/>
                        <a:buAutoNum type="arabicPeriod" startAt="2"/>
                      </a:pPr>
                      <a:r>
                        <a:rPr lang="en-US" sz="3000" kern="1200" dirty="0" smtClean="0"/>
                        <a:t>DAK SMP</a:t>
                      </a:r>
                      <a:endParaRPr lang="en-US" sz="3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3151" marR="11315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/>
                        <a:t>√</a:t>
                      </a:r>
                      <a:endParaRPr lang="en-US" sz="3000" b="0" dirty="0"/>
                    </a:p>
                  </a:txBody>
                  <a:tcPr marL="113151" marR="11315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/>
                        <a:t>√</a:t>
                      </a:r>
                      <a:endParaRPr lang="en-US" sz="3000" b="0" dirty="0"/>
                    </a:p>
                  </a:txBody>
                  <a:tcPr marL="113151" marR="11315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/>
                        <a:t>-</a:t>
                      </a:r>
                      <a:endParaRPr lang="en-US" sz="3000" b="0" dirty="0"/>
                    </a:p>
                  </a:txBody>
                  <a:tcPr marL="113151" marR="113151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5897">
                <a:tc>
                  <a:txBody>
                    <a:bodyPr/>
                    <a:lstStyle/>
                    <a:p>
                      <a:pPr marL="635000" lvl="1" indent="-457200" algn="l" defTabSz="914400" rtl="0" eaLnBrk="1" latinLnBrk="0" hangingPunct="1">
                        <a:buFont typeface="+mj-lt"/>
                        <a:buAutoNum type="arabicPeriod" startAt="3"/>
                      </a:pPr>
                      <a:r>
                        <a:rPr lang="en-US" sz="3000" kern="1200" dirty="0" smtClean="0"/>
                        <a:t>DAK SMA</a:t>
                      </a:r>
                      <a:endParaRPr lang="en-US" sz="3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3151" marR="11315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/>
                        <a:t>√</a:t>
                      </a:r>
                      <a:endParaRPr lang="en-US" sz="3000" b="0" dirty="0"/>
                    </a:p>
                  </a:txBody>
                  <a:tcPr marL="113151" marR="11315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/>
                        <a:t>√</a:t>
                      </a:r>
                      <a:endParaRPr lang="en-US" sz="3000" b="0" dirty="0"/>
                    </a:p>
                  </a:txBody>
                  <a:tcPr marL="113151" marR="11315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/>
                        <a:t>-</a:t>
                      </a:r>
                      <a:endParaRPr lang="en-US" sz="3000" b="0" dirty="0"/>
                    </a:p>
                  </a:txBody>
                  <a:tcPr marL="113151" marR="113151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5897">
                <a:tc>
                  <a:txBody>
                    <a:bodyPr/>
                    <a:lstStyle/>
                    <a:p>
                      <a:pPr marL="635000" lvl="1" indent="-457200" algn="l" defTabSz="914400" rtl="0" eaLnBrk="1" latinLnBrk="0" hangingPunct="1">
                        <a:buFont typeface="+mj-lt"/>
                        <a:buAutoNum type="arabicPeriod" startAt="4"/>
                      </a:pPr>
                      <a:r>
                        <a:rPr lang="en-US" sz="3000" kern="1200" dirty="0" smtClean="0"/>
                        <a:t>DAK SMK</a:t>
                      </a:r>
                      <a:endParaRPr lang="en-US" sz="3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3151" marR="11315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/>
                        <a:t>-</a:t>
                      </a:r>
                      <a:endParaRPr lang="en-US" sz="3000" b="0" dirty="0"/>
                    </a:p>
                  </a:txBody>
                  <a:tcPr marL="113151" marR="11315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/>
                        <a:t>-</a:t>
                      </a:r>
                      <a:endParaRPr lang="en-US" sz="3000" b="0" dirty="0"/>
                    </a:p>
                  </a:txBody>
                  <a:tcPr marL="113151" marR="11315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/>
                        <a:t>√</a:t>
                      </a:r>
                      <a:endParaRPr lang="en-US" sz="3000" b="0" dirty="0"/>
                    </a:p>
                  </a:txBody>
                  <a:tcPr marL="113151" marR="113151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55897">
                <a:tc>
                  <a:txBody>
                    <a:bodyPr/>
                    <a:lstStyle/>
                    <a:p>
                      <a:pPr marL="635000" lvl="1" indent="-457200" algn="l" defTabSz="914400" rtl="0" eaLnBrk="1" latinLnBrk="0" hangingPunct="1">
                        <a:buFont typeface="+mj-lt"/>
                        <a:buAutoNum type="arabicPeriod" startAt="5"/>
                      </a:pPr>
                      <a:r>
                        <a:rPr lang="en-US" sz="3000" kern="1200" dirty="0" smtClean="0"/>
                        <a:t>DAK SLB</a:t>
                      </a:r>
                      <a:endParaRPr lang="en-US" sz="3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3151" marR="11315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/>
                        <a:t>√</a:t>
                      </a:r>
                      <a:endParaRPr lang="en-US" sz="3000" b="0" dirty="0"/>
                    </a:p>
                  </a:txBody>
                  <a:tcPr marL="113151" marR="11315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/>
                        <a:t>-</a:t>
                      </a:r>
                      <a:endParaRPr lang="en-US" sz="3000" b="0" dirty="0"/>
                    </a:p>
                  </a:txBody>
                  <a:tcPr marL="113151" marR="11315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/>
                        <a:t>-</a:t>
                      </a:r>
                      <a:endParaRPr lang="en-US" sz="3000" b="0" dirty="0"/>
                    </a:p>
                  </a:txBody>
                  <a:tcPr marL="113151" marR="113151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55897">
                <a:tc>
                  <a:txBody>
                    <a:bodyPr/>
                    <a:lstStyle/>
                    <a:p>
                      <a:pPr marL="635000" lvl="1" indent="-457200" algn="l" defTabSz="914400" rtl="0" eaLnBrk="1" latinLnBrk="0" hangingPunct="1">
                        <a:buFont typeface="+mj-lt"/>
                        <a:buAutoNum type="arabicPeriod" startAt="6"/>
                      </a:pPr>
                      <a:r>
                        <a:rPr lang="en-US" sz="3000" kern="1200" dirty="0" smtClean="0"/>
                        <a:t>DAK SKB</a:t>
                      </a:r>
                      <a:endParaRPr lang="en-US" sz="3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3151" marR="11315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/>
                        <a:t>√</a:t>
                      </a:r>
                      <a:endParaRPr lang="en-US" sz="3000" b="0" dirty="0"/>
                    </a:p>
                  </a:txBody>
                  <a:tcPr marL="113151" marR="11315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/>
                        <a:t>-</a:t>
                      </a:r>
                      <a:endParaRPr lang="en-US" sz="3000" b="0" dirty="0"/>
                    </a:p>
                  </a:txBody>
                  <a:tcPr marL="113151" marR="11315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/>
                        <a:t>-</a:t>
                      </a:r>
                      <a:endParaRPr lang="en-US" sz="3000" b="0" dirty="0"/>
                    </a:p>
                  </a:txBody>
                  <a:tcPr marL="113151" marR="113151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9438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0155" y="378952"/>
            <a:ext cx="9050347" cy="951057"/>
          </a:xfrm>
        </p:spPr>
        <p:txBody>
          <a:bodyPr vert="horz" lIns="87078" tIns="43539" rIns="87078" bIns="43539" rtlCol="0" anchor="ctr">
            <a:normAutofit/>
          </a:bodyPr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Jenis dan Menu</a:t>
            </a:r>
            <a:endParaRPr lang="en-US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4602" y="1150882"/>
            <a:ext cx="9966477" cy="5263053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2476" b="1" dirty="0">
                <a:solidFill>
                  <a:schemeClr val="accent2">
                    <a:lumMod val="75000"/>
                  </a:schemeClr>
                </a:solidFill>
              </a:rPr>
              <a:t>Reguler</a:t>
            </a:r>
          </a:p>
          <a:p>
            <a:pPr marL="706074" indent="-456604">
              <a:spcBef>
                <a:spcPts val="0"/>
              </a:spcBef>
              <a:buFont typeface="+mj-lt"/>
              <a:buAutoNum type="arabicPeriod"/>
            </a:pPr>
            <a:r>
              <a:rPr lang="en-US" sz="2476" dirty="0"/>
              <a:t>Rehabilitasi Prasarana </a:t>
            </a:r>
          </a:p>
          <a:p>
            <a:pPr marL="706074" indent="-456604">
              <a:spcBef>
                <a:spcPts val="0"/>
              </a:spcBef>
              <a:buFont typeface="+mj-lt"/>
              <a:buAutoNum type="arabicPeriod"/>
            </a:pPr>
            <a:r>
              <a:rPr lang="en-US" sz="2476" dirty="0"/>
              <a:t>Pembangunan Prasarana </a:t>
            </a:r>
          </a:p>
          <a:p>
            <a:pPr marL="706074" indent="-456604">
              <a:spcBef>
                <a:spcPts val="0"/>
              </a:spcBef>
              <a:buFont typeface="+mj-lt"/>
              <a:buAutoNum type="arabicPeriod"/>
            </a:pPr>
            <a:r>
              <a:rPr lang="en-US" sz="2476" dirty="0"/>
              <a:t>Pengadaan Sarana </a:t>
            </a:r>
          </a:p>
          <a:p>
            <a:pPr marL="706074" indent="-456604">
              <a:spcBef>
                <a:spcPts val="0"/>
              </a:spcBef>
              <a:buFont typeface="+mj-lt"/>
              <a:buAutoNum type="arabicPeriod"/>
            </a:pPr>
            <a:r>
              <a:rPr lang="en-US" sz="2476" dirty="0"/>
              <a:t>Manajemen Kegiatan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76" b="1" dirty="0">
                <a:solidFill>
                  <a:schemeClr val="accent2">
                    <a:lumMod val="75000"/>
                  </a:schemeClr>
                </a:solidFill>
              </a:rPr>
              <a:t>Afirmasi</a:t>
            </a:r>
          </a:p>
          <a:p>
            <a:pPr marL="706074" indent="-456604">
              <a:spcBef>
                <a:spcPts val="0"/>
              </a:spcBef>
              <a:buFont typeface="+mj-lt"/>
              <a:buAutoNum type="arabicPeriod"/>
            </a:pPr>
            <a:r>
              <a:rPr lang="en-US" sz="2476" dirty="0"/>
              <a:t>Pembangunan Rumah Dinas Guru</a:t>
            </a:r>
          </a:p>
          <a:p>
            <a:pPr marL="706074" indent="-456604">
              <a:spcBef>
                <a:spcPts val="0"/>
              </a:spcBef>
              <a:buFont typeface="+mj-lt"/>
              <a:buAutoNum type="arabicPeriod"/>
            </a:pPr>
            <a:r>
              <a:rPr lang="en-US" sz="2476" dirty="0"/>
              <a:t>Pembangunan Asrama Siswa SMA</a:t>
            </a:r>
          </a:p>
          <a:p>
            <a:pPr marL="706074" indent="-456604">
              <a:spcBef>
                <a:spcPts val="0"/>
              </a:spcBef>
              <a:buFont typeface="+mj-lt"/>
              <a:buAutoNum type="arabicPeriod"/>
            </a:pPr>
            <a:r>
              <a:rPr lang="en-US" sz="2476" dirty="0"/>
              <a:t>Manajemen Kegiatan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76" b="1" dirty="0">
                <a:solidFill>
                  <a:schemeClr val="accent2">
                    <a:lumMod val="75000"/>
                  </a:schemeClr>
                </a:solidFill>
              </a:rPr>
              <a:t>Penugasan</a:t>
            </a:r>
          </a:p>
          <a:p>
            <a:pPr marL="706074" indent="-456604">
              <a:spcBef>
                <a:spcPts val="0"/>
              </a:spcBef>
              <a:buFont typeface="+mj-lt"/>
              <a:buAutoNum type="arabicPeriod"/>
            </a:pPr>
            <a:r>
              <a:rPr lang="en-US" sz="2476" dirty="0"/>
              <a:t>Pembangunan dan Pengadaan Prasarana dan Sarana SMK di wilayah Sektor Unggulan</a:t>
            </a:r>
          </a:p>
          <a:p>
            <a:pPr marL="706074" indent="-456604">
              <a:spcBef>
                <a:spcPts val="0"/>
              </a:spcBef>
              <a:buFont typeface="+mj-lt"/>
              <a:buAutoNum type="arabicPeriod"/>
            </a:pPr>
            <a:r>
              <a:rPr lang="en-US" sz="2476" dirty="0"/>
              <a:t>Pembangunan dan Pengadaan Prasarana dan Sarana untuk pemerataan kualitas layanan SMK antar wilayah</a:t>
            </a:r>
          </a:p>
          <a:p>
            <a:pPr marL="706074" indent="-456604">
              <a:spcBef>
                <a:spcPts val="0"/>
              </a:spcBef>
              <a:buFont typeface="+mj-lt"/>
              <a:buAutoNum type="arabicPeriod"/>
            </a:pPr>
            <a:r>
              <a:rPr lang="en-US" sz="2476" dirty="0"/>
              <a:t>Manajemen Kegiatan</a:t>
            </a:r>
          </a:p>
          <a:p>
            <a:pPr marL="0" indent="0">
              <a:buNone/>
            </a:pPr>
            <a:endParaRPr lang="en-US" sz="2286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870795"/>
            <a:fld id="{A9485BD5-7EC7-6440-A50C-353E15C6ADE5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 defTabSz="870795"/>
              <a:t>26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7195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0155" y="185432"/>
            <a:ext cx="9050347" cy="951057"/>
          </a:xfrm>
        </p:spPr>
        <p:txBody>
          <a:bodyPr vert="horz" lIns="87078" tIns="43539" rIns="87078" bIns="43539" rtlCol="0" anchor="ctr">
            <a:normAutofit/>
          </a:bodyPr>
          <a:lstStyle/>
          <a:p>
            <a:pPr algn="ctr"/>
            <a:r>
              <a:rPr lang="en-US" sz="3810" b="1" dirty="0">
                <a:solidFill>
                  <a:schemeClr val="accent2">
                    <a:lumMod val="75000"/>
                  </a:schemeClr>
                </a:solidFill>
              </a:rPr>
              <a:t>Jumlah Menu Kegiatan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870795"/>
            <a:fld id="{A9485BD5-7EC7-6440-A50C-353E15C6ADE5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 defTabSz="870795"/>
              <a:t>27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94615" y="1174972"/>
            <a:ext cx="10436463" cy="4782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70795"/>
            <a:r>
              <a:rPr lang="en-US" sz="3048" dirty="0">
                <a:solidFill>
                  <a:srgbClr val="ED7D31">
                    <a:lumMod val="75000"/>
                  </a:srgbClr>
                </a:solidFill>
                <a:latin typeface="Calibri"/>
              </a:rPr>
              <a:t>Menu kegiatan ada 5 yaitu:</a:t>
            </a:r>
          </a:p>
          <a:p>
            <a:pPr marL="863275" lvl="1" indent="-427878" defTabSz="870795">
              <a:buFont typeface="+mj-lt"/>
              <a:buAutoNum type="arabicParenR"/>
            </a:pPr>
            <a:r>
              <a:rPr lang="en-US" sz="3048" dirty="0">
                <a:solidFill>
                  <a:prstClr val="black"/>
                </a:solidFill>
                <a:latin typeface="Calibri"/>
              </a:rPr>
              <a:t>Rehabilitasi prasarana (ruang kelas, ruang perpustakaan, ruang guru, belajar lainnya, toilet/jamban sekolah)</a:t>
            </a:r>
          </a:p>
          <a:p>
            <a:pPr marL="863275" lvl="1" indent="-427878" defTabSz="870795">
              <a:buFont typeface="+mj-lt"/>
              <a:buAutoNum type="arabicParenR"/>
            </a:pPr>
            <a:r>
              <a:rPr lang="en-US" sz="3048" dirty="0">
                <a:solidFill>
                  <a:prstClr val="black"/>
                </a:solidFill>
                <a:latin typeface="Calibri"/>
              </a:rPr>
              <a:t>Pembangunan (baru) prasarana, </a:t>
            </a:r>
          </a:p>
          <a:p>
            <a:pPr marL="863275" lvl="1" indent="-427878" defTabSz="870795">
              <a:buFont typeface="+mj-lt"/>
              <a:buAutoNum type="arabicParenR"/>
            </a:pPr>
            <a:r>
              <a:rPr lang="en-US" sz="3048" dirty="0">
                <a:solidFill>
                  <a:prstClr val="black"/>
                </a:solidFill>
                <a:latin typeface="Calibri"/>
              </a:rPr>
              <a:t>Pengadaan sarana (peralatan dan buku) </a:t>
            </a:r>
          </a:p>
          <a:p>
            <a:pPr marL="863275" lvl="1" indent="-427878" defTabSz="870795">
              <a:buFont typeface="+mj-lt"/>
              <a:buAutoNum type="arabicParenR"/>
            </a:pPr>
            <a:r>
              <a:rPr lang="en-US" sz="3048" dirty="0">
                <a:solidFill>
                  <a:prstClr val="black"/>
                </a:solidFill>
                <a:latin typeface="Calibri"/>
              </a:rPr>
              <a:t>Pembangunan rumah dinas guru/asrama siswa </a:t>
            </a:r>
          </a:p>
          <a:p>
            <a:pPr marL="863275" lvl="1" indent="-427878" defTabSz="870795">
              <a:buFont typeface="+mj-lt"/>
              <a:buAutoNum type="arabicParenR"/>
            </a:pPr>
            <a:r>
              <a:rPr lang="en-US" sz="3048" dirty="0">
                <a:solidFill>
                  <a:prstClr val="black"/>
                </a:solidFill>
                <a:latin typeface="Calibri"/>
              </a:rPr>
              <a:t>Manajemen kegiatan (DAK reguler, afirmasi, penugasan).</a:t>
            </a:r>
          </a:p>
          <a:p>
            <a:pPr defTabSz="870795"/>
            <a:r>
              <a:rPr lang="en-US" sz="3048" dirty="0">
                <a:solidFill>
                  <a:srgbClr val="ED7D31">
                    <a:lumMod val="75000"/>
                  </a:srgbClr>
                </a:solidFill>
                <a:latin typeface="Calibri"/>
              </a:rPr>
              <a:t>Rincian kegiatan (menu) ada 90</a:t>
            </a:r>
            <a:r>
              <a:rPr lang="en-US" sz="3048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3048" dirty="0">
                <a:solidFill>
                  <a:srgbClr val="ED7D31">
                    <a:lumMod val="75000"/>
                  </a:srgbClr>
                </a:solidFill>
                <a:latin typeface="Calibri"/>
              </a:rPr>
              <a:t>yaitu:</a:t>
            </a:r>
            <a:r>
              <a:rPr lang="en-US" sz="3048" dirty="0">
                <a:solidFill>
                  <a:prstClr val="black"/>
                </a:solidFill>
                <a:latin typeface="Calibri"/>
              </a:rPr>
              <a:t> </a:t>
            </a:r>
          </a:p>
          <a:p>
            <a:pPr marL="435397" lvl="1" defTabSz="870795"/>
            <a:r>
              <a:rPr lang="en-US" sz="3048" dirty="0">
                <a:solidFill>
                  <a:prstClr val="black"/>
                </a:solidFill>
                <a:latin typeface="Calibri"/>
              </a:rPr>
              <a:t>(SD 13 menu; SMP 24 menu;  SKB 8 menu; </a:t>
            </a:r>
            <a:r>
              <a:rPr lang="en-US" sz="3048" dirty="0">
                <a:latin typeface="Calibri"/>
              </a:rPr>
              <a:t>SMA 20 menu</a:t>
            </a:r>
            <a:r>
              <a:rPr lang="en-US" sz="3048" dirty="0">
                <a:solidFill>
                  <a:prstClr val="black"/>
                </a:solidFill>
                <a:latin typeface="Calibri"/>
              </a:rPr>
              <a:t>; SMK 12 menu; dan SLB 13 menu)</a:t>
            </a:r>
          </a:p>
        </p:txBody>
      </p:sp>
    </p:spTree>
    <p:extLst>
      <p:ext uri="{BB962C8B-B14F-4D97-AF65-F5344CB8AC3E}">
        <p14:creationId xmlns:p14="http://schemas.microsoft.com/office/powerpoint/2010/main" val="324969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870795"/>
            <a:fld id="{81ECBA77-8C1D-4EA2-B3DA-3CA6ACBF5A75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 defTabSz="870795"/>
              <a:t>28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101624" y="2633874"/>
            <a:ext cx="2219932" cy="993775"/>
          </a:xfrm>
        </p:spPr>
        <p:txBody>
          <a:bodyPr>
            <a:noAutofit/>
          </a:bodyPr>
          <a:lstStyle/>
          <a:p>
            <a:pPr algn="ctr"/>
            <a:r>
              <a:rPr lang="en-US" sz="10953" b="1" dirty="0" smtClean="0">
                <a:solidFill>
                  <a:schemeClr val="accent2">
                    <a:lumMod val="75000"/>
                  </a:schemeClr>
                </a:solidFill>
                <a:latin typeface="Century Gothic" panose="020B0502020202020204" pitchFamily="34" charset="0"/>
                <a:ea typeface="Adobe Fan Heiti Std B" panose="020B0700000000000000" pitchFamily="34" charset="-128"/>
              </a:rPr>
              <a:t>3b</a:t>
            </a:r>
            <a:endParaRPr lang="en-US" sz="10953" b="1" dirty="0">
              <a:solidFill>
                <a:schemeClr val="accent2">
                  <a:lumMod val="75000"/>
                </a:schemeClr>
              </a:solidFill>
              <a:latin typeface="Century Gothic" panose="020B0502020202020204" pitchFamily="34" charset="0"/>
              <a:ea typeface="Adobe Fan Heiti Std B" panose="020B0700000000000000" pitchFamily="34" charset="-128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3478897" y="2592007"/>
            <a:ext cx="7521788" cy="994172"/>
          </a:xfrm>
          <a:prstGeom prst="rect">
            <a:avLst/>
          </a:prstGeom>
        </p:spPr>
        <p:txBody>
          <a:bodyPr vert="horz" lIns="65309" tIns="32654" rIns="65309" bIns="32654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870875">
              <a:lnSpc>
                <a:spcPct val="100000"/>
              </a:lnSpc>
              <a:spcBef>
                <a:spcPts val="0"/>
              </a:spcBef>
            </a:pPr>
            <a:r>
              <a:rPr lang="en-US" sz="3429" b="1" dirty="0">
                <a:solidFill>
                  <a:prstClr val="black"/>
                </a:solidFill>
                <a:latin typeface="Century Gothic" panose="020B0502020202020204" pitchFamily="34" charset="0"/>
              </a:rPr>
              <a:t>Rincian Menu (Sub-Kegiatan)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3274719" y="2379861"/>
            <a:ext cx="0" cy="1501796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168509" y="5831028"/>
            <a:ext cx="4969531" cy="557031"/>
          </a:xfrm>
          <a:prstGeom prst="rect">
            <a:avLst/>
          </a:prstGeom>
          <a:noFill/>
        </p:spPr>
        <p:txBody>
          <a:bodyPr wrap="square" lIns="87078" tIns="43539" rIns="87078" bIns="43539" rtlCol="0">
            <a:spAutoFit/>
          </a:bodyPr>
          <a:lstStyle/>
          <a:p>
            <a:pPr defTabSz="870795"/>
            <a:r>
              <a:rPr lang="en-US" sz="1524" dirty="0">
                <a:solidFill>
                  <a:prstClr val="black">
                    <a:lumMod val="65000"/>
                    <a:lumOff val="35000"/>
                  </a:prstClr>
                </a:solidFill>
                <a:latin typeface="Arial" charset="0"/>
                <a:ea typeface="Arial" charset="0"/>
                <a:cs typeface="Arial" charset="0"/>
              </a:rPr>
              <a:t>Kementerian Pendidikan dan Kebudayaan</a:t>
            </a:r>
          </a:p>
          <a:p>
            <a:pPr defTabSz="870795"/>
            <a:r>
              <a:rPr lang="en-US" sz="1524" dirty="0">
                <a:solidFill>
                  <a:prstClr val="black">
                    <a:lumMod val="65000"/>
                    <a:lumOff val="35000"/>
                  </a:prstClr>
                </a:solidFill>
                <a:latin typeface="Arial" charset="0"/>
                <a:ea typeface="Arial" charset="0"/>
                <a:cs typeface="Arial" charset="0"/>
              </a:rPr>
              <a:t>Republik Indonesia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9980" y="5195028"/>
            <a:ext cx="600519" cy="608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4806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0155" y="185432"/>
            <a:ext cx="9050347" cy="951057"/>
          </a:xfrm>
        </p:spPr>
        <p:txBody>
          <a:bodyPr vert="horz" lIns="87078" tIns="43539" rIns="87078" bIns="43539" rtlCol="0" anchor="ctr">
            <a:normAutofit/>
          </a:bodyPr>
          <a:lstStyle/>
          <a:p>
            <a:pPr algn="ctr"/>
            <a:r>
              <a:rPr lang="en-US" sz="3810" b="1" dirty="0">
                <a:solidFill>
                  <a:schemeClr val="accent2">
                    <a:lumMod val="75000"/>
                  </a:schemeClr>
                </a:solidFill>
              </a:rPr>
              <a:t>DAK Pendidikan SD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870795"/>
            <a:fld id="{A9485BD5-7EC7-6440-A50C-353E15C6ADE5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 defTabSz="870795"/>
              <a:t>29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94" y="1187240"/>
            <a:ext cx="10818336" cy="48949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66115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ECBA77-8C1D-4EA2-B3DA-3CA6ACBF5A7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902812" y="3429397"/>
            <a:ext cx="2219932" cy="993775"/>
          </a:xfrm>
        </p:spPr>
        <p:txBody>
          <a:bodyPr>
            <a:noAutofit/>
          </a:bodyPr>
          <a:lstStyle/>
          <a:p>
            <a:pPr algn="ctr"/>
            <a:r>
              <a:rPr lang="en-US" sz="13143" b="1" dirty="0" smtClean="0">
                <a:solidFill>
                  <a:srgbClr val="0070C0"/>
                </a:solidFill>
                <a:latin typeface="Century Gothic" panose="020B0502020202020204" pitchFamily="34" charset="0"/>
                <a:ea typeface="Adobe Fan Heiti Std B" panose="020B0700000000000000" pitchFamily="34" charset="-128"/>
              </a:rPr>
              <a:t>01</a:t>
            </a:r>
            <a:endParaRPr lang="en-US" sz="13143" b="1" dirty="0">
              <a:solidFill>
                <a:srgbClr val="0070C0"/>
              </a:solidFill>
              <a:latin typeface="Century Gothic" panose="020B0502020202020204" pitchFamily="34" charset="0"/>
              <a:ea typeface="Adobe Fan Heiti Std B" panose="020B0700000000000000" pitchFamily="34" charset="-128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3321554" y="3429397"/>
            <a:ext cx="7337248" cy="994172"/>
          </a:xfrm>
          <a:prstGeom prst="rect">
            <a:avLst/>
          </a:prstGeom>
        </p:spPr>
        <p:txBody>
          <a:bodyPr vert="horz" lIns="65314" tIns="32657" rIns="65314" bIns="32657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81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+mj-cs"/>
              </a:rPr>
              <a:t>Program dan </a:t>
            </a:r>
            <a:r>
              <a:rPr kumimoji="0" lang="en-US" sz="3810" b="1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+mj-cs"/>
              </a:rPr>
              <a:t>Anggaran</a:t>
            </a:r>
            <a:r>
              <a:rPr kumimoji="0" lang="en-US" sz="381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+mj-cs"/>
              </a:rPr>
              <a:t> 2018</a:t>
            </a:r>
            <a:endParaRPr kumimoji="0" lang="fi-FI" sz="4572" b="1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Century Gothic" panose="020B0502020202020204" pitchFamily="34" charset="0"/>
              <a:ea typeface="+mj-ea"/>
              <a:cs typeface="+mj-cs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3075908" y="3175385"/>
            <a:ext cx="0" cy="1501796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836789" y="215996"/>
            <a:ext cx="4969531" cy="678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05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Kementerian</a:t>
            </a:r>
            <a:r>
              <a:rPr kumimoji="0" lang="en-US" sz="190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en-US" sz="1905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Pendidikan</a:t>
            </a:r>
            <a:r>
              <a:rPr kumimoji="0" lang="en-US" sz="190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en-US" sz="1905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dan</a:t>
            </a:r>
            <a:r>
              <a:rPr kumimoji="0" lang="en-US" sz="190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en-US" sz="1905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Kebudayaan</a:t>
            </a:r>
            <a:endParaRPr kumimoji="0" lang="en-US" sz="1905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05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Republik</a:t>
            </a:r>
            <a:r>
              <a:rPr kumimoji="0" lang="en-US" sz="190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Indonesia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321" y="285722"/>
            <a:ext cx="600519" cy="608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0403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870795"/>
            <a:fld id="{A9485BD5-7EC7-6440-A50C-353E15C6ADE5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 defTabSz="870795"/>
              <a:t>30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1700155" y="185432"/>
            <a:ext cx="9050347" cy="951057"/>
          </a:xfrm>
          <a:prstGeom prst="rect">
            <a:avLst/>
          </a:prstGeom>
        </p:spPr>
        <p:txBody>
          <a:bodyPr vert="horz" lIns="87078" tIns="43539" rIns="87078" bIns="43539" rtlCol="0" anchor="ctr">
            <a:normAutofit/>
          </a:bodyPr>
          <a:lstStyle>
            <a:lvl1pPr algn="l" defTabSz="91431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870795"/>
            <a:r>
              <a:rPr lang="en-US" sz="3810" b="1" dirty="0">
                <a:solidFill>
                  <a:srgbClr val="ED7D31">
                    <a:lumMod val="75000"/>
                  </a:srgbClr>
                </a:solidFill>
                <a:latin typeface="Calibri Light"/>
              </a:rPr>
              <a:t>DAK Pendidikan SMP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151" y="1200009"/>
            <a:ext cx="10851158" cy="51709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77682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870795"/>
            <a:fld id="{A9485BD5-7EC7-6440-A50C-353E15C6ADE5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 defTabSz="870795"/>
              <a:t>31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700155" y="185432"/>
            <a:ext cx="9050347" cy="951057"/>
          </a:xfrm>
          <a:prstGeom prst="rect">
            <a:avLst/>
          </a:prstGeom>
        </p:spPr>
        <p:txBody>
          <a:bodyPr vert="horz" lIns="87078" tIns="43539" rIns="87078" bIns="43539" rtlCol="0" anchor="ctr">
            <a:normAutofit/>
          </a:bodyPr>
          <a:lstStyle>
            <a:lvl1pPr algn="l" defTabSz="91431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870795"/>
            <a:r>
              <a:rPr lang="en-US" sz="3810" b="1" dirty="0">
                <a:solidFill>
                  <a:srgbClr val="ED7D31">
                    <a:lumMod val="75000"/>
                  </a:srgbClr>
                </a:solidFill>
                <a:latin typeface="Calibri Light"/>
              </a:rPr>
              <a:t>DAK Pendidikan SMP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508" y="1216454"/>
            <a:ext cx="11005869" cy="33866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55651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870795"/>
            <a:fld id="{A9485BD5-7EC7-6440-A50C-353E15C6ADE5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 defTabSz="870795"/>
              <a:t>32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700155" y="185432"/>
            <a:ext cx="9050347" cy="951057"/>
          </a:xfrm>
          <a:prstGeom prst="rect">
            <a:avLst/>
          </a:prstGeom>
        </p:spPr>
        <p:txBody>
          <a:bodyPr vert="horz" lIns="87078" tIns="43539" rIns="87078" bIns="43539" rtlCol="0" anchor="ctr">
            <a:normAutofit/>
          </a:bodyPr>
          <a:lstStyle>
            <a:lvl1pPr algn="l" defTabSz="91431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870795"/>
            <a:r>
              <a:rPr lang="en-US" sz="3810" b="1" dirty="0">
                <a:solidFill>
                  <a:srgbClr val="ED7D31">
                    <a:lumMod val="75000"/>
                  </a:srgbClr>
                </a:solidFill>
                <a:latin typeface="Calibri Light"/>
              </a:rPr>
              <a:t>DAK Pendidikan SKB</a:t>
            </a:r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155" y="1247071"/>
            <a:ext cx="10950260" cy="3361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78464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870795"/>
            <a:fld id="{A9485BD5-7EC7-6440-A50C-353E15C6ADE5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 defTabSz="870795"/>
              <a:t>33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700155" y="185432"/>
            <a:ext cx="9050347" cy="951057"/>
          </a:xfrm>
          <a:prstGeom prst="rect">
            <a:avLst/>
          </a:prstGeom>
        </p:spPr>
        <p:txBody>
          <a:bodyPr vert="horz" lIns="87078" tIns="43539" rIns="87078" bIns="43539" rtlCol="0" anchor="ctr">
            <a:normAutofit/>
          </a:bodyPr>
          <a:lstStyle>
            <a:lvl1pPr algn="l" defTabSz="91431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870795"/>
            <a:r>
              <a:rPr lang="en-US" sz="3810" b="1" dirty="0">
                <a:solidFill>
                  <a:srgbClr val="ED7D31">
                    <a:lumMod val="75000"/>
                  </a:srgbClr>
                </a:solidFill>
                <a:latin typeface="Calibri Light"/>
              </a:rPr>
              <a:t>DAK Pendidikan SMA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043" y="1177958"/>
            <a:ext cx="10935172" cy="52636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88731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870795"/>
            <a:fld id="{A9485BD5-7EC7-6440-A50C-353E15C6ADE5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 defTabSz="870795"/>
              <a:t>34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700155" y="185432"/>
            <a:ext cx="9050347" cy="951057"/>
          </a:xfrm>
          <a:prstGeom prst="rect">
            <a:avLst/>
          </a:prstGeom>
        </p:spPr>
        <p:txBody>
          <a:bodyPr vert="horz" lIns="87078" tIns="43539" rIns="87078" bIns="43539" rtlCol="0" anchor="ctr">
            <a:normAutofit/>
          </a:bodyPr>
          <a:lstStyle>
            <a:lvl1pPr algn="l" defTabSz="91431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870795"/>
            <a:r>
              <a:rPr lang="en-US" sz="3810" b="1" dirty="0">
                <a:solidFill>
                  <a:srgbClr val="ED7D31">
                    <a:lumMod val="75000"/>
                  </a:srgbClr>
                </a:solidFill>
                <a:latin typeface="Calibri Light"/>
              </a:rPr>
              <a:t>DAK Pendidikan SMA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103" y="1264629"/>
            <a:ext cx="10899907" cy="21773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99891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870795"/>
            <a:fld id="{A9485BD5-7EC7-6440-A50C-353E15C6ADE5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 defTabSz="870795"/>
              <a:t>35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700155" y="185432"/>
            <a:ext cx="9050347" cy="951057"/>
          </a:xfrm>
          <a:prstGeom prst="rect">
            <a:avLst/>
          </a:prstGeom>
        </p:spPr>
        <p:txBody>
          <a:bodyPr vert="horz" lIns="87078" tIns="43539" rIns="87078" bIns="43539" rtlCol="0" anchor="ctr">
            <a:normAutofit/>
          </a:bodyPr>
          <a:lstStyle>
            <a:lvl1pPr algn="l" defTabSz="91431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870795"/>
            <a:r>
              <a:rPr lang="en-US" sz="3810" b="1" dirty="0">
                <a:solidFill>
                  <a:srgbClr val="ED7D31">
                    <a:lumMod val="75000"/>
                  </a:srgbClr>
                </a:solidFill>
                <a:latin typeface="Calibri Light"/>
              </a:rPr>
              <a:t>DAK Pendidikan SMK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613" y="1149314"/>
            <a:ext cx="10851166" cy="5236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23480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870795"/>
            <a:fld id="{A9485BD5-7EC7-6440-A50C-353E15C6ADE5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 defTabSz="870795"/>
              <a:t>36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700155" y="185432"/>
            <a:ext cx="9050347" cy="951057"/>
          </a:xfrm>
          <a:prstGeom prst="rect">
            <a:avLst/>
          </a:prstGeom>
        </p:spPr>
        <p:txBody>
          <a:bodyPr vert="horz" lIns="87078" tIns="43539" rIns="87078" bIns="43539" rtlCol="0" anchor="ctr">
            <a:normAutofit/>
          </a:bodyPr>
          <a:lstStyle>
            <a:lvl1pPr algn="l" defTabSz="91431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870795"/>
            <a:r>
              <a:rPr lang="en-US" sz="3810" b="1" dirty="0">
                <a:solidFill>
                  <a:srgbClr val="ED7D31">
                    <a:lumMod val="75000"/>
                  </a:srgbClr>
                </a:solidFill>
                <a:latin typeface="Calibri Light"/>
              </a:rPr>
              <a:t>DAK Pendidikan SLB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673" y="1185610"/>
            <a:ext cx="11039333" cy="5034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28171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870795"/>
            <a:fld id="{81ECBA77-8C1D-4EA2-B3DA-3CA6ACBF5A75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 defTabSz="870795"/>
              <a:t>37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101624" y="2633874"/>
            <a:ext cx="2219932" cy="993775"/>
          </a:xfrm>
        </p:spPr>
        <p:txBody>
          <a:bodyPr>
            <a:noAutofit/>
          </a:bodyPr>
          <a:lstStyle/>
          <a:p>
            <a:pPr algn="ctr"/>
            <a:r>
              <a:rPr lang="en-US" sz="10953" b="1" dirty="0" smtClean="0">
                <a:solidFill>
                  <a:schemeClr val="accent2">
                    <a:lumMod val="75000"/>
                  </a:schemeClr>
                </a:solidFill>
                <a:latin typeface="Century Gothic" panose="020B0502020202020204" pitchFamily="34" charset="0"/>
                <a:ea typeface="Adobe Fan Heiti Std B" panose="020B0700000000000000" pitchFamily="34" charset="-128"/>
              </a:rPr>
              <a:t>4</a:t>
            </a:r>
            <a:endParaRPr lang="en-US" sz="10953" b="1" dirty="0">
              <a:solidFill>
                <a:schemeClr val="accent2">
                  <a:lumMod val="75000"/>
                </a:schemeClr>
              </a:solidFill>
              <a:latin typeface="Century Gothic" panose="020B0502020202020204" pitchFamily="34" charset="0"/>
              <a:ea typeface="Adobe Fan Heiti Std B" panose="020B0700000000000000" pitchFamily="34" charset="-128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3478897" y="2592007"/>
            <a:ext cx="7521788" cy="994172"/>
          </a:xfrm>
          <a:prstGeom prst="rect">
            <a:avLst/>
          </a:prstGeom>
        </p:spPr>
        <p:txBody>
          <a:bodyPr vert="horz" lIns="65309" tIns="32654" rIns="65309" bIns="32654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870875">
              <a:lnSpc>
                <a:spcPct val="100000"/>
              </a:lnSpc>
              <a:spcBef>
                <a:spcPts val="0"/>
              </a:spcBef>
            </a:pPr>
            <a:r>
              <a:rPr lang="en-US" sz="3429" b="1" dirty="0">
                <a:solidFill>
                  <a:prstClr val="black"/>
                </a:solidFill>
                <a:latin typeface="Century Gothic" panose="020B0502020202020204" pitchFamily="34" charset="0"/>
              </a:rPr>
              <a:t>Evaluasi Usulan DAK Fisik 2018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3274719" y="2379861"/>
            <a:ext cx="0" cy="1501796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168509" y="5831028"/>
            <a:ext cx="4969531" cy="557031"/>
          </a:xfrm>
          <a:prstGeom prst="rect">
            <a:avLst/>
          </a:prstGeom>
          <a:noFill/>
        </p:spPr>
        <p:txBody>
          <a:bodyPr wrap="square" lIns="87078" tIns="43539" rIns="87078" bIns="43539" rtlCol="0">
            <a:spAutoFit/>
          </a:bodyPr>
          <a:lstStyle/>
          <a:p>
            <a:pPr defTabSz="870795"/>
            <a:r>
              <a:rPr lang="en-US" sz="1524" dirty="0">
                <a:solidFill>
                  <a:prstClr val="black">
                    <a:lumMod val="65000"/>
                    <a:lumOff val="35000"/>
                  </a:prstClr>
                </a:solidFill>
                <a:latin typeface="Arial" charset="0"/>
                <a:ea typeface="Arial" charset="0"/>
                <a:cs typeface="Arial" charset="0"/>
              </a:rPr>
              <a:t>Kementerian Pendidikan dan Kebudayaan</a:t>
            </a:r>
          </a:p>
          <a:p>
            <a:pPr defTabSz="870795"/>
            <a:r>
              <a:rPr lang="en-US" sz="1524" dirty="0">
                <a:solidFill>
                  <a:prstClr val="black">
                    <a:lumMod val="65000"/>
                    <a:lumOff val="35000"/>
                  </a:prstClr>
                </a:solidFill>
                <a:latin typeface="Arial" charset="0"/>
                <a:ea typeface="Arial" charset="0"/>
                <a:cs typeface="Arial" charset="0"/>
              </a:rPr>
              <a:t>Republik Indonesia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9980" y="5195028"/>
            <a:ext cx="600519" cy="608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1661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0155" y="378952"/>
            <a:ext cx="9050347" cy="951057"/>
          </a:xfrm>
        </p:spPr>
        <p:txBody>
          <a:bodyPr vert="horz" lIns="87078" tIns="43539" rIns="87078" bIns="43539" rtlCol="0" anchor="ctr">
            <a:normAutofit/>
          </a:bodyPr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Usulan oleh Daerah</a:t>
            </a:r>
            <a:endParaRPr lang="en-US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89" y="1330579"/>
            <a:ext cx="10035590" cy="4945125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</a:pPr>
            <a:r>
              <a:rPr lang="en-US" sz="3333" dirty="0"/>
              <a:t>Usulan DAK 2018 melalui e-planning, belum dapat diacu untuk menentukan alokasi </a:t>
            </a:r>
          </a:p>
          <a:p>
            <a:pPr>
              <a:lnSpc>
                <a:spcPct val="100000"/>
              </a:lnSpc>
            </a:pPr>
            <a:r>
              <a:rPr lang="en-US" sz="3333" dirty="0"/>
              <a:t>Sebagian daerah mengusulkan di luar menu atau bahkan di luar substansi pendidikan</a:t>
            </a:r>
          </a:p>
          <a:p>
            <a:pPr>
              <a:lnSpc>
                <a:spcPct val="100000"/>
              </a:lnSpc>
            </a:pPr>
            <a:r>
              <a:rPr lang="en-US" sz="3333" dirty="0"/>
              <a:t>Unit cost dan biaya terlalu besar atau terlalu kecil, karena menggunakan satuan rupiah yang tidak baku (milyar/rupiah penuh)</a:t>
            </a:r>
            <a:endParaRPr lang="en-US" sz="3429" dirty="0"/>
          </a:p>
          <a:p>
            <a:pPr>
              <a:lnSpc>
                <a:spcPct val="100000"/>
              </a:lnSpc>
            </a:pPr>
            <a:r>
              <a:rPr lang="en-US" sz="3333" dirty="0"/>
              <a:t>Sebagian daerah tidak mengetahui bahwa ada DAK baru, yaitu Subbidang Pendidikan SKB</a:t>
            </a:r>
          </a:p>
          <a:p>
            <a:pPr lvl="1"/>
            <a:endParaRPr lang="en-US" sz="2952" dirty="0"/>
          </a:p>
          <a:p>
            <a:pPr marL="0" indent="0">
              <a:buNone/>
            </a:pPr>
            <a:endParaRPr lang="en-US" sz="3048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870795"/>
            <a:fld id="{A9485BD5-7EC7-6440-A50C-353E15C6ADE5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 defTabSz="870795"/>
              <a:t>38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50897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0155" y="378952"/>
            <a:ext cx="9050347" cy="951057"/>
          </a:xfrm>
        </p:spPr>
        <p:txBody>
          <a:bodyPr vert="horz" lIns="87078" tIns="43539" rIns="87078" bIns="43539" rtlCol="0" anchor="ctr">
            <a:normAutofit/>
          </a:bodyPr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Pengalokasian Dana Tidak Efisien</a:t>
            </a:r>
            <a:endParaRPr lang="en-US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89" y="1330579"/>
            <a:ext cx="10035590" cy="4945125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</a:pPr>
            <a:r>
              <a:rPr lang="en-US" sz="3333" dirty="0">
                <a:solidFill>
                  <a:schemeClr val="accent2">
                    <a:lumMod val="75000"/>
                  </a:schemeClr>
                </a:solidFill>
              </a:rPr>
              <a:t>Proses, </a:t>
            </a:r>
            <a:r>
              <a:rPr lang="en-US" sz="3333" dirty="0"/>
              <a:t>proses</a:t>
            </a:r>
            <a:r>
              <a:rPr lang="en-US" sz="3333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3333" dirty="0"/>
              <a:t>dan tahapan kegiatan cukup panjang dan banyak menyita sumber daya, misalnya jumlah usulan mencapai &gt;Rp2.400 trilyun; hasil rakor sinkronisasi tidak sepenuhnya diacu oleh Kemkeu untuk pengalokasian DAK </a:t>
            </a:r>
          </a:p>
          <a:p>
            <a:pPr>
              <a:lnSpc>
                <a:spcPct val="100000"/>
              </a:lnSpc>
            </a:pPr>
            <a:r>
              <a:rPr lang="en-US" sz="3333" dirty="0">
                <a:solidFill>
                  <a:schemeClr val="accent2">
                    <a:lumMod val="75000"/>
                  </a:schemeClr>
                </a:solidFill>
              </a:rPr>
              <a:t>Alokasi, </a:t>
            </a:r>
            <a:r>
              <a:rPr lang="en-US" sz="3333" dirty="0"/>
              <a:t>ada 6 daerah yang mendapatkan alokasi subbidang kurang dari atau sama dengan Rp100 juta, yaitu: </a:t>
            </a:r>
            <a:r>
              <a:rPr lang="en-US" dirty="0" smtClean="0"/>
              <a:t>Kota </a:t>
            </a:r>
            <a:r>
              <a:rPr lang="en-US" dirty="0"/>
              <a:t>Bukit </a:t>
            </a:r>
            <a:r>
              <a:rPr lang="en-US" dirty="0" smtClean="0"/>
              <a:t>Tinggi (SMP); Provinsi Gorontalo (SLB); Kota Denpasar(SKB); Kab</a:t>
            </a:r>
            <a:r>
              <a:rPr lang="en-US" dirty="0"/>
              <a:t>. Muaro </a:t>
            </a:r>
            <a:r>
              <a:rPr lang="en-US" dirty="0" smtClean="0"/>
              <a:t>Jambi (SKB); Kota </a:t>
            </a:r>
            <a:r>
              <a:rPr lang="en-US" dirty="0"/>
              <a:t>Padang </a:t>
            </a:r>
            <a:r>
              <a:rPr lang="en-US" dirty="0" smtClean="0"/>
              <a:t>Panjang (SKB);  </a:t>
            </a:r>
            <a:r>
              <a:rPr lang="en-US" dirty="0"/>
              <a:t>Provinsi Sulawesi </a:t>
            </a:r>
            <a:r>
              <a:rPr lang="en-US" dirty="0" smtClean="0"/>
              <a:t>Barat  (SMK)</a:t>
            </a:r>
            <a:endParaRPr lang="en-US" dirty="0"/>
          </a:p>
          <a:p>
            <a:pPr lvl="1"/>
            <a:endParaRPr lang="en-US" sz="2952" dirty="0"/>
          </a:p>
          <a:p>
            <a:pPr marL="489821" indent="-489821">
              <a:buFont typeface="+mj-lt"/>
              <a:buAutoNum type="alphaUcPeriod"/>
            </a:pPr>
            <a:endParaRPr lang="en-US" sz="3048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870795"/>
            <a:fld id="{A9485BD5-7EC7-6440-A50C-353E15C6ADE5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 defTabSz="870795"/>
              <a:t>39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29596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Box 56"/>
          <p:cNvSpPr txBox="1"/>
          <p:nvPr/>
        </p:nvSpPr>
        <p:spPr>
          <a:xfrm>
            <a:off x="192089" y="714376"/>
            <a:ext cx="5791650" cy="107721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Avenir Black"/>
              </a:rPr>
              <a:t>POSTUR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Avenir Black"/>
              </a:rPr>
              <a:t> ANGGARAN PENDIDIKAN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Avenir Black"/>
              </a:rPr>
              <a:t>TAHUN 2018</a:t>
            </a:r>
          </a:p>
        </p:txBody>
      </p:sp>
      <p:grpSp>
        <p:nvGrpSpPr>
          <p:cNvPr id="20483" name="Group 60"/>
          <p:cNvGrpSpPr>
            <a:grpSpLocks/>
          </p:cNvGrpSpPr>
          <p:nvPr/>
        </p:nvGrpSpPr>
        <p:grpSpPr bwMode="auto">
          <a:xfrm rot="160214">
            <a:off x="993665" y="2246993"/>
            <a:ext cx="3019425" cy="2867025"/>
            <a:chOff x="358465" y="977573"/>
            <a:chExt cx="3173315" cy="3173315"/>
          </a:xfrm>
        </p:grpSpPr>
        <p:grpSp>
          <p:nvGrpSpPr>
            <p:cNvPr id="20513" name="Group 9"/>
            <p:cNvGrpSpPr>
              <a:grpSpLocks/>
            </p:cNvGrpSpPr>
            <p:nvPr/>
          </p:nvGrpSpPr>
          <p:grpSpPr bwMode="auto">
            <a:xfrm>
              <a:off x="358465" y="977573"/>
              <a:ext cx="3173315" cy="3173315"/>
              <a:chOff x="329934" y="1124553"/>
              <a:chExt cx="3173315" cy="3173315"/>
            </a:xfrm>
          </p:grpSpPr>
          <p:grpSp>
            <p:nvGrpSpPr>
              <p:cNvPr id="20515" name="Group 3"/>
              <p:cNvGrpSpPr>
                <a:grpSpLocks/>
              </p:cNvGrpSpPr>
              <p:nvPr/>
            </p:nvGrpSpPr>
            <p:grpSpPr bwMode="auto">
              <a:xfrm>
                <a:off x="329934" y="1124553"/>
                <a:ext cx="3173315" cy="3173315"/>
                <a:chOff x="605943" y="900702"/>
                <a:chExt cx="4214714" cy="4214714"/>
              </a:xfrm>
            </p:grpSpPr>
            <p:pic>
              <p:nvPicPr>
                <p:cNvPr id="20517" name="Picture 4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7399585">
                  <a:off x="605943" y="900702"/>
                  <a:ext cx="4214714" cy="421471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0518" name="Picture 5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92485" y="1812366"/>
                  <a:ext cx="2343891" cy="235505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sp>
            <p:nvSpPr>
              <p:cNvPr id="8" name="TextBox 7"/>
              <p:cNvSpPr txBox="1"/>
              <p:nvPr/>
            </p:nvSpPr>
            <p:spPr>
              <a:xfrm rot="21382172">
                <a:off x="1088036" y="2477091"/>
                <a:ext cx="1626075" cy="579117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2.204,4 T</a:t>
                </a:r>
              </a:p>
            </p:txBody>
          </p:sp>
        </p:grpSp>
        <p:sp>
          <p:nvSpPr>
            <p:cNvPr id="20514" name="TextBox 57"/>
            <p:cNvSpPr txBox="1">
              <a:spLocks noChangeArrowheads="1"/>
            </p:cNvSpPr>
            <p:nvPr/>
          </p:nvSpPr>
          <p:spPr bwMode="auto">
            <a:xfrm rot="21382172">
              <a:off x="1097374" y="1983413"/>
              <a:ext cx="1465508" cy="374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venir Black"/>
                  <a:ea typeface="Avenir Black"/>
                  <a:cs typeface="Avenir Black"/>
                </a:rPr>
                <a:t>APBN 2018</a:t>
              </a:r>
            </a:p>
          </p:txBody>
        </p:sp>
      </p:grpSp>
      <p:grpSp>
        <p:nvGrpSpPr>
          <p:cNvPr id="20484" name="Group 61"/>
          <p:cNvGrpSpPr>
            <a:grpSpLocks/>
          </p:cNvGrpSpPr>
          <p:nvPr/>
        </p:nvGrpSpPr>
        <p:grpSpPr bwMode="auto">
          <a:xfrm>
            <a:off x="3053487" y="315913"/>
            <a:ext cx="9179789" cy="6025532"/>
            <a:chOff x="2575449" y="433597"/>
            <a:chExt cx="6517026" cy="4163467"/>
          </a:xfrm>
        </p:grpSpPr>
        <p:pic>
          <p:nvPicPr>
            <p:cNvPr id="20495" name="Picture 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98152" y="989620"/>
              <a:ext cx="3265372" cy="32653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5268506" y="2528707"/>
              <a:ext cx="1151907" cy="4607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733" b="1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440,9 T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520622" y="433597"/>
              <a:ext cx="1404549" cy="26233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67" b="1" i="0" u="none" strike="noStrike" kern="1200" cap="none" spc="0" normalizeH="0" baseline="0" noProof="0" dirty="0">
                  <a:ln>
                    <a:noFill/>
                  </a:ln>
                  <a:solidFill>
                    <a:srgbClr val="5B9BD5">
                      <a:lumMod val="75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    KEMENDIKBUD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7099909" y="1471280"/>
              <a:ext cx="1422574" cy="21979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7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      KEMENRISTEKDIKTI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457173" y="2511156"/>
              <a:ext cx="970324" cy="23393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7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      </a:t>
              </a: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KEMENAG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298264" y="3740799"/>
              <a:ext cx="1075659" cy="21979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7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17 K/L LAIN-LAIN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575449" y="4130936"/>
              <a:ext cx="1302126" cy="23393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ED7D31">
                      <a:lumMod val="75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TRANSFER DAERAH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582001" y="4341866"/>
              <a:ext cx="1459488" cy="25519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ED7D31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279,3 T </a:t>
              </a:r>
              <a:r>
                <a:rPr kumimoji="0" lang="en-US" sz="16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ED7D31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atau</a:t>
              </a: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ED7D31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63,3%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727993" y="611297"/>
              <a:ext cx="1506425" cy="3899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40,1 T </a:t>
              </a:r>
              <a:r>
                <a:rPr kumimoji="0" lang="en-US" sz="16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atau</a:t>
              </a: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67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9,1%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7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dari</a:t>
              </a:r>
              <a:r>
                <a:rPr kumimoji="0" lang="en-US" sz="1467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67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anggaran</a:t>
              </a:r>
              <a:r>
                <a:rPr kumimoji="0" lang="en-US" sz="1467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67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pendidikan</a:t>
              </a:r>
              <a:endParaRPr kumimoji="0" lang="en-US" sz="1467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298264" y="1623751"/>
              <a:ext cx="1506425" cy="3899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40,4 T </a:t>
              </a:r>
              <a:r>
                <a:rPr kumimoji="0" lang="en-US" sz="16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atau</a:t>
              </a: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67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9,2%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7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dari</a:t>
              </a:r>
              <a:r>
                <a:rPr kumimoji="0" lang="en-US" sz="1467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67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anggaran</a:t>
              </a:r>
              <a:r>
                <a:rPr kumimoji="0" lang="en-US" sz="1467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67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pendidikan</a:t>
              </a:r>
              <a:endParaRPr kumimoji="0" lang="en-US" sz="1467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7654401" y="2650464"/>
              <a:ext cx="1438074" cy="38279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52,7 T </a:t>
              </a:r>
              <a:r>
                <a:rPr kumimoji="0" lang="en-US" sz="16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atau</a:t>
              </a: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67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12 %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dari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anggaran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pendidikan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7307280" y="3917403"/>
              <a:ext cx="1506425" cy="3899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12,7 T </a:t>
              </a:r>
              <a:r>
                <a:rPr kumimoji="0" lang="en-US" sz="16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atau</a:t>
              </a: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67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2,9 %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7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dari</a:t>
              </a:r>
              <a:r>
                <a:rPr kumimoji="0" lang="en-US" sz="1467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67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anggaran</a:t>
              </a:r>
              <a:r>
                <a:rPr kumimoji="0" lang="en-US" sz="1467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467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pendidikan</a:t>
              </a:r>
              <a:endParaRPr kumimoji="0" lang="en-US" sz="1467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33" name="Elbow Connector 32"/>
            <p:cNvCxnSpPr>
              <a:endCxn id="22" idx="1"/>
            </p:cNvCxnSpPr>
            <p:nvPr/>
          </p:nvCxnSpPr>
          <p:spPr>
            <a:xfrm rot="5400000" flipH="1" flipV="1">
              <a:off x="5965087" y="772049"/>
              <a:ext cx="762821" cy="348249"/>
            </a:xfrm>
            <a:prstGeom prst="bentConnector2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Elbow Connector 35"/>
            <p:cNvCxnSpPr/>
            <p:nvPr/>
          </p:nvCxnSpPr>
          <p:spPr>
            <a:xfrm flipV="1">
              <a:off x="6774201" y="1544773"/>
              <a:ext cx="304295" cy="229256"/>
            </a:xfrm>
            <a:prstGeom prst="bentConnector3">
              <a:avLst>
                <a:gd name="adj1" fmla="val -1419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Elbow Connector 39"/>
            <p:cNvCxnSpPr/>
            <p:nvPr/>
          </p:nvCxnSpPr>
          <p:spPr>
            <a:xfrm>
              <a:off x="7086384" y="2473861"/>
              <a:ext cx="365154" cy="72396"/>
            </a:xfrm>
            <a:prstGeom prst="bentConnector3">
              <a:avLst>
                <a:gd name="adj1" fmla="val -3061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Elbow Connector 44"/>
            <p:cNvCxnSpPr>
              <a:endCxn id="25" idx="1"/>
            </p:cNvCxnSpPr>
            <p:nvPr/>
          </p:nvCxnSpPr>
          <p:spPr>
            <a:xfrm rot="16200000" flipH="1">
              <a:off x="6843303" y="3395737"/>
              <a:ext cx="649581" cy="260341"/>
            </a:xfrm>
            <a:prstGeom prst="bentConnector2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Elbow Connector 52"/>
            <p:cNvCxnSpPr>
              <a:endCxn id="27" idx="3"/>
            </p:cNvCxnSpPr>
            <p:nvPr/>
          </p:nvCxnSpPr>
          <p:spPr>
            <a:xfrm rot="5400000">
              <a:off x="3966688" y="3600605"/>
              <a:ext cx="943662" cy="794060"/>
            </a:xfrm>
            <a:prstGeom prst="bentConnector2">
              <a:avLst/>
            </a:prstGeom>
            <a:ln w="19050" cmpd="sng">
              <a:solidFill>
                <a:srgbClr val="FF0000"/>
              </a:solidFill>
              <a:prstDash val="sys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512" name="TextBox 58"/>
            <p:cNvSpPr txBox="1">
              <a:spLocks noChangeArrowheads="1"/>
            </p:cNvSpPr>
            <p:nvPr/>
          </p:nvSpPr>
          <p:spPr bwMode="auto">
            <a:xfrm>
              <a:off x="5170966" y="2328432"/>
              <a:ext cx="1465508" cy="318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venir Black"/>
                  <a:ea typeface="Avenir Black"/>
                  <a:cs typeface="Avenir Black"/>
                </a:rPr>
                <a:t>ANGGARAN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venir Black"/>
                  <a:ea typeface="Avenir Black"/>
                  <a:cs typeface="Avenir Black"/>
                </a:rPr>
                <a:t>FUNGSI PENDIDIKAN</a:t>
              </a:r>
            </a:p>
          </p:txBody>
        </p:sp>
      </p:grpSp>
      <p:pic>
        <p:nvPicPr>
          <p:cNvPr id="20485" name="Picture 3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18900" y="134940"/>
            <a:ext cx="514350" cy="48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Elbow Connector 11"/>
          <p:cNvCxnSpPr/>
          <p:nvPr/>
        </p:nvCxnSpPr>
        <p:spPr>
          <a:xfrm rot="16200000" flipV="1">
            <a:off x="6934201" y="1171575"/>
            <a:ext cx="728662" cy="427038"/>
          </a:xfrm>
          <a:prstGeom prst="bentConnector3">
            <a:avLst>
              <a:gd name="adj1" fmla="val 102210"/>
            </a:avLst>
          </a:prstGeom>
          <a:ln w="1905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946775" y="554040"/>
            <a:ext cx="1806575" cy="73866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PENGELUARAN PEMBIAYAAN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15, 0  T </a:t>
            </a:r>
            <a:r>
              <a:rPr kumimoji="0" lang="en-AU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atau</a:t>
            </a:r>
            <a:r>
              <a:rPr kumimoji="0" lang="en-AU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3,5%</a:t>
            </a:r>
          </a:p>
        </p:txBody>
      </p:sp>
      <p:cxnSp>
        <p:nvCxnSpPr>
          <p:cNvPr id="3" name="Straight Connector 2"/>
          <p:cNvCxnSpPr/>
          <p:nvPr/>
        </p:nvCxnSpPr>
        <p:spPr>
          <a:xfrm flipV="1">
            <a:off x="3786188" y="1581150"/>
            <a:ext cx="3213100" cy="1400175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3760788" y="4465638"/>
            <a:ext cx="3522662" cy="982662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20491" name="Picture 3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2038" y="363540"/>
            <a:ext cx="220662" cy="255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2" name="Picture 6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8551" y="3295650"/>
            <a:ext cx="303214" cy="29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3" name="Picture 6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7214" y="1749425"/>
            <a:ext cx="328612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" name="TextBox 75"/>
          <p:cNvSpPr txBox="1"/>
          <p:nvPr/>
        </p:nvSpPr>
        <p:spPr bwMode="auto">
          <a:xfrm>
            <a:off x="3293698" y="3486416"/>
            <a:ext cx="796926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20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%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935374" y="6103709"/>
            <a:ext cx="24865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Sumber: nota keuangan RAPBN 2018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376647" y="6434787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D96B64-C309-4739-B673-1DB0B4DA3688}" type="slidenum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id-ID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24972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0155" y="378952"/>
            <a:ext cx="9050347" cy="951057"/>
          </a:xfrm>
        </p:spPr>
        <p:txBody>
          <a:bodyPr vert="horz" lIns="87078" tIns="43539" rIns="87078" bIns="43539" rtlCol="0" anchor="ctr">
            <a:normAutofit/>
          </a:bodyPr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Pengalokasian Dana Tidak Efisien</a:t>
            </a:r>
            <a:endParaRPr lang="en-US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89" y="1330579"/>
            <a:ext cx="10035590" cy="4945125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</a:pPr>
            <a:r>
              <a:rPr lang="en-US" sz="3429" dirty="0">
                <a:solidFill>
                  <a:schemeClr val="accent2">
                    <a:lumMod val="75000"/>
                  </a:schemeClr>
                </a:solidFill>
              </a:rPr>
              <a:t>URK (sementara), </a:t>
            </a:r>
            <a:r>
              <a:rPr lang="en-US" sz="3429" dirty="0"/>
              <a:t>terdapat l</a:t>
            </a:r>
            <a:r>
              <a:rPr lang="en-US" sz="3048" dirty="0"/>
              <a:t>ebih dari 730 daerah, yang mendapat alokasi atau mengalokasikan volume output &lt;3 satuan (ruang, unit, paket)</a:t>
            </a:r>
          </a:p>
          <a:p>
            <a:pPr lvl="1">
              <a:lnSpc>
                <a:spcPct val="100000"/>
              </a:lnSpc>
            </a:pPr>
            <a:r>
              <a:rPr lang="en-US" sz="3048" dirty="0"/>
              <a:t>Ada 301 daerah/subbidang, yang mengalokasikan volume = 1</a:t>
            </a:r>
          </a:p>
          <a:p>
            <a:pPr lvl="1">
              <a:lnSpc>
                <a:spcPct val="100000"/>
              </a:lnSpc>
            </a:pPr>
            <a:r>
              <a:rPr lang="en-US" sz="3048" dirty="0"/>
              <a:t>Ada 430 daerah/subbidang, yang mengalokasikan volume = 2</a:t>
            </a:r>
          </a:p>
          <a:p>
            <a:pPr marL="435397" lvl="1" indent="0">
              <a:lnSpc>
                <a:spcPct val="100000"/>
              </a:lnSpc>
              <a:buNone/>
            </a:pPr>
            <a:r>
              <a:rPr lang="en-US" sz="3048" dirty="0"/>
              <a:t>Hal itu jelas tidak efisien, jika satu daerah hanya membangun atau merehab, misalnya hanya 1 ruang SD atau 1 ruang SMP</a:t>
            </a:r>
          </a:p>
          <a:p>
            <a:pPr marL="489821" indent="-489821">
              <a:lnSpc>
                <a:spcPct val="100000"/>
              </a:lnSpc>
              <a:buFont typeface="+mj-lt"/>
              <a:buAutoNum type="alphaUcPeriod"/>
            </a:pPr>
            <a:endParaRPr lang="en-US" sz="3429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870795"/>
            <a:fld id="{A9485BD5-7EC7-6440-A50C-353E15C6ADE5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 defTabSz="870795"/>
              <a:t>40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74854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870795"/>
            <a:fld id="{81ECBA77-8C1D-4EA2-B3DA-3CA6ACBF5A75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 defTabSz="870795"/>
              <a:t>41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101624" y="2633874"/>
            <a:ext cx="2219932" cy="993775"/>
          </a:xfrm>
        </p:spPr>
        <p:txBody>
          <a:bodyPr>
            <a:noAutofit/>
          </a:bodyPr>
          <a:lstStyle/>
          <a:p>
            <a:pPr algn="ctr"/>
            <a:r>
              <a:rPr lang="en-US" sz="10953" b="1" dirty="0">
                <a:solidFill>
                  <a:schemeClr val="accent2">
                    <a:lumMod val="75000"/>
                  </a:schemeClr>
                </a:solidFill>
                <a:latin typeface="Century Gothic" panose="020B0502020202020204" pitchFamily="34" charset="0"/>
                <a:ea typeface="Adobe Fan Heiti Std B" panose="020B0700000000000000" pitchFamily="34" charset="-128"/>
              </a:rPr>
              <a:t>5</a:t>
            </a:r>
            <a:endParaRPr lang="en-US" sz="10953" b="1" dirty="0">
              <a:solidFill>
                <a:schemeClr val="accent2">
                  <a:lumMod val="75000"/>
                </a:schemeClr>
              </a:solidFill>
              <a:latin typeface="Century Gothic" panose="020B0502020202020204" pitchFamily="34" charset="0"/>
              <a:ea typeface="Adobe Fan Heiti Std B" panose="020B0700000000000000" pitchFamily="34" charset="-128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3478897" y="2592007"/>
            <a:ext cx="7521788" cy="994172"/>
          </a:xfrm>
          <a:prstGeom prst="rect">
            <a:avLst/>
          </a:prstGeom>
        </p:spPr>
        <p:txBody>
          <a:bodyPr vert="horz" lIns="65309" tIns="32654" rIns="65309" bIns="32654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870875">
              <a:lnSpc>
                <a:spcPct val="100000"/>
              </a:lnSpc>
              <a:spcBef>
                <a:spcPts val="0"/>
              </a:spcBef>
            </a:pPr>
            <a:r>
              <a:rPr lang="en-US" sz="3429" b="1" dirty="0">
                <a:solidFill>
                  <a:prstClr val="black"/>
                </a:solidFill>
                <a:latin typeface="Century Gothic" panose="020B0502020202020204" pitchFamily="34" charset="0"/>
              </a:rPr>
              <a:t>Rekomendasi Pengusulan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3274719" y="2379861"/>
            <a:ext cx="0" cy="1501796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168509" y="5831028"/>
            <a:ext cx="4969531" cy="557031"/>
          </a:xfrm>
          <a:prstGeom prst="rect">
            <a:avLst/>
          </a:prstGeom>
          <a:noFill/>
        </p:spPr>
        <p:txBody>
          <a:bodyPr wrap="square" lIns="87078" tIns="43539" rIns="87078" bIns="43539" rtlCol="0">
            <a:spAutoFit/>
          </a:bodyPr>
          <a:lstStyle/>
          <a:p>
            <a:pPr defTabSz="870795"/>
            <a:r>
              <a:rPr lang="en-US" sz="1524" dirty="0">
                <a:solidFill>
                  <a:prstClr val="black">
                    <a:lumMod val="65000"/>
                    <a:lumOff val="35000"/>
                  </a:prstClr>
                </a:solidFill>
                <a:latin typeface="Arial" charset="0"/>
                <a:ea typeface="Arial" charset="0"/>
                <a:cs typeface="Arial" charset="0"/>
              </a:rPr>
              <a:t>Kementerian Pendidikan dan Kebudayaan</a:t>
            </a:r>
          </a:p>
          <a:p>
            <a:pPr defTabSz="870795"/>
            <a:r>
              <a:rPr lang="en-US" sz="1524" dirty="0">
                <a:solidFill>
                  <a:prstClr val="black">
                    <a:lumMod val="65000"/>
                    <a:lumOff val="35000"/>
                  </a:prstClr>
                </a:solidFill>
                <a:latin typeface="Arial" charset="0"/>
                <a:ea typeface="Arial" charset="0"/>
                <a:cs typeface="Arial" charset="0"/>
              </a:rPr>
              <a:t>Republik Indonesia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9980" y="5195028"/>
            <a:ext cx="600519" cy="608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766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0155" y="378952"/>
            <a:ext cx="9050347" cy="951057"/>
          </a:xfrm>
        </p:spPr>
        <p:txBody>
          <a:bodyPr vert="horz" lIns="87078" tIns="43539" rIns="87078" bIns="43539" rtlCol="0" anchor="ctr">
            <a:normAutofit/>
          </a:bodyPr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Kriteria Sekolah Sasaran DAK Reguler</a:t>
            </a:r>
            <a:endParaRPr lang="en-US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89" y="1330579"/>
            <a:ext cx="10035590" cy="4945125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spcBef>
                <a:spcPts val="571"/>
              </a:spcBef>
              <a:buNone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Umum (Semua Jenis DAK)</a:t>
            </a:r>
          </a:p>
          <a:p>
            <a:pPr marL="427878" indent="-427878">
              <a:lnSpc>
                <a:spcPct val="120000"/>
              </a:lnSpc>
              <a:spcBef>
                <a:spcPts val="571"/>
              </a:spcBef>
              <a:buFont typeface="+mj-lt"/>
              <a:buAutoNum type="arabicParenR"/>
            </a:pPr>
            <a:r>
              <a:rPr lang="id-ID" dirty="0" smtClean="0"/>
              <a:t>Sekolah </a:t>
            </a:r>
            <a:r>
              <a:rPr lang="id-ID" dirty="0"/>
              <a:t>dengan jumlah siswa yang cenderung meningkat atau </a:t>
            </a:r>
            <a:r>
              <a:rPr lang="id-ID" dirty="0" smtClean="0"/>
              <a:t>stabil</a:t>
            </a:r>
            <a:endParaRPr lang="en-US" dirty="0"/>
          </a:p>
          <a:p>
            <a:pPr marL="427878" indent="-427878">
              <a:lnSpc>
                <a:spcPct val="120000"/>
              </a:lnSpc>
              <a:spcBef>
                <a:spcPts val="571"/>
              </a:spcBef>
              <a:buFont typeface="+mj-lt"/>
              <a:buAutoNum type="arabicParenR"/>
            </a:pPr>
            <a:r>
              <a:rPr lang="id-ID" dirty="0" smtClean="0"/>
              <a:t>Sekolah </a:t>
            </a:r>
            <a:r>
              <a:rPr lang="id-ID" dirty="0"/>
              <a:t>swasta memiliki status minimal </a:t>
            </a:r>
            <a:r>
              <a:rPr lang="id-ID" dirty="0" smtClean="0"/>
              <a:t>terakreditasi</a:t>
            </a:r>
            <a:endParaRPr lang="en-US" dirty="0"/>
          </a:p>
          <a:p>
            <a:pPr marL="427878" indent="-427878">
              <a:lnSpc>
                <a:spcPct val="120000"/>
              </a:lnSpc>
              <a:spcBef>
                <a:spcPts val="571"/>
              </a:spcBef>
              <a:buFont typeface="+mj-lt"/>
              <a:buAutoNum type="arabicParenR"/>
            </a:pPr>
            <a:r>
              <a:rPr lang="en-US" dirty="0"/>
              <a:t>Sekolah sangat memerlukan, misalnya akibat terkena bencana </a:t>
            </a:r>
            <a:r>
              <a:rPr lang="en-US" dirty="0" smtClean="0"/>
              <a:t>atau faktor lain</a:t>
            </a:r>
          </a:p>
          <a:p>
            <a:pPr marL="0" indent="0">
              <a:lnSpc>
                <a:spcPct val="120000"/>
              </a:lnSpc>
              <a:spcBef>
                <a:spcPts val="571"/>
              </a:spcBef>
              <a:buNone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Rehabilitasi Prasarana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  <a:p>
            <a:pPr marL="427878" indent="-427878">
              <a:lnSpc>
                <a:spcPct val="120000"/>
              </a:lnSpc>
              <a:spcBef>
                <a:spcPts val="571"/>
              </a:spcBef>
              <a:buFont typeface="+mj-lt"/>
              <a:buAutoNum type="arabicParenR"/>
            </a:pPr>
            <a:r>
              <a:rPr lang="en-US" dirty="0"/>
              <a:t>Bangunan </a:t>
            </a:r>
            <a:r>
              <a:rPr lang="en-US" dirty="0" smtClean="0"/>
              <a:t>dengan </a:t>
            </a:r>
            <a:r>
              <a:rPr lang="en-US" dirty="0"/>
              <a:t>tingkat kerusakan bangunan &gt;30</a:t>
            </a:r>
            <a:r>
              <a:rPr lang="en-US" dirty="0" smtClean="0"/>
              <a:t>% </a:t>
            </a:r>
          </a:p>
          <a:p>
            <a:pPr marL="427878" indent="-427878">
              <a:lnSpc>
                <a:spcPct val="120000"/>
              </a:lnSpc>
              <a:spcBef>
                <a:spcPts val="571"/>
              </a:spcBef>
              <a:buFont typeface="+mj-lt"/>
              <a:buAutoNum type="arabicParenR"/>
            </a:pPr>
            <a:r>
              <a:rPr lang="en-US" dirty="0" smtClean="0"/>
              <a:t>Jika diperlukan, rehab dapat termasuk perbaikan perabot/sanitasi, sehingga setelah selesai siap digunakan</a:t>
            </a:r>
          </a:p>
          <a:p>
            <a:pPr marL="0" indent="0">
              <a:lnSpc>
                <a:spcPct val="120000"/>
              </a:lnSpc>
              <a:spcBef>
                <a:spcPts val="571"/>
              </a:spcBef>
              <a:buNone/>
            </a:pPr>
            <a:endParaRPr lang="en-US" dirty="0"/>
          </a:p>
          <a:p>
            <a:pPr marL="489867" indent="-489867">
              <a:lnSpc>
                <a:spcPct val="120000"/>
              </a:lnSpc>
              <a:spcBef>
                <a:spcPts val="571"/>
              </a:spcBef>
              <a:buFont typeface="+mj-lt"/>
              <a:buAutoNum type="arabicParenR"/>
            </a:pPr>
            <a:endParaRPr lang="en-US" sz="1905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870795"/>
            <a:fld id="{A9485BD5-7EC7-6440-A50C-353E15C6ADE5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 defTabSz="870795"/>
              <a:t>42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07546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0155" y="378952"/>
            <a:ext cx="9050347" cy="951057"/>
          </a:xfrm>
        </p:spPr>
        <p:txBody>
          <a:bodyPr vert="horz" lIns="87078" tIns="43539" rIns="87078" bIns="43539" rtlCol="0" anchor="ctr">
            <a:normAutofit/>
          </a:bodyPr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Kriteria Sekolah Sasaran DAK Reguler</a:t>
            </a:r>
            <a:endParaRPr lang="en-US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89" y="1330579"/>
            <a:ext cx="10035590" cy="4945125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spcBef>
                <a:spcPts val="571"/>
              </a:spcBef>
              <a:buNone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Pembangunan Prasarana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  <a:p>
            <a:pPr marL="427878" indent="-427878">
              <a:lnSpc>
                <a:spcPct val="120000"/>
              </a:lnSpc>
              <a:spcBef>
                <a:spcPts val="571"/>
              </a:spcBef>
              <a:buFont typeface="+mj-lt"/>
              <a:buAutoNum type="arabicParenR"/>
            </a:pPr>
            <a:r>
              <a:rPr lang="en-US" dirty="0" smtClean="0"/>
              <a:t>S</a:t>
            </a:r>
            <a:r>
              <a:rPr lang="id-ID" dirty="0" smtClean="0"/>
              <a:t>ekolah </a:t>
            </a:r>
            <a:r>
              <a:rPr lang="id-ID" dirty="0"/>
              <a:t>dengan proporsi </a:t>
            </a:r>
            <a:r>
              <a:rPr lang="en-US" dirty="0" smtClean="0"/>
              <a:t>Rombel :</a:t>
            </a:r>
            <a:r>
              <a:rPr lang="id-ID" dirty="0" smtClean="0"/>
              <a:t> </a:t>
            </a:r>
            <a:r>
              <a:rPr lang="id-ID" dirty="0"/>
              <a:t>Ruang Kelas </a:t>
            </a:r>
            <a:r>
              <a:rPr lang="en-US" dirty="0" smtClean="0"/>
              <a:t>&gt; 1 dan/atau </a:t>
            </a:r>
            <a:r>
              <a:rPr lang="id-ID" dirty="0"/>
              <a:t>proporsi </a:t>
            </a:r>
            <a:r>
              <a:rPr lang="en-US" dirty="0" smtClean="0"/>
              <a:t>Rombel :</a:t>
            </a:r>
            <a:r>
              <a:rPr lang="id-ID" dirty="0" smtClean="0"/>
              <a:t> </a:t>
            </a:r>
            <a:r>
              <a:rPr lang="en-US" dirty="0" smtClean="0"/>
              <a:t>Siswa &gt;32</a:t>
            </a:r>
          </a:p>
          <a:p>
            <a:pPr marL="427878" indent="-427878">
              <a:lnSpc>
                <a:spcPct val="120000"/>
              </a:lnSpc>
              <a:spcBef>
                <a:spcPts val="571"/>
              </a:spcBef>
              <a:buFont typeface="+mj-lt"/>
              <a:buAutoNum type="arabicParenR"/>
            </a:pPr>
            <a:r>
              <a:rPr lang="en-US" dirty="0" smtClean="0"/>
              <a:t>Tersedia lahan cukup milik sekolah/pemda untuk bangunan baru</a:t>
            </a:r>
          </a:p>
          <a:p>
            <a:pPr marL="427878" indent="-427878">
              <a:lnSpc>
                <a:spcPct val="120000"/>
              </a:lnSpc>
              <a:spcBef>
                <a:spcPts val="571"/>
              </a:spcBef>
              <a:buFont typeface="+mj-lt"/>
              <a:buAutoNum type="arabicParenR"/>
            </a:pPr>
            <a:r>
              <a:rPr lang="en-US" dirty="0" smtClean="0"/>
              <a:t>Belum memiliki toilet  sekolah atau jumlahnya masih kurang, (proporsi 1wc &lt;40 siswa pria; dan 1wc&lt;25 siswa wanita)</a:t>
            </a:r>
          </a:p>
          <a:p>
            <a:pPr marL="0" indent="0">
              <a:lnSpc>
                <a:spcPct val="120000"/>
              </a:lnSpc>
              <a:spcBef>
                <a:spcPts val="571"/>
              </a:spcBef>
              <a:buNone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Pengadaan Sarana</a:t>
            </a:r>
          </a:p>
          <a:p>
            <a:pPr marL="489867" indent="-489867">
              <a:lnSpc>
                <a:spcPct val="120000"/>
              </a:lnSpc>
              <a:spcBef>
                <a:spcPts val="571"/>
              </a:spcBef>
              <a:buFont typeface="+mj-lt"/>
              <a:buAutoNum type="arabicParenR"/>
            </a:pPr>
            <a:r>
              <a:rPr lang="en-US" dirty="0"/>
              <a:t>S</a:t>
            </a:r>
            <a:r>
              <a:rPr lang="id-ID" dirty="0"/>
              <a:t>ekolah </a:t>
            </a:r>
            <a:r>
              <a:rPr lang="en-US" dirty="0" smtClean="0"/>
              <a:t>belum memiliki peralatan/jumlah yang ada masih kurang</a:t>
            </a:r>
          </a:p>
          <a:p>
            <a:pPr marL="489867" indent="-489867">
              <a:lnSpc>
                <a:spcPct val="120000"/>
              </a:lnSpc>
              <a:spcBef>
                <a:spcPts val="571"/>
              </a:spcBef>
              <a:buFont typeface="+mj-lt"/>
              <a:buAutoNum type="arabicParenR"/>
            </a:pPr>
            <a:r>
              <a:rPr lang="en-US" dirty="0" smtClean="0"/>
              <a:t>Peralatan dimaksud sangat diperlukan </a:t>
            </a:r>
            <a:endParaRPr lang="en-US" dirty="0"/>
          </a:p>
          <a:p>
            <a:pPr marL="707586" indent="-707586">
              <a:lnSpc>
                <a:spcPct val="120000"/>
              </a:lnSpc>
              <a:spcBef>
                <a:spcPts val="571"/>
              </a:spcBef>
              <a:buFont typeface="+mj-lt"/>
              <a:buAutoNum type="arabicParenR"/>
            </a:pPr>
            <a:endParaRPr lang="en-US" dirty="0"/>
          </a:p>
          <a:p>
            <a:pPr marL="489867" indent="-489867">
              <a:lnSpc>
                <a:spcPct val="120000"/>
              </a:lnSpc>
              <a:spcBef>
                <a:spcPts val="571"/>
              </a:spcBef>
              <a:buFont typeface="+mj-lt"/>
              <a:buAutoNum type="arabicParenR"/>
            </a:pPr>
            <a:endParaRPr lang="en-US" sz="1905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870795"/>
            <a:fld id="{A9485BD5-7EC7-6440-A50C-353E15C6ADE5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 defTabSz="870795"/>
              <a:t>43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32026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0155" y="378952"/>
            <a:ext cx="9050347" cy="951057"/>
          </a:xfrm>
        </p:spPr>
        <p:txBody>
          <a:bodyPr vert="horz" lIns="87078" tIns="43539" rIns="87078" bIns="43539" rtlCol="0" anchor="ctr">
            <a:normAutofit/>
          </a:bodyPr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Kriteria Sekolah Sasaran DAK Afirmasi</a:t>
            </a:r>
            <a:endParaRPr lang="en-US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89" y="1330579"/>
            <a:ext cx="10035590" cy="4945125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spcBef>
                <a:spcPts val="571"/>
              </a:spcBef>
              <a:buNone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Pembangunan Rumah Dinas Guru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  <a:p>
            <a:pPr marL="427878" indent="-427878">
              <a:lnSpc>
                <a:spcPct val="120000"/>
              </a:lnSpc>
              <a:spcBef>
                <a:spcPts val="571"/>
              </a:spcBef>
              <a:buFont typeface="+mj-lt"/>
              <a:buAutoNum type="arabicParenR"/>
            </a:pPr>
            <a:r>
              <a:rPr lang="en-US" dirty="0" smtClean="0"/>
              <a:t>Sangat diperlukan untuk guru sekolah bersangkutan</a:t>
            </a:r>
          </a:p>
          <a:p>
            <a:pPr marL="427878" indent="-427878">
              <a:lnSpc>
                <a:spcPct val="120000"/>
              </a:lnSpc>
              <a:spcBef>
                <a:spcPts val="571"/>
              </a:spcBef>
              <a:buFont typeface="+mj-lt"/>
              <a:buAutoNum type="arabicParenR"/>
            </a:pPr>
            <a:r>
              <a:rPr lang="en-US" dirty="0" smtClean="0"/>
              <a:t>S</a:t>
            </a:r>
            <a:r>
              <a:rPr lang="id-ID" dirty="0" smtClean="0"/>
              <a:t>ekolah </a:t>
            </a:r>
            <a:r>
              <a:rPr lang="en-US" dirty="0" smtClean="0"/>
              <a:t>masuk kategori daerah tertinggal, terluar, terpencil (3T)</a:t>
            </a:r>
          </a:p>
          <a:p>
            <a:pPr marL="427878" indent="-427878">
              <a:lnSpc>
                <a:spcPct val="120000"/>
              </a:lnSpc>
              <a:spcBef>
                <a:spcPts val="571"/>
              </a:spcBef>
              <a:buFont typeface="+mj-lt"/>
              <a:buAutoNum type="arabicParenR"/>
            </a:pPr>
            <a:r>
              <a:rPr lang="en-US" dirty="0" smtClean="0"/>
              <a:t>Tersedia lahan yang cukup di lokasi sekolah</a:t>
            </a:r>
          </a:p>
          <a:p>
            <a:pPr marL="0" indent="0">
              <a:lnSpc>
                <a:spcPct val="120000"/>
              </a:lnSpc>
              <a:spcBef>
                <a:spcPts val="571"/>
              </a:spcBef>
              <a:buNone/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Pembangunan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Asrama Siswa SMA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  <a:p>
            <a:pPr marL="489867" indent="-489867">
              <a:lnSpc>
                <a:spcPct val="120000"/>
              </a:lnSpc>
              <a:spcBef>
                <a:spcPts val="571"/>
              </a:spcBef>
              <a:buFont typeface="+mj-lt"/>
              <a:buAutoNum type="arabicParenR"/>
            </a:pPr>
            <a:r>
              <a:rPr lang="en-US" dirty="0" smtClean="0"/>
              <a:t>Sangat diperlukan oleh siswa sekolah</a:t>
            </a:r>
          </a:p>
          <a:p>
            <a:pPr marL="489867" indent="-489867">
              <a:lnSpc>
                <a:spcPct val="120000"/>
              </a:lnSpc>
              <a:spcBef>
                <a:spcPts val="571"/>
              </a:spcBef>
              <a:buFont typeface="+mj-lt"/>
              <a:buAutoNum type="arabicParenR"/>
            </a:pPr>
            <a:r>
              <a:rPr lang="en-US" dirty="0"/>
              <a:t>Tersedia lahan yang cukup di lokasi sekolah</a:t>
            </a:r>
          </a:p>
          <a:p>
            <a:pPr marL="489867" indent="-489867">
              <a:lnSpc>
                <a:spcPct val="120000"/>
              </a:lnSpc>
              <a:spcBef>
                <a:spcPts val="571"/>
              </a:spcBef>
              <a:buFont typeface="+mj-lt"/>
              <a:buAutoNum type="arabicParenR"/>
            </a:pPr>
            <a:r>
              <a:rPr lang="en-US" dirty="0" smtClean="0"/>
              <a:t>Ada </a:t>
            </a:r>
            <a:r>
              <a:rPr lang="en-US" dirty="0" err="1" smtClean="0"/>
              <a:t>keterjaminan</a:t>
            </a:r>
            <a:r>
              <a:rPr lang="en-US" dirty="0" smtClean="0"/>
              <a:t>  </a:t>
            </a:r>
            <a:r>
              <a:rPr lang="en-US" dirty="0" err="1" smtClean="0"/>
              <a:t>keberlangsungan</a:t>
            </a:r>
            <a:r>
              <a:rPr lang="en-US" dirty="0" smtClean="0"/>
              <a:t> operasionalisasi</a:t>
            </a:r>
            <a:endParaRPr lang="en-US" dirty="0"/>
          </a:p>
          <a:p>
            <a:pPr marL="707586" indent="-707586">
              <a:lnSpc>
                <a:spcPct val="120000"/>
              </a:lnSpc>
              <a:spcBef>
                <a:spcPts val="571"/>
              </a:spcBef>
              <a:buFont typeface="+mj-lt"/>
              <a:buAutoNum type="arabicParenR"/>
            </a:pPr>
            <a:endParaRPr lang="en-US" dirty="0"/>
          </a:p>
          <a:p>
            <a:pPr marL="489867" indent="-489867">
              <a:lnSpc>
                <a:spcPct val="120000"/>
              </a:lnSpc>
              <a:spcBef>
                <a:spcPts val="571"/>
              </a:spcBef>
              <a:buFont typeface="+mj-lt"/>
              <a:buAutoNum type="arabicParenR"/>
            </a:pPr>
            <a:endParaRPr lang="en-US" sz="1905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870795"/>
            <a:fld id="{A9485BD5-7EC7-6440-A50C-353E15C6ADE5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 defTabSz="870795"/>
              <a:t>44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81938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0155" y="378952"/>
            <a:ext cx="9050347" cy="951057"/>
          </a:xfrm>
        </p:spPr>
        <p:txBody>
          <a:bodyPr vert="horz" lIns="87078" tIns="43539" rIns="87078" bIns="43539" rtlCol="0" anchor="ctr">
            <a:normAutofit/>
          </a:bodyPr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Kriteria Sekolah Sasaran DAK Penugasan</a:t>
            </a:r>
            <a:endParaRPr lang="en-US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89" y="1330579"/>
            <a:ext cx="10035590" cy="4945125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spcBef>
                <a:spcPts val="571"/>
              </a:spcBef>
              <a:buNone/>
            </a:pPr>
            <a:r>
              <a:rPr lang="en-US" sz="2286" dirty="0">
                <a:solidFill>
                  <a:schemeClr val="accent2">
                    <a:lumMod val="75000"/>
                  </a:schemeClr>
                </a:solidFill>
              </a:rPr>
              <a:t>Pengadaan Prasarana dan Sarana Sektor Unggulan</a:t>
            </a:r>
          </a:p>
          <a:p>
            <a:pPr marL="427878" indent="-427878">
              <a:lnSpc>
                <a:spcPct val="120000"/>
              </a:lnSpc>
              <a:spcBef>
                <a:spcPts val="571"/>
              </a:spcBef>
              <a:buFont typeface="+mj-lt"/>
              <a:buAutoNum type="arabicParenR"/>
            </a:pPr>
            <a:r>
              <a:rPr lang="en-US" sz="2286" dirty="0"/>
              <a:t>Sekolah di wilayah sektor unggulan nasional </a:t>
            </a:r>
          </a:p>
          <a:p>
            <a:pPr marL="427878" indent="-427878">
              <a:lnSpc>
                <a:spcPct val="120000"/>
              </a:lnSpc>
              <a:spcBef>
                <a:spcPts val="571"/>
              </a:spcBef>
              <a:buFont typeface="+mj-lt"/>
              <a:buAutoNum type="arabicParenR"/>
            </a:pPr>
            <a:r>
              <a:rPr lang="en-US" sz="2286" dirty="0"/>
              <a:t>Sekolah menyelenggarakan bidang keahliah (kemaritiman, ketahanan pangan, ketahanan energi, pariwisata, dan industri termasuk industri kreatif)</a:t>
            </a:r>
          </a:p>
          <a:p>
            <a:pPr marL="427878" indent="-427878">
              <a:lnSpc>
                <a:spcPct val="120000"/>
              </a:lnSpc>
              <a:spcBef>
                <a:spcPts val="571"/>
              </a:spcBef>
              <a:buFont typeface="+mj-lt"/>
              <a:buAutoNum type="arabicParenR"/>
            </a:pPr>
            <a:r>
              <a:rPr lang="en-US" sz="2286" dirty="0"/>
              <a:t>Berpotensi besar untuk mendorong kemajuan daerah</a:t>
            </a:r>
          </a:p>
          <a:p>
            <a:pPr marL="0" indent="0">
              <a:lnSpc>
                <a:spcPct val="120000"/>
              </a:lnSpc>
              <a:spcBef>
                <a:spcPts val="571"/>
              </a:spcBef>
              <a:buNone/>
            </a:pPr>
            <a:r>
              <a:rPr lang="en-US" sz="2286" dirty="0">
                <a:solidFill>
                  <a:schemeClr val="accent2">
                    <a:lumMod val="75000"/>
                  </a:schemeClr>
                </a:solidFill>
              </a:rPr>
              <a:t>Pengadaan Prasarana dan Sarana untuk pemerataan layanan pendidikan kejuruan antar-wilayah</a:t>
            </a:r>
          </a:p>
          <a:p>
            <a:pPr marL="427878" indent="-427878">
              <a:lnSpc>
                <a:spcPct val="120000"/>
              </a:lnSpc>
              <a:spcBef>
                <a:spcPts val="571"/>
              </a:spcBef>
              <a:buFont typeface="+mj-lt"/>
              <a:buAutoNum type="arabicParenR"/>
            </a:pPr>
            <a:r>
              <a:rPr lang="en-US" sz="2286" dirty="0"/>
              <a:t>Sekolah tidak berada pada wilayah sektor unggulan nasional </a:t>
            </a:r>
          </a:p>
          <a:p>
            <a:pPr marL="427878" indent="-427878">
              <a:lnSpc>
                <a:spcPct val="120000"/>
              </a:lnSpc>
              <a:spcBef>
                <a:spcPts val="571"/>
              </a:spcBef>
              <a:buFont typeface="+mj-lt"/>
              <a:buAutoNum type="arabicParenR"/>
            </a:pPr>
            <a:r>
              <a:rPr lang="en-US" sz="2286" dirty="0"/>
              <a:t>Sekolah menyelenggarakan bidang keahliah (kemaritiman, ketahanan pangan, ketahanan energi, pariwisata, dan industri termasuk industri kreatif), termasuk program keahlian dan kompetensi keahlian yang menjadi turunannya.</a:t>
            </a:r>
          </a:p>
          <a:p>
            <a:pPr marL="0" indent="0">
              <a:lnSpc>
                <a:spcPct val="120000"/>
              </a:lnSpc>
              <a:spcBef>
                <a:spcPts val="571"/>
              </a:spcBef>
              <a:buNone/>
            </a:pPr>
            <a:endParaRPr lang="en-US" sz="2286" dirty="0"/>
          </a:p>
          <a:p>
            <a:pPr marL="0" indent="0">
              <a:lnSpc>
                <a:spcPct val="120000"/>
              </a:lnSpc>
              <a:spcBef>
                <a:spcPts val="571"/>
              </a:spcBef>
              <a:buNone/>
            </a:pPr>
            <a:endParaRPr lang="en-US" sz="2286" dirty="0"/>
          </a:p>
          <a:p>
            <a:pPr marL="489867" indent="-489867">
              <a:lnSpc>
                <a:spcPct val="120000"/>
              </a:lnSpc>
              <a:spcBef>
                <a:spcPts val="571"/>
              </a:spcBef>
              <a:buFont typeface="+mj-lt"/>
              <a:buAutoNum type="arabicParenR"/>
            </a:pPr>
            <a:endParaRPr lang="en-US" sz="1714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 defTabSz="870795"/>
            <a:fld id="{A9485BD5-7EC7-6440-A50C-353E15C6ADE5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 algn="l" defTabSz="870795"/>
              <a:t>45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50883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D96B64-C309-4739-B673-1DB0B4DA3688}" type="slidenum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46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2893324" y="3081933"/>
            <a:ext cx="6141493" cy="957262"/>
          </a:xfrm>
        </p:spPr>
        <p:txBody>
          <a:bodyPr>
            <a:noAutofit/>
          </a:bodyPr>
          <a:lstStyle/>
          <a:p>
            <a:pPr lvl="0"/>
            <a:r>
              <a:rPr lang="en-US" sz="6600" b="1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 pitchFamily="34" charset="0"/>
              </a:rPr>
              <a:t>Terima</a:t>
            </a:r>
            <a:r>
              <a:rPr lang="en-US" sz="66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 pitchFamily="34" charset="0"/>
              </a:rPr>
              <a:t> </a:t>
            </a:r>
            <a:r>
              <a:rPr lang="en-US" sz="6600" b="1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 panose="020B0502020202020204" pitchFamily="34" charset="0"/>
              </a:rPr>
              <a:t>Kasih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2025058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Postur</a:t>
            </a:r>
            <a:r>
              <a:rPr lang="en-US" dirty="0" smtClean="0"/>
              <a:t> </a:t>
            </a:r>
            <a:r>
              <a:rPr lang="en-US" dirty="0" err="1" smtClean="0"/>
              <a:t>Anggaran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D96B64-C309-4739-B673-1DB0B4DA3688}" type="slidenum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2852749"/>
              </p:ext>
            </p:extLst>
          </p:nvPr>
        </p:nvGraphicFramePr>
        <p:xfrm>
          <a:off x="550213" y="1024445"/>
          <a:ext cx="9990164" cy="5697033"/>
        </p:xfrm>
        <a:graphic>
          <a:graphicData uri="http://schemas.openxmlformats.org/drawingml/2006/table">
            <a:tbl>
              <a:tblPr/>
              <a:tblGrid>
                <a:gridCol w="229115">
                  <a:extLst>
                    <a:ext uri="{9D8B030D-6E8A-4147-A177-3AD203B41FA5}">
                      <a16:colId xmlns:a16="http://schemas.microsoft.com/office/drawing/2014/main" val="1535687883"/>
                    </a:ext>
                  </a:extLst>
                </a:gridCol>
                <a:gridCol w="4353191">
                  <a:extLst>
                    <a:ext uri="{9D8B030D-6E8A-4147-A177-3AD203B41FA5}">
                      <a16:colId xmlns:a16="http://schemas.microsoft.com/office/drawing/2014/main" val="2409162832"/>
                    </a:ext>
                  </a:extLst>
                </a:gridCol>
                <a:gridCol w="643706">
                  <a:extLst>
                    <a:ext uri="{9D8B030D-6E8A-4147-A177-3AD203B41FA5}">
                      <a16:colId xmlns:a16="http://schemas.microsoft.com/office/drawing/2014/main" val="1773432823"/>
                    </a:ext>
                  </a:extLst>
                </a:gridCol>
                <a:gridCol w="643706">
                  <a:extLst>
                    <a:ext uri="{9D8B030D-6E8A-4147-A177-3AD203B41FA5}">
                      <a16:colId xmlns:a16="http://schemas.microsoft.com/office/drawing/2014/main" val="311237052"/>
                    </a:ext>
                  </a:extLst>
                </a:gridCol>
                <a:gridCol w="643706">
                  <a:extLst>
                    <a:ext uri="{9D8B030D-6E8A-4147-A177-3AD203B41FA5}">
                      <a16:colId xmlns:a16="http://schemas.microsoft.com/office/drawing/2014/main" val="1287615137"/>
                    </a:ext>
                  </a:extLst>
                </a:gridCol>
                <a:gridCol w="643706">
                  <a:extLst>
                    <a:ext uri="{9D8B030D-6E8A-4147-A177-3AD203B41FA5}">
                      <a16:colId xmlns:a16="http://schemas.microsoft.com/office/drawing/2014/main" val="1339521575"/>
                    </a:ext>
                  </a:extLst>
                </a:gridCol>
                <a:gridCol w="643706">
                  <a:extLst>
                    <a:ext uri="{9D8B030D-6E8A-4147-A177-3AD203B41FA5}">
                      <a16:colId xmlns:a16="http://schemas.microsoft.com/office/drawing/2014/main" val="426345513"/>
                    </a:ext>
                  </a:extLst>
                </a:gridCol>
                <a:gridCol w="901916">
                  <a:extLst>
                    <a:ext uri="{9D8B030D-6E8A-4147-A177-3AD203B41FA5}">
                      <a16:colId xmlns:a16="http://schemas.microsoft.com/office/drawing/2014/main" val="4006521842"/>
                    </a:ext>
                  </a:extLst>
                </a:gridCol>
                <a:gridCol w="643706">
                  <a:extLst>
                    <a:ext uri="{9D8B030D-6E8A-4147-A177-3AD203B41FA5}">
                      <a16:colId xmlns:a16="http://schemas.microsoft.com/office/drawing/2014/main" val="2629373937"/>
                    </a:ext>
                  </a:extLst>
                </a:gridCol>
                <a:gridCol w="643706">
                  <a:extLst>
                    <a:ext uri="{9D8B030D-6E8A-4147-A177-3AD203B41FA5}">
                      <a16:colId xmlns:a16="http://schemas.microsoft.com/office/drawing/2014/main" val="1846153064"/>
                    </a:ext>
                  </a:extLst>
                </a:gridCol>
              </a:tblGrid>
              <a:tr h="123852"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Komponen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2011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2012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2013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2014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2015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BC2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2911529"/>
                  </a:ext>
                </a:extLst>
              </a:tr>
              <a:tr h="123852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APBN-P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APBN-P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APBN-P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APBN-P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APBN-P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APBN-P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APBN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RAPBN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9035389"/>
                  </a:ext>
                </a:extLst>
              </a:tr>
              <a:tr h="21349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I.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Anggaran Pendidikan Melalui Belanja Pemerintah Pusat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105,4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117,2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126,2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128,2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154,4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145,0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145,4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146,6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6588513"/>
                  </a:ext>
                </a:extLst>
              </a:tr>
              <a:tr h="21349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A.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Anggaran Pendidikan pada Kementerian/Lembaga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105,4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117,2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126,2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128,2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154,4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141,8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141,8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145,9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1743953"/>
                  </a:ext>
                </a:extLst>
              </a:tr>
              <a:tr h="11795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 Kementerian Pendidikan dan Kebudayaan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67,3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77,2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79,7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76,6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53,3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43,7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39,8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40,1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05824412"/>
                  </a:ext>
                </a:extLst>
              </a:tr>
              <a:tr h="11795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 Kementerian Agama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30,4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33,5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38,8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44,6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49,4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46,5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50,4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52,7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507224"/>
                  </a:ext>
                </a:extLst>
              </a:tr>
              <a:tr h="11795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 Kementerian Riset, Teknologi, dan Pendidikan Tinggi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-  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-  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-  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-  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42,7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39,6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38,7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40,4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3695633"/>
                  </a:ext>
                </a:extLst>
              </a:tr>
              <a:tr h="11795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 K/L Lainnya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7,6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6,6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7,8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7,1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9,0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12,0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12,8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12,7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4177129"/>
                  </a:ext>
                </a:extLst>
              </a:tr>
              <a:tr h="11795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Cadangan/Penyesuaian Anggaran Pendidikan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3,27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3,6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0,7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7676900"/>
                  </a:ext>
                </a:extLst>
              </a:tr>
              <a:tr h="21349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II.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Anggaran Pendidikan Melalui Transfer Daerah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159,0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186,6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214,1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238,8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254,2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266,6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268,2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279,3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703452"/>
                  </a:ext>
                </a:extLst>
              </a:tr>
              <a:tr h="21349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A.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DAU yang diperkirakan untuk Anggaran Pendidikan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104,3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113,9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128,1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135,6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135,0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142,1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147,9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153,1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2436238"/>
                  </a:ext>
                </a:extLst>
              </a:tr>
              <a:tr h="11795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 Gaji Guru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93,0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103,0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112,2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122,0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120,9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126,7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131,4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136,1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862522"/>
                  </a:ext>
                </a:extLst>
              </a:tr>
              <a:tr h="11795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 Non gaji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11,3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10,8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15,9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13,6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14,1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15,4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16,5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17,0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5478551"/>
                  </a:ext>
                </a:extLst>
              </a:tr>
              <a:tr h="21349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B.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DAK untuk Bidang Pendidikan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49,1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67,1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80,0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96,5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112,7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119,9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115,5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121,2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2333517"/>
                  </a:ext>
                </a:extLst>
              </a:tr>
              <a:tr h="11795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a. DAK Fisik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10,0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10,0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11,1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10,0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10,0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2,7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8,1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9,1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3114208"/>
                  </a:ext>
                </a:extLst>
              </a:tr>
              <a:tr h="21349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b. DAK Non Fisik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39,0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57,1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68,9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86,5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102,6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117,3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107,4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112,2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9880988"/>
                  </a:ext>
                </a:extLst>
              </a:tr>
              <a:tr h="11795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 TPG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18,5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30,6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43,1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60,5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70,3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69,8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55,6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58,3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525388"/>
                  </a:ext>
                </a:extLst>
              </a:tr>
              <a:tr h="11795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 Tamsil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3,7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2,9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2,4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1,9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1,1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1,0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1,4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1,0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1823121"/>
                  </a:ext>
                </a:extLst>
              </a:tr>
              <a:tr h="11795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 BOS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16,8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23,6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23,4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24,1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31,3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43,9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45,1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46,7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5927283"/>
                  </a:ext>
                </a:extLst>
              </a:tr>
              <a:tr h="11795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 BOP PAUD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-  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-  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-  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-  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-  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2,3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3,6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4,1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92088"/>
                  </a:ext>
                </a:extLst>
              </a:tr>
              <a:tr h="21349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 Dana Peningkatan Pengelolaan Koperasi, UKM, dan Ketenagakerjaan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-  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-  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-  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-  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-  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0,3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0,1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-  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3534378"/>
                  </a:ext>
                </a:extLst>
              </a:tr>
              <a:tr h="11795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 Tunjangan Khusus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-  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-  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-  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-  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-  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-  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1,7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2,1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7843485"/>
                  </a:ext>
                </a:extLst>
              </a:tr>
              <a:tr h="11795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 Dana Infrastruktur Pendidikan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0,6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-  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-  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-  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-  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-  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-  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-  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4786448"/>
                  </a:ext>
                </a:extLst>
              </a:tr>
              <a:tr h="11795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C.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Dana Bagi Hasil yang diperkirakan untuk Anggaran Pendidikan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0,9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1,0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0,9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1,2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0,6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-  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-  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-  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1502791"/>
                  </a:ext>
                </a:extLst>
              </a:tr>
              <a:tr h="11795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D.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Otsus dan DID yang diperkirakan untuk Anggaran Pendidikan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4,1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4,7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5,1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5,5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5,9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4,6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4,8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5,0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6123303"/>
                  </a:ext>
                </a:extLst>
              </a:tr>
              <a:tr h="14744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III.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Dana Pengembangan Pendidikan Nasional (DPPN)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2,6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7,0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5,0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8,4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-  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5,0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2,5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15,0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3072306"/>
                  </a:ext>
                </a:extLst>
              </a:tr>
              <a:tr h="213497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Anggaran Pendidikan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266,9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310,8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345,3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375,4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408,5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416,7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416,1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440,9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3892307"/>
                  </a:ext>
                </a:extLst>
              </a:tr>
              <a:tr h="147443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Belanja Negara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1.320,8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1.548,3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1.726,2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1.876,9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1.984,1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2.082,9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2.080,5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2.204,4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7426885"/>
                  </a:ext>
                </a:extLst>
              </a:tr>
              <a:tr h="213497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 Anggaran Pendidikan terhadap Belanja Negara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20,21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20,08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20,01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20,00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20,59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20,00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20,00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20,00 </a:t>
                      </a:r>
                    </a:p>
                  </a:txBody>
                  <a:tcPr marL="5898" marR="5898" marT="58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29654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2584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3096" y="568503"/>
            <a:ext cx="5147729" cy="702673"/>
          </a:xfrm>
          <a:prstGeom prst="rect">
            <a:avLst/>
          </a:prstGeom>
        </p:spPr>
        <p:txBody>
          <a:bodyPr vert="horz" lIns="84863" tIns="42431" rIns="84863" bIns="42431" rtlCol="0" anchor="ctr">
            <a:noAutofit/>
          </a:bodyPr>
          <a:lstStyle>
            <a:defPPr>
              <a:defRPr lang="en-US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2400" b="1">
                <a:solidFill>
                  <a:srgbClr val="0070C0"/>
                </a:solidFill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2228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PAGU ANGGARAN KEMENDIKBUD 2018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ECBA77-8C1D-4EA2-B3DA-3CA6ACBF5A7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084368" y="1072095"/>
            <a:ext cx="2478564" cy="4065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2042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(dalam Miliar Rupiah)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8465" y="401216"/>
            <a:ext cx="477690" cy="449535"/>
          </a:xfrm>
          <a:prstGeom prst="rect">
            <a:avLst/>
          </a:prstGeom>
        </p:spPr>
      </p:pic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662256"/>
              </p:ext>
            </p:extLst>
          </p:nvPr>
        </p:nvGraphicFramePr>
        <p:xfrm>
          <a:off x="801231" y="1748644"/>
          <a:ext cx="10774924" cy="4243969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509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740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6390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6390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76395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77115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No</a:t>
                      </a:r>
                      <a:endParaRPr lang="en-US" sz="1600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Program</a:t>
                      </a:r>
                      <a:endParaRPr lang="en-US" sz="1600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APBN 2017</a:t>
                      </a:r>
                      <a:endParaRPr lang="en-US" sz="1600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dirty="0">
                          <a:latin typeface="Century Gothic" panose="020B0502020202020204" pitchFamily="34" charset="0"/>
                        </a:rPr>
                        <a:t>APBNP 2017</a:t>
                      </a:r>
                      <a:endParaRPr lang="en-US" sz="1600" dirty="0"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APBN 2018</a:t>
                      </a:r>
                      <a:endParaRPr lang="en-US" sz="1600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65905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</a:t>
                      </a:r>
                      <a:endParaRPr lang="en-US" sz="16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600" u="none" strike="noStrike" dirty="0">
                          <a:effectLst/>
                        </a:rPr>
                        <a:t>Dukungan Manajemen dan Pelaksanaan Tugas Teknis Lainnya Kementerian Pendidikan dan Kebudayaan</a:t>
                      </a:r>
                      <a:endParaRPr lang="id-ID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sz="1600" u="none" strike="noStrike" dirty="0">
                          <a:effectLst/>
                        </a:rPr>
                        <a:t> 1.868,7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810" marR="3810" marT="3810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ID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1.709,01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810" marR="3810" marT="3810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sz="1600" u="none" strike="noStrike" dirty="0">
                          <a:effectLst/>
                          <a:latin typeface="+mn-lt"/>
                        </a:rPr>
                        <a:t> 1.768,0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810" marR="3810" marT="381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5905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</a:t>
                      </a:r>
                      <a:endParaRPr lang="en-US" sz="16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600" u="none" strike="noStrike" dirty="0">
                          <a:effectLst/>
                        </a:rPr>
                        <a:t>Pengawasan dan Peningkatan Akuntabilitas Aparatur Kementerian Pendidikan dan Kebudayaan</a:t>
                      </a:r>
                      <a:endParaRPr lang="id-ID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sz="1600" u="none" strike="noStrike" dirty="0">
                          <a:effectLst/>
                        </a:rPr>
                        <a:t>194,2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810" marR="3810" marT="3810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ID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182,2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810" marR="3810" marT="3810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sz="1600" u="none" strike="noStrike" dirty="0">
                          <a:effectLst/>
                          <a:latin typeface="+mn-lt"/>
                        </a:rPr>
                        <a:t>192,1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810" marR="3810" marT="381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417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</a:t>
                      </a:r>
                      <a:endParaRPr lang="en-US" sz="16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d-ID" sz="1600" u="none" strike="noStrike" dirty="0">
                          <a:effectLst/>
                        </a:rPr>
                        <a:t>Pendidikan Dasar dan Menengah</a:t>
                      </a:r>
                      <a:endParaRPr lang="id-ID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600" u="none" strike="noStrike" dirty="0">
                          <a:effectLst/>
                        </a:rPr>
                        <a:t>22.478,4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810" marR="3810" marT="3810" marB="0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D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21.938,3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810" marR="3810" marT="3810" marB="0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600" u="none" strike="noStrike" dirty="0">
                          <a:effectLst/>
                          <a:latin typeface="+mn-lt"/>
                        </a:rPr>
                        <a:t>22.574,2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810" marR="3810" marT="381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417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4</a:t>
                      </a:r>
                      <a:endParaRPr lang="en-US" sz="16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d-ID" sz="1600" u="none" strike="noStrike" dirty="0">
                          <a:effectLst/>
                        </a:rPr>
                        <a:t>Pendidikan Anak Usia Dini dan Pendidikan Masyarakat      </a:t>
                      </a:r>
                      <a:endParaRPr lang="id-ID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600" u="none" strike="noStrike" dirty="0">
                          <a:effectLst/>
                        </a:rPr>
                        <a:t>1.853,6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810" marR="3810" marT="3810" marB="0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D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1.699,2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810" marR="3810" marT="3810" marB="0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600" u="none" strike="noStrike" dirty="0">
                          <a:effectLst/>
                          <a:latin typeface="+mn-lt"/>
                        </a:rPr>
                        <a:t>1.805,5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810" marR="3810" marT="381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5905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5</a:t>
                      </a:r>
                      <a:endParaRPr lang="en-US" sz="16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d-ID" sz="1600" u="none" strike="noStrike" dirty="0">
                          <a:effectLst/>
                        </a:rPr>
                        <a:t>Penelitian dan Pengembangan Kementerian Pendidikan dan Kebudayaan </a:t>
                      </a:r>
                      <a:endParaRPr lang="id-ID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600" u="none" strike="noStrike" dirty="0">
                          <a:effectLst/>
                        </a:rPr>
                        <a:t>1.099,4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810" marR="3810" marT="3810" marB="0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D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1.019,1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810" marR="3810" marT="3810" marB="0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600" u="none" strike="noStrike" dirty="0">
                          <a:effectLst/>
                          <a:latin typeface="+mn-lt"/>
                        </a:rPr>
                        <a:t>1.154,9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810" marR="3810" marT="381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417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</a:t>
                      </a:r>
                      <a:endParaRPr lang="en-US" sz="16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NL" sz="1600" u="none" strike="noStrike" dirty="0">
                          <a:effectLst/>
                        </a:rPr>
                        <a:t>Pengembangan dan Pembinaan Bahasa dan Sastra </a:t>
                      </a:r>
                      <a:r>
                        <a:rPr lang="id-ID" sz="1600" u="none" strike="noStrike" dirty="0" smtClean="0">
                          <a:effectLst/>
                        </a:rPr>
                        <a:t>**)</a:t>
                      </a:r>
                      <a:endParaRPr lang="nl-NL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600" u="none" strike="noStrike" dirty="0">
                          <a:effectLst/>
                        </a:rPr>
                        <a:t>403,4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810" marR="3810" marT="3810" marB="0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D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368,0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810" marR="3810" marT="3810" marB="0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600" u="none" strike="noStrike" dirty="0">
                          <a:effectLst/>
                          <a:latin typeface="+mn-lt"/>
                        </a:rPr>
                        <a:t>396,9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810" marR="3810" marT="381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417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7</a:t>
                      </a:r>
                      <a:endParaRPr lang="en-US" sz="16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d-ID" sz="1600" u="none" strike="noStrike" dirty="0">
                          <a:effectLst/>
                        </a:rPr>
                        <a:t>Pelestarian Budaya</a:t>
                      </a:r>
                      <a:endParaRPr lang="id-ID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600" u="none" strike="noStrike" dirty="0">
                          <a:effectLst/>
                        </a:rPr>
                        <a:t>1.927,1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810" marR="3810" marT="3810" marB="0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D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1.711,4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810" marR="3810" marT="3810" marB="0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600" u="none" strike="noStrike" dirty="0">
                          <a:effectLst/>
                          <a:latin typeface="+mn-lt"/>
                        </a:rPr>
                        <a:t>1.829,6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810" marR="3810" marT="381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417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8</a:t>
                      </a:r>
                      <a:endParaRPr lang="en-US" sz="16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d-ID" sz="1600" u="none" strike="noStrike" dirty="0">
                          <a:effectLst/>
                        </a:rPr>
                        <a:t>Guru dan Tenaga Kependidikan    </a:t>
                      </a:r>
                      <a:endParaRPr lang="id-ID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600" u="none" strike="noStrike" dirty="0">
                          <a:effectLst/>
                        </a:rPr>
                        <a:t>9.998,3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810" marR="3810" marT="3810" marB="0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D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9.337,7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810" marR="3810" marT="3810" marB="0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10.370,</a:t>
                      </a:r>
                      <a:r>
                        <a:rPr lang="id-ID" sz="1600" u="none" strike="noStrike" dirty="0" smtClean="0">
                          <a:effectLst/>
                          <a:latin typeface="+mn-lt"/>
                        </a:rPr>
                        <a:t>6</a:t>
                      </a:r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810" marR="3810" marT="381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5613">
                <a:tc>
                  <a:txBody>
                    <a:bodyPr/>
                    <a:lstStyle/>
                    <a:p>
                      <a:pPr algn="ctr"/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u="none" strike="noStrike" dirty="0">
                          <a:effectLst/>
                        </a:rPr>
                        <a:t>Total</a:t>
                      </a:r>
                      <a:endParaRPr lang="id-ID" sz="16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1" u="none" strike="noStrike" dirty="0">
                          <a:effectLst/>
                        </a:rPr>
                        <a:t> 39.823,1 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810" marR="3810" marT="3810" marB="0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ID" sz="1600" b="1" i="0" u="none" strike="noStrike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37.965,1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810" marR="3810" marT="3810" marB="0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1" u="none" strike="noStrike" dirty="0">
                          <a:effectLst/>
                          <a:latin typeface="+mn-lt"/>
                        </a:rPr>
                        <a:t> 40.092,0 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810" marR="3810" marT="381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31052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9827" y="337972"/>
            <a:ext cx="10515600" cy="535531"/>
          </a:xfrm>
          <a:noFill/>
        </p:spPr>
        <p:txBody>
          <a:bodyPr vert="horz" wrap="square" lIns="91440" tIns="45720" rIns="91440" bIns="45720" rtlCol="0" anchor="ctr">
            <a:spAutoFit/>
          </a:bodyPr>
          <a:lstStyle/>
          <a:p>
            <a:pPr algn="ctr"/>
            <a:r>
              <a:rPr lang="id-ID" sz="3200" b="1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Aharoni" panose="02010803020104030203" pitchFamily="2" charset="-79"/>
              </a:rPr>
              <a:t>Kebijakan Implementasi Anggaran 2018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891" y="1271444"/>
            <a:ext cx="11021291" cy="4317506"/>
          </a:xfrm>
        </p:spPr>
        <p:txBody>
          <a:bodyPr>
            <a:noAutofit/>
          </a:bodyPr>
          <a:lstStyle/>
          <a:p>
            <a:pPr marL="800100" lvl="1" indent="-342900">
              <a:spcBef>
                <a:spcPts val="1200"/>
              </a:spcBef>
              <a:buFont typeface="+mj-lt"/>
              <a:buAutoNum type="arabicPeriod"/>
            </a:pPr>
            <a:r>
              <a:rPr lang="id-ID" dirty="0">
                <a:solidFill>
                  <a:schemeClr val="accent1">
                    <a:lumMod val="50000"/>
                  </a:schemeClr>
                </a:solidFill>
              </a:rPr>
              <a:t>Mengawal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pelaksanaan</a:t>
            </a:r>
            <a:r>
              <a:rPr lang="id-ID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id-ID" dirty="0">
                <a:solidFill>
                  <a:schemeClr val="accent1">
                    <a:lumMod val="50000"/>
                  </a:schemeClr>
                </a:solidFill>
              </a:rPr>
              <a:t>Prioritas Nasional Kemendikbud </a:t>
            </a:r>
            <a:r>
              <a:rPr lang="id-ID" dirty="0" smtClean="0">
                <a:solidFill>
                  <a:schemeClr val="accent1">
                    <a:lumMod val="50000"/>
                  </a:schemeClr>
                </a:solidFill>
              </a:rPr>
              <a:t>2018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;</a:t>
            </a:r>
            <a:endParaRPr lang="id-ID" dirty="0">
              <a:solidFill>
                <a:schemeClr val="accent1">
                  <a:lumMod val="50000"/>
                </a:schemeClr>
              </a:solidFill>
            </a:endParaRPr>
          </a:p>
          <a:p>
            <a:pPr marL="800100" lvl="1" indent="-342900">
              <a:spcBef>
                <a:spcPts val="1200"/>
              </a:spcBef>
              <a:buFont typeface="+mj-lt"/>
              <a:buAutoNum type="arabicPeriod"/>
            </a:pP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Memastikan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a</a:t>
            </a:r>
            <a:r>
              <a:rPr lang="id-ID" dirty="0" smtClean="0">
                <a:solidFill>
                  <a:schemeClr val="accent1">
                    <a:lumMod val="50000"/>
                  </a:schemeClr>
                </a:solidFill>
              </a:rPr>
              <a:t>nggaran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p</a:t>
            </a:r>
            <a:r>
              <a:rPr lang="id-ID" dirty="0" smtClean="0">
                <a:solidFill>
                  <a:schemeClr val="accent1">
                    <a:lumMod val="50000"/>
                  </a:schemeClr>
                </a:solidFill>
              </a:rPr>
              <a:t>usat </a:t>
            </a:r>
            <a:r>
              <a:rPr lang="id-ID" dirty="0">
                <a:solidFill>
                  <a:schemeClr val="accent1">
                    <a:lumMod val="50000"/>
                  </a:schemeClr>
                </a:solidFill>
              </a:rPr>
              <a:t>yang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d</a:t>
            </a:r>
            <a:r>
              <a:rPr lang="id-ID" dirty="0" smtClean="0">
                <a:solidFill>
                  <a:schemeClr val="accent1">
                    <a:lumMod val="50000"/>
                  </a:schemeClr>
                </a:solidFill>
              </a:rPr>
              <a:t>isalurkan </a:t>
            </a:r>
            <a:r>
              <a:rPr lang="id-ID" dirty="0">
                <a:solidFill>
                  <a:schemeClr val="accent1">
                    <a:lumMod val="50000"/>
                  </a:schemeClr>
                </a:solidFill>
              </a:rPr>
              <a:t>dengan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m</a:t>
            </a:r>
            <a:r>
              <a:rPr lang="id-ID" dirty="0" smtClean="0">
                <a:solidFill>
                  <a:schemeClr val="accent1">
                    <a:lumMod val="50000"/>
                  </a:schemeClr>
                </a:solidFill>
              </a:rPr>
              <a:t>ekanisme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b</a:t>
            </a:r>
            <a:r>
              <a:rPr lang="id-ID" dirty="0" smtClean="0">
                <a:solidFill>
                  <a:schemeClr val="accent1">
                    <a:lumMod val="50000"/>
                  </a:schemeClr>
                </a:solidFill>
              </a:rPr>
              <a:t>antuan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p</a:t>
            </a:r>
            <a:r>
              <a:rPr lang="id-ID" dirty="0" smtClean="0">
                <a:solidFill>
                  <a:schemeClr val="accent1">
                    <a:lumMod val="50000"/>
                  </a:schemeClr>
                </a:solidFill>
              </a:rPr>
              <a:t>emerintah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dilaksanakan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dengan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baik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dan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dapat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langsung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dirasakan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manfaatnya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oleh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masyarakat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;</a:t>
            </a:r>
            <a:endParaRPr lang="id-ID" dirty="0">
              <a:solidFill>
                <a:schemeClr val="accent1">
                  <a:lumMod val="50000"/>
                </a:schemeClr>
              </a:solidFill>
            </a:endParaRPr>
          </a:p>
          <a:p>
            <a:pPr marL="800100" lvl="1" indent="-342900">
              <a:spcBef>
                <a:spcPts val="1200"/>
              </a:spcBef>
              <a:buFont typeface="+mj-lt"/>
              <a:buAutoNum type="arabicPeriod"/>
            </a:pPr>
            <a:r>
              <a:rPr lang="id-ID" dirty="0" smtClean="0">
                <a:solidFill>
                  <a:schemeClr val="accent1">
                    <a:lumMod val="50000"/>
                  </a:schemeClr>
                </a:solidFill>
              </a:rPr>
              <a:t>Mengawal 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</a:rPr>
              <a:t>pelaksanaan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id-ID" dirty="0">
                <a:solidFill>
                  <a:schemeClr val="accent1">
                    <a:lumMod val="50000"/>
                  </a:schemeClr>
                </a:solidFill>
              </a:rPr>
              <a:t>DAK Bidang Pendidikan Tahun </a:t>
            </a:r>
            <a:r>
              <a:rPr lang="id-ID" dirty="0" smtClean="0">
                <a:solidFill>
                  <a:schemeClr val="accent1">
                    <a:lumMod val="50000"/>
                  </a:schemeClr>
                </a:solidFill>
              </a:rPr>
              <a:t>2018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;</a:t>
            </a:r>
            <a:endParaRPr lang="id-ID" dirty="0">
              <a:solidFill>
                <a:schemeClr val="accent1">
                  <a:lumMod val="50000"/>
                </a:schemeClr>
              </a:solidFill>
            </a:endParaRPr>
          </a:p>
          <a:p>
            <a:pPr marL="800100" lvl="1" indent="-342900">
              <a:spcBef>
                <a:spcPts val="1200"/>
              </a:spcBef>
              <a:buFont typeface="+mj-lt"/>
              <a:buAutoNum type="arabicPeriod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Me</a:t>
            </a:r>
            <a:r>
              <a:rPr lang="id-ID" dirty="0" smtClean="0">
                <a:solidFill>
                  <a:schemeClr val="accent1">
                    <a:lumMod val="50000"/>
                  </a:schemeClr>
                </a:solidFill>
              </a:rPr>
              <a:t>mastikan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p</a:t>
            </a:r>
            <a:r>
              <a:rPr lang="id-ID" dirty="0" smtClean="0">
                <a:solidFill>
                  <a:schemeClr val="accent1">
                    <a:lumMod val="50000"/>
                  </a:schemeClr>
                </a:solidFill>
              </a:rPr>
              <a:t>enyerapan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a</a:t>
            </a:r>
            <a:r>
              <a:rPr lang="id-ID" dirty="0" smtClean="0">
                <a:solidFill>
                  <a:schemeClr val="accent1">
                    <a:lumMod val="50000"/>
                  </a:schemeClr>
                </a:solidFill>
              </a:rPr>
              <a:t>nggaran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t</a:t>
            </a:r>
            <a:r>
              <a:rPr lang="id-ID" dirty="0" smtClean="0">
                <a:solidFill>
                  <a:schemeClr val="accent1">
                    <a:lumMod val="50000"/>
                  </a:schemeClr>
                </a:solidFill>
              </a:rPr>
              <a:t>epat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w</a:t>
            </a:r>
            <a:r>
              <a:rPr lang="id-ID" dirty="0" smtClean="0">
                <a:solidFill>
                  <a:schemeClr val="accent1">
                    <a:lumMod val="50000"/>
                  </a:schemeClr>
                </a:solidFill>
              </a:rPr>
              <a:t>aktu </a:t>
            </a:r>
            <a:r>
              <a:rPr lang="id-ID" dirty="0">
                <a:solidFill>
                  <a:schemeClr val="accent1">
                    <a:lumMod val="50000"/>
                  </a:schemeClr>
                </a:solidFill>
              </a:rPr>
              <a:t>dan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tidak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terjadi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penumpukan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kegiatan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di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akhir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tahun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anggaran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;</a:t>
            </a:r>
          </a:p>
          <a:p>
            <a:pPr marL="800100" lvl="1" indent="-342900">
              <a:spcBef>
                <a:spcPts val="1200"/>
              </a:spcBef>
              <a:buFont typeface="+mj-lt"/>
              <a:buAutoNum type="arabicPeriod"/>
            </a:pP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Meningkatkan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efisensi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dan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efektivitas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anggaran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melalui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s</a:t>
            </a:r>
            <a:r>
              <a:rPr lang="id-ID" dirty="0" smtClean="0">
                <a:solidFill>
                  <a:schemeClr val="accent1">
                    <a:lumMod val="50000"/>
                  </a:schemeClr>
                </a:solidFill>
              </a:rPr>
              <a:t>inkronisasi</a:t>
            </a:r>
            <a:r>
              <a:rPr lang="id-ID" dirty="0">
                <a:solidFill>
                  <a:schemeClr val="accent1">
                    <a:lumMod val="50000"/>
                  </a:schemeClr>
                </a:solidFill>
              </a:rPr>
              <a:t>, koordinasi, dan sinergi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kegiatan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id-ID" dirty="0" smtClean="0">
                <a:solidFill>
                  <a:schemeClr val="accent1">
                    <a:lumMod val="50000"/>
                  </a:schemeClr>
                </a:solidFill>
              </a:rPr>
              <a:t>antara </a:t>
            </a:r>
            <a:r>
              <a:rPr lang="id-ID" dirty="0">
                <a:solidFill>
                  <a:schemeClr val="accent1">
                    <a:lumMod val="50000"/>
                  </a:schemeClr>
                </a:solidFill>
              </a:rPr>
              <a:t>unit utama dan antar </a:t>
            </a:r>
            <a:r>
              <a:rPr lang="id-ID" dirty="0" smtClean="0">
                <a:solidFill>
                  <a:schemeClr val="accent1">
                    <a:lumMod val="50000"/>
                  </a:schemeClr>
                </a:solidFill>
              </a:rPr>
              <a:t>satker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;</a:t>
            </a:r>
          </a:p>
          <a:p>
            <a:pPr marL="800100" lvl="1" indent="-342900">
              <a:spcBef>
                <a:spcPts val="1200"/>
              </a:spcBef>
              <a:buFont typeface="+mj-lt"/>
              <a:buAutoNum type="arabicPeriod"/>
            </a:pP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Melakukan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pemantauan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dan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evaluasi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secara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berkesinambungan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;</a:t>
            </a:r>
            <a:endParaRPr lang="id-ID" dirty="0">
              <a:solidFill>
                <a:schemeClr val="accent1">
                  <a:lumMod val="50000"/>
                </a:schemeClr>
              </a:solidFill>
            </a:endParaRPr>
          </a:p>
          <a:p>
            <a:pPr marL="1257300" lvl="2" indent="-342900">
              <a:spcBef>
                <a:spcPts val="1200"/>
              </a:spcBef>
              <a:buFont typeface="+mj-lt"/>
              <a:buAutoNum type="arabicPeriod"/>
            </a:pPr>
            <a:endParaRPr lang="id-ID" sz="2400" dirty="0">
              <a:solidFill>
                <a:schemeClr val="accent1">
                  <a:lumMod val="50000"/>
                </a:schemeClr>
              </a:solidFill>
            </a:endParaRPr>
          </a:p>
          <a:p>
            <a:pPr marL="1257300" lvl="2" indent="-342900">
              <a:spcBef>
                <a:spcPts val="1200"/>
              </a:spcBef>
              <a:buFont typeface="+mj-lt"/>
              <a:buAutoNum type="arabicPeriod"/>
            </a:pPr>
            <a:endParaRPr lang="id-ID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ECBA77-8C1D-4EA2-B3DA-3CA6ACBF5A7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53573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219976" y="106"/>
            <a:ext cx="769396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MENGAWAL IMPLEMENTASI 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PRIORITAS </a:t>
            </a:r>
            <a:r>
              <a:rPr kumimoji="0" lang="id-ID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NASIONAL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C000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KEMENDIKBUD 2018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ECBA77-8C1D-4EA2-B3DA-3CA6ACBF5A7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13" name="Group 12"/>
          <p:cNvGrpSpPr/>
          <p:nvPr/>
        </p:nvGrpSpPr>
        <p:grpSpPr>
          <a:xfrm flipV="1">
            <a:off x="0" y="933458"/>
            <a:ext cx="10811434" cy="102198"/>
            <a:chOff x="0" y="2631522"/>
            <a:chExt cx="15040549" cy="828013"/>
          </a:xfrm>
        </p:grpSpPr>
        <p:grpSp>
          <p:nvGrpSpPr>
            <p:cNvPr id="14" name="Group 13"/>
            <p:cNvGrpSpPr/>
            <p:nvPr/>
          </p:nvGrpSpPr>
          <p:grpSpPr>
            <a:xfrm>
              <a:off x="0" y="2632049"/>
              <a:ext cx="10872788" cy="827486"/>
              <a:chOff x="3886200" y="942975"/>
              <a:chExt cx="6986588" cy="628650"/>
            </a:xfrm>
            <a:solidFill>
              <a:srgbClr val="277AC0"/>
            </a:solidFill>
          </p:grpSpPr>
          <p:sp>
            <p:nvSpPr>
              <p:cNvPr id="18" name="Rectangle 17"/>
              <p:cNvSpPr/>
              <p:nvPr/>
            </p:nvSpPr>
            <p:spPr>
              <a:xfrm>
                <a:off x="3886200" y="942975"/>
                <a:ext cx="4686300" cy="62865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57175" marR="0" lvl="0" indent="-257175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+mj-lt"/>
                  <a:buAutoNum type="arabicPeriod"/>
                  <a:tabLst/>
                  <a:defRPr/>
                </a:pPr>
                <a:endParaRPr kumimoji="0" lang="en-US" sz="1196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Helvetica Neue" charset="0"/>
                  <a:ea typeface="Helvetica Neue" charset="0"/>
                  <a:cs typeface="Helvetica Neue" charset="0"/>
                </a:endParaRPr>
              </a:p>
            </p:txBody>
          </p:sp>
          <p:sp>
            <p:nvSpPr>
              <p:cNvPr id="19" name="Parallelogram 18"/>
              <p:cNvSpPr/>
              <p:nvPr/>
            </p:nvSpPr>
            <p:spPr>
              <a:xfrm>
                <a:off x="7529513" y="942975"/>
                <a:ext cx="3343275" cy="628650"/>
              </a:xfrm>
              <a:prstGeom prst="parallelogram">
                <a:avLst>
                  <a:gd name="adj" fmla="val 70455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57175" marR="0" lvl="0" indent="-257175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+mj-lt"/>
                  <a:buAutoNum type="arabicPeriod"/>
                  <a:tabLst/>
                  <a:defRPr/>
                </a:pPr>
                <a:endParaRPr kumimoji="0" lang="en-US" sz="1196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Helvetica Neue" charset="0"/>
                  <a:ea typeface="Helvetica Neue" charset="0"/>
                  <a:cs typeface="Helvetica Neue" charset="0"/>
                </a:endParaRPr>
              </a:p>
            </p:txBody>
          </p:sp>
        </p:grpSp>
        <p:sp>
          <p:nvSpPr>
            <p:cNvPr id="17" name="Parallelogram 16"/>
            <p:cNvSpPr/>
            <p:nvPr/>
          </p:nvSpPr>
          <p:spPr>
            <a:xfrm>
              <a:off x="10276643" y="2631522"/>
              <a:ext cx="4763906" cy="828013"/>
            </a:xfrm>
            <a:prstGeom prst="parallelogram">
              <a:avLst>
                <a:gd name="adj" fmla="val 70455"/>
              </a:avLst>
            </a:prstGeom>
            <a:solidFill>
              <a:srgbClr val="F5A3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57175" marR="0" lvl="0" indent="-257175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kumimoji="0" lang="en-US" sz="1196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 Neue" charset="0"/>
                <a:ea typeface="Helvetica Neue" charset="0"/>
                <a:cs typeface="Helvetica Neue" charset="0"/>
              </a:endParaRPr>
            </a:p>
          </p:txBody>
        </p:sp>
      </p:grpSp>
      <p:sp>
        <p:nvSpPr>
          <p:cNvPr id="20" name="Rectangle 19"/>
          <p:cNvSpPr/>
          <p:nvPr/>
        </p:nvSpPr>
        <p:spPr>
          <a:xfrm>
            <a:off x="904488" y="1320794"/>
            <a:ext cx="2799412" cy="478223"/>
          </a:xfrm>
          <a:prstGeom prst="rect">
            <a:avLst/>
          </a:prstGeom>
          <a:solidFill>
            <a:srgbClr val="F6BC17">
              <a:alpha val="1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282587" y="1360522"/>
            <a:ext cx="3812962" cy="581254"/>
          </a:xfrm>
          <a:prstGeom prst="rect">
            <a:avLst/>
          </a:prstGeom>
          <a:solidFill>
            <a:srgbClr val="F6BC17">
              <a:alpha val="1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4327101" y="1320794"/>
            <a:ext cx="3357780" cy="581254"/>
          </a:xfrm>
          <a:prstGeom prst="rect">
            <a:avLst/>
          </a:prstGeom>
          <a:solidFill>
            <a:srgbClr val="F6BC17">
              <a:alpha val="1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586" y="1040867"/>
            <a:ext cx="1121292" cy="1121292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2121" b="98788" l="1220" r="9817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7541" y="1111089"/>
            <a:ext cx="994599" cy="1000664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89216" l="0" r="9652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5937" y="1111089"/>
            <a:ext cx="1016584" cy="1080120"/>
          </a:xfrm>
          <a:prstGeom prst="rect">
            <a:avLst/>
          </a:prstGeom>
        </p:spPr>
      </p:pic>
      <p:sp>
        <p:nvSpPr>
          <p:cNvPr id="40" name="TextBox 39"/>
          <p:cNvSpPr txBox="1"/>
          <p:nvPr/>
        </p:nvSpPr>
        <p:spPr>
          <a:xfrm>
            <a:off x="978505" y="1359853"/>
            <a:ext cx="2969143" cy="400103"/>
          </a:xfrm>
          <a:prstGeom prst="rect">
            <a:avLst/>
          </a:prstGeom>
          <a:noFill/>
        </p:spPr>
        <p:txBody>
          <a:bodyPr wrap="square" lIns="91434" tIns="45717" rIns="91434" bIns="45717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Akses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086837" y="1354462"/>
            <a:ext cx="2105745" cy="400103"/>
          </a:xfrm>
          <a:prstGeom prst="rect">
            <a:avLst/>
          </a:prstGeom>
          <a:noFill/>
        </p:spPr>
        <p:txBody>
          <a:bodyPr wrap="square" lIns="91434" tIns="45717" rIns="91434" bIns="45717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Mutu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463223" y="1436536"/>
            <a:ext cx="3906898" cy="400103"/>
          </a:xfrm>
          <a:prstGeom prst="rect">
            <a:avLst/>
          </a:prstGeom>
          <a:noFill/>
        </p:spPr>
        <p:txBody>
          <a:bodyPr wrap="square" lIns="91434" tIns="45717" rIns="91434" bIns="45717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Kebudayaan</a:t>
            </a:r>
            <a:r>
              <a:rPr kumimoji="0" lang="id-ID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dan Bahasa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0"/>
            <a:ext cx="1225485" cy="9334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6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</a:t>
            </a:r>
            <a:r>
              <a:rPr kumimoji="0" lang="en-US" sz="6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</a:t>
            </a:r>
            <a:endParaRPr kumimoji="0" lang="id-ID" sz="6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312403" y="2201218"/>
          <a:ext cx="3739261" cy="3688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30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062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86893">
                <a:tc>
                  <a:txBody>
                    <a:bodyPr/>
                    <a:lstStyle/>
                    <a:p>
                      <a:r>
                        <a:rPr lang="id-ID" sz="1600" b="1" dirty="0">
                          <a:solidFill>
                            <a:schemeClr val="tx1"/>
                          </a:solidFill>
                        </a:rPr>
                        <a:t>PIP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d-ID" sz="1600" b="1" dirty="0">
                          <a:solidFill>
                            <a:schemeClr val="tx1"/>
                          </a:solidFill>
                        </a:rPr>
                        <a:t>17,9 juta siswa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9903"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Rehab</a:t>
                      </a:r>
                      <a:r>
                        <a:rPr lang="id-ID" sz="1400" b="0" baseline="0" dirty="0">
                          <a:solidFill>
                            <a:schemeClr val="tx1"/>
                          </a:solidFill>
                        </a:rPr>
                        <a:t> Ruang Kelas </a:t>
                      </a:r>
                      <a:endParaRPr lang="id-ID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20.757 ruang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9903"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Renovasi 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600 Sekolah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9903">
                <a:tc>
                  <a:txBody>
                    <a:bodyPr/>
                    <a:lstStyle/>
                    <a:p>
                      <a:r>
                        <a:rPr lang="id-ID" sz="1400" dirty="0">
                          <a:solidFill>
                            <a:schemeClr val="tx1"/>
                          </a:solidFill>
                        </a:rPr>
                        <a:t>Ruang Kelas Baru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d-ID" sz="1400" dirty="0">
                          <a:solidFill>
                            <a:schemeClr val="tx1"/>
                          </a:solidFill>
                        </a:rPr>
                        <a:t>3.970 ruang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9903"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Unit</a:t>
                      </a:r>
                      <a:r>
                        <a:rPr lang="id-ID" sz="1400" b="0" baseline="0" dirty="0">
                          <a:solidFill>
                            <a:schemeClr val="tx1"/>
                          </a:solidFill>
                        </a:rPr>
                        <a:t> Sekolah Baru</a:t>
                      </a:r>
                      <a:endParaRPr lang="id-ID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108 USB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9903"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SD-SMP Satap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25 Unit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69903"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Asrama</a:t>
                      </a:r>
                      <a:r>
                        <a:rPr lang="id-ID" sz="1400" b="0" baseline="0" dirty="0">
                          <a:solidFill>
                            <a:schemeClr val="tx1"/>
                          </a:solidFill>
                        </a:rPr>
                        <a:t> Sekolah</a:t>
                      </a:r>
                      <a:endParaRPr lang="id-ID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18 Unit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69903"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Pendidikan Keaksaraan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90.860 orang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69903"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Pendidikan Kesetaraan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98.763</a:t>
                      </a:r>
                      <a:r>
                        <a:rPr lang="id-ID" sz="1400" b="0" baseline="0" dirty="0">
                          <a:solidFill>
                            <a:schemeClr val="tx1"/>
                          </a:solidFill>
                        </a:rPr>
                        <a:t> orang</a:t>
                      </a:r>
                      <a:endParaRPr lang="id-ID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69903"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Kecakapan Hidup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112.000 orang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69903"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Tunjangan Khusus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23.751 guru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69903"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Insentif PTK Non PNS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141.000 guru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graphicFrame>
        <p:nvGraphicFramePr>
          <p:cNvPr id="45" name="Table 44"/>
          <p:cNvGraphicFramePr>
            <a:graphicFrameLocks noGrp="1"/>
          </p:cNvGraphicFramePr>
          <p:nvPr>
            <p:extLst/>
          </p:nvPr>
        </p:nvGraphicFramePr>
        <p:xfrm>
          <a:off x="3907541" y="2196195"/>
          <a:ext cx="3739261" cy="420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15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377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51328"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Ruang Perpustakaan</a:t>
                      </a:r>
                      <a:endParaRPr lang="id-ID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3.725</a:t>
                      </a:r>
                      <a:r>
                        <a:rPr lang="id-ID" sz="1600" b="1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Perpus</a:t>
                      </a:r>
                      <a:endParaRPr lang="id-ID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7571"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Ruang Praktik Siswa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3.778 RPS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571">
                <a:tc>
                  <a:txBody>
                    <a:bodyPr/>
                    <a:lstStyle/>
                    <a:p>
                      <a:r>
                        <a:rPr lang="id-ID" sz="1400" dirty="0">
                          <a:solidFill>
                            <a:schemeClr val="tx1"/>
                          </a:solidFill>
                        </a:rPr>
                        <a:t>Ruang Penunjang Lainnya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d-ID" sz="1400" dirty="0">
                          <a:solidFill>
                            <a:schemeClr val="tx1"/>
                          </a:solidFill>
                        </a:rPr>
                        <a:t>1.000 ruang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7571">
                <a:tc>
                  <a:txBody>
                    <a:bodyPr/>
                    <a:lstStyle/>
                    <a:p>
                      <a:r>
                        <a:rPr lang="id-ID" sz="1400" dirty="0">
                          <a:solidFill>
                            <a:schemeClr val="tx1"/>
                          </a:solidFill>
                        </a:rPr>
                        <a:t>Peralatan Pendidikan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d-ID" sz="1400" dirty="0">
                          <a:solidFill>
                            <a:schemeClr val="tx1"/>
                          </a:solidFill>
                        </a:rPr>
                        <a:t>22.800 paket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7571"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Laboratorium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1.294 ruang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37571"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SMK Kawasan Prioritas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340 Sekolah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37571"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Sekolah Rujukan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1.760 sekolah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37571"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Teaching</a:t>
                      </a:r>
                      <a:r>
                        <a:rPr lang="id-ID" sz="1400" b="0" baseline="0" dirty="0">
                          <a:solidFill>
                            <a:schemeClr val="tx1"/>
                          </a:solidFill>
                        </a:rPr>
                        <a:t> Factory</a:t>
                      </a:r>
                      <a:endParaRPr lang="id-ID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500 Sekolah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37571"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Implementasi K-13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7.770 Sekolah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37571"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Pelatihan K-13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296.800 orang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37571"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Tunjangan Profesi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210.269 orang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37571"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Beasiswa Unggulan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6.700 orang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37571"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Bantuan</a:t>
                      </a:r>
                      <a:r>
                        <a:rPr lang="id-ID" sz="1400" b="0" baseline="0" dirty="0">
                          <a:solidFill>
                            <a:schemeClr val="tx1"/>
                          </a:solidFill>
                        </a:rPr>
                        <a:t> Lembaga Pendidikan</a:t>
                      </a:r>
                      <a:endParaRPr lang="id-ID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4.455 organisasi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graphicFrame>
        <p:nvGraphicFramePr>
          <p:cNvPr id="46" name="Table 45"/>
          <p:cNvGraphicFramePr>
            <a:graphicFrameLocks noGrp="1"/>
          </p:cNvGraphicFramePr>
          <p:nvPr>
            <p:extLst/>
          </p:nvPr>
        </p:nvGraphicFramePr>
        <p:xfrm>
          <a:off x="7825937" y="2201218"/>
          <a:ext cx="3739261" cy="3352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15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377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51328"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Pelestarian</a:t>
                      </a:r>
                      <a:r>
                        <a:rPr lang="id-ID" sz="1400" b="0" baseline="0" dirty="0">
                          <a:solidFill>
                            <a:schemeClr val="tx1"/>
                          </a:solidFill>
                        </a:rPr>
                        <a:t> cagar budaya</a:t>
                      </a:r>
                      <a:endParaRPr lang="id-ID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3.491 cagar</a:t>
                      </a:r>
                      <a:endParaRPr lang="id-ID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7571"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Sarana Kesenian 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450 Sekolah 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571">
                <a:tc>
                  <a:txBody>
                    <a:bodyPr/>
                    <a:lstStyle/>
                    <a:p>
                      <a:r>
                        <a:rPr lang="id-ID" sz="1400" dirty="0">
                          <a:solidFill>
                            <a:schemeClr val="tx1"/>
                          </a:solidFill>
                        </a:rPr>
                        <a:t>Pembagunan Museum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d-ID" sz="1400" dirty="0">
                          <a:solidFill>
                            <a:schemeClr val="tx1"/>
                          </a:solidFill>
                        </a:rPr>
                        <a:t>9 museum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7571">
                <a:tc>
                  <a:txBody>
                    <a:bodyPr/>
                    <a:lstStyle/>
                    <a:p>
                      <a:r>
                        <a:rPr lang="id-ID" sz="1400" dirty="0">
                          <a:solidFill>
                            <a:schemeClr val="tx1"/>
                          </a:solidFill>
                        </a:rPr>
                        <a:t>Mitra Komunitas Bahasa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d-ID" sz="1400" dirty="0">
                          <a:solidFill>
                            <a:schemeClr val="tx1"/>
                          </a:solidFill>
                        </a:rPr>
                        <a:t>42.115 </a:t>
                      </a:r>
                      <a:r>
                        <a:rPr lang="en-US" sz="1400" dirty="0" err="1" smtClean="0">
                          <a:solidFill>
                            <a:schemeClr val="tx1"/>
                          </a:solidFill>
                        </a:rPr>
                        <a:t>orang</a:t>
                      </a:r>
                      <a:endParaRPr lang="id-ID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7571"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Pengajar BIPA di luar negeri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220 orang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37571"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Revitalisasi Desa Adat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118 desa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37571"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Pembelajaran Kesenian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d-ID" sz="1400" b="0" dirty="0">
                          <a:solidFill>
                            <a:schemeClr val="tx1"/>
                          </a:solidFill>
                        </a:rPr>
                        <a:t>26.700 siswa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37571">
                <a:tc>
                  <a:txBody>
                    <a:bodyPr/>
                    <a:lstStyle/>
                    <a:p>
                      <a:endParaRPr lang="id-ID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id-ID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37571">
                <a:tc>
                  <a:txBody>
                    <a:bodyPr/>
                    <a:lstStyle/>
                    <a:p>
                      <a:endParaRPr lang="id-ID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id-ID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37571">
                <a:tc>
                  <a:txBody>
                    <a:bodyPr/>
                    <a:lstStyle/>
                    <a:p>
                      <a:endParaRPr lang="id-ID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id-ID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37571">
                <a:tc>
                  <a:txBody>
                    <a:bodyPr/>
                    <a:lstStyle/>
                    <a:p>
                      <a:endParaRPr lang="id-ID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id-ID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cxnSp>
        <p:nvCxnSpPr>
          <p:cNvPr id="8" name="Straight Connector 7"/>
          <p:cNvCxnSpPr/>
          <p:nvPr/>
        </p:nvCxnSpPr>
        <p:spPr>
          <a:xfrm flipV="1">
            <a:off x="3808071" y="1203767"/>
            <a:ext cx="0" cy="475200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V="1">
            <a:off x="7768547" y="1228842"/>
            <a:ext cx="0" cy="475200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0731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219976" y="106"/>
            <a:ext cx="109720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Implementasi Anggaran Pusat yang Disalurkan dengan Mekanisme Bantuan Pemerintah Agar Langsung Dirasakan Oleh Masyarakat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ECBA77-8C1D-4EA2-B3DA-3CA6ACBF5A7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13" name="Group 12"/>
          <p:cNvGrpSpPr/>
          <p:nvPr/>
        </p:nvGrpSpPr>
        <p:grpSpPr>
          <a:xfrm flipV="1">
            <a:off x="0" y="933458"/>
            <a:ext cx="10811434" cy="102198"/>
            <a:chOff x="0" y="2631522"/>
            <a:chExt cx="15040549" cy="828013"/>
          </a:xfrm>
        </p:grpSpPr>
        <p:grpSp>
          <p:nvGrpSpPr>
            <p:cNvPr id="14" name="Group 13"/>
            <p:cNvGrpSpPr/>
            <p:nvPr/>
          </p:nvGrpSpPr>
          <p:grpSpPr>
            <a:xfrm>
              <a:off x="0" y="2632049"/>
              <a:ext cx="10872788" cy="827486"/>
              <a:chOff x="3886200" y="942975"/>
              <a:chExt cx="6986588" cy="628650"/>
            </a:xfrm>
            <a:solidFill>
              <a:srgbClr val="277AC0"/>
            </a:solidFill>
          </p:grpSpPr>
          <p:sp>
            <p:nvSpPr>
              <p:cNvPr id="18" name="Rectangle 17"/>
              <p:cNvSpPr/>
              <p:nvPr/>
            </p:nvSpPr>
            <p:spPr>
              <a:xfrm>
                <a:off x="3886200" y="942975"/>
                <a:ext cx="4686300" cy="62865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57175" marR="0" lvl="0" indent="-257175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+mj-lt"/>
                  <a:buAutoNum type="arabicPeriod"/>
                  <a:tabLst/>
                  <a:defRPr/>
                </a:pPr>
                <a:endParaRPr kumimoji="0" lang="en-US" sz="1196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Helvetica Neue" charset="0"/>
                  <a:ea typeface="Helvetica Neue" charset="0"/>
                  <a:cs typeface="Helvetica Neue" charset="0"/>
                </a:endParaRPr>
              </a:p>
            </p:txBody>
          </p:sp>
          <p:sp>
            <p:nvSpPr>
              <p:cNvPr id="19" name="Parallelogram 18"/>
              <p:cNvSpPr/>
              <p:nvPr/>
            </p:nvSpPr>
            <p:spPr>
              <a:xfrm>
                <a:off x="7529513" y="942975"/>
                <a:ext cx="3343275" cy="628650"/>
              </a:xfrm>
              <a:prstGeom prst="parallelogram">
                <a:avLst>
                  <a:gd name="adj" fmla="val 70455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57175" marR="0" lvl="0" indent="-257175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+mj-lt"/>
                  <a:buAutoNum type="arabicPeriod"/>
                  <a:tabLst/>
                  <a:defRPr/>
                </a:pPr>
                <a:endParaRPr kumimoji="0" lang="en-US" sz="1196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Helvetica Neue" charset="0"/>
                  <a:ea typeface="Helvetica Neue" charset="0"/>
                  <a:cs typeface="Helvetica Neue" charset="0"/>
                </a:endParaRPr>
              </a:p>
            </p:txBody>
          </p:sp>
        </p:grpSp>
        <p:sp>
          <p:nvSpPr>
            <p:cNvPr id="17" name="Parallelogram 16"/>
            <p:cNvSpPr/>
            <p:nvPr/>
          </p:nvSpPr>
          <p:spPr>
            <a:xfrm>
              <a:off x="10276643" y="2631522"/>
              <a:ext cx="4763906" cy="828013"/>
            </a:xfrm>
            <a:prstGeom prst="parallelogram">
              <a:avLst>
                <a:gd name="adj" fmla="val 70455"/>
              </a:avLst>
            </a:prstGeom>
            <a:solidFill>
              <a:srgbClr val="F5A3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57175" marR="0" lvl="0" indent="-257175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kumimoji="0" lang="en-US" sz="1196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 Neue" charset="0"/>
                <a:ea typeface="Helvetica Neue" charset="0"/>
                <a:cs typeface="Helvetica Neue" charset="0"/>
              </a:endParaRPr>
            </a:p>
          </p:txBody>
        </p:sp>
      </p:grpSp>
      <p:sp>
        <p:nvSpPr>
          <p:cNvPr id="3" name="Rectangle 2"/>
          <p:cNvSpPr/>
          <p:nvPr/>
        </p:nvSpPr>
        <p:spPr>
          <a:xfrm>
            <a:off x="0" y="0"/>
            <a:ext cx="1225485" cy="9334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600" dirty="0">
                <a:solidFill>
                  <a:prstClr val="white"/>
                </a:solidFill>
                <a:latin typeface="Calibri"/>
              </a:rPr>
              <a:t>1</a:t>
            </a:r>
            <a:endParaRPr kumimoji="0" lang="id-ID" sz="6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82440" y="1320405"/>
            <a:ext cx="17692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DIKDASMEN</a:t>
            </a:r>
            <a:endParaRPr kumimoji="0" lang="id-ID" sz="2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43256" y="1297255"/>
            <a:ext cx="20163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PAUD DIKMAS</a:t>
            </a:r>
            <a:endParaRPr kumimoji="0" lang="id-ID" sz="2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59506" y="1297255"/>
            <a:ext cx="699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GTK</a:t>
            </a:r>
            <a:endParaRPr kumimoji="0" lang="id-ID" sz="2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439621" y="1297255"/>
            <a:ext cx="19326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KEBUDAYAAN</a:t>
            </a:r>
            <a:endParaRPr kumimoji="0" lang="id-ID" sz="2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7450" y="1797035"/>
            <a:ext cx="2171604" cy="255454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USB, Rehabilitasi ruang kelas, Perpustakaan,RKB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PIP, Renovasi Sekolah, Pembangunan Laboratorium, Ruang Penunjang Lainnya, Peralatan Pendidikan,  Sekolah Rujukan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365311" y="1797035"/>
            <a:ext cx="2322430" cy="255454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Rehab PAUD, UGB PAUD, Alat Permainan Edukatif PAUD, RKB PAUD, PAUD Percontohan, Pendidikan Kecakapan Kerja, Pendidikan Kewirausahaan, Paket C, Paket C Vokasi, Pendidikan Keluarga, Bimtek Stunting  </a:t>
            </a:r>
            <a:endParaRPr kumimoji="0" lang="id-ID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800536" y="1807195"/>
            <a:ext cx="2322430" cy="255454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Tunjangan PTK Non PNS (Profesi, Khusus, Insentif, dan tambahan penghasilan), Bantuan kualifikasi S1/D4, Diklat Keahlian Ganda, Bantuan KKG/MGMP, Peningkatan Kompetensi Berkelanjutan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267879" y="1832272"/>
            <a:ext cx="2322430" cy="255454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Bantuan Sarana Kesenian, Bantuan Lab Seni Budaya, Bantuan Komunitas Budaya, Bantuan Komunitas Sejarah, Pembangunan dan Revitalitasi Museum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9364" y="5139166"/>
            <a:ext cx="6350008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Arahan: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id-ID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Penyederhanaan prosedur dan mekanisme pelaksanaan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id-ID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Juknis harus sudah disosialisasikan bulan Januari 2018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id-ID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Prioritas pada daerah 3T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id-ID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Berbasis pada Data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872942" y="4361652"/>
            <a:ext cx="19511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Rp. 7.403,9 M</a:t>
            </a:r>
            <a:endParaRPr kumimoji="0" lang="id-ID" sz="2400" b="1" i="0" u="none" strike="noStrike" kern="1200" cap="none" spc="0" normalizeH="0" baseline="0" noProof="0" dirty="0">
              <a:ln>
                <a:noFill/>
              </a:ln>
              <a:solidFill>
                <a:srgbClr val="ED7D31">
                  <a:lumMod val="75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17662" y="4361652"/>
            <a:ext cx="21066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Rp. 18.095,0 M</a:t>
            </a:r>
            <a:endParaRPr kumimoji="0" lang="id-ID" sz="2400" b="1" i="0" u="none" strike="noStrike" kern="1200" cap="none" spc="0" normalizeH="0" baseline="0" noProof="0" dirty="0">
              <a:ln>
                <a:noFill/>
              </a:ln>
              <a:solidFill>
                <a:srgbClr val="ED7D31">
                  <a:lumMod val="75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539590" y="4361652"/>
            <a:ext cx="17139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Rp. 537,9 M</a:t>
            </a:r>
            <a:endParaRPr kumimoji="0" lang="id-ID" sz="2400" b="1" i="0" u="none" strike="noStrike" kern="1200" cap="none" spc="0" normalizeH="0" baseline="0" noProof="0" dirty="0">
              <a:ln>
                <a:noFill/>
              </a:ln>
              <a:solidFill>
                <a:srgbClr val="ED7D31">
                  <a:lumMod val="75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503165" y="4361652"/>
            <a:ext cx="17139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Rp. 428,4 M</a:t>
            </a:r>
            <a:endParaRPr kumimoji="0" lang="id-ID" sz="2400" b="1" i="0" u="none" strike="noStrike" kern="1200" cap="none" spc="0" normalizeH="0" baseline="0" noProof="0" dirty="0">
              <a:ln>
                <a:noFill/>
              </a:ln>
              <a:solidFill>
                <a:srgbClr val="ED7D31">
                  <a:lumMod val="75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0300509" y="1262018"/>
            <a:ext cx="10777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SETJEN</a:t>
            </a:r>
            <a:endParaRPr kumimoji="0" lang="id-ID" sz="2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781522" y="1797035"/>
            <a:ext cx="2322430" cy="255454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Beasiswa Unggulan, Darma Siswa, Bantuan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untuk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id-ID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Lembaga Pendidikan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982441" y="4355482"/>
            <a:ext cx="17139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Rp. 363,9 M</a:t>
            </a:r>
            <a:endParaRPr kumimoji="0" lang="id-ID" sz="2400" b="1" i="0" u="none" strike="noStrike" kern="1200" cap="none" spc="0" normalizeH="0" baseline="0" noProof="0" dirty="0">
              <a:ln>
                <a:noFill/>
              </a:ln>
              <a:solidFill>
                <a:srgbClr val="ED7D31">
                  <a:lumMod val="75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88998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7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>
            <a:lumMod val="40000"/>
            <a:lumOff val="60000"/>
          </a:schemeClr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200" b="1" i="0" u="none" strike="noStrike" cap="none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</a:objectDefaults>
  <a:extraClrSchemeLst/>
</a:theme>
</file>

<file path=ppt/theme/theme4.xml><?xml version="1.0" encoding="utf-8"?>
<a:theme xmlns:a="http://schemas.openxmlformats.org/drawingml/2006/main" name="9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0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8_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549</TotalTime>
  <Words>3435</Words>
  <Application>Microsoft Office PowerPoint</Application>
  <PresentationFormat>Widescreen</PresentationFormat>
  <Paragraphs>1090</Paragraphs>
  <Slides>46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46</vt:i4>
      </vt:variant>
    </vt:vector>
  </HeadingPairs>
  <TitlesOfParts>
    <vt:vector size="66" baseType="lpstr">
      <vt:lpstr>Adobe Fan Heiti Std B</vt:lpstr>
      <vt:lpstr>Aharoni</vt:lpstr>
      <vt:lpstr>Arial</vt:lpstr>
      <vt:lpstr>Avenir Black</vt:lpstr>
      <vt:lpstr>Calibri</vt:lpstr>
      <vt:lpstr>Calibri Light</vt:lpstr>
      <vt:lpstr>Cambria</vt:lpstr>
      <vt:lpstr>Century Gothic</vt:lpstr>
      <vt:lpstr>Consolas</vt:lpstr>
      <vt:lpstr>Futura Md BT</vt:lpstr>
      <vt:lpstr>GeosansLight</vt:lpstr>
      <vt:lpstr>Helvetica Neue</vt:lpstr>
      <vt:lpstr>Verdana</vt:lpstr>
      <vt:lpstr>Wingdings</vt:lpstr>
      <vt:lpstr>1_Office Theme</vt:lpstr>
      <vt:lpstr>Office Theme</vt:lpstr>
      <vt:lpstr>7_Office Theme</vt:lpstr>
      <vt:lpstr>9_Office Theme</vt:lpstr>
      <vt:lpstr>10_Office Theme</vt:lpstr>
      <vt:lpstr>8_Office Theme</vt:lpstr>
      <vt:lpstr>PowerPoint Presentation</vt:lpstr>
      <vt:lpstr>DAFTAR ISI</vt:lpstr>
      <vt:lpstr>01</vt:lpstr>
      <vt:lpstr>PowerPoint Presentation</vt:lpstr>
      <vt:lpstr>Postur Anggaran</vt:lpstr>
      <vt:lpstr>PowerPoint Presentation</vt:lpstr>
      <vt:lpstr>Kebijakan Implementasi Anggaran 2018</vt:lpstr>
      <vt:lpstr>PowerPoint Presentation</vt:lpstr>
      <vt:lpstr>PowerPoint Presentation</vt:lpstr>
      <vt:lpstr>02</vt:lpstr>
      <vt:lpstr>02a</vt:lpstr>
      <vt:lpstr>PowerPoint Presentation</vt:lpstr>
      <vt:lpstr>PowerPoint Presentation</vt:lpstr>
      <vt:lpstr>PowerPoint Presentation</vt:lpstr>
      <vt:lpstr>PowerPoint Presentation</vt:lpstr>
      <vt:lpstr>02b</vt:lpstr>
      <vt:lpstr>1</vt:lpstr>
      <vt:lpstr>PowerPoint Presentation</vt:lpstr>
      <vt:lpstr>PowerPoint Presentation</vt:lpstr>
      <vt:lpstr>PowerPoint Presentation</vt:lpstr>
      <vt:lpstr>Mekanisme Pengadaan</vt:lpstr>
      <vt:lpstr>PowerPoint Presentation</vt:lpstr>
      <vt:lpstr>3</vt:lpstr>
      <vt:lpstr>3a</vt:lpstr>
      <vt:lpstr>Bidang/Subbidang DAK Pendidikan</vt:lpstr>
      <vt:lpstr>Jenis dan Menu</vt:lpstr>
      <vt:lpstr>Jumlah Menu Kegiatan</vt:lpstr>
      <vt:lpstr>3b</vt:lpstr>
      <vt:lpstr>DAK Pendidikan SD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4</vt:lpstr>
      <vt:lpstr>Usulan oleh Daerah</vt:lpstr>
      <vt:lpstr>Pengalokasian Dana Tidak Efisien</vt:lpstr>
      <vt:lpstr>Pengalokasian Dana Tidak Efisien</vt:lpstr>
      <vt:lpstr>5</vt:lpstr>
      <vt:lpstr>Kriteria Sekolah Sasaran DAK Reguler</vt:lpstr>
      <vt:lpstr>Kriteria Sekolah Sasaran DAK Reguler</vt:lpstr>
      <vt:lpstr>Kriteria Sekolah Sasaran DAK Afirmasi</vt:lpstr>
      <vt:lpstr>Kriteria Sekolah Sasaran DAK Penugasan</vt:lpstr>
      <vt:lpstr>Terima Kasih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Yuniarty Fedri</dc:creator>
  <cp:lastModifiedBy>program-03</cp:lastModifiedBy>
  <cp:revision>39</cp:revision>
  <cp:lastPrinted>2018-03-13T00:57:00Z</cp:lastPrinted>
  <dcterms:created xsi:type="dcterms:W3CDTF">2018-02-19T06:47:38Z</dcterms:created>
  <dcterms:modified xsi:type="dcterms:W3CDTF">2018-03-13T05:22:53Z</dcterms:modified>
</cp:coreProperties>
</file>